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96" r:id="rId5"/>
    <p:sldId id="303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32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12" r:id="rId22"/>
    <p:sldId id="273" r:id="rId23"/>
    <p:sldId id="274" r:id="rId24"/>
    <p:sldId id="327" r:id="rId25"/>
    <p:sldId id="314" r:id="rId26"/>
    <p:sldId id="275" r:id="rId27"/>
    <p:sldId id="318" r:id="rId28"/>
    <p:sldId id="276" r:id="rId29"/>
    <p:sldId id="277" r:id="rId30"/>
    <p:sldId id="278" r:id="rId31"/>
    <p:sldId id="279" r:id="rId32"/>
    <p:sldId id="297" r:id="rId33"/>
    <p:sldId id="304" r:id="rId34"/>
    <p:sldId id="280" r:id="rId35"/>
    <p:sldId id="281" r:id="rId36"/>
    <p:sldId id="311" r:id="rId37"/>
    <p:sldId id="313" r:id="rId38"/>
    <p:sldId id="316" r:id="rId39"/>
    <p:sldId id="295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 autoAdjust="0"/>
    <p:restoredTop sz="90964"/>
  </p:normalViewPr>
  <p:slideViewPr>
    <p:cSldViewPr>
      <p:cViewPr>
        <p:scale>
          <a:sx n="110" d="100"/>
          <a:sy n="110" d="100"/>
        </p:scale>
        <p:origin x="848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232" y="21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B9EBB-4433-874F-B7AE-22627C9EAE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45452FE-8B14-A845-84C7-59D84BC3C8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346A66D-B56C-5F43-8451-AAE0EEEF4D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198B5C2-611A-CD43-AEF4-66F4FF95BB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AF7C7E4-BD82-4C44-A834-F6E12CED1B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6C6B23-5A88-4F4C-825E-1561BD825B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C94DE75-EB1C-3F47-8840-C3F1C8DF3E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7A49792D-02C5-8F42-963E-1B0F69EDBE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6009036-3F7A-C942-933F-F6C10B544E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2951248-9B1D-A744-9F28-6345562A76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AD51092-6565-C24E-8DEC-7DA34BDB9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20B237D9-D6B1-4147-8EDA-7303476A9A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08CA1EF8-1D94-3C43-8B9E-6CE2731EC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CS 420: Artificial Intelligence</a:t>
            </a:r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6F905916-99FD-C64B-89D3-4FC68BD48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D56CAE-EBCC-F64B-9EF0-2051B1A46943}" type="slidenum">
              <a:rPr lang="en-US" altLang="en-US" sz="13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8918D46-B636-AB43-8546-0A9BF716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ADA84B5C-B87C-9E42-9BC6-CFCBB545C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1">
            <a:extLst>
              <a:ext uri="{FF2B5EF4-FFF2-40B4-BE49-F238E27FC236}">
                <a16:creationId xmlns:a16="http://schemas.microsoft.com/office/drawing/2014/main" id="{8A91F71E-BD6C-7742-A610-6D6F9DB8C1A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5800" y="3321050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2663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3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38">
            <a:extLst>
              <a:ext uri="{FF2B5EF4-FFF2-40B4-BE49-F238E27FC236}">
                <a16:creationId xmlns:a16="http://schemas.microsoft.com/office/drawing/2014/main" id="{9BF367B2-85BE-4C4D-8DC7-75D2D38DD3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40">
            <a:extLst>
              <a:ext uri="{FF2B5EF4-FFF2-40B4-BE49-F238E27FC236}">
                <a16:creationId xmlns:a16="http://schemas.microsoft.com/office/drawing/2014/main" id="{D2F041CB-F606-474F-85E7-25B076A7A2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C7BD6AE-761B-0D40-AD9D-A9B7978759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30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8D19200-6C2B-0746-B4EF-098D52CA5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203A3E-2075-3246-AFA7-591695A1C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07A732-89B9-D543-B579-36D0160D7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58F8A-83AB-184A-BF11-2CBA46E5B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0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76200"/>
            <a:ext cx="2120900" cy="6056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13475" cy="6056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D719EE-C837-B94C-9E4C-61832654C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BFE001-E331-1A44-9841-83761F506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667F79-31A2-0641-A415-9822E975E8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5CB9B-C8F1-9942-A8D3-BF80068F8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47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E6832D-96E4-AC42-891E-6DAA00DDA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EF4D39A-F7D1-0A43-BE03-7AC1594C9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BD72E-72D8-FE40-9847-0ADBD24DE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72DC430-D5DA-8E4C-9A73-D57DF415A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EA9EFA0-5372-EA44-9B57-C1D0CD008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7D2F2-BBDB-2349-B8C5-3F016E1F6A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1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529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524000"/>
            <a:ext cx="41529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EEA91E9-97B5-3143-B01F-EF4D7259C8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6E2F950-B440-C842-9E68-0E3E3BCF7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0731C-8550-CF4A-8D96-9CACFEB26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98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E435E5-13D1-444D-B05F-EC6329490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C80A90E-9DB0-BC4C-B512-DF8AEAB64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64FEF-67A4-0F47-937D-B1C0F3601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12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311ECB2-B1A8-A04A-BE90-6E0F2C2D1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312AEBD-81E5-C74A-BD9F-ECE311AD3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9FA4D-F5F5-1343-92F2-16B7FF3C4E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4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9F96F5E-5126-9940-87BC-C5AD4286F7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99650B8-A5A1-2845-A13F-266179878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F7114-2C29-EC42-9511-915C78444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45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9BE28FF-5C0E-5742-B8B4-892ACE58D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AAA4AED-AA35-4145-8FF6-62CFB0D6A4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CBA5DB-8A3F-364E-B57D-040817884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9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5C7CC6F-A5BB-5948-BA15-553AAF92F0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ED17210-302D-3644-BA10-3FC9B1D84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D3A14-F553-BC45-A863-508EF9D29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2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808BBBF5-3F51-8D42-97F7-C7FA169F93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F657648A-DFA5-CA4A-9919-71B643F17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BCA9176-9BBD-3140-917B-65B84EFA9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458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7B17D16E-B65E-9448-8051-51546EE6DF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3A1BFF69-82A2-F24C-8E61-36FB9BD242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8E1CAC72-1C11-D444-9DA7-BA59980B13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A29D2D-896B-2B4B-9545-6C241709F3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BED8CB-F188-BD4E-A1E4-1AD59E76E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5257800" cy="1676400"/>
          </a:xfrm>
        </p:spPr>
        <p:txBody>
          <a:bodyPr/>
          <a:lstStyle/>
          <a:p>
            <a:pPr algn="l" eaLnBrk="1" hangingPunct="1"/>
            <a:r>
              <a:rPr lang="en-US" altLang="en-US" sz="3200">
                <a:solidFill>
                  <a:schemeClr val="accent2"/>
                </a:solidFill>
              </a:rPr>
              <a:t>Chapter 3: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 sz="3200"/>
              <a:t>Informed Search and Exploration</a:t>
            </a:r>
            <a:endParaRPr lang="en-US" altLang="en-US" sz="28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B87E7B6-4234-C543-A0D1-1DE1F9616D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3429000" cy="1752600"/>
          </a:xfrm>
        </p:spPr>
        <p:txBody>
          <a:bodyPr/>
          <a:lstStyle/>
          <a:p>
            <a:pPr eaLnBrk="1" hangingPunct="1"/>
            <a:r>
              <a:rPr lang="en-US" altLang="en-US"/>
              <a:t>Dr. Daisy Tang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F3DC09A-DCF1-FD46-B7C3-6023A6D9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12192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4397FDD7-8A50-5149-9332-6FAE5D4D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1131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F14EBC2-7DF8-D245-AFC8-530C12F5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5800"/>
            <a:ext cx="393858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EB34D2BD-3B7F-D74D-8829-CB766689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2C8154-A4A5-2947-A118-5CB56FDB22FA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9D0E07A-87B6-E14D-979A-B86A0197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Example: Arad to Bucharest</a:t>
            </a:r>
          </a:p>
        </p:txBody>
      </p:sp>
      <p:pic>
        <p:nvPicPr>
          <p:cNvPr id="12293" name="Picture 3" descr="greedy-progress03c">
            <a:extLst>
              <a:ext uri="{FF2B5EF4-FFF2-40B4-BE49-F238E27FC236}">
                <a16:creationId xmlns:a16="http://schemas.microsoft.com/office/drawing/2014/main" id="{332B8686-3D3A-5742-B098-7F36A5B29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019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8A299591-CE1E-1145-A3E7-94C6FE4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B9FC1E-75F8-6B4F-B7B7-37622C49163A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DCE71B1-7171-1D48-9128-872EB2A21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Example: Arad to Bucharest</a:t>
            </a:r>
          </a:p>
        </p:txBody>
      </p:sp>
      <p:pic>
        <p:nvPicPr>
          <p:cNvPr id="13317" name="Picture 3" descr="greedy-progress04c">
            <a:extLst>
              <a:ext uri="{FF2B5EF4-FFF2-40B4-BE49-F238E27FC236}">
                <a16:creationId xmlns:a16="http://schemas.microsoft.com/office/drawing/2014/main" id="{5DBE17EF-801B-8147-AB22-F82C8365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0960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2192A728-7526-5F48-A57C-5CC44228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5C825B-9E10-FA40-9A88-29DE17FA36C7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0782F3F-4E26-1743-98D7-8D1FCFE81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Analysis of Greedy Best-First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6FB217-EE3D-F748-943D-D5B336746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Complete?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From Iasi to Fagaras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 – can get stuck in loops, e.g., Iasi 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/>
              <a:t> Neamt 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/>
              <a:t> Iasi 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/>
              <a:t> Neamt </a:t>
            </a:r>
            <a:r>
              <a:rPr lang="en-US" altLang="en-US" sz="2000">
                <a:sym typeface="Wingdings" pitchFamily="2" charset="2"/>
              </a:rPr>
              <a:t></a:t>
            </a:r>
            <a:r>
              <a:rPr lang="en-US" altLang="en-US" sz="2000"/>
              <a:t>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Time?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O(b</a:t>
            </a:r>
            <a:r>
              <a:rPr lang="en-US" altLang="en-US" sz="2000" i="1" baseline="30000"/>
              <a:t>m</a:t>
            </a:r>
            <a:r>
              <a:rPr lang="en-US" altLang="en-US" sz="2000" i="1"/>
              <a:t>)</a:t>
            </a:r>
            <a:r>
              <a:rPr lang="en-US" altLang="en-US" sz="2000"/>
              <a:t>, but a good heuristic can give dramatic improvement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Space?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O(b</a:t>
            </a:r>
            <a:r>
              <a:rPr lang="en-US" altLang="en-US" sz="2000" i="1" baseline="30000"/>
              <a:t>m</a:t>
            </a:r>
            <a:r>
              <a:rPr lang="en-US" altLang="en-US" sz="2000" i="1"/>
              <a:t>) </a:t>
            </a:r>
            <a:r>
              <a:rPr lang="en-US" altLang="en-US" sz="2000"/>
              <a:t>-- keeps all nodes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rgbClr val="CC0099"/>
                </a:solidFill>
              </a:rPr>
              <a:t>Optimal?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9D3E-E925-0F40-9B87-6A1226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#3.8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691D-03CE-8542-9B52-8B63E657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search tree generated by Greedy search implemented with tree-search algorithm to find a path from T (Timisoara) to B (Bucharest)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D9AC-ED23-5F4D-83A0-27993975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D72E-72D8-FE40-9847-0ADBD24DE33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75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6D1D9DD6-C9A8-A642-8BB3-8912815D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6B3EC05-AC69-9842-9716-4382C88EA905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18D34FC-5A5A-0F46-ACA4-9092C9892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A*: Minimizing Total Est. Cost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C47EE3B-725A-464E-A55F-516B717B6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Idea: avoid expanding paths that are already expensive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Evaluation function</a:t>
            </a:r>
            <a:r>
              <a:rPr lang="en-US" altLang="en-US" dirty="0"/>
              <a:t> </a:t>
            </a:r>
            <a:r>
              <a:rPr lang="en-US" altLang="en-US" i="1" dirty="0"/>
              <a:t>f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en-US" altLang="en-US" i="1" dirty="0"/>
              <a:t> = 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en-US" altLang="en-US" i="1" dirty="0"/>
              <a:t> + 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i="1" dirty="0"/>
              <a:t>g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= cost so far to reach </a:t>
            </a:r>
            <a:r>
              <a:rPr lang="en-US" altLang="en-US" i="1" dirty="0"/>
              <a:t>n</a:t>
            </a:r>
          </a:p>
          <a:p>
            <a:pPr lvl="1" eaLnBrk="1" hangingPunct="1"/>
            <a:r>
              <a:rPr lang="en-US" altLang="en-US" i="1" dirty="0"/>
              <a:t>h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= estimated cost from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  <a:p>
            <a:pPr lvl="1" eaLnBrk="1" hangingPunct="1"/>
            <a:r>
              <a:rPr lang="en-US" altLang="en-US" i="1" dirty="0"/>
              <a:t>f 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= estimated total cost of path through </a:t>
            </a:r>
            <a:r>
              <a:rPr lang="en-US" altLang="en-US" i="1" dirty="0"/>
              <a:t>n</a:t>
            </a:r>
            <a:r>
              <a:rPr lang="en-US" altLang="en-US" dirty="0"/>
              <a:t> to goal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A81168E3-52C5-2A49-BA1C-D8D2CFE2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53C66A-34F1-E64B-AFE8-21ECE1199EF9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E8A8473-056D-A748-9B8A-518642ED2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 Example</a:t>
            </a:r>
          </a:p>
        </p:txBody>
      </p:sp>
      <p:pic>
        <p:nvPicPr>
          <p:cNvPr id="16389" name="Picture 3" descr="astar-progress01c">
            <a:extLst>
              <a:ext uri="{FF2B5EF4-FFF2-40B4-BE49-F238E27FC236}">
                <a16:creationId xmlns:a16="http://schemas.microsoft.com/office/drawing/2014/main" id="{3E826F8F-32FE-5048-A297-63B58E0F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019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F729875C-D56A-F44D-9F8A-3BFA28A9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10464D5-A1D3-4743-B762-CE9A32A552B6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66E3AF70-4839-7842-ACD7-DE52557E8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 Example</a:t>
            </a:r>
          </a:p>
        </p:txBody>
      </p:sp>
      <p:pic>
        <p:nvPicPr>
          <p:cNvPr id="17413" name="Picture 3" descr="astar-progress02c">
            <a:extLst>
              <a:ext uri="{FF2B5EF4-FFF2-40B4-BE49-F238E27FC236}">
                <a16:creationId xmlns:a16="http://schemas.microsoft.com/office/drawing/2014/main" id="{84EAE37D-A22A-3C47-90AA-7516DFD1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019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084EEA82-F35E-5B4A-BF18-464C9194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A981E8B-8B75-374C-A040-5CB188F1AE63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EC6FEA4-1B06-374A-91C9-507CB9E8E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 Example</a:t>
            </a:r>
          </a:p>
        </p:txBody>
      </p:sp>
      <p:pic>
        <p:nvPicPr>
          <p:cNvPr id="18437" name="Picture 3" descr="astar-progress03c">
            <a:extLst>
              <a:ext uri="{FF2B5EF4-FFF2-40B4-BE49-F238E27FC236}">
                <a16:creationId xmlns:a16="http://schemas.microsoft.com/office/drawing/2014/main" id="{73B4B316-3F3A-574A-A8EF-C3C83BCA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019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1D51932F-86C0-0C4A-9CCC-6E32E76C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795FE8-AE62-FB43-8262-0A9476341268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A4C1760-AB38-E043-81F8-C55274418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 Example</a:t>
            </a:r>
          </a:p>
        </p:txBody>
      </p:sp>
      <p:pic>
        <p:nvPicPr>
          <p:cNvPr id="19461" name="Picture 3" descr="astar-progress04c">
            <a:extLst>
              <a:ext uri="{FF2B5EF4-FFF2-40B4-BE49-F238E27FC236}">
                <a16:creationId xmlns:a16="http://schemas.microsoft.com/office/drawing/2014/main" id="{F4E2251B-EC55-8A4F-B8A8-0C5663B1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019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0734F601-5100-5446-927E-3C3047F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0E08E9-0AD1-1D45-AC2A-3E33021BCE4A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0676274-AE3F-894D-B059-D8B73923B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 Example</a:t>
            </a:r>
          </a:p>
        </p:txBody>
      </p:sp>
      <p:pic>
        <p:nvPicPr>
          <p:cNvPr id="20485" name="Picture 3" descr="astar-progress05c">
            <a:extLst>
              <a:ext uri="{FF2B5EF4-FFF2-40B4-BE49-F238E27FC236}">
                <a16:creationId xmlns:a16="http://schemas.microsoft.com/office/drawing/2014/main" id="{EDD3FDDA-A747-9C4A-A11F-15FA36E1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0960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A8B557CE-546E-7045-BA7F-44578637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74B2FB-D04D-AF48-BC17-B5F3422759BA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E825A60C-B930-7241-9EFA-AEC9388A1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Informed Search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BD1175FF-B5C7-7640-90A2-2D725C03E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</a:t>
            </a:r>
          </a:p>
          <a:p>
            <a:pPr lvl="1" eaLnBrk="1" hangingPunct="1"/>
            <a:r>
              <a:rPr lang="en-US" altLang="en-US"/>
              <a:t>Use problem-specific knowledge beyond the definition of the problem itself</a:t>
            </a:r>
          </a:p>
          <a:p>
            <a:pPr lvl="1" eaLnBrk="1" hangingPunct="1"/>
            <a:r>
              <a:rPr lang="en-US" altLang="en-US"/>
              <a:t>Can find solutions more efficiently</a:t>
            </a:r>
          </a:p>
          <a:p>
            <a:pPr eaLnBrk="1" hangingPunct="1"/>
            <a:r>
              <a:rPr lang="en-US" altLang="en-US"/>
              <a:t>Best-first search</a:t>
            </a:r>
          </a:p>
          <a:p>
            <a:pPr lvl="1" eaLnBrk="1" hangingPunct="1"/>
            <a:r>
              <a:rPr lang="en-US" altLang="en-US"/>
              <a:t>Greedy best-first search</a:t>
            </a:r>
          </a:p>
          <a:p>
            <a:pPr lvl="1" eaLnBrk="1" hangingPunct="1"/>
            <a:r>
              <a:rPr lang="en-US" altLang="en-US"/>
              <a:t>A*</a:t>
            </a:r>
          </a:p>
          <a:p>
            <a:pPr eaLnBrk="1" hangingPunct="1"/>
            <a:r>
              <a:rPr lang="en-US" altLang="en-US"/>
              <a:t>Heuristics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0D68DA1-19BA-1542-9939-45BA1E7E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9B87AE6-D2D6-244F-8266-56D97438E4CB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50E0207-9247-6541-B0F9-8723F5E4D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Search Example</a:t>
            </a:r>
          </a:p>
        </p:txBody>
      </p:sp>
      <p:pic>
        <p:nvPicPr>
          <p:cNvPr id="21509" name="Picture 3" descr="astar-progress06c">
            <a:extLst>
              <a:ext uri="{FF2B5EF4-FFF2-40B4-BE49-F238E27FC236}">
                <a16:creationId xmlns:a16="http://schemas.microsoft.com/office/drawing/2014/main" id="{43099755-FB43-D44B-A787-102AF62F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60960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A1802D92-E56B-1E45-B9D8-9FB709A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9E6BD2-0438-F446-ACCD-C33BBFDC24BC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368DF41-B064-F548-A36A-783626464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#3.9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80C4CE2-ABA7-1049-B4CB-FEB356332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Draw the search tree generated by applying A* and graph-search to find a path from Lugoj to Bucharest using the straight-line distance heuristic. Show the f-cost f(n) for each node.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6375F10-1FF1-DD4B-A025-0128BE3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5434BE-6C5C-BD42-BC25-D1597A2C6C30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51535A9-F059-674B-890C-4EBA5412D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Admissible Heuristic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D5268DBE-F693-DC45-9EC3-276726B26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heuristic </a:t>
            </a:r>
            <a:r>
              <a:rPr lang="en-US" altLang="en-US" sz="2400" i="1"/>
              <a:t>h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is </a:t>
            </a:r>
            <a:r>
              <a:rPr lang="en-US" altLang="en-US" sz="2400">
                <a:solidFill>
                  <a:schemeClr val="hlink"/>
                </a:solidFill>
              </a:rPr>
              <a:t>admissible</a:t>
            </a:r>
            <a:r>
              <a:rPr lang="en-US" altLang="en-US" sz="2400"/>
              <a:t> if for every node </a:t>
            </a:r>
            <a:r>
              <a:rPr lang="en-US" altLang="en-US" sz="2400" i="1"/>
              <a:t>n</a:t>
            </a:r>
            <a:r>
              <a:rPr lang="en-US" altLang="en-US" sz="2400"/>
              <a:t>, </a:t>
            </a:r>
            <a:r>
              <a:rPr lang="en-US" altLang="en-US" sz="2400" i="1"/>
              <a:t>h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</a:t>
            </a:r>
            <a:r>
              <a:rPr lang="en-US" altLang="en-US" sz="2400" i="1"/>
              <a:t> </a:t>
            </a:r>
            <a:r>
              <a:rPr lang="en-US" altLang="en-US" sz="2400" i="1">
                <a:cs typeface="Arial" panose="020B0604020202020204" pitchFamily="34" charset="0"/>
              </a:rPr>
              <a:t>≤</a:t>
            </a:r>
            <a:r>
              <a:rPr lang="en-US" altLang="en-US" sz="2400" i="1"/>
              <a:t> h</a:t>
            </a:r>
            <a:r>
              <a:rPr lang="en-US" altLang="en-US" sz="2400" i="1" baseline="30000"/>
              <a:t>*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where </a:t>
            </a:r>
            <a:r>
              <a:rPr lang="en-US" altLang="en-US" sz="2400" i="1"/>
              <a:t>h</a:t>
            </a:r>
            <a:r>
              <a:rPr lang="en-US" altLang="en-US" sz="2400" i="1" baseline="30000"/>
              <a:t>*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is the </a:t>
            </a:r>
            <a:r>
              <a:rPr lang="en-US" altLang="en-US" sz="2400">
                <a:solidFill>
                  <a:schemeClr val="hlink"/>
                </a:solidFill>
              </a:rPr>
              <a:t>true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cost to reach the goal state from </a:t>
            </a:r>
            <a:r>
              <a:rPr lang="en-US" altLang="en-US" sz="2400" i="1"/>
              <a:t>n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admissible heuristic </a:t>
            </a:r>
            <a:r>
              <a:rPr lang="en-US" altLang="en-US" sz="2400">
                <a:solidFill>
                  <a:schemeClr val="hlink"/>
                </a:solidFill>
              </a:rPr>
              <a:t>never overestimates</a:t>
            </a:r>
            <a:r>
              <a:rPr lang="en-US" altLang="en-US" sz="2400"/>
              <a:t> the cost to reach the goal, i.e., it is </a:t>
            </a:r>
            <a:r>
              <a:rPr lang="en-US" altLang="en-US" sz="2400">
                <a:solidFill>
                  <a:schemeClr val="hlink"/>
                </a:solidFill>
              </a:rPr>
              <a:t>optimistic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</a:t>
            </a:r>
            <a:r>
              <a:rPr lang="en-US" altLang="en-US" sz="2400" i="1"/>
              <a:t>h</a:t>
            </a:r>
            <a:r>
              <a:rPr lang="en-US" altLang="en-US" sz="2400" i="1" baseline="-14000"/>
              <a:t>SLD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</a:t>
            </a:r>
            <a:r>
              <a:rPr lang="en-US" altLang="en-US" sz="2400" i="1"/>
              <a:t> </a:t>
            </a:r>
            <a:r>
              <a:rPr lang="en-US" altLang="en-US" sz="2400"/>
              <a:t>(never overestimates the actual road distance)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Theorem</a:t>
            </a:r>
            <a:r>
              <a:rPr lang="en-US" altLang="en-US" sz="2400"/>
              <a:t>: </a:t>
            </a:r>
            <a:r>
              <a:rPr lang="en-US" altLang="en-US" sz="2400">
                <a:solidFill>
                  <a:schemeClr val="accent2"/>
                </a:solidFill>
              </a:rPr>
              <a:t>If </a:t>
            </a:r>
            <a:r>
              <a:rPr lang="en-US" altLang="en-US" sz="2400" i="1">
                <a:solidFill>
                  <a:schemeClr val="accent2"/>
                </a:solidFill>
              </a:rPr>
              <a:t>h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is admissible, A</a:t>
            </a:r>
            <a:r>
              <a:rPr lang="en-US" altLang="en-US" sz="2400" baseline="30000">
                <a:solidFill>
                  <a:schemeClr val="accent2"/>
                </a:solidFill>
              </a:rPr>
              <a:t>*</a:t>
            </a:r>
            <a:r>
              <a:rPr lang="en-US" altLang="en-US" sz="2400">
                <a:solidFill>
                  <a:schemeClr val="accent2"/>
                </a:solidFill>
              </a:rPr>
              <a:t> using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TREE-SEARCH</a:t>
            </a:r>
            <a:r>
              <a:rPr lang="en-US" altLang="en-US" sz="2400">
                <a:solidFill>
                  <a:schemeClr val="accent2"/>
                </a:solidFill>
              </a:rPr>
              <a:t> is optimal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EDFA9978-46D6-EC40-86B5-547082CF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49C383-1894-B449-AEB6-B38037D7D70E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AAE6EEE-222A-8D49-B590-C57678D5F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of A* -- Proof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FD61173-6774-3A47-B67A-02A5A07A73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375650" cy="1066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Suppose some suboptimal goal </a:t>
            </a:r>
            <a:r>
              <a:rPr lang="en-US" altLang="en-US" sz="2000" i="1" dirty="0"/>
              <a:t>G</a:t>
            </a:r>
            <a:r>
              <a:rPr lang="en-US" altLang="en-US" sz="2000" baseline="-14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has been generated and is in the frontier. Let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be an unexpanded node in the frontier such that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on a shortest path to an optimal goal </a:t>
            </a:r>
            <a:r>
              <a:rPr lang="en-US" altLang="en-US" sz="2000" i="1" dirty="0"/>
              <a:t>G</a:t>
            </a:r>
            <a:r>
              <a:rPr lang="en-US" altLang="en-US" sz="2000" dirty="0"/>
              <a:t>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A50833EA-F2D9-2943-9352-E0B65CB639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2819400"/>
            <a:ext cx="5029200" cy="2246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Assume the optimal cost is C*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f(G</a:t>
            </a:r>
            <a:r>
              <a:rPr lang="en-US" altLang="en-US" sz="1800" baseline="-14000"/>
              <a:t>2</a:t>
            </a:r>
            <a:r>
              <a:rPr lang="en-US" altLang="en-US" sz="1800"/>
              <a:t>)  = g(G</a:t>
            </a:r>
            <a:r>
              <a:rPr lang="en-US" altLang="en-US" sz="1800" baseline="-14000"/>
              <a:t>2</a:t>
            </a:r>
            <a:r>
              <a:rPr lang="en-US" altLang="en-US" sz="1800"/>
              <a:t>) + h(G</a:t>
            </a:r>
            <a:r>
              <a:rPr lang="en-US" altLang="en-US" sz="1800" baseline="-14000"/>
              <a:t>2</a:t>
            </a:r>
            <a:r>
              <a:rPr lang="en-US" altLang="en-US" sz="1800"/>
              <a:t>) = g(G</a:t>
            </a:r>
            <a:r>
              <a:rPr lang="en-US" altLang="en-US" sz="1800" baseline="-14000"/>
              <a:t>2</a:t>
            </a:r>
            <a:r>
              <a:rPr lang="en-US" altLang="en-US" sz="1800"/>
              <a:t>) &gt; C*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f(n) = g(n) + h(n) &lt;= C*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from the above, we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 f(n) &lt;= C* &lt; f(G</a:t>
            </a:r>
            <a:r>
              <a:rPr lang="en-US" altLang="en-US" sz="1600" baseline="-14000"/>
              <a:t>2</a:t>
            </a:r>
            <a:r>
              <a:rPr lang="en-US" altLang="en-US" sz="16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thus G</a:t>
            </a:r>
            <a:r>
              <a:rPr lang="en-US" altLang="en-US" sz="1800" baseline="-14000"/>
              <a:t>2</a:t>
            </a:r>
            <a:r>
              <a:rPr lang="en-US" altLang="en-US" sz="1800"/>
              <a:t> will not be expanded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24583" name="Picture 4" descr="astar-proof">
            <a:extLst>
              <a:ext uri="{FF2B5EF4-FFF2-40B4-BE49-F238E27FC236}">
                <a16:creationId xmlns:a16="http://schemas.microsoft.com/office/drawing/2014/main" id="{3D67F22F-B1AC-1041-94F8-9970D843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350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239E-935A-D347-B542-F1BA845C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3C91-E3D8-C849-8340-8F949C6ED9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E508-B567-6047-993B-83B69E884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A6645-B31C-3941-9CD1-6C3FFA08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0731C-8550-CF4A-8D96-9CACFEB264A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35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C1A5A94C-9654-CC49-973A-042C022D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AD1BBE3-904A-8E44-8AEC-ABAD344B3722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1A4C577-3097-4441-9453-B9B0F49C0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Case-Study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062BFFF-59D6-8946-8C89-503E05C3B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A* using Graph-Search returns a suboptimal solution with an h(n) function that is admissible.</a:t>
            </a:r>
          </a:p>
        </p:txBody>
      </p:sp>
      <p:graphicFrame>
        <p:nvGraphicFramePr>
          <p:cNvPr id="25606" name="Object 4">
            <a:extLst>
              <a:ext uri="{FF2B5EF4-FFF2-40B4-BE49-F238E27FC236}">
                <a16:creationId xmlns:a16="http://schemas.microsoft.com/office/drawing/2014/main" id="{D740FF8A-7D39-D341-A319-2B9CADDBD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48000"/>
          <a:ext cx="68580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Bitmap Image" r:id="rId3" imgW="3155950" imgH="1231900" progId="Paint.Picture">
                  <p:embed/>
                </p:oleObj>
              </mc:Choice>
              <mc:Fallback>
                <p:oleObj name="Bitmap Image" r:id="rId3" imgW="3155950" imgH="12319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685800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27047CF3-5445-E74E-8741-DE82F068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7C8679-9B18-334E-AA40-39EF14C66A93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CE0FEAC-4A84-EC42-9741-C3F33B015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Consistency Heuristics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EC2DD31-8752-EC4B-93A8-9D9A67711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 heuristic is </a:t>
            </a:r>
            <a:r>
              <a:rPr lang="en-US" altLang="en-US" sz="2000">
                <a:solidFill>
                  <a:schemeClr val="hlink"/>
                </a:solidFill>
              </a:rPr>
              <a:t>consistent</a:t>
            </a:r>
            <a:r>
              <a:rPr lang="en-US" altLang="en-US" sz="2000"/>
              <a:t> if for every node </a:t>
            </a:r>
            <a:r>
              <a:rPr lang="en-US" altLang="en-US" sz="2000" i="1"/>
              <a:t>n</a:t>
            </a:r>
            <a:r>
              <a:rPr lang="en-US" altLang="en-US" sz="2000"/>
              <a:t>, every successor </a:t>
            </a:r>
            <a:r>
              <a:rPr lang="en-US" altLang="en-US" sz="2000" i="1"/>
              <a:t>n'</a:t>
            </a:r>
            <a:r>
              <a:rPr lang="en-US" altLang="en-US" sz="2000"/>
              <a:t> of </a:t>
            </a:r>
            <a:r>
              <a:rPr lang="en-US" altLang="en-US" sz="2000" i="1"/>
              <a:t>n</a:t>
            </a:r>
            <a:r>
              <a:rPr lang="en-US" altLang="en-US" sz="2000"/>
              <a:t> generated by any action </a:t>
            </a:r>
            <a:r>
              <a:rPr lang="en-US" altLang="en-US" sz="2000" i="1"/>
              <a:t>a</a:t>
            </a:r>
            <a:r>
              <a:rPr lang="en-US" altLang="en-US" sz="2000"/>
              <a:t>, </a:t>
            </a:r>
            <a:r>
              <a:rPr lang="en-US" altLang="en-US" sz="2000" i="1"/>
              <a:t>h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  <a:r>
              <a:rPr lang="en-US" altLang="en-US" sz="2000" i="1"/>
              <a:t> </a:t>
            </a:r>
            <a:r>
              <a:rPr lang="en-US" altLang="en-US" sz="2000" i="1">
                <a:cs typeface="Arial" panose="020B0604020202020204" pitchFamily="34" charset="0"/>
              </a:rPr>
              <a:t>≤</a:t>
            </a:r>
            <a:r>
              <a:rPr lang="en-US" altLang="en-US" sz="2000" i="1"/>
              <a:t> c</a:t>
            </a:r>
            <a:r>
              <a:rPr lang="en-US" altLang="en-US" sz="2000"/>
              <a:t>(</a:t>
            </a:r>
            <a:r>
              <a:rPr lang="en-US" altLang="en-US" sz="2000" i="1"/>
              <a:t>n,a,n'</a:t>
            </a:r>
            <a:r>
              <a:rPr lang="en-US" altLang="en-US" sz="2000"/>
              <a:t>)</a:t>
            </a:r>
            <a:r>
              <a:rPr lang="en-US" altLang="en-US" sz="2000" i="1"/>
              <a:t> + h</a:t>
            </a:r>
            <a:r>
              <a:rPr lang="en-US" altLang="en-US" sz="2000"/>
              <a:t>(</a:t>
            </a:r>
            <a:r>
              <a:rPr lang="en-US" altLang="en-US" sz="2000" i="1"/>
              <a:t>n'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Triangle inequality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Every consistent heuristic is also admissible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/>
          </a:p>
        </p:txBody>
      </p:sp>
      <p:pic>
        <p:nvPicPr>
          <p:cNvPr id="26630" name="Picture 5" descr="consistency">
            <a:extLst>
              <a:ext uri="{FF2B5EF4-FFF2-40B4-BE49-F238E27FC236}">
                <a16:creationId xmlns:a16="http://schemas.microsoft.com/office/drawing/2014/main" id="{980130D8-A800-E447-AD3A-2C179E64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33600"/>
            <a:ext cx="1962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774296-F353-C947-B60C-E712006C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65500"/>
            <a:ext cx="7924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Proof by induction on the number k of nodes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on the shortest path to any goal from n.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K = 1, let n’ be the goal node; then h(n) 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</a:rPr>
              <a:t>≤ c(n, a, n’)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i="1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</a:rPr>
              <a:t>Assume n’ is on the shortest path k steps from the goal and that h(n’) is admissible by hypothesis, then: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</a:rPr>
              <a:t>h(n) ≤ c(n,a,n’) + h(n’) </a:t>
            </a:r>
            <a:r>
              <a:rPr lang="en-US" altLang="en-US" sz="2000" i="1">
                <a:latin typeface="Tahoma" panose="020B0604030504040204" pitchFamily="34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</a:rPr>
              <a:t>c(n,a,n’) + h*(n’) </a:t>
            </a:r>
            <a:r>
              <a:rPr lang="en-US" altLang="en-US" sz="2000" i="1">
                <a:latin typeface="Tahoma" panose="020B060403050404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</a:rPr>
              <a:t> h*(n)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  <a:cs typeface="Arial" panose="020B0604020202020204" pitchFamily="34" charset="0"/>
              </a:rPr>
              <a:t>So, h(n) at k+1 steps from the goal is also admissible.</a:t>
            </a:r>
            <a:endParaRPr lang="en-US" altLang="en-US" sz="20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DCA640B-4CC9-E449-9C08-DC1867FB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A* With Graph Search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3D3B1CA-9E2A-074A-8DB7-103B337A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Theorem</a:t>
            </a:r>
            <a:r>
              <a:rPr lang="en-US" altLang="en-US" sz="2400"/>
              <a:t>: </a:t>
            </a:r>
            <a:r>
              <a:rPr lang="en-US" altLang="en-US" sz="2400">
                <a:solidFill>
                  <a:schemeClr val="accent2"/>
                </a:solidFill>
              </a:rPr>
              <a:t>If </a:t>
            </a:r>
            <a:r>
              <a:rPr lang="en-US" altLang="en-US" sz="2400" i="1">
                <a:solidFill>
                  <a:schemeClr val="accent2"/>
                </a:solidFill>
              </a:rPr>
              <a:t>h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>
                <a:solidFill>
                  <a:schemeClr val="accent2"/>
                </a:solidFill>
              </a:rPr>
              <a:t>is consistent, A</a:t>
            </a:r>
            <a:r>
              <a:rPr lang="en-US" altLang="en-US" sz="2400" i="1">
                <a:solidFill>
                  <a:schemeClr val="accent2"/>
                </a:solidFill>
              </a:rPr>
              <a:t>*</a:t>
            </a:r>
            <a:r>
              <a:rPr lang="en-US" altLang="en-US" sz="2400">
                <a:solidFill>
                  <a:schemeClr val="accent2"/>
                </a:solidFill>
              </a:rPr>
              <a:t> using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GRAPH-SEARCH</a:t>
            </a:r>
            <a:r>
              <a:rPr lang="en-US" altLang="en-US" sz="2400">
                <a:solidFill>
                  <a:schemeClr val="accent2"/>
                </a:solidFill>
              </a:rPr>
              <a:t> is optimal</a:t>
            </a:r>
            <a:endParaRPr lang="en-US" altLang="en-US" sz="3600"/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h</a:t>
            </a:r>
            <a:r>
              <a:rPr lang="en-US" altLang="en-US" sz="2400"/>
              <a:t> is consistent, and </a:t>
            </a:r>
            <a:r>
              <a:rPr lang="en-US" altLang="en-US" sz="2400" i="1"/>
              <a:t>n</a:t>
            </a:r>
            <a:r>
              <a:rPr lang="en-US" altLang="en-US" sz="2400"/>
              <a:t>’ is a successor of </a:t>
            </a:r>
            <a:r>
              <a:rPr lang="en-US" altLang="en-US" sz="2400" i="1"/>
              <a:t>n</a:t>
            </a:r>
            <a:r>
              <a:rPr lang="en-US" altLang="en-US" sz="2400"/>
              <a:t>, we have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f(n') = g(n') + h(n')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	 = g(n) + c(n,a,n') + h(n')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	  </a:t>
            </a:r>
            <a:r>
              <a:rPr lang="en-US" altLang="en-US" sz="2400">
                <a:solidFill>
                  <a:schemeClr val="tx2"/>
                </a:solidFill>
                <a:cs typeface="Arial" panose="020B0604020202020204" pitchFamily="34" charset="0"/>
              </a:rPr>
              <a:t>≥ </a:t>
            </a:r>
            <a:r>
              <a:rPr lang="en-US" altLang="en-US" sz="2400">
                <a:solidFill>
                  <a:schemeClr val="tx2"/>
                </a:solidFill>
              </a:rPr>
              <a:t>g(n) + h(n)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  	 = f(n)</a:t>
            </a:r>
            <a:r>
              <a:rPr lang="en-US" altLang="en-US" sz="2400">
                <a:solidFill>
                  <a:schemeClr val="accent2"/>
                </a:solidFill>
              </a:rPr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i.e.,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n</a:t>
            </a:r>
            <a:r>
              <a:rPr lang="en-US" altLang="en-US" sz="2400">
                <a:solidFill>
                  <a:schemeClr val="accent2"/>
                </a:solidFill>
              </a:rPr>
              <a:t>) is non-decreasing along any path</a:t>
            </a:r>
            <a:endParaRPr lang="en-US" altLang="en-US" sz="240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Whenever A* selects a node for expansion, the optimal path to that node has been found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endParaRPr lang="en-US" altLang="en-US" sz="2400"/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ED6ADBB2-1946-6149-A3E5-2721063E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02A554-ABAC-8C46-A2F3-DE98C11049D6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0EF6-E355-F94B-B446-A8CF53E693B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47679953-DDCB-CF4F-9635-70AFD6A1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0BA6165-4575-A241-AA5E-43CC4E08DEE1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1719B09-CF4B-B44A-B11A-47274B8D0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of A*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C2CCAD1-7555-0945-AE38-755373E6D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</a:t>
            </a:r>
            <a:r>
              <a:rPr lang="en-US" altLang="en-US" sz="1800" baseline="30000"/>
              <a:t>*</a:t>
            </a:r>
            <a:r>
              <a:rPr lang="en-US" altLang="en-US" sz="1800"/>
              <a:t> expands nodes in order of increasing </a:t>
            </a:r>
            <a:r>
              <a:rPr lang="en-US" altLang="en-US" sz="1800" i="1"/>
              <a:t>f</a:t>
            </a:r>
            <a:r>
              <a:rPr lang="en-US" altLang="en-US" sz="1800"/>
              <a:t>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Assume C* is the optimal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A* expands all nodes with f(n) &lt; C*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A* might then expand some of the nodes right on the “goal contour” (f(n) = C*) before selecting a goal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Uniform-cost search (h(n) = 0) </a:t>
            </a:r>
            <a:r>
              <a:rPr lang="en-US" altLang="en-US" sz="1600">
                <a:sym typeface="Wingdings" pitchFamily="2" charset="2"/>
              </a:rPr>
              <a:t> bands more circular</a:t>
            </a:r>
            <a:endParaRPr lang="en-US" altLang="en-US" sz="1600"/>
          </a:p>
        </p:txBody>
      </p:sp>
      <p:pic>
        <p:nvPicPr>
          <p:cNvPr id="28678" name="Picture 4" descr="f-circles">
            <a:extLst>
              <a:ext uri="{FF2B5EF4-FFF2-40B4-BE49-F238E27FC236}">
                <a16:creationId xmlns:a16="http://schemas.microsoft.com/office/drawing/2014/main" id="{B1B50438-95BF-1F41-A507-0B061659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4102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47E012C7-2D6A-9645-AD99-309DFB9E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AA1C65-B2BC-ED45-8FC2-AA06B836816D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7B047852-7D2B-E645-8412-4AFB74B69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A*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AA7EE49-75D5-CB4B-AEFC-CC250C3EE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Important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appropriate </a:t>
            </a:r>
            <a:r>
              <a:rPr lang="en-US" altLang="en-US" sz="1800" i="1"/>
              <a:t>h</a:t>
            </a:r>
            <a:r>
              <a:rPr lang="en-US" altLang="en-US" sz="1800"/>
              <a:t>(</a:t>
            </a:r>
            <a:r>
              <a:rPr lang="en-US" altLang="en-US" sz="1800" i="1"/>
              <a:t>n</a:t>
            </a:r>
            <a:r>
              <a:rPr lang="en-US" altLang="en-US" sz="1800"/>
              <a:t>)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hlink"/>
                </a:solidFill>
              </a:rPr>
              <a:t>A* is optimal efficient</a:t>
            </a:r>
            <a:r>
              <a:rPr lang="en-US" altLang="en-US" sz="1800"/>
              <a:t> (no other optimal alg. is guaranteed to expand fewer nodes than A*)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hlink"/>
                </a:solidFill>
              </a:rPr>
              <a:t>pruning while still guaranteeing optimality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>
                <a:solidFill>
                  <a:schemeClr val="accent2"/>
                </a:solidFill>
              </a:rPr>
              <a:t>Complete?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Yes (unless there are infinitely many nodes with </a:t>
            </a:r>
            <a:r>
              <a:rPr lang="en-US" altLang="en-US" sz="1800" i="1"/>
              <a:t>f</a:t>
            </a:r>
            <a:r>
              <a:rPr lang="en-US" altLang="en-US" sz="1800"/>
              <a:t> </a:t>
            </a:r>
            <a:r>
              <a:rPr lang="en-US" altLang="en-US" sz="1800" i="1">
                <a:cs typeface="Arial" panose="020B0604020202020204" pitchFamily="34" charset="0"/>
              </a:rPr>
              <a:t>≤</a:t>
            </a:r>
            <a:r>
              <a:rPr lang="en-US" altLang="en-US" sz="1800" i="1"/>
              <a:t> f</a:t>
            </a:r>
            <a:r>
              <a:rPr lang="en-US" altLang="en-US" sz="1800"/>
              <a:t>(</a:t>
            </a:r>
            <a:r>
              <a:rPr lang="en-US" altLang="en-US" sz="1800" i="1"/>
              <a:t>G</a:t>
            </a:r>
            <a:r>
              <a:rPr lang="en-US" altLang="en-US" sz="1800"/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>
                <a:solidFill>
                  <a:schemeClr val="accent2"/>
                </a:solidFill>
              </a:rPr>
              <a:t>Optimal?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Yes, with finite </a:t>
            </a:r>
            <a:r>
              <a:rPr lang="en-US" altLang="en-US" sz="1800" i="1"/>
              <a:t>b</a:t>
            </a:r>
            <a:r>
              <a:rPr lang="en-US" altLang="en-US" sz="1800"/>
              <a:t> and positive path cost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However, A* is not the answer for all problems</a:t>
            </a:r>
            <a:endParaRPr lang="en-US" altLang="en-US" sz="2000" u="sng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>
                <a:solidFill>
                  <a:schemeClr val="accent2"/>
                </a:solidFill>
              </a:rPr>
              <a:t>Time?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Exponential in the length of the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u="sng">
                <a:solidFill>
                  <a:schemeClr val="accent2"/>
                </a:solidFill>
              </a:rPr>
              <a:t>Space?</a:t>
            </a:r>
            <a:r>
              <a:rPr lang="en-US" altLang="en-US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Keeps all nodes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A* usually runs out of space long before it runs out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FC9A1899-938B-5046-9371-F498EDF7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EC8C558-FFD0-1246-B928-F306AC4F4C8F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9A39DB2-FAB5-F843-9C12-686C8316B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Best-First Search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6CC114E9-B9FB-4847-9F8E-64E3A44A6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Idea</a:t>
            </a:r>
            <a:r>
              <a:rPr lang="en-US" altLang="en-US" sz="1800"/>
              <a:t>: use an </a:t>
            </a:r>
            <a:r>
              <a:rPr lang="en-US" altLang="en-US" sz="1800">
                <a:solidFill>
                  <a:schemeClr val="hlink"/>
                </a:solidFill>
              </a:rPr>
              <a:t>evaluation function</a:t>
            </a:r>
            <a:r>
              <a:rPr lang="en-US" altLang="en-US" sz="1800"/>
              <a:t> </a:t>
            </a:r>
            <a:r>
              <a:rPr lang="en-US" altLang="en-US" sz="1800" i="1"/>
              <a:t>f</a:t>
            </a:r>
            <a:r>
              <a:rPr lang="en-US" altLang="en-US" sz="1800"/>
              <a:t>(</a:t>
            </a:r>
            <a:r>
              <a:rPr lang="en-US" altLang="en-US" sz="1800" i="1"/>
              <a:t>n</a:t>
            </a:r>
            <a:r>
              <a:rPr lang="en-US" altLang="en-US" sz="1800"/>
              <a:t>)</a:t>
            </a:r>
            <a:r>
              <a:rPr lang="en-US" altLang="en-US" sz="1800" i="1"/>
              <a:t> </a:t>
            </a:r>
            <a:r>
              <a:rPr lang="en-US" altLang="en-US" sz="1800"/>
              <a:t>for each node</a:t>
            </a:r>
          </a:p>
          <a:p>
            <a:pPr lvl="1" eaLnBrk="1" hangingPunct="1"/>
            <a:r>
              <a:rPr lang="en-US" altLang="en-US" sz="1600"/>
              <a:t>estimate of "desirability"</a:t>
            </a:r>
          </a:p>
          <a:p>
            <a:pPr lvl="1" eaLnBrk="1" hangingPunct="1"/>
            <a:r>
              <a:rPr lang="en-US" altLang="en-US" sz="1600"/>
              <a:t>Expand most desirable unexpanded node</a:t>
            </a: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Implementation</a:t>
            </a:r>
            <a:r>
              <a:rPr lang="en-US" altLang="en-US" sz="1800"/>
              <a:t>: use a data structure that maintains the frontier in a decreasing order of desirability</a:t>
            </a:r>
          </a:p>
          <a:p>
            <a:pPr eaLnBrk="1" hangingPunct="1"/>
            <a:r>
              <a:rPr lang="en-US" altLang="en-US" sz="1800"/>
              <a:t>Is it really the best?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</a:rPr>
              <a:t>Special cases</a:t>
            </a:r>
            <a:r>
              <a:rPr lang="en-US" altLang="en-US" sz="1800"/>
              <a:t>: uniform-cost (Dijkstra’s algorithm), greedy search, A* search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 key component is a </a:t>
            </a:r>
            <a:r>
              <a:rPr lang="en-US" altLang="en-US" sz="1800">
                <a:solidFill>
                  <a:schemeClr val="hlink"/>
                </a:solidFill>
              </a:rPr>
              <a:t>heuristic function</a:t>
            </a:r>
            <a:r>
              <a:rPr lang="en-US" altLang="en-US" sz="1800"/>
              <a:t> </a:t>
            </a:r>
            <a:r>
              <a:rPr lang="en-US" altLang="en-US" sz="1800" i="1"/>
              <a:t>h</a:t>
            </a:r>
            <a:r>
              <a:rPr lang="en-US" altLang="en-US" sz="1800"/>
              <a:t>(</a:t>
            </a:r>
            <a:r>
              <a:rPr lang="en-US" altLang="en-US" sz="1800" i="1"/>
              <a:t>n</a:t>
            </a:r>
            <a:r>
              <a:rPr lang="en-US" altLang="en-US" sz="1800"/>
              <a:t>):</a:t>
            </a:r>
          </a:p>
          <a:p>
            <a:pPr lvl="1" eaLnBrk="1" hangingPunct="1"/>
            <a:r>
              <a:rPr lang="en-US" altLang="en-US" sz="1600" i="1"/>
              <a:t>h</a:t>
            </a:r>
            <a:r>
              <a:rPr lang="en-US" altLang="en-US" sz="1600"/>
              <a:t>(</a:t>
            </a:r>
            <a:r>
              <a:rPr lang="en-US" altLang="en-US" sz="1600" i="1"/>
              <a:t>n</a:t>
            </a:r>
            <a:r>
              <a:rPr lang="en-US" altLang="en-US" sz="1600"/>
              <a:t>) = estimated cost of the </a:t>
            </a:r>
            <a:r>
              <a:rPr lang="en-US" altLang="en-US" sz="1600" b="1">
                <a:solidFill>
                  <a:schemeClr val="hlink"/>
                </a:solidFill>
              </a:rPr>
              <a:t>cheapest path</a:t>
            </a:r>
            <a:r>
              <a:rPr lang="en-US" altLang="en-US" sz="1600"/>
              <a:t> from node </a:t>
            </a:r>
            <a:r>
              <a:rPr lang="en-US" altLang="en-US" sz="1600" i="1"/>
              <a:t>n</a:t>
            </a:r>
            <a:r>
              <a:rPr lang="en-US" altLang="en-US" sz="1600"/>
              <a:t> to a goal node</a:t>
            </a:r>
          </a:p>
          <a:p>
            <a:pPr lvl="1" eaLnBrk="1" hangingPunct="1"/>
            <a:r>
              <a:rPr lang="en-US" altLang="en-US" sz="1600" i="1"/>
              <a:t>h</a:t>
            </a:r>
            <a:r>
              <a:rPr lang="en-US" altLang="en-US" sz="1600"/>
              <a:t>(</a:t>
            </a:r>
            <a:r>
              <a:rPr lang="en-US" altLang="en-US" sz="1600" i="1"/>
              <a:t>n</a:t>
            </a:r>
            <a:r>
              <a:rPr lang="en-US" altLang="en-US" sz="1600"/>
              <a:t>) = 0 if </a:t>
            </a:r>
            <a:r>
              <a:rPr lang="en-US" altLang="en-US" sz="1600" i="1"/>
              <a:t>n</a:t>
            </a:r>
            <a:r>
              <a:rPr lang="en-US" altLang="en-US" sz="1600"/>
              <a:t> is the goal</a:t>
            </a:r>
          </a:p>
          <a:p>
            <a:pPr lvl="1" eaLnBrk="1" hangingPunct="1"/>
            <a:r>
              <a:rPr lang="en-US" altLang="en-US" sz="1600" i="1"/>
              <a:t>h</a:t>
            </a:r>
            <a:r>
              <a:rPr lang="en-US" altLang="en-US" sz="1600"/>
              <a:t>(</a:t>
            </a:r>
            <a:r>
              <a:rPr lang="en-US" altLang="en-US" sz="1600" i="1"/>
              <a:t>n</a:t>
            </a:r>
            <a:r>
              <a:rPr lang="en-US" altLang="en-US" sz="1600"/>
              <a:t>) could be general or problem-specific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3A8E-F94E-E14D-820B-9B41FFADB7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B81CFC1-95E3-1A42-8FE5-85E418F2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C73DBB-A0AD-A04A-A57C-0EFB7CDF56A2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113C31B-C39E-8143-8398-1116EB242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Functions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17A06-026A-C349-A337-918C41429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458200" cy="2398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Two commonly used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solidFill>
                  <a:schemeClr val="accent2"/>
                </a:solidFill>
              </a:rPr>
              <a:t>h</a:t>
            </a:r>
            <a:r>
              <a:rPr lang="en-US" altLang="en-US" sz="2000" i="1" baseline="-25000">
                <a:solidFill>
                  <a:schemeClr val="accent2"/>
                </a:solidFill>
              </a:rPr>
              <a:t>1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 i="1">
                <a:solidFill>
                  <a:schemeClr val="accent2"/>
                </a:solidFill>
              </a:rPr>
              <a:t>n</a:t>
            </a:r>
            <a:r>
              <a:rPr lang="en-US" altLang="en-US" sz="2000">
                <a:solidFill>
                  <a:schemeClr val="accent2"/>
                </a:solidFill>
              </a:rPr>
              <a:t>)</a:t>
            </a:r>
            <a:r>
              <a:rPr lang="en-US" altLang="en-US" sz="2000" i="1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</a:rPr>
              <a:t>= number of misplaced tiles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e.g., h</a:t>
            </a:r>
            <a:r>
              <a:rPr lang="en-US" altLang="en-US" sz="2000" i="1" baseline="-25000"/>
              <a:t>1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 = 8 in the above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>
                <a:solidFill>
                  <a:schemeClr val="accent2"/>
                </a:solidFill>
              </a:rPr>
              <a:t>h</a:t>
            </a:r>
            <a:r>
              <a:rPr lang="en-US" altLang="en-US" sz="2000" i="1" baseline="-16000">
                <a:solidFill>
                  <a:schemeClr val="accent2"/>
                </a:solidFill>
              </a:rPr>
              <a:t>2 </a:t>
            </a:r>
            <a:r>
              <a:rPr lang="en-US" altLang="en-US" sz="2000">
                <a:solidFill>
                  <a:schemeClr val="accent2"/>
                </a:solidFill>
              </a:rPr>
              <a:t>(</a:t>
            </a:r>
            <a:r>
              <a:rPr lang="en-US" altLang="en-US" sz="2000" i="1">
                <a:solidFill>
                  <a:schemeClr val="accent2"/>
                </a:solidFill>
              </a:rPr>
              <a:t>n</a:t>
            </a:r>
            <a:r>
              <a:rPr lang="en-US" altLang="en-US" sz="2000">
                <a:solidFill>
                  <a:schemeClr val="accent2"/>
                </a:solidFill>
              </a:rPr>
              <a:t>)</a:t>
            </a:r>
            <a:r>
              <a:rPr lang="en-US" altLang="en-US" sz="2000" i="1">
                <a:solidFill>
                  <a:schemeClr val="accent2"/>
                </a:solidFill>
              </a:rPr>
              <a:t> </a:t>
            </a:r>
            <a:r>
              <a:rPr lang="en-US" altLang="en-US" sz="2000">
                <a:solidFill>
                  <a:schemeClr val="accent2"/>
                </a:solidFill>
              </a:rPr>
              <a:t>= sum of the distances of the tiles from their goal positions, called Manhattan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e.g., h</a:t>
            </a:r>
            <a:r>
              <a:rPr lang="en-US" altLang="en-US" sz="2000" i="1" baseline="-16000"/>
              <a:t>2</a:t>
            </a:r>
            <a:r>
              <a:rPr lang="en-US" altLang="en-US" sz="2000" i="1" baseline="-25000"/>
              <a:t> 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 = 3 + 1 + 2 + 2 + 2 + 3 + 3 + 2 = 18 in the above example</a:t>
            </a:r>
          </a:p>
        </p:txBody>
      </p:sp>
      <p:pic>
        <p:nvPicPr>
          <p:cNvPr id="30726" name="Picture 5" descr="8puzzle">
            <a:extLst>
              <a:ext uri="{FF2B5EF4-FFF2-40B4-BE49-F238E27FC236}">
                <a16:creationId xmlns:a16="http://schemas.microsoft.com/office/drawing/2014/main" id="{B6220814-430D-0249-B6DC-9ED1F2EB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6427F2FC-FD7C-3A4B-AEA4-4C4639D3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7D0030B-C1E6-D646-87D2-CA69C9006595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AFD03A17-F9D3-9C4E-B3B5-1A09AEB7B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of Heuristic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C85322E9-45B0-8C4A-96E5-E7BDE4155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Assume # of nodes generated by A* for a problem is </a:t>
            </a:r>
            <a:r>
              <a:rPr lang="en-US" altLang="en-US" sz="2400" b="1"/>
              <a:t>N</a:t>
            </a:r>
            <a:r>
              <a:rPr lang="en-US" altLang="en-US" sz="2400"/>
              <a:t> and the solution depth is </a:t>
            </a:r>
            <a:r>
              <a:rPr lang="en-US" altLang="en-US" sz="2400" b="1"/>
              <a:t>d</a:t>
            </a:r>
            <a:r>
              <a:rPr lang="en-US" altLang="en-US" sz="2400"/>
              <a:t>, then </a:t>
            </a:r>
            <a:r>
              <a:rPr lang="en-US" altLang="en-US" sz="2400" b="1"/>
              <a:t>b*</a:t>
            </a:r>
            <a:r>
              <a:rPr lang="en-US" altLang="en-US" sz="2400"/>
              <a:t> is the effective branching factor that a uniform tree of depth d would have to have. Thus: </a:t>
            </a:r>
          </a:p>
          <a:p>
            <a:pPr lvl="1" eaLnBrk="1" hangingPunct="1"/>
            <a:r>
              <a:rPr lang="en-US" altLang="en-US" sz="2000" i="1">
                <a:solidFill>
                  <a:schemeClr val="tx2"/>
                </a:solidFill>
              </a:rPr>
              <a:t>N</a:t>
            </a:r>
            <a:r>
              <a:rPr lang="en-US" altLang="en-US" sz="2000">
                <a:solidFill>
                  <a:schemeClr val="tx2"/>
                </a:solidFill>
              </a:rPr>
              <a:t> + 1 = 1 + </a:t>
            </a:r>
            <a:r>
              <a:rPr lang="en-US" altLang="en-US" sz="2000" i="1">
                <a:solidFill>
                  <a:schemeClr val="tx2"/>
                </a:solidFill>
              </a:rPr>
              <a:t>b</a:t>
            </a:r>
            <a:r>
              <a:rPr lang="en-US" altLang="en-US" sz="2000">
                <a:solidFill>
                  <a:schemeClr val="tx2"/>
                </a:solidFill>
              </a:rPr>
              <a:t>* + (</a:t>
            </a:r>
            <a:r>
              <a:rPr lang="en-US" altLang="en-US" sz="2000" i="1">
                <a:solidFill>
                  <a:schemeClr val="tx2"/>
                </a:solidFill>
              </a:rPr>
              <a:t>b</a:t>
            </a:r>
            <a:r>
              <a:rPr lang="en-US" altLang="en-US" sz="2000">
                <a:solidFill>
                  <a:schemeClr val="tx2"/>
                </a:solidFill>
              </a:rPr>
              <a:t>*)</a:t>
            </a:r>
            <a:r>
              <a:rPr lang="en-US" altLang="en-US" sz="2000" baseline="20000">
                <a:solidFill>
                  <a:schemeClr val="tx2"/>
                </a:solidFill>
              </a:rPr>
              <a:t>2</a:t>
            </a:r>
            <a:r>
              <a:rPr lang="en-US" altLang="en-US" sz="2000">
                <a:solidFill>
                  <a:schemeClr val="tx2"/>
                </a:solidFill>
              </a:rPr>
              <a:t> + … + (</a:t>
            </a:r>
            <a:r>
              <a:rPr lang="en-US" altLang="en-US" sz="2000" i="1">
                <a:solidFill>
                  <a:schemeClr val="tx2"/>
                </a:solidFill>
              </a:rPr>
              <a:t>b</a:t>
            </a:r>
            <a:r>
              <a:rPr lang="en-US" altLang="en-US" sz="2000">
                <a:solidFill>
                  <a:schemeClr val="tx2"/>
                </a:solidFill>
              </a:rPr>
              <a:t>*)</a:t>
            </a:r>
            <a:r>
              <a:rPr lang="en-US" altLang="en-US" sz="2000" i="1" baseline="20000">
                <a:solidFill>
                  <a:schemeClr val="tx2"/>
                </a:solidFill>
              </a:rPr>
              <a:t>d</a:t>
            </a:r>
            <a:r>
              <a:rPr lang="en-US" altLang="en-US" sz="2000"/>
              <a:t> 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b* might vary across problem instances, but is fairly constant for sufficiently hard problems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>
                <a:solidFill>
                  <a:schemeClr val="hlink"/>
                </a:solidFill>
              </a:rPr>
              <a:t>A well-designed heuristic would have a value of </a:t>
            </a:r>
            <a:r>
              <a:rPr lang="en-US" altLang="en-US" sz="2400" i="1">
                <a:solidFill>
                  <a:schemeClr val="hlink"/>
                </a:solidFill>
              </a:rPr>
              <a:t>b</a:t>
            </a:r>
            <a:r>
              <a:rPr lang="en-US" altLang="en-US" sz="2400">
                <a:solidFill>
                  <a:schemeClr val="hlink"/>
                </a:solidFill>
              </a:rPr>
              <a:t>* close to 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09B0B35D-3A3E-6F47-AA23-4F2144E4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D83456B-B7C0-214F-A041-23FC9B3AB63E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A0AB7247-EE21-924F-8C8C-DD7B74E4E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Comparison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4E11AD1-E688-7A46-A9AC-59A3F76B075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8153400" cy="4476750"/>
            <a:chOff x="480" y="1931"/>
            <a:chExt cx="4656" cy="2301"/>
          </a:xfrm>
        </p:grpSpPr>
        <p:pic>
          <p:nvPicPr>
            <p:cNvPr id="32774" name="Picture 4" descr="auto0">
              <a:extLst>
                <a:ext uri="{FF2B5EF4-FFF2-40B4-BE49-F238E27FC236}">
                  <a16:creationId xmlns:a16="http://schemas.microsoft.com/office/drawing/2014/main" id="{4FD3C715-DBDD-3A48-98D2-F88C1EBC0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-50000" contrast="5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931"/>
              <a:ext cx="4656" cy="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Text Box 5">
              <a:extLst>
                <a:ext uri="{FF2B5EF4-FFF2-40B4-BE49-F238E27FC236}">
                  <a16:creationId xmlns:a16="http://schemas.microsoft.com/office/drawing/2014/main" id="{57AAA30B-41B8-FA41-B66C-B58C95CEC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840"/>
              <a:ext cx="3583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Each data point corresponds to 100 instances of the</a:t>
              </a:r>
            </a:p>
            <a:p>
              <a:pPr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 8-puzzle problem in which the solution depth varies.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99483797-604F-AF4E-9326-CC1940F6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460C20-6082-7840-99EF-43B557BF1F5C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8007097-5546-C047-97D6-D0F42C3FE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Heuristics Domination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647CEF43-3E22-354F-B60C-40ADAE925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If </a:t>
            </a:r>
            <a:r>
              <a:rPr lang="en-US" altLang="en-US" sz="3200" i="1"/>
              <a:t>h</a:t>
            </a:r>
            <a:r>
              <a:rPr lang="en-US" altLang="en-US" sz="3200" i="1" baseline="-16000"/>
              <a:t>2</a:t>
            </a:r>
            <a:r>
              <a:rPr lang="en-US" altLang="en-US" sz="3200"/>
              <a:t>(</a:t>
            </a:r>
            <a:r>
              <a:rPr lang="en-US" altLang="en-US" sz="3200" i="1"/>
              <a:t>n</a:t>
            </a:r>
            <a:r>
              <a:rPr lang="en-US" altLang="en-US" sz="3200"/>
              <a:t>)</a:t>
            </a:r>
            <a:r>
              <a:rPr lang="en-US" altLang="en-US" sz="3200" i="1"/>
              <a:t> </a:t>
            </a:r>
            <a:r>
              <a:rPr lang="en-US" altLang="en-US" sz="3200" i="1">
                <a:cs typeface="Arial" panose="020B0604020202020204" pitchFamily="34" charset="0"/>
              </a:rPr>
              <a:t>≥</a:t>
            </a:r>
            <a:r>
              <a:rPr lang="en-US" altLang="en-US" sz="3200" i="1"/>
              <a:t> h</a:t>
            </a:r>
            <a:r>
              <a:rPr lang="en-US" altLang="en-US" sz="3200" i="1" baseline="-25000"/>
              <a:t>1</a:t>
            </a:r>
            <a:r>
              <a:rPr lang="en-US" altLang="en-US" sz="3200"/>
              <a:t>(</a:t>
            </a:r>
            <a:r>
              <a:rPr lang="en-US" altLang="en-US" sz="3200" i="1"/>
              <a:t>n</a:t>
            </a:r>
            <a:r>
              <a:rPr lang="en-US" altLang="en-US" sz="3200"/>
              <a:t>) for all </a:t>
            </a:r>
            <a:r>
              <a:rPr lang="en-US" altLang="en-US" sz="3200" i="1"/>
              <a:t>n</a:t>
            </a:r>
            <a:r>
              <a:rPr lang="en-US" altLang="en-US" sz="3200"/>
              <a:t> (both admissible)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/>
          </a:p>
          <a:p>
            <a:pPr eaLnBrk="1" hangingPunct="1">
              <a:lnSpc>
                <a:spcPct val="80000"/>
              </a:lnSpc>
            </a:pPr>
            <a:r>
              <a:rPr lang="en-US" altLang="en-US" sz="3200"/>
              <a:t>then </a:t>
            </a:r>
            <a:r>
              <a:rPr lang="en-US" altLang="en-US" sz="3200" i="1"/>
              <a:t>h</a:t>
            </a:r>
            <a:r>
              <a:rPr lang="en-US" altLang="en-US" sz="3200" i="1" baseline="-16000"/>
              <a:t>2</a:t>
            </a:r>
            <a:r>
              <a:rPr lang="en-US" altLang="en-US" sz="3200" i="1"/>
              <a:t> </a:t>
            </a:r>
            <a:r>
              <a:rPr lang="en-US" altLang="en-US" sz="3200">
                <a:solidFill>
                  <a:schemeClr val="hlink"/>
                </a:solidFill>
              </a:rPr>
              <a:t>dominates</a:t>
            </a:r>
            <a:r>
              <a:rPr lang="en-US" altLang="en-US" sz="3200"/>
              <a:t> </a:t>
            </a:r>
            <a:r>
              <a:rPr lang="en-US" altLang="en-US" sz="3200" i="1"/>
              <a:t>h</a:t>
            </a:r>
            <a:r>
              <a:rPr lang="en-US" altLang="en-US" sz="3200" i="1" baseline="-25000"/>
              <a:t>1</a:t>
            </a:r>
            <a:r>
              <a:rPr lang="en-US" altLang="en-US" sz="3200" i="1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3200" i="1"/>
          </a:p>
          <a:p>
            <a:pPr eaLnBrk="1" hangingPunct="1">
              <a:lnSpc>
                <a:spcPct val="80000"/>
              </a:lnSpc>
            </a:pPr>
            <a:r>
              <a:rPr lang="en-US" altLang="en-US" sz="3200" i="1"/>
              <a:t>h</a:t>
            </a:r>
            <a:r>
              <a:rPr lang="en-US" altLang="en-US" sz="3200" i="1" baseline="-16000"/>
              <a:t>2</a:t>
            </a:r>
            <a:r>
              <a:rPr lang="en-US" altLang="en-US" sz="3200" i="1"/>
              <a:t> </a:t>
            </a:r>
            <a:r>
              <a:rPr lang="en-US" altLang="en-US" sz="3200"/>
              <a:t>is better for search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/>
              <a:t>A* using </a:t>
            </a:r>
            <a:r>
              <a:rPr lang="en-US" altLang="en-US" sz="2800" i="1"/>
              <a:t>h</a:t>
            </a:r>
            <a:r>
              <a:rPr lang="en-US" altLang="en-US" sz="2800" i="1" baseline="-16000"/>
              <a:t>2</a:t>
            </a:r>
            <a:r>
              <a:rPr lang="en-US" altLang="en-US" sz="2800" i="1"/>
              <a:t> </a:t>
            </a:r>
            <a:r>
              <a:rPr lang="en-US" altLang="en-US" sz="2800"/>
              <a:t>will never expand more nodes than A* using </a:t>
            </a:r>
            <a:r>
              <a:rPr lang="en-US" altLang="en-US" sz="2800" i="1"/>
              <a:t>h</a:t>
            </a:r>
            <a:r>
              <a:rPr lang="en-US" altLang="en-US" sz="2800" i="1" baseline="-16000"/>
              <a:t>1</a:t>
            </a:r>
            <a:r>
              <a:rPr lang="en-US" altLang="en-US" sz="2800" i="1"/>
              <a:t> </a:t>
            </a:r>
            <a:endParaRPr lang="en-US" altLang="en-US" sz="2800"/>
          </a:p>
          <a:p>
            <a:pPr eaLnBrk="1" hangingPunct="1"/>
            <a:endParaRPr lang="en-US" altLang="en-US"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8F0EFA02-0B05-0845-B050-5D587363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53BAC-265E-1A41-99BE-147EA0645D74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736EBB7-DCA4-1942-A62D-B3FC90384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Inventing Admissible Heuristic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4C4023F-E865-D64E-BE78-8B4D6DABC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A problem with fewer restrictions on the actions is called a </a:t>
            </a:r>
            <a:r>
              <a:rPr lang="en-US" altLang="en-US">
                <a:solidFill>
                  <a:schemeClr val="hlink"/>
                </a:solidFill>
              </a:rPr>
              <a:t>relaxed problem</a:t>
            </a:r>
            <a:endParaRPr lang="en-US" altLang="en-US"/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The cost of an optimal solution to a relaxed problem is an admissible heuristic for the original problem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If the rules of the 8-puzzle are relaxed so that a tile can move </a:t>
            </a:r>
            <a:r>
              <a:rPr lang="en-US" altLang="en-US">
                <a:solidFill>
                  <a:schemeClr val="hlink"/>
                </a:solidFill>
              </a:rPr>
              <a:t>anywhere</a:t>
            </a:r>
            <a:r>
              <a:rPr lang="en-US" altLang="en-US"/>
              <a:t>, then </a:t>
            </a:r>
            <a:r>
              <a:rPr lang="en-US" altLang="en-US" i="1"/>
              <a:t>h</a:t>
            </a:r>
            <a:r>
              <a:rPr lang="en-US" altLang="en-US" i="1" baseline="-25000"/>
              <a:t>1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gives the shortest solution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If the rules are relaxed so that a tile can move to </a:t>
            </a:r>
            <a:r>
              <a:rPr lang="en-US" altLang="en-US">
                <a:solidFill>
                  <a:schemeClr val="hlink"/>
                </a:solidFill>
              </a:rPr>
              <a:t>any adjacent square</a:t>
            </a:r>
            <a:r>
              <a:rPr lang="en-US" altLang="en-US"/>
              <a:t>, then </a:t>
            </a:r>
            <a:r>
              <a:rPr lang="en-US" altLang="en-US" i="1"/>
              <a:t>h</a:t>
            </a:r>
            <a:r>
              <a:rPr lang="en-US" altLang="en-US" i="1" baseline="-14000"/>
              <a:t>2 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gives the shortest solution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DA81C88F-1ED1-6145-B32E-A3BF7A7F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53DB64A-99C4-FF40-A632-D854D6592873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61B7329-CE77-1546-BE26-CB1D022F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Inventing Admissible Heuristic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345C047-49FA-494A-9F65-0F9D60ED2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collection of admissible heuristics </a:t>
            </a:r>
            <a:r>
              <a:rPr lang="en-US" altLang="en-US" i="1"/>
              <a:t>h</a:t>
            </a:r>
            <a:r>
              <a:rPr lang="en-US" altLang="en-US" baseline="-14000"/>
              <a:t>1</a:t>
            </a:r>
            <a:r>
              <a:rPr lang="en-US" altLang="en-US"/>
              <a:t> … </a:t>
            </a:r>
            <a:r>
              <a:rPr lang="en-US" altLang="en-US" i="1"/>
              <a:t>h</a:t>
            </a:r>
            <a:r>
              <a:rPr lang="en-US" altLang="en-US" i="1" baseline="-14000"/>
              <a:t>m</a:t>
            </a:r>
            <a:r>
              <a:rPr lang="en-US" altLang="en-US"/>
              <a:t> is available, and none of them dominates any of the others, we can choose</a:t>
            </a:r>
          </a:p>
          <a:p>
            <a:pPr lvl="1" eaLnBrk="1" hangingPunct="1"/>
            <a:r>
              <a:rPr lang="en-US" altLang="en-US" i="1">
                <a:solidFill>
                  <a:schemeClr val="accent2"/>
                </a:solidFill>
              </a:rPr>
              <a:t>h 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) = max{</a:t>
            </a:r>
            <a:r>
              <a:rPr lang="en-US" altLang="en-US" i="1">
                <a:solidFill>
                  <a:schemeClr val="accent2"/>
                </a:solidFill>
              </a:rPr>
              <a:t>h</a:t>
            </a:r>
            <a:r>
              <a:rPr lang="en-US" altLang="en-US" i="1" baseline="-14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), …, </a:t>
            </a:r>
            <a:r>
              <a:rPr lang="en-US" altLang="en-US" i="1">
                <a:solidFill>
                  <a:schemeClr val="accent2"/>
                </a:solidFill>
              </a:rPr>
              <a:t>h</a:t>
            </a:r>
            <a:r>
              <a:rPr lang="en-US" altLang="en-US" i="1" baseline="-14000">
                <a:solidFill>
                  <a:schemeClr val="accent2"/>
                </a:solidFill>
              </a:rPr>
              <a:t>m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)}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can also get from sub-problem of a given problem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B85C18-C370-B24A-8484-752B02DD2C0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4DD24542-6B9C-D545-A7B0-FEE9476C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69084EC-EA07-2143-BCFA-C5A8753934C8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FDB9741-3FA3-504A-9328-539570282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#3.10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69AA4CFC-F774-1C41-9EC6-EF277E48C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heuristic path algorithm is a best-first search in which the objective function is </a:t>
            </a:r>
            <a:r>
              <a:rPr lang="en-US" altLang="en-US" dirty="0">
                <a:solidFill>
                  <a:schemeClr val="accent2"/>
                </a:solidFill>
              </a:rPr>
              <a:t>f(n) = (2-w) </a:t>
            </a:r>
            <a:r>
              <a:rPr lang="en-US" altLang="en-US" dirty="0">
                <a:solidFill>
                  <a:schemeClr val="accent2"/>
                </a:solidFill>
                <a:sym typeface="Mathematica1" pitchFamily="2" charset="2"/>
              </a:rPr>
              <a:t>x </a:t>
            </a:r>
            <a:r>
              <a:rPr lang="en-US" altLang="en-US" dirty="0">
                <a:solidFill>
                  <a:schemeClr val="accent2"/>
                </a:solidFill>
              </a:rPr>
              <a:t>g(n) + w </a:t>
            </a:r>
            <a:r>
              <a:rPr lang="en-US" altLang="en-US" dirty="0">
                <a:solidFill>
                  <a:schemeClr val="accent2"/>
                </a:solidFill>
                <a:sym typeface="Mathematica1" pitchFamily="2" charset="2"/>
              </a:rPr>
              <a:t>x</a:t>
            </a:r>
            <a:r>
              <a:rPr lang="en-US" altLang="en-US" dirty="0">
                <a:solidFill>
                  <a:schemeClr val="accent2"/>
                </a:solidFill>
              </a:rPr>
              <a:t> h(n)</a:t>
            </a:r>
            <a:r>
              <a:rPr lang="en-US" altLang="en-US" dirty="0"/>
              <a:t>. For what values of w is the algorithm guaranteed to be optimal? (You may assume that h is admissible.) What kind of search does this perform when </a:t>
            </a:r>
            <a:r>
              <a:rPr lang="en-US" altLang="en-US" dirty="0">
                <a:solidFill>
                  <a:schemeClr val="accent2"/>
                </a:solidFill>
              </a:rPr>
              <a:t>w = 0</a:t>
            </a:r>
            <a:r>
              <a:rPr lang="en-US" altLang="en-US" dirty="0"/>
              <a:t>? When </a:t>
            </a:r>
            <a:r>
              <a:rPr lang="en-US" altLang="en-US" dirty="0">
                <a:solidFill>
                  <a:schemeClr val="accent2"/>
                </a:solidFill>
              </a:rPr>
              <a:t>w = 1</a:t>
            </a:r>
            <a:r>
              <a:rPr lang="en-US" altLang="en-US" dirty="0"/>
              <a:t>? When </a:t>
            </a:r>
            <a:r>
              <a:rPr lang="en-US" altLang="en-US" dirty="0">
                <a:solidFill>
                  <a:schemeClr val="accent2"/>
                </a:solidFill>
              </a:rPr>
              <a:t>w = 2</a:t>
            </a:r>
            <a:r>
              <a:rPr lang="en-US" altLang="en-US" dirty="0"/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FB139-0566-0A43-9259-844D3769FF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05773BCF-809C-4E49-A20D-AC143C4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A8CCC3-1A72-5A41-A8CB-338DA1016D97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8F0DB76-23C7-2245-8BB3-5AEB455C3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In-Class Exercise #3.11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B4A0043-E1CD-E84E-8050-017AB3253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Prove each of the following statements:</a:t>
            </a:r>
          </a:p>
          <a:p>
            <a:pPr lvl="1" eaLnBrk="1" hangingPunct="1"/>
            <a:r>
              <a:rPr lang="en-US" altLang="en-US"/>
              <a:t>Breadth-first search is a special case of uniform-cost search.</a:t>
            </a:r>
          </a:p>
          <a:p>
            <a:pPr lvl="1" eaLnBrk="1" hangingPunct="1"/>
            <a:r>
              <a:rPr lang="en-US" altLang="en-US"/>
              <a:t>Breadth-first search, depth-first search, and uniform-cost search are special cases of best-first search.</a:t>
            </a:r>
          </a:p>
          <a:p>
            <a:pPr lvl="1" eaLnBrk="1" hangingPunct="1"/>
            <a:r>
              <a:rPr lang="en-US" altLang="en-US"/>
              <a:t>Uniform-cost search is a special case of A* search.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8C28EB3E-3D6B-AB41-B3EA-EB78668B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E7A48F0-10FC-034B-BD4D-6959633A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Project 1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64FFECA6-F524-AF45-8717-3C1FDC95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5146DF-ED19-294C-A4B6-768E4EAD2B53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71A774-FEDD-7E42-87B1-38662B05997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528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/>
              <a:t>CS 420: Artificial Intelligence</a:t>
            </a:r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9B80FEE9-CCB9-D942-BC3E-E502E4B8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86B4345-2DD6-2C47-AABB-CA05287A0A1C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58AB3F12-9306-3248-B77C-F00CA8913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A48F9287-381E-C34D-A95A-F19D1AD1E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Applying heuristics to reduce search costs</a:t>
            </a:r>
          </a:p>
          <a:p>
            <a:pPr lvl="1" eaLnBrk="1" hangingPunct="1"/>
            <a:r>
              <a:rPr lang="en-US" altLang="en-US" dirty="0"/>
              <a:t>Best-first search: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Greedy best-first search: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</a:p>
          <a:p>
            <a:pPr lvl="1" eaLnBrk="1" hangingPunct="1"/>
            <a:r>
              <a:rPr lang="en-US" altLang="en-US" dirty="0"/>
              <a:t>A*: f(n) =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+ </a:t>
            </a:r>
            <a:r>
              <a:rPr lang="en-US" altLang="en-US" i="1" dirty="0"/>
              <a:t>h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744A5FE1-35FE-384D-BA28-6ABFC03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212A28A-A38B-0541-8D50-125A0D80225B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30918D5A-BBBD-4745-9957-1AC2FF173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Best First Search Algorithm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D726E98-ADCF-794A-BE7B-F2A3DD9CC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Tx/>
              <a:buFont typeface="Wingdings" pitchFamily="2" charset="2"/>
              <a:buAutoNum type="arabicPeriod"/>
            </a:pPr>
            <a:r>
              <a:rPr lang="en-US" altLang="en-US" sz="2400"/>
              <a:t>initialize the Q with the starting state (node)</a:t>
            </a:r>
          </a:p>
          <a:p>
            <a:pPr marL="609600" indent="-609600" eaLnBrk="1" hangingPunct="1">
              <a:buSzTx/>
              <a:buFont typeface="Wingdings" pitchFamily="2" charset="2"/>
              <a:buAutoNum type="arabicPeriod"/>
            </a:pPr>
            <a:r>
              <a:rPr lang="en-US" altLang="en-US" sz="2400"/>
              <a:t>while Q is not empty, do</a:t>
            </a:r>
          </a:p>
          <a:p>
            <a:pPr marL="990600" lvl="1" indent="-533400" eaLnBrk="1" hangingPunct="1">
              <a:buSzTx/>
              <a:buFont typeface="Wingdings" pitchFamily="2" charset="2"/>
              <a:buAutoNum type="arabicParenR"/>
            </a:pPr>
            <a:r>
              <a:rPr lang="en-US" altLang="en-US" sz="2000"/>
              <a:t>assign the first element of Q to N</a:t>
            </a:r>
          </a:p>
          <a:p>
            <a:pPr marL="990600" lvl="1" indent="-533400" eaLnBrk="1" hangingPunct="1">
              <a:buSzTx/>
              <a:buFont typeface="Wingdings" pitchFamily="2" charset="2"/>
              <a:buAutoNum type="arabicParenR"/>
            </a:pPr>
            <a:r>
              <a:rPr lang="en-US" altLang="en-US" sz="2000"/>
              <a:t>if N is the goal, return SUCCESS</a:t>
            </a:r>
          </a:p>
          <a:p>
            <a:pPr marL="990600" lvl="1" indent="-533400" eaLnBrk="1" hangingPunct="1">
              <a:buSzTx/>
              <a:buFont typeface="Wingdings" pitchFamily="2" charset="2"/>
              <a:buAutoNum type="arabicParenR"/>
            </a:pPr>
            <a:r>
              <a:rPr lang="en-US" altLang="en-US" sz="2000"/>
              <a:t>remove N from Q</a:t>
            </a:r>
          </a:p>
          <a:p>
            <a:pPr marL="990600" lvl="1" indent="-533400" eaLnBrk="1" hangingPunct="1">
              <a:buSzTx/>
              <a:buFont typeface="Wingdings" pitchFamily="2" charset="2"/>
              <a:buAutoNum type="arabicParenR"/>
            </a:pPr>
            <a:r>
              <a:rPr lang="en-US" altLang="en-US" sz="2000"/>
              <a:t>add the children of N to Q</a:t>
            </a:r>
          </a:p>
          <a:p>
            <a:pPr marL="990600" lvl="1" indent="-533400" eaLnBrk="1" hangingPunct="1">
              <a:buSzTx/>
              <a:buFont typeface="Wingdings" pitchFamily="2" charset="2"/>
              <a:buAutoNum type="arabicParenR"/>
            </a:pPr>
            <a:r>
              <a:rPr lang="en-US" altLang="en-US" sz="2000"/>
              <a:t>sort the entire Q by </a:t>
            </a:r>
            <a:r>
              <a:rPr lang="en-US" altLang="en-US" sz="2000" i="1"/>
              <a:t>f 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</a:p>
          <a:p>
            <a:pPr marL="609600" indent="-609600" eaLnBrk="1" hangingPunct="1">
              <a:buSzTx/>
              <a:buFont typeface="Wingdings" pitchFamily="2" charset="2"/>
              <a:buAutoNum type="arabicPeriod"/>
            </a:pPr>
            <a:r>
              <a:rPr lang="en-US" altLang="en-US" sz="2400"/>
              <a:t>return FAILURE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AC1F59FE-989D-BA4F-AAB7-AC1A712A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E151C4-6224-F746-B9E7-CB9C03B6761C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172" name="Rectangle 1026">
            <a:extLst>
              <a:ext uri="{FF2B5EF4-FFF2-40B4-BE49-F238E27FC236}">
                <a16:creationId xmlns:a16="http://schemas.microsoft.com/office/drawing/2014/main" id="{A69B62AB-B043-AF43-9576-70EA09F8B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Recall Romania Map Example</a:t>
            </a:r>
          </a:p>
        </p:txBody>
      </p:sp>
      <p:pic>
        <p:nvPicPr>
          <p:cNvPr id="7173" name="Picture 1027" descr="romania-distances">
            <a:extLst>
              <a:ext uri="{FF2B5EF4-FFF2-40B4-BE49-F238E27FC236}">
                <a16:creationId xmlns:a16="http://schemas.microsoft.com/office/drawing/2014/main" id="{2DC99348-C307-D74A-8853-D9B23702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1028">
            <a:extLst>
              <a:ext uri="{FF2B5EF4-FFF2-40B4-BE49-F238E27FC236}">
                <a16:creationId xmlns:a16="http://schemas.microsoft.com/office/drawing/2014/main" id="{F559FA15-31B9-B246-B0E4-5306DA0E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957888"/>
            <a:ext cx="906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  <a:latin typeface="Tahoma" panose="020B0604030504040204" pitchFamily="34" charset="0"/>
              </a:rPr>
              <a:t>What’s a proper heuristic that measures cheapest path from current node to goal node?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D7B102A6-D975-4B4C-A610-ECD877B2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C456EF-7EE2-3545-A2CA-6E99C6DD521C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196" name="Rectangle 1026">
            <a:extLst>
              <a:ext uri="{FF2B5EF4-FFF2-40B4-BE49-F238E27FC236}">
                <a16:creationId xmlns:a16="http://schemas.microsoft.com/office/drawing/2014/main" id="{61D1AAAB-9018-CA49-9461-0CB49ACE6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Romania Map with Costs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5D51E23F-CD92-5544-A294-B814BCB3E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90675"/>
            <a:ext cx="18002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3AB16FC-6082-DE4D-822F-FA28F087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571875"/>
            <a:ext cx="22288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" descr="romania-distances">
            <a:extLst>
              <a:ext uri="{FF2B5EF4-FFF2-40B4-BE49-F238E27FC236}">
                <a16:creationId xmlns:a16="http://schemas.microsoft.com/office/drawing/2014/main" id="{4B2A931C-3666-334E-B98F-3C4BEA3F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65944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9D6CC3CD-EC7D-6E4E-9453-7A6C0CC6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69DC5AB-73FC-764A-975F-B04CF6D247B1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F522B55-F1DA-E04B-9E47-3FD83378B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Greedy Best-First Search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F035A67-DD59-4846-9840-2557993FB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function: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= </a:t>
            </a:r>
            <a:r>
              <a:rPr lang="en-US" altLang="en-US" i="1"/>
              <a:t>h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estimate the cost from </a:t>
            </a:r>
            <a:r>
              <a:rPr lang="en-US" altLang="en-US" i="1"/>
              <a:t>n</a:t>
            </a:r>
            <a:r>
              <a:rPr lang="en-US" altLang="en-US"/>
              <a:t> to goal</a:t>
            </a:r>
          </a:p>
          <a:p>
            <a:pPr eaLnBrk="1" hangingPunct="1"/>
            <a:r>
              <a:rPr lang="en-US" altLang="en-US" i="1">
                <a:solidFill>
                  <a:schemeClr val="hlink"/>
                </a:solidFill>
              </a:rPr>
              <a:t>h</a:t>
            </a:r>
            <a:r>
              <a:rPr lang="en-US" altLang="en-US" i="1" baseline="-14000">
                <a:solidFill>
                  <a:schemeClr val="hlink"/>
                </a:solidFill>
              </a:rPr>
              <a:t>SLD</a:t>
            </a:r>
            <a:r>
              <a:rPr lang="en-US" altLang="en-US">
                <a:solidFill>
                  <a:schemeClr val="hlink"/>
                </a:solidFill>
              </a:rPr>
              <a:t> = straight line distance</a:t>
            </a:r>
            <a:r>
              <a:rPr lang="en-US" altLang="en-US"/>
              <a:t> from </a:t>
            </a:r>
            <a:r>
              <a:rPr lang="en-US" altLang="en-US" i="1"/>
              <a:t>n</a:t>
            </a:r>
            <a:r>
              <a:rPr lang="en-US" altLang="en-US"/>
              <a:t> to Bucharest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AA932ACC-C327-7640-A77E-46E044B8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C13BA21-CA9A-5442-AED7-DEC1065A3747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35330A6-3EFA-954F-B7D6-FF2C2AF48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Example: Arad to Bucharest</a:t>
            </a:r>
          </a:p>
        </p:txBody>
      </p:sp>
      <p:pic>
        <p:nvPicPr>
          <p:cNvPr id="10245" name="Picture 3" descr="greedy-progress01c">
            <a:extLst>
              <a:ext uri="{FF2B5EF4-FFF2-40B4-BE49-F238E27FC236}">
                <a16:creationId xmlns:a16="http://schemas.microsoft.com/office/drawing/2014/main" id="{BCE3B2D5-FC91-574E-A01E-08C54B2C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6172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2EE7F05C-410B-264E-84A9-B0055729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56BA8B2-1393-F042-9244-780C5A3421B3}" type="slidenum">
              <a:rPr lang="en-US" altLang="en-US" sz="14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B6B2462-81B9-934D-A917-00B5F4110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Example: Arad to Bucharest</a:t>
            </a:r>
          </a:p>
        </p:txBody>
      </p:sp>
      <p:pic>
        <p:nvPicPr>
          <p:cNvPr id="11269" name="Picture 3" descr="greedy-progress02c">
            <a:extLst>
              <a:ext uri="{FF2B5EF4-FFF2-40B4-BE49-F238E27FC236}">
                <a16:creationId xmlns:a16="http://schemas.microsoft.com/office/drawing/2014/main" id="{47C4838E-6BDE-A945-B247-6DFC00E5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6172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1385ED"/>
      </a:accent2>
      <a:accent3>
        <a:srgbClr val="FFFFFF"/>
      </a:accent3>
      <a:accent4>
        <a:srgbClr val="000000"/>
      </a:accent4>
      <a:accent5>
        <a:srgbClr val="DEBBCA"/>
      </a:accent5>
      <a:accent6>
        <a:srgbClr val="1078D7"/>
      </a:accent6>
      <a:hlink>
        <a:srgbClr val="FF0000"/>
      </a:hlink>
      <a:folHlink>
        <a:srgbClr val="EDF20E"/>
      </a:folHlink>
    </a:clrScheme>
    <a:fontScheme name="Blend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5829</TotalTime>
  <Words>1830</Words>
  <Application>Microsoft Macintosh PowerPoint</Application>
  <PresentationFormat>On-screen Show (4:3)</PresentationFormat>
  <Paragraphs>232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Mathematica1</vt:lpstr>
      <vt:lpstr>Arial</vt:lpstr>
      <vt:lpstr>Courier New</vt:lpstr>
      <vt:lpstr>Tahoma</vt:lpstr>
      <vt:lpstr>Times New Roman</vt:lpstr>
      <vt:lpstr>Verdana</vt:lpstr>
      <vt:lpstr>Wingdings</vt:lpstr>
      <vt:lpstr>Blends</vt:lpstr>
      <vt:lpstr>Bitmap Image</vt:lpstr>
      <vt:lpstr>Chapter 3:  Informed Search and Exploration</vt:lpstr>
      <vt:lpstr>Informed Search</vt:lpstr>
      <vt:lpstr>Best-First Search</vt:lpstr>
      <vt:lpstr>Best First Search Algorithm</vt:lpstr>
      <vt:lpstr>Recall Romania Map Example</vt:lpstr>
      <vt:lpstr>Romania Map with Costs</vt:lpstr>
      <vt:lpstr>Greedy Best-First Search</vt:lpstr>
      <vt:lpstr>Example: Arad to Bucharest</vt:lpstr>
      <vt:lpstr>Example: Arad to Bucharest</vt:lpstr>
      <vt:lpstr>Example: Arad to Bucharest</vt:lpstr>
      <vt:lpstr>Example: Arad to Bucharest</vt:lpstr>
      <vt:lpstr>Analysis of Greedy Best-First</vt:lpstr>
      <vt:lpstr>In-Class Exercise #3.8</vt:lpstr>
      <vt:lpstr>A*: Minimizing Total Est. Cost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In-Class Exercise #3.9</vt:lpstr>
      <vt:lpstr>Admissible Heuristic</vt:lpstr>
      <vt:lpstr>Optimality of A* -- Proof</vt:lpstr>
      <vt:lpstr>PowerPoint Presentation</vt:lpstr>
      <vt:lpstr>Case-Study</vt:lpstr>
      <vt:lpstr>Consistency Heuristics</vt:lpstr>
      <vt:lpstr>A* With Graph Search</vt:lpstr>
      <vt:lpstr>Optimality of A*</vt:lpstr>
      <vt:lpstr>Analysis of A*</vt:lpstr>
      <vt:lpstr>Heuristic Functions</vt:lpstr>
      <vt:lpstr>Quality of Heuristic</vt:lpstr>
      <vt:lpstr>The Comparison</vt:lpstr>
      <vt:lpstr>Heuristics Domination</vt:lpstr>
      <vt:lpstr>Inventing Admissible Heuristic</vt:lpstr>
      <vt:lpstr>Inventing Admissible Heuristic</vt:lpstr>
      <vt:lpstr>In-Class Exercise #3.10</vt:lpstr>
      <vt:lpstr>In-Class Exercise #3.11</vt:lpstr>
      <vt:lpstr>Discussion</vt:lpstr>
      <vt:lpstr>Summary</vt:lpstr>
    </vt:vector>
  </TitlesOfParts>
  <Company>Fish Farm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Daisy</dc:creator>
  <cp:lastModifiedBy>Daisy Tang</cp:lastModifiedBy>
  <cp:revision>418</cp:revision>
  <dcterms:created xsi:type="dcterms:W3CDTF">2007-08-29T06:15:21Z</dcterms:created>
  <dcterms:modified xsi:type="dcterms:W3CDTF">2020-06-09T22:35:11Z</dcterms:modified>
</cp:coreProperties>
</file>