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77"/>
  </p:notesMasterIdLst>
  <p:handoutMasterIdLst>
    <p:handoutMasterId r:id="rId78"/>
  </p:handoutMasterIdLst>
  <p:sldIdLst>
    <p:sldId id="256" r:id="rId2"/>
    <p:sldId id="258" r:id="rId3"/>
    <p:sldId id="312" r:id="rId4"/>
    <p:sldId id="259" r:id="rId5"/>
    <p:sldId id="260" r:id="rId6"/>
    <p:sldId id="257" r:id="rId7"/>
    <p:sldId id="262" r:id="rId8"/>
    <p:sldId id="324" r:id="rId9"/>
    <p:sldId id="263" r:id="rId10"/>
    <p:sldId id="264" r:id="rId11"/>
    <p:sldId id="265" r:id="rId12"/>
    <p:sldId id="266" r:id="rId13"/>
    <p:sldId id="267" r:id="rId14"/>
    <p:sldId id="268" r:id="rId15"/>
    <p:sldId id="309" r:id="rId16"/>
    <p:sldId id="310" r:id="rId17"/>
    <p:sldId id="308" r:id="rId18"/>
    <p:sldId id="319" r:id="rId19"/>
    <p:sldId id="313" r:id="rId20"/>
    <p:sldId id="271" r:id="rId21"/>
    <p:sldId id="331" r:id="rId22"/>
    <p:sldId id="332" r:id="rId23"/>
    <p:sldId id="333" r:id="rId24"/>
    <p:sldId id="327" r:id="rId25"/>
    <p:sldId id="330" r:id="rId26"/>
    <p:sldId id="328" r:id="rId27"/>
    <p:sldId id="329" r:id="rId28"/>
    <p:sldId id="334" r:id="rId29"/>
    <p:sldId id="276" r:id="rId30"/>
    <p:sldId id="275" r:id="rId31"/>
    <p:sldId id="341" r:id="rId32"/>
    <p:sldId id="277" r:id="rId33"/>
    <p:sldId id="278" r:id="rId34"/>
    <p:sldId id="279" r:id="rId35"/>
    <p:sldId id="280" r:id="rId36"/>
    <p:sldId id="281" r:id="rId37"/>
    <p:sldId id="282" r:id="rId38"/>
    <p:sldId id="326" r:id="rId39"/>
    <p:sldId id="283" r:id="rId40"/>
    <p:sldId id="335" r:id="rId41"/>
    <p:sldId id="284" r:id="rId42"/>
    <p:sldId id="336" r:id="rId43"/>
    <p:sldId id="337" r:id="rId44"/>
    <p:sldId id="317" r:id="rId45"/>
    <p:sldId id="323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338" r:id="rId56"/>
    <p:sldId id="294" r:id="rId57"/>
    <p:sldId id="339" r:id="rId58"/>
    <p:sldId id="342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311" r:id="rId69"/>
    <p:sldId id="340" r:id="rId70"/>
    <p:sldId id="307" r:id="rId71"/>
    <p:sldId id="318" r:id="rId72"/>
    <p:sldId id="320" r:id="rId73"/>
    <p:sldId id="321" r:id="rId74"/>
    <p:sldId id="343" r:id="rId75"/>
    <p:sldId id="322" r:id="rId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6" autoAdjust="0"/>
    <p:restoredTop sz="90994"/>
  </p:normalViewPr>
  <p:slideViewPr>
    <p:cSldViewPr>
      <p:cViewPr varScale="1">
        <p:scale>
          <a:sx n="101" d="100"/>
          <a:sy n="101" d="100"/>
        </p:scale>
        <p:origin x="10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31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63F2DD4-81CC-BE40-B8AF-CCF9CCB61E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EC220DC-A0B3-A242-8378-EF0A2C8DD5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4E68AA9-7E01-D44D-B33B-AF59961D0CA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42BC4F3-1ED5-5042-A4B5-8304009D231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7DD2916-290B-E64B-98DB-9EA3823DAB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F047FC-6430-584D-BD9A-78BAAFCDD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ED94752-0A9C-A249-AEC0-3A1D63EB3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4A23102-4CD5-E746-A8DB-49DA72A25A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FAF7710-0541-864D-AE2F-756ABD64935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F96F739-5FFD-9941-8C68-6677662372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EDE3BE98-A79E-1C41-A6B7-2E82D23497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B9F6DA9-5925-1D4B-9AE6-6136D9F7EB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BCBF557C-C485-C24D-962C-44D8A830F5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CS 420: Artificial Intelligence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5345189D-F0B6-A848-9AB9-EB6B379E0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8D41C4-44F3-EC49-BB9D-81530114F5FF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6EC14371-A65D-BC4A-A784-EF3414D1F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8A6930B8-257D-4848-8ADC-BE16A9B11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10A7E671-010E-6E48-8DF1-D6818E3FAC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103F5C6E-E5B7-9D4D-9D50-1A71F5F9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Define:  Initial State, goal test, successor function, cost function</a:t>
            </a:r>
          </a:p>
        </p:txBody>
      </p:sp>
      <p:sp>
        <p:nvSpPr>
          <p:cNvPr id="83972" name="Footer Placeholder 3">
            <a:extLst>
              <a:ext uri="{FF2B5EF4-FFF2-40B4-BE49-F238E27FC236}">
                <a16:creationId xmlns:a16="http://schemas.microsoft.com/office/drawing/2014/main" id="{7D9F5B51-4846-1B4A-91C6-0D94E98F7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CS 420: Artificial Intelligence</a:t>
            </a:r>
          </a:p>
        </p:txBody>
      </p:sp>
      <p:sp>
        <p:nvSpPr>
          <p:cNvPr id="83973" name="Slide Number Placeholder 4">
            <a:extLst>
              <a:ext uri="{FF2B5EF4-FFF2-40B4-BE49-F238E27FC236}">
                <a16:creationId xmlns:a16="http://schemas.microsoft.com/office/drawing/2014/main" id="{715FDA42-CE4B-CF49-9C50-58852A5B2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40F93A-CE29-3041-82A4-0F9A9CF0BA73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1469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id="{CD3A0738-118F-0F4B-9D3B-6B5E5ABA111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>
              <a:extLst>
                <a:ext uri="{FF2B5EF4-FFF2-40B4-BE49-F238E27FC236}">
                  <a16:creationId xmlns:a16="http://schemas.microsoft.com/office/drawing/2014/main" id="{31178ECB-A997-E14C-ABCD-EC280EE659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>
                <a:extLst>
                  <a:ext uri="{FF2B5EF4-FFF2-40B4-BE49-F238E27FC236}">
                    <a16:creationId xmlns:a16="http://schemas.microsoft.com/office/drawing/2014/main" id="{8D2E95DD-86C9-E348-B5D6-ED5A5FB98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1029">
                <a:extLst>
                  <a:ext uri="{FF2B5EF4-FFF2-40B4-BE49-F238E27FC236}">
                    <a16:creationId xmlns:a16="http://schemas.microsoft.com/office/drawing/2014/main" id="{0C41F1A9-246E-B24B-84E4-F1CCBCDF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1030">
              <a:extLst>
                <a:ext uri="{FF2B5EF4-FFF2-40B4-BE49-F238E27FC236}">
                  <a16:creationId xmlns:a16="http://schemas.microsoft.com/office/drawing/2014/main" id="{50DA119C-5BDF-124F-931E-43ACBD39D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>
                <a:extLst>
                  <a:ext uri="{FF2B5EF4-FFF2-40B4-BE49-F238E27FC236}">
                    <a16:creationId xmlns:a16="http://schemas.microsoft.com/office/drawing/2014/main" id="{C363BA0F-925C-6E47-857E-4D67C2C3C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1032">
                <a:extLst>
                  <a:ext uri="{FF2B5EF4-FFF2-40B4-BE49-F238E27FC236}">
                    <a16:creationId xmlns:a16="http://schemas.microsoft.com/office/drawing/2014/main" id="{29FBD84E-EBA5-AB4B-A5B5-A7EAB493E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1033">
              <a:extLst>
                <a:ext uri="{FF2B5EF4-FFF2-40B4-BE49-F238E27FC236}">
                  <a16:creationId xmlns:a16="http://schemas.microsoft.com/office/drawing/2014/main" id="{CB98F021-2A17-604D-97A1-9F2664C13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34">
              <a:extLst>
                <a:ext uri="{FF2B5EF4-FFF2-40B4-BE49-F238E27FC236}">
                  <a16:creationId xmlns:a16="http://schemas.microsoft.com/office/drawing/2014/main" id="{3BC7BA9D-3FAA-8D46-B9A6-28072D677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035">
              <a:extLst>
                <a:ext uri="{FF2B5EF4-FFF2-40B4-BE49-F238E27FC236}">
                  <a16:creationId xmlns:a16="http://schemas.microsoft.com/office/drawing/2014/main" id="{3B1B6C9A-8E38-6540-B2F7-B0C9C9B3AE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2663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3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>
            <a:extLst>
              <a:ext uri="{FF2B5EF4-FFF2-40B4-BE49-F238E27FC236}">
                <a16:creationId xmlns:a16="http://schemas.microsoft.com/office/drawing/2014/main" id="{6AD8EFB7-EB1E-CB4A-9CA6-852521EEC8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>
            <a:extLst>
              <a:ext uri="{FF2B5EF4-FFF2-40B4-BE49-F238E27FC236}">
                <a16:creationId xmlns:a16="http://schemas.microsoft.com/office/drawing/2014/main" id="{0160932B-E018-6244-B65E-F21A447729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16" name="Rectangle 1040">
            <a:extLst>
              <a:ext uri="{FF2B5EF4-FFF2-40B4-BE49-F238E27FC236}">
                <a16:creationId xmlns:a16="http://schemas.microsoft.com/office/drawing/2014/main" id="{BCB4179E-D597-844F-9845-78E0F8818A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A28CA2E-0409-0743-B400-E784AC5132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12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E5E1A40-CA70-694A-B9EF-69111841D9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5A815EF-D80E-6041-9643-F245010ADF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D12911C-B682-624A-AD90-8B52D2F98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6AF3A-D6C9-BD41-B141-0D6268AA51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9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4975" y="76200"/>
            <a:ext cx="21590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327775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9712517-CBF0-6C42-8A98-88B272B6ED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256FDD8-291E-F948-81C6-51D1FCA63D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163459E-BFEE-4642-AF3C-292ADE92A8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E3EE8-5A8D-8843-A98C-FFBDE589D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10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B7429B8-0899-CB48-BBEA-E778F53219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BA5BEE8-FFD3-5B4A-A856-C94FA4CCED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EEA0FAC-AD44-B244-9FD2-0AADC1FBA5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EB4CD-575F-4A44-99EA-22A90BF2E3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54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15CBA8-E020-7F48-8B47-A6BB213FE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A8DC98E-43F1-3C45-9739-E9276D6669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7519111-CF58-CA47-BE92-582B301F45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49FAF-00C7-9D4D-A882-658BD8010F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34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D11BB3A-4604-774F-AF32-B62C08177E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4358BF9-F3DE-C347-89E7-BF692DEFD5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47D6585-0D29-2643-87E6-AB4D72EB84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9653A-3070-A149-A3DE-D94CBCA9C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29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61F2177-039F-FF47-B844-37D1298AC8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7C5182F-802A-564C-B2E7-B39E438C0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23049B6-EA68-0546-8118-5326E692E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32B63-057A-3048-AB2A-9FA9545441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29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EF1E62C-F5BF-8B42-8B77-F16D5F54F6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FD45049-A0AC-B645-B29D-AF4C9E4908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5232EAE-BFFA-A540-948C-D79E3667DD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2C766-BE3E-4C43-B783-97AA18444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99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89F727D-8632-5046-A18C-424FBA6BDF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BE4CF2A-E7B7-304D-9691-30081115EA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9A05C74-5D7F-854E-9A6D-F6C53F69A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BAD84-B90D-EE4D-B010-9A8968479A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92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F3E879C-252E-3B47-B2B4-919F018469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7A29E40-464D-5C47-8F7E-19F205479F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199EC55-5C0D-614B-AE36-7B51A81DE5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1AE95-B8E4-064B-83BD-DDB07DDBC7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48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74D6A90-EF1A-D640-8EC2-4773A7B23E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948DA74-6A72-704A-88FD-48872EA969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AAAE746-3FF3-2D41-92A1-2D913FB729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4A1D5-1DFE-6848-9285-A630243AF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56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939E0B8C-D83A-9646-8F96-A6A54DCB6A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FB726C04-E0AF-6943-BB10-CEDD4CC6C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486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132DBD82-9017-F04C-B44D-5648366BD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876FC421-1A04-944D-8605-A0C0A75882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31547951-926F-6F49-A5C2-0A062D32F7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31AABF2F-BB47-4145-9859-4571A1B445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27AEAFC-22E0-BF4D-A16B-E71CA94A85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4good.com/games/puzzle/boat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9109DDE-F712-9C44-BCB7-169CD65381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609600"/>
            <a:ext cx="8001000" cy="1219200"/>
          </a:xfrm>
        </p:spPr>
        <p:txBody>
          <a:bodyPr/>
          <a:lstStyle/>
          <a:p>
            <a:pPr eaLnBrk="1" hangingPunct="1"/>
            <a:r>
              <a:rPr lang="en-US" altLang="en-US" sz="3600"/>
              <a:t>Chapter 3: </a:t>
            </a:r>
            <a:br>
              <a:rPr lang="en-US" altLang="en-US" sz="3600"/>
            </a:br>
            <a:r>
              <a:rPr lang="en-US" altLang="en-US" sz="3600"/>
              <a:t>Solving Problems by Searching</a:t>
            </a:r>
            <a:endParaRPr lang="en-US" altLang="en-US" sz="3200"/>
          </a:p>
        </p:txBody>
      </p:sp>
      <p:pic>
        <p:nvPicPr>
          <p:cNvPr id="5123" name="Picture 4">
            <a:extLst>
              <a:ext uri="{FF2B5EF4-FFF2-40B4-BE49-F238E27FC236}">
                <a16:creationId xmlns:a16="http://schemas.microsoft.com/office/drawing/2014/main" id="{5E284560-8DE9-C643-96F7-93B4F7F54135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981200"/>
            <a:ext cx="7658100" cy="48006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80010F9C-4468-1043-BAA9-39F742E3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F2F813-D995-0B42-A26E-95B792E7A4F4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6AF78D29-8724-1F41-ABFC-646AC863D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Abstraction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F0D795A5-CBB5-7D44-82F0-C18C541CC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Real world is complex and has more details</a:t>
            </a:r>
          </a:p>
          <a:p>
            <a:pPr eaLnBrk="1" hangingPunct="1"/>
            <a:r>
              <a:rPr lang="en-US" altLang="en-US" sz="2400"/>
              <a:t>Irrelevant details should be removed from state space and actions, which is called </a:t>
            </a:r>
            <a:r>
              <a:rPr lang="en-US" altLang="en-US" sz="2400">
                <a:solidFill>
                  <a:schemeClr val="hlink"/>
                </a:solidFill>
              </a:rPr>
              <a:t>abstraction</a:t>
            </a:r>
          </a:p>
          <a:p>
            <a:pPr eaLnBrk="1" hangingPunct="1"/>
            <a:r>
              <a:rPr lang="en-US" altLang="en-US" sz="2400"/>
              <a:t>What’s the appropriate level of abstraction?</a:t>
            </a:r>
          </a:p>
          <a:p>
            <a:pPr lvl="1" eaLnBrk="1" hangingPunct="1"/>
            <a:r>
              <a:rPr lang="en-US" altLang="en-US" sz="2000"/>
              <a:t>the abstraction is </a:t>
            </a:r>
            <a:r>
              <a:rPr lang="en-US" altLang="en-US" sz="2000">
                <a:solidFill>
                  <a:schemeClr val="hlink"/>
                </a:solidFill>
              </a:rPr>
              <a:t>valid</a:t>
            </a:r>
            <a:r>
              <a:rPr lang="en-US" altLang="en-US" sz="2000"/>
              <a:t>, if we can expand it into a solution in the more detailed world</a:t>
            </a:r>
          </a:p>
          <a:p>
            <a:pPr lvl="1" eaLnBrk="1" hangingPunct="1"/>
            <a:r>
              <a:rPr lang="en-US" altLang="en-US" sz="2000"/>
              <a:t>the abstraction is </a:t>
            </a:r>
            <a:r>
              <a:rPr lang="en-US" altLang="en-US" sz="2000">
                <a:solidFill>
                  <a:schemeClr val="hlink"/>
                </a:solidFill>
              </a:rPr>
              <a:t>useful</a:t>
            </a:r>
            <a:r>
              <a:rPr lang="en-US" altLang="en-US" sz="2000"/>
              <a:t>, if carrying out the actions in the solution is easier than the original problem</a:t>
            </a: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</a:rPr>
              <a:t>remove as much detail as possible while retaining validity and usefulness</a:t>
            </a:r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39EC0656-5546-B440-A25B-4717F5D3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3264CC-243F-3048-983B-B81331FE8F7E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AC98B6D4-18B5-174A-A0FF-BB09B637C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Vacuum-Cleaner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83116D4-DB95-8942-99B0-DBD24290E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States</a:t>
            </a:r>
            <a:endParaRPr lang="en-US" altLang="en-US" sz="2400" dirty="0"/>
          </a:p>
          <a:p>
            <a:pPr lvl="1" eaLnBrk="1" hangingPunct="1"/>
            <a:r>
              <a:rPr lang="en-US" altLang="en-US" sz="2000" dirty="0"/>
              <a:t>8 states</a:t>
            </a:r>
          </a:p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Initial state</a:t>
            </a:r>
            <a:endParaRPr lang="en-US" altLang="en-US" sz="2400" dirty="0"/>
          </a:p>
          <a:p>
            <a:pPr lvl="1" eaLnBrk="1" hangingPunct="1"/>
            <a:r>
              <a:rPr lang="en-US" altLang="en-US" sz="2000" dirty="0"/>
              <a:t>any state</a:t>
            </a:r>
          </a:p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Actions</a:t>
            </a:r>
            <a:endParaRPr lang="en-US" altLang="en-US" sz="2400" dirty="0"/>
          </a:p>
          <a:p>
            <a:pPr lvl="1" eaLnBrk="1" hangingPunct="1"/>
            <a:r>
              <a:rPr lang="en-US" altLang="en-US" sz="2000" dirty="0"/>
              <a:t>Left, Right, and Suck</a:t>
            </a:r>
          </a:p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Transition model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complete state space, see next page</a:t>
            </a:r>
          </a:p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Goal test</a:t>
            </a:r>
            <a:r>
              <a:rPr lang="en-US" altLang="en-US" sz="2400" dirty="0"/>
              <a:t> </a:t>
            </a:r>
          </a:p>
          <a:p>
            <a:pPr lvl="1" eaLnBrk="1" hangingPunct="1"/>
            <a:r>
              <a:rPr lang="en-US" altLang="en-US" sz="2000" dirty="0"/>
              <a:t>whether both squares are clean</a:t>
            </a:r>
          </a:p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Path cost</a:t>
            </a:r>
            <a:endParaRPr lang="en-US" altLang="en-US" sz="2400" dirty="0"/>
          </a:p>
          <a:p>
            <a:pPr lvl="1" eaLnBrk="1" hangingPunct="1"/>
            <a:r>
              <a:rPr lang="en-US" altLang="en-US" sz="2000" dirty="0"/>
              <a:t>each step costs 1</a:t>
            </a:r>
          </a:p>
          <a:p>
            <a:pPr eaLnBrk="1" hangingPunct="1"/>
            <a:endParaRPr lang="en-US" altLang="en-US" sz="2400" dirty="0"/>
          </a:p>
        </p:txBody>
      </p:sp>
      <p:pic>
        <p:nvPicPr>
          <p:cNvPr id="16390" name="Picture 4" descr="vacuum2-environment">
            <a:extLst>
              <a:ext uri="{FF2B5EF4-FFF2-40B4-BE49-F238E27FC236}">
                <a16:creationId xmlns:a16="http://schemas.microsoft.com/office/drawing/2014/main" id="{710F7F01-A87F-6240-959A-10139FB8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05000"/>
            <a:ext cx="25146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CD2C5902-6B2B-BB49-8A2D-59EC8EBC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318C55-FB99-2848-BB5A-487C8157C18E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0980FE1-A4F7-3540-9974-799E52AE5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Complete State Space </a:t>
            </a:r>
          </a:p>
        </p:txBody>
      </p:sp>
      <p:pic>
        <p:nvPicPr>
          <p:cNvPr id="17413" name="Picture 3" descr="vacuum2-paths">
            <a:extLst>
              <a:ext uri="{FF2B5EF4-FFF2-40B4-BE49-F238E27FC236}">
                <a16:creationId xmlns:a16="http://schemas.microsoft.com/office/drawing/2014/main" id="{FD36CDB9-3390-C940-975B-B29A0669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391400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ECA0BE88-7C63-DC41-B602-98658A2B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874462-B0A8-5F4D-AA40-F929AF8829E8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D7E48C56-D660-6741-8174-BB96B542B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8-puzzle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E5F6F1E-F4CA-7347-BD45-BF4EFF38E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3657600"/>
            <a:ext cx="66294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States</a:t>
            </a:r>
            <a:r>
              <a:rPr lang="en-US" altLang="en-US" sz="18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location of each tile and the blank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Initial state</a:t>
            </a:r>
            <a:r>
              <a:rPr lang="en-US" altLang="en-US" sz="1800" dirty="0"/>
              <a:t>: any, 9!/2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Actions</a:t>
            </a:r>
            <a:r>
              <a:rPr lang="en-US" altLang="en-US" sz="18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blank moves Left, Right, Up or Down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Transition model</a:t>
            </a:r>
            <a:r>
              <a:rPr lang="en-US" altLang="en-US" sz="18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Given a state and action, returns the resulting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Goal test</a:t>
            </a:r>
            <a:r>
              <a:rPr lang="en-US" altLang="en-US" sz="1800" dirty="0"/>
              <a:t>: Goal configuration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Path cost</a:t>
            </a:r>
            <a:r>
              <a:rPr lang="en-US" altLang="en-US" sz="1800" dirty="0"/>
              <a:t>: </a:t>
            </a:r>
            <a:r>
              <a:rPr lang="en-US" altLang="en-US" sz="1600" dirty="0"/>
              <a:t>Each step costs 1</a:t>
            </a:r>
          </a:p>
        </p:txBody>
      </p:sp>
      <p:pic>
        <p:nvPicPr>
          <p:cNvPr id="18438" name="Picture 4" descr="8puzzle">
            <a:extLst>
              <a:ext uri="{FF2B5EF4-FFF2-40B4-BE49-F238E27FC236}">
                <a16:creationId xmlns:a16="http://schemas.microsoft.com/office/drawing/2014/main" id="{E81581E8-6DF3-AD4D-862F-EF1BAC30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257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5">
            <a:extLst>
              <a:ext uri="{FF2B5EF4-FFF2-40B4-BE49-F238E27FC236}">
                <a16:creationId xmlns:a16="http://schemas.microsoft.com/office/drawing/2014/main" id="{F8AAC630-849A-6543-88AF-E0BD7C6EF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336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  <a:latin typeface="Tahoma" panose="020B0604030504040204" pitchFamily="34" charset="0"/>
              </a:rPr>
              <a:t>NP-Complete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2" autoUpdateAnimBg="0"/>
      <p:bldP spid="3789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B3C3A0A0-CFAF-D041-BCD4-350B531F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F96ABD-717C-D445-B984-3DE2A5AA0AA2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387CE8E0-1621-CC4F-8DBF-D4B0115B4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Robotic Assembly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26EE85B-7FD5-DB4E-983F-6009D5998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733800"/>
            <a:ext cx="8116888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States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real-valued coordinates of robot joint angles; parts of the object to be assembled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Actions</a:t>
            </a:r>
            <a:r>
              <a:rPr lang="en-US" altLang="en-US" sz="20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continuous motions of robot joints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Transition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States of robot joints after each action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Goal test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complete assembly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Path cost</a:t>
            </a:r>
            <a:r>
              <a:rPr lang="en-US" altLang="en-US" sz="2000"/>
              <a:t>:</a:t>
            </a:r>
            <a:r>
              <a:rPr lang="en-US" altLang="en-US" sz="2000">
                <a:solidFill>
                  <a:schemeClr val="accent2"/>
                </a:solidFill>
              </a:rPr>
              <a:t> </a:t>
            </a:r>
            <a:r>
              <a:rPr lang="en-US" altLang="en-US" sz="1800"/>
              <a:t>time to execute</a:t>
            </a:r>
          </a:p>
        </p:txBody>
      </p:sp>
      <p:pic>
        <p:nvPicPr>
          <p:cNvPr id="19462" name="Picture 4" descr="stanford-arm+blocks">
            <a:extLst>
              <a:ext uri="{FF2B5EF4-FFF2-40B4-BE49-F238E27FC236}">
                <a16:creationId xmlns:a16="http://schemas.microsoft.com/office/drawing/2014/main" id="{57831977-CB56-714A-8141-07531432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8007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03B1C5F8-2BBA-6749-9B94-7AC4CD76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3441DA-E44D-5C45-A310-A1159A302B3A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0484" name="Rectangle 1026">
            <a:extLst>
              <a:ext uri="{FF2B5EF4-FFF2-40B4-BE49-F238E27FC236}">
                <a16:creationId xmlns:a16="http://schemas.microsoft.com/office/drawing/2014/main" id="{BBD6BE5E-ECD3-D84F-AB1D-2D202EE44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Missionaries &amp; Cannibals</a:t>
            </a:r>
          </a:p>
        </p:txBody>
      </p:sp>
      <p:sp>
        <p:nvSpPr>
          <p:cNvPr id="20485" name="Rectangle 1027">
            <a:extLst>
              <a:ext uri="{FF2B5EF4-FFF2-40B4-BE49-F238E27FC236}">
                <a16:creationId xmlns:a16="http://schemas.microsoft.com/office/drawing/2014/main" id="{8C65BEF0-3AB8-554F-BEF0-B24EA22B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3 missionaries and 3 cannibals need to cross a river</a:t>
            </a:r>
          </a:p>
          <a:p>
            <a:pPr eaLnBrk="1" hangingPunct="1"/>
            <a:r>
              <a:rPr lang="en-US" altLang="en-US" sz="2000"/>
              <a:t>1 boat that can carry 1 or 2 people</a:t>
            </a:r>
          </a:p>
          <a:p>
            <a:pPr eaLnBrk="1" hangingPunct="1"/>
            <a:r>
              <a:rPr lang="en-US" altLang="en-US" sz="2000"/>
              <a:t>Find a way to get everyone to the other side, without ever leaving the group of missionaries in one place outnumbered by cannibals in that place</a:t>
            </a:r>
          </a:p>
          <a:p>
            <a:pPr eaLnBrk="1" hangingPunct="1"/>
            <a:r>
              <a:rPr lang="en-US" altLang="en-US" sz="2000"/>
              <a:t>Check on this link:</a:t>
            </a:r>
          </a:p>
          <a:p>
            <a:pPr lvl="1" eaLnBrk="1" hangingPunct="1"/>
            <a:r>
              <a:rPr lang="en-US" altLang="en-US" sz="1800">
                <a:hlinkClick r:id="rId3"/>
              </a:rPr>
              <a:t>http://www.learn4good.com/games/puzzle/boat.htm</a:t>
            </a:r>
            <a:endParaRPr lang="en-US" altLang="en-US" sz="1800"/>
          </a:p>
          <a:p>
            <a:pPr lvl="1" eaLnBrk="1" hangingPunct="1"/>
            <a:endParaRPr lang="en-US" altLang="en-US" sz="2000"/>
          </a:p>
        </p:txBody>
      </p:sp>
      <p:graphicFrame>
        <p:nvGraphicFramePr>
          <p:cNvPr id="20486" name="Object 1028">
            <a:extLst>
              <a:ext uri="{FF2B5EF4-FFF2-40B4-BE49-F238E27FC236}">
                <a16:creationId xmlns:a16="http://schemas.microsoft.com/office/drawing/2014/main" id="{439BD19E-3E6E-034C-AF7D-4160BF887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038600"/>
          <a:ext cx="26860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Bitmap Image" r:id="rId4" imgW="1790700" imgH="1778000" progId="Paint.Picture">
                  <p:embed/>
                </p:oleObj>
              </mc:Choice>
              <mc:Fallback>
                <p:oleObj name="Bitmap Image" r:id="rId4" imgW="1790700" imgH="1778000" progId="Paint.Picture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268605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5F523481-70C5-034C-8B3C-83FF7065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63663B-F1F0-0F4F-A6A9-DAD90D8CF12D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D72D1E4-35E4-B747-81FE-EBF938CA1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Formulation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062F4D2-57FF-8243-8C73-9213407F9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States</a:t>
            </a:r>
            <a:r>
              <a:rPr lang="en-US" altLang="en-US" sz="240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&lt;m, c, b&gt; representing the # of missionaries and the # of cannibals, and the position of the boat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Initial state</a:t>
            </a:r>
            <a:r>
              <a:rPr lang="en-US" altLang="en-US" sz="240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&lt;3, 3, 1&gt;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Actions</a:t>
            </a:r>
            <a:r>
              <a:rPr lang="en-US" altLang="en-US" sz="240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take 1 missionary, 1 cannibal, 2 missionaries, 2 cannibals, or 1 missionary and 1 cannibal across the river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Transition model</a:t>
            </a:r>
            <a:r>
              <a:rPr lang="en-US" altLang="en-US" sz="24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state after an 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Goal test</a:t>
            </a:r>
            <a:r>
              <a:rPr lang="en-US" altLang="en-US" sz="24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&lt;0, 0, 0&gt;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Path cost</a:t>
            </a:r>
            <a:r>
              <a:rPr lang="en-US" altLang="en-US" sz="24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number of crossing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2EBDBFBB-5308-0B49-B940-2210E2F5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BEBACD-DF0F-0849-B2A4-44C678391124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5B1248BF-93B5-C247-B7D9-01C1E7932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Real-World Problems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85EA1477-E454-6B47-B1E2-484DE53AF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Touring problem: visit every city at least once, starting and ending in Bucharest</a:t>
            </a:r>
          </a:p>
          <a:p>
            <a:pPr eaLnBrk="1" hangingPunct="1"/>
            <a:r>
              <a:rPr lang="en-US" altLang="en-US"/>
              <a:t>Traveling sales problem: exactly once</a:t>
            </a:r>
          </a:p>
          <a:p>
            <a:pPr eaLnBrk="1" hangingPunct="1"/>
            <a:r>
              <a:rPr lang="en-US" altLang="en-US"/>
              <a:t>Robot navigation</a:t>
            </a:r>
          </a:p>
          <a:p>
            <a:pPr eaLnBrk="1" hangingPunct="1"/>
            <a:r>
              <a:rPr lang="en-US" altLang="en-US"/>
              <a:t>Internet searching: software robots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7208D80A-E3E1-9F4E-8A56-43A01E95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 #3.1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FB39D545-11BB-2847-940B-337ADDF01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 a complete problem formulation for each of the following.</a:t>
            </a:r>
          </a:p>
          <a:p>
            <a:pPr lvl="1"/>
            <a:r>
              <a:rPr lang="en-US" altLang="en-US" dirty="0"/>
              <a:t>You have to color a planar map using only four colors, in such a way that no two adjacent regions have the same color.</a:t>
            </a:r>
          </a:p>
          <a:p>
            <a:pPr lvl="1"/>
            <a:r>
              <a:rPr lang="en-US" altLang="en-US" dirty="0"/>
              <a:t>A 3-foot-tall monkey is in a room where some bananas are suspended from the 8-foot ceiling. He would like to get the bananas. The room contains two stackable, movable, </a:t>
            </a:r>
            <a:r>
              <a:rPr lang="en-US" altLang="en-US" dirty="0" err="1"/>
              <a:t>climable</a:t>
            </a:r>
            <a:r>
              <a:rPr lang="en-US" altLang="en-US" dirty="0"/>
              <a:t> 3-foot-high crates.</a:t>
            </a:r>
          </a:p>
        </p:txBody>
      </p:sp>
      <p:sp>
        <p:nvSpPr>
          <p:cNvPr id="82949" name="Slide Number Placeholder 4">
            <a:extLst>
              <a:ext uri="{FF2B5EF4-FFF2-40B4-BE49-F238E27FC236}">
                <a16:creationId xmlns:a16="http://schemas.microsoft.com/office/drawing/2014/main" id="{75589538-8C72-F542-9634-4457DBA9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F81408-270F-124F-A8C9-C8320429D15F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7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AB36392D-18B3-1F47-BA20-D5E24869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931FA9-D9A3-1C48-A3B7-586CCA29B922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0D483C5-408B-F448-8FBB-62A3AFCA3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Searching for Solutions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55F69910-BF08-C143-B417-F0196A20E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0"/>
            <a:ext cx="8382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7200">
                <a:solidFill>
                  <a:schemeClr val="accent2"/>
                </a:solidFill>
                <a:latin typeface="Tahoma" panose="020B0604030504040204" pitchFamily="34" charset="0"/>
              </a:rPr>
              <a:t>?</a:t>
            </a: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71C49076-22C5-1345-99B1-04AE4AF70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95600"/>
            <a:ext cx="8382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7200">
                <a:solidFill>
                  <a:schemeClr val="accent2"/>
                </a:solidFill>
                <a:latin typeface="Tahoma" panose="020B0604030504040204" pitchFamily="34" charset="0"/>
              </a:rPr>
              <a:t>?</a:t>
            </a:r>
          </a:p>
        </p:txBody>
      </p:sp>
      <p:sp>
        <p:nvSpPr>
          <p:cNvPr id="23559" name="Text Box 6">
            <a:extLst>
              <a:ext uri="{FF2B5EF4-FFF2-40B4-BE49-F238E27FC236}">
                <a16:creationId xmlns:a16="http://schemas.microsoft.com/office/drawing/2014/main" id="{A07F9B2C-0004-9E4B-8128-A3D84EB01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81200"/>
            <a:ext cx="8382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7200">
                <a:solidFill>
                  <a:schemeClr val="accent2"/>
                </a:solidFill>
                <a:latin typeface="Tahoma" panose="020B0604030504040204" pitchFamily="34" charset="0"/>
              </a:rPr>
              <a:t>?</a:t>
            </a:r>
          </a:p>
        </p:txBody>
      </p:sp>
      <p:sp>
        <p:nvSpPr>
          <p:cNvPr id="23560" name="Text Box 7">
            <a:extLst>
              <a:ext uri="{FF2B5EF4-FFF2-40B4-BE49-F238E27FC236}">
                <a16:creationId xmlns:a16="http://schemas.microsoft.com/office/drawing/2014/main" id="{142E25F6-BF6C-2445-AC0E-869B7F740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0"/>
            <a:ext cx="8382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7200">
                <a:solidFill>
                  <a:schemeClr val="accent2"/>
                </a:solidFill>
                <a:latin typeface="Tahoma" panose="020B0604030504040204" pitchFamily="34" charset="0"/>
              </a:rPr>
              <a:t>?</a:t>
            </a:r>
          </a:p>
        </p:txBody>
      </p:sp>
      <p:sp>
        <p:nvSpPr>
          <p:cNvPr id="23561" name="Text Box 8">
            <a:extLst>
              <a:ext uri="{FF2B5EF4-FFF2-40B4-BE49-F238E27FC236}">
                <a16:creationId xmlns:a16="http://schemas.microsoft.com/office/drawing/2014/main" id="{0967F1B3-C95F-6A4F-9D18-A74A08EC6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925763"/>
            <a:ext cx="8382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7200">
                <a:solidFill>
                  <a:schemeClr val="accent2"/>
                </a:solidFill>
                <a:latin typeface="Tahoma" panose="020B0604030504040204" pitchFamily="34" charset="0"/>
              </a:rPr>
              <a:t>?</a:t>
            </a:r>
          </a:p>
        </p:txBody>
      </p:sp>
      <p:sp>
        <p:nvSpPr>
          <p:cNvPr id="23562" name="Text Box 9">
            <a:extLst>
              <a:ext uri="{FF2B5EF4-FFF2-40B4-BE49-F238E27FC236}">
                <a16:creationId xmlns:a16="http://schemas.microsoft.com/office/drawing/2014/main" id="{36BB1E34-6679-504C-9247-328BCD139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373563"/>
            <a:ext cx="8382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7200">
                <a:solidFill>
                  <a:schemeClr val="accent2"/>
                </a:solidFill>
                <a:latin typeface="Tahoma" panose="020B0604030504040204" pitchFamily="34" charset="0"/>
              </a:rPr>
              <a:t>?</a:t>
            </a:r>
          </a:p>
        </p:txBody>
      </p:sp>
      <p:sp>
        <p:nvSpPr>
          <p:cNvPr id="23563" name="Picture 2" descr="http://t2.gstatic.com/images?q=tbn:ANd9GcT4HX8w6Cyz_8PO2_BlpDc0kjUxvNFenZNRKzWUmxjDXUxTi7w&amp;t=1&amp;usg=__m042FMMaRYMe-YrzieBZKaPqIXQ=">
            <a:extLst>
              <a:ext uri="{FF2B5EF4-FFF2-40B4-BE49-F238E27FC236}">
                <a16:creationId xmlns:a16="http://schemas.microsoft.com/office/drawing/2014/main" id="{A3563C02-6046-9648-BE80-873534E2DA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3124200"/>
            <a:ext cx="46482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BEAB9221-7F2E-7540-A0F9-893E547B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6706B9-A6CB-784A-922B-E1FB595EA352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C0D659FB-BAEE-0945-A0E1-89094B8FC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Solving Agent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4B2AD5DC-A65F-4340-BE51-CA0642923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Problem-solving agent: a type of goal-based agent</a:t>
            </a:r>
          </a:p>
          <a:p>
            <a:pPr lvl="1" eaLnBrk="1" hangingPunct="1"/>
            <a:r>
              <a:rPr lang="en-US" altLang="en-US"/>
              <a:t>Decide what to do by </a:t>
            </a:r>
            <a:r>
              <a:rPr lang="en-US" altLang="en-US">
                <a:solidFill>
                  <a:schemeClr val="accent2"/>
                </a:solidFill>
              </a:rPr>
              <a:t>finding sequences of actions that lead to desirable states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Goal formulation</a:t>
            </a:r>
            <a:r>
              <a:rPr lang="en-US" altLang="en-US"/>
              <a:t>: based on current situation and agent’s performance measure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Problem formulation</a:t>
            </a:r>
            <a:r>
              <a:rPr lang="en-US" altLang="en-US"/>
              <a:t>: deciding what actions and states to consider, given a goal</a:t>
            </a:r>
          </a:p>
          <a:p>
            <a:pPr eaLnBrk="1" hangingPunct="1"/>
            <a:r>
              <a:rPr lang="en-US" altLang="en-US"/>
              <a:t>The process of looking for such a sequence of actions is called </a:t>
            </a:r>
            <a:r>
              <a:rPr lang="en-US" altLang="en-US">
                <a:solidFill>
                  <a:schemeClr val="hlink"/>
                </a:solidFill>
              </a:rPr>
              <a:t>search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4F642BE1-63CB-9948-A794-34AE5538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E112C4-527E-7740-8640-3B8D9EC291B6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BD91BF39-5ADE-DB40-BF44-1CE7D5BDB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Searching for Solutions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0ADA60A-11B0-3948-A3B4-2A4F5017B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Search tree</a:t>
            </a:r>
            <a:r>
              <a:rPr lang="en-US" altLang="en-US"/>
              <a:t>: generated by initial state and possible actions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Basic idea: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offline, simulated exploration of state space by generating successors of already-explored states (</a:t>
            </a:r>
            <a:r>
              <a:rPr lang="en-US" altLang="en-US">
                <a:solidFill>
                  <a:schemeClr val="hlink"/>
                </a:solidFill>
              </a:rPr>
              <a:t>expanding</a:t>
            </a:r>
            <a:r>
              <a:rPr lang="en-US" altLang="en-US"/>
              <a:t> states)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choice of which state to expand is determined by </a:t>
            </a:r>
            <a:r>
              <a:rPr lang="en-US" altLang="en-US">
                <a:solidFill>
                  <a:schemeClr val="hlink"/>
                </a:solidFill>
              </a:rPr>
              <a:t>search strategy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A774ABA9-A379-3440-B923-9D775502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254618-1E0A-9D4C-8E9B-3D8D8CDF730C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F9E604B-CD4F-B840-A8F3-7EEBE1346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Search Example</a:t>
            </a:r>
          </a:p>
        </p:txBody>
      </p:sp>
      <p:pic>
        <p:nvPicPr>
          <p:cNvPr id="25605" name="Picture 4" descr="search-map1c">
            <a:extLst>
              <a:ext uri="{FF2B5EF4-FFF2-40B4-BE49-F238E27FC236}">
                <a16:creationId xmlns:a16="http://schemas.microsoft.com/office/drawing/2014/main" id="{0E74612A-B5A1-8041-A63E-B5D749D7E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3152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0263FA78-78CF-354E-BCDD-F1828AE6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C275E9-0C78-064C-919F-D8ED0B4BD50C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F2573AF5-8318-6C46-87E8-2EFD15D15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Search Example</a:t>
            </a:r>
          </a:p>
        </p:txBody>
      </p:sp>
      <p:pic>
        <p:nvPicPr>
          <p:cNvPr id="26629" name="Picture 3" descr="search-map2c">
            <a:extLst>
              <a:ext uri="{FF2B5EF4-FFF2-40B4-BE49-F238E27FC236}">
                <a16:creationId xmlns:a16="http://schemas.microsoft.com/office/drawing/2014/main" id="{500B8D74-71C6-F34A-AD64-37B148E3B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2209800"/>
            <a:ext cx="7951787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6AE25BB6-EA21-1D4B-8429-733F134C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D40F2-1158-424A-B990-6E64D67EADE9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CF376BD5-561F-DB4A-A9F4-92E765047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Search Example</a:t>
            </a:r>
          </a:p>
        </p:txBody>
      </p:sp>
      <p:pic>
        <p:nvPicPr>
          <p:cNvPr id="27653" name="Picture 3" descr="search-map3c">
            <a:extLst>
              <a:ext uri="{FF2B5EF4-FFF2-40B4-BE49-F238E27FC236}">
                <a16:creationId xmlns:a16="http://schemas.microsoft.com/office/drawing/2014/main" id="{5BBC225E-1BB2-8F45-8621-80D777CD3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7772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362E0DA5-756A-6646-B421-A0364D68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Terminologies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53B7B6D-51BB-CD45-834A-8EC7A273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70C0"/>
                </a:solidFill>
              </a:rPr>
              <a:t>Frontier</a:t>
            </a:r>
            <a:r>
              <a:rPr lang="en-US" altLang="en-US"/>
              <a:t>: set of all leaf nodes available for expansion at any given point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70C0"/>
                </a:solidFill>
              </a:rPr>
              <a:t>Repeated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70C0"/>
                </a:solidFill>
              </a:rPr>
              <a:t>Loopy path</a:t>
            </a:r>
            <a:r>
              <a:rPr lang="en-US" altLang="en-US"/>
              <a:t>: Arad to Sibiu to Arad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70C0"/>
                </a:solidFill>
              </a:rPr>
              <a:t>Redundant path</a:t>
            </a:r>
            <a:r>
              <a:rPr lang="en-US" altLang="en-US"/>
              <a:t>: more than one way to get from one state to another 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Sometimes, redundant paths are unavoidable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Sliding-block puzzle</a:t>
            </a:r>
          </a:p>
          <a:p>
            <a:endParaRPr lang="en-US" altLang="en-US"/>
          </a:p>
        </p:txBody>
      </p:sp>
      <p:sp>
        <p:nvSpPr>
          <p:cNvPr id="28677" name="Slide Number Placeholder 4">
            <a:extLst>
              <a:ext uri="{FF2B5EF4-FFF2-40B4-BE49-F238E27FC236}">
                <a16:creationId xmlns:a16="http://schemas.microsoft.com/office/drawing/2014/main" id="{99323B38-514D-194C-B5DA-09FE91E8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7C298C-E196-054A-B063-8D4C304CD654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53476D5-56F7-1440-8254-1D4833F8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Tree Search Algorithm</a:t>
            </a: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0B9B4B00-225D-AF42-92D7-1AC6FACF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2A040A-AE9A-D34D-9E7C-36435B6802A6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9701" name="Picture 7">
            <a:extLst>
              <a:ext uri="{FF2B5EF4-FFF2-40B4-BE49-F238E27FC236}">
                <a16:creationId xmlns:a16="http://schemas.microsoft.com/office/drawing/2014/main" id="{66C3D436-022D-514F-830E-B8D52CBF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057400"/>
            <a:ext cx="87598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5338EEBC-776E-9042-917E-4C43CE95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1BAC47-5699-A84A-B322-4C1B3DE68FE2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0C7DCECE-1396-9448-A359-BAD92DF63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Avoiding Repeated States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53E10970-063F-BA4E-8F29-A372D83B1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38100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70C0"/>
                </a:solidFill>
              </a:rPr>
              <a:t>Failure to detect repeated states can turn a linear problem into an exponential one!</a:t>
            </a:r>
          </a:p>
          <a:p>
            <a:pPr eaLnBrk="1" hangingPunct="1"/>
            <a:r>
              <a:rPr lang="en-US" altLang="en-US" sz="2400"/>
              <a:t>Algorithms that forget their history are doomed to repeat it</a:t>
            </a:r>
          </a:p>
        </p:txBody>
      </p:sp>
      <p:pic>
        <p:nvPicPr>
          <p:cNvPr id="30726" name="Picture 4" descr="ribbon-space">
            <a:extLst>
              <a:ext uri="{FF2B5EF4-FFF2-40B4-BE49-F238E27FC236}">
                <a16:creationId xmlns:a16="http://schemas.microsoft.com/office/drawing/2014/main" id="{5E5DA263-51C2-D544-9F03-4563BC847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52800"/>
            <a:ext cx="4267200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5">
            <a:extLst>
              <a:ext uri="{FF2B5EF4-FFF2-40B4-BE49-F238E27FC236}">
                <a16:creationId xmlns:a16="http://schemas.microsoft.com/office/drawing/2014/main" id="{D30ADEAF-5A46-9548-A1FA-0275EA46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9530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hlink"/>
                </a:solidFill>
                <a:latin typeface="Tahoma" panose="020B0604030504040204" pitchFamily="34" charset="0"/>
              </a:rPr>
              <a:t>state space size: d + 1 </a:t>
            </a:r>
            <a:r>
              <a:rPr lang="en-US" altLang="en-US" sz="2400">
                <a:solidFill>
                  <a:schemeClr val="hlink"/>
                </a:solidFill>
                <a:latin typeface="Tahoma" panose="020B0604030504040204" pitchFamily="34" charset="0"/>
                <a:sym typeface="Wingdings" pitchFamily="2" charset="2"/>
              </a:rPr>
              <a:t> search tree leaves: 2</a:t>
            </a:r>
            <a:r>
              <a:rPr lang="en-US" altLang="en-US" sz="2400" baseline="22000">
                <a:solidFill>
                  <a:schemeClr val="hlink"/>
                </a:solidFill>
                <a:latin typeface="Tahoma" panose="020B0604030504040204" pitchFamily="34" charset="0"/>
                <a:sym typeface="Wingdings" pitchFamily="2" charset="2"/>
              </a:rPr>
              <a:t>d</a:t>
            </a:r>
            <a:endParaRPr lang="en-US" altLang="en-US" sz="2400" baseline="220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9D9351EE-99C1-5D42-9620-993438CF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CCECE3-00E6-7843-A1B7-AD2D01436406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518E584E-CE36-524E-95C1-BE536FED5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General Graph Search Algorithm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E6D9AAB1-BE0A-C042-8B8A-8D4358D1C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86400"/>
            <a:ext cx="632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  <a:latin typeface="Tahoma" panose="020B0604030504040204" pitchFamily="34" charset="0"/>
              </a:rPr>
              <a:t>We augment Tree-Search with an explored set, which remembers every expanded node</a:t>
            </a:r>
            <a:endParaRPr lang="en-US" altLang="en-US" sz="2400" baseline="220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pic>
        <p:nvPicPr>
          <p:cNvPr id="31750" name="Picture 2">
            <a:extLst>
              <a:ext uri="{FF2B5EF4-FFF2-40B4-BE49-F238E27FC236}">
                <a16:creationId xmlns:a16="http://schemas.microsoft.com/office/drawing/2014/main" id="{FF52E0D2-6A48-8E41-A3B9-5AC66D18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4645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B545F77-F26C-4944-8F3A-B764B7AB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Search Examples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3D66782A-B2A9-DE4E-8E9C-A767901A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D73D22-7A35-A844-962B-AAD605F0B34F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32773" name="Picture 2">
            <a:extLst>
              <a:ext uri="{FF2B5EF4-FFF2-40B4-BE49-F238E27FC236}">
                <a16:creationId xmlns:a16="http://schemas.microsoft.com/office/drawing/2014/main" id="{0D12FED2-9B53-D348-9B85-1E92DC8B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41438"/>
            <a:ext cx="60198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>
            <a:extLst>
              <a:ext uri="{FF2B5EF4-FFF2-40B4-BE49-F238E27FC236}">
                <a16:creationId xmlns:a16="http://schemas.microsoft.com/office/drawing/2014/main" id="{4C4B000B-E1A4-2D41-901B-D8C7FBE9C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7057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A9B8DD0-2C03-7847-AFF3-4EEF0F5C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665A7E-3DFA-2348-91CC-FDF5730B466D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76773306-5AD6-A740-9378-A21C4632D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Implementation: States vs. Nodes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ED1AC4F0-BD1C-EB46-A479-2C4208D5C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chemeClr val="hlink"/>
                </a:solidFill>
              </a:rPr>
              <a:t>state</a:t>
            </a:r>
            <a:r>
              <a:rPr lang="en-US" altLang="en-US" sz="2000"/>
              <a:t> is a representation of a physical configuration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chemeClr val="hlink"/>
                </a:solidFill>
              </a:rPr>
              <a:t>node</a:t>
            </a:r>
            <a:r>
              <a:rPr lang="en-US" altLang="en-US" sz="2000"/>
              <a:t> is a data structure constituting part of a search tree includes </a:t>
            </a:r>
            <a:r>
              <a:rPr lang="en-US" altLang="en-US" sz="2000">
                <a:solidFill>
                  <a:schemeClr val="hlink"/>
                </a:solidFill>
              </a:rPr>
              <a:t>state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hlink"/>
                </a:solidFill>
              </a:rPr>
              <a:t>parent node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hlink"/>
                </a:solidFill>
              </a:rPr>
              <a:t>action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hlink"/>
                </a:solidFill>
              </a:rPr>
              <a:t>path cost</a:t>
            </a:r>
            <a:r>
              <a:rPr lang="en-US" altLang="en-US" sz="2000"/>
              <a:t> </a:t>
            </a:r>
            <a:r>
              <a:rPr lang="en-US" altLang="en-US" sz="2000" i="1"/>
              <a:t>g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), </a:t>
            </a:r>
            <a:r>
              <a:rPr lang="en-US" altLang="en-US" sz="2000">
                <a:solidFill>
                  <a:schemeClr val="hlink"/>
                </a:solidFill>
              </a:rPr>
              <a:t>depth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0070C0"/>
                </a:solidFill>
              </a:rPr>
              <a:t>A solution path can be easily extracted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  <a:p>
            <a:pPr eaLnBrk="1" hangingPunct="1"/>
            <a:endParaRPr lang="en-US" altLang="en-US"/>
          </a:p>
        </p:txBody>
      </p:sp>
      <p:pic>
        <p:nvPicPr>
          <p:cNvPr id="33798" name="Picture 7">
            <a:extLst>
              <a:ext uri="{FF2B5EF4-FFF2-40B4-BE49-F238E27FC236}">
                <a16:creationId xmlns:a16="http://schemas.microsoft.com/office/drawing/2014/main" id="{24D1612B-C12E-C64E-B255-D075A9DA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3371850"/>
            <a:ext cx="45243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B0413299-5FEC-7243-92F2-A72257B0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A70192-2123-A149-AB0A-0F633B9A53A5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44972CE-89BA-B84A-8596-46A5E06F4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8580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1DB84E5-6A19-4E4D-9EAC-9E835B36C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CHILD-NODE Function</a:t>
            </a:r>
          </a:p>
        </p:txBody>
      </p:sp>
      <p:sp>
        <p:nvSpPr>
          <p:cNvPr id="34819" name="Content Placeholder 6">
            <a:extLst>
              <a:ext uri="{FF2B5EF4-FFF2-40B4-BE49-F238E27FC236}">
                <a16:creationId xmlns:a16="http://schemas.microsoft.com/office/drawing/2014/main" id="{14CD0A99-BD5D-2B45-BE75-97BCB7AE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CHILD-NODE function takes a parent node and an action and returns the resulting child node</a:t>
            </a:r>
          </a:p>
          <a:p>
            <a:pPr>
              <a:buFont typeface="Wingdings" pitchFamily="2" charset="2"/>
              <a:buNone/>
            </a:pPr>
            <a:endParaRPr lang="en-US" altLang="en-US" sz="1800"/>
          </a:p>
          <a:p>
            <a:pPr>
              <a:buFont typeface="Wingdings" pitchFamily="2" charset="2"/>
              <a:buNone/>
            </a:pPr>
            <a:r>
              <a:rPr lang="en-US" altLang="en-US" sz="1800" b="1">
                <a:solidFill>
                  <a:srgbClr val="002060"/>
                </a:solidFill>
              </a:rPr>
              <a:t>function</a:t>
            </a:r>
            <a:r>
              <a:rPr lang="en-US" altLang="en-US" sz="1800">
                <a:solidFill>
                  <a:srgbClr val="002060"/>
                </a:solidFill>
              </a:rPr>
              <a:t> CHILD-NODE(problem, parent, action) </a:t>
            </a:r>
            <a:r>
              <a:rPr lang="en-US" altLang="en-US" sz="1800" b="1">
                <a:solidFill>
                  <a:srgbClr val="002060"/>
                </a:solidFill>
              </a:rPr>
              <a:t>returns</a:t>
            </a:r>
            <a:r>
              <a:rPr lang="en-US" altLang="en-US" sz="1800">
                <a:solidFill>
                  <a:srgbClr val="002060"/>
                </a:solidFill>
              </a:rPr>
              <a:t> a node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002060"/>
                </a:solidFill>
              </a:rPr>
              <a:t>	</a:t>
            </a:r>
            <a:r>
              <a:rPr lang="en-US" altLang="en-US" sz="1800" b="1">
                <a:solidFill>
                  <a:srgbClr val="002060"/>
                </a:solidFill>
              </a:rPr>
              <a:t>return</a:t>
            </a:r>
            <a:r>
              <a:rPr lang="en-US" altLang="en-US" sz="1800">
                <a:solidFill>
                  <a:srgbClr val="002060"/>
                </a:solidFill>
              </a:rPr>
              <a:t> a node with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002060"/>
                </a:solidFill>
              </a:rPr>
              <a:t>		STATE = problem.RESULT(parent.STATE, action)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002060"/>
                </a:solidFill>
              </a:rPr>
              <a:t>		PARENT = parent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002060"/>
                </a:solidFill>
              </a:rPr>
              <a:t>		ACTION = action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002060"/>
                </a:solidFill>
              </a:rPr>
              <a:t>		PATH-COST = parent.PATH-COST + 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002060"/>
                </a:solidFill>
              </a:rPr>
              <a:t>			          problem.STEP-COST(parent.STATE, action)</a:t>
            </a:r>
          </a:p>
        </p:txBody>
      </p:sp>
      <p:sp>
        <p:nvSpPr>
          <p:cNvPr id="34821" name="Slide Number Placeholder 4">
            <a:extLst>
              <a:ext uri="{FF2B5EF4-FFF2-40B4-BE49-F238E27FC236}">
                <a16:creationId xmlns:a16="http://schemas.microsoft.com/office/drawing/2014/main" id="{708AE2F1-6344-184A-89A4-F97032A7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F95891-27E9-6E44-B4AA-7E381E66BA89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C97C5B16-6648-094A-880B-E5BB5320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Frontier and Explored Set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B5E5CBE0-E7E1-CB46-AAA6-8DF7D606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Goal of frontier: the next node to expand can be easily located in the frontier</a:t>
            </a:r>
          </a:p>
          <a:p>
            <a:r>
              <a:rPr lang="en-US" altLang="en-US"/>
              <a:t>Possible data structures?</a:t>
            </a:r>
          </a:p>
          <a:p>
            <a:endParaRPr lang="en-US" altLang="en-US"/>
          </a:p>
          <a:p>
            <a:r>
              <a:rPr lang="en-US" altLang="en-US"/>
              <a:t>Goal of explored set: efficient checking for repeated states</a:t>
            </a:r>
          </a:p>
          <a:p>
            <a:r>
              <a:rPr lang="en-US" altLang="en-US"/>
              <a:t>Possible data structures?</a:t>
            </a:r>
          </a:p>
        </p:txBody>
      </p:sp>
      <p:sp>
        <p:nvSpPr>
          <p:cNvPr id="35845" name="Slide Number Placeholder 4">
            <a:extLst>
              <a:ext uri="{FF2B5EF4-FFF2-40B4-BE49-F238E27FC236}">
                <a16:creationId xmlns:a16="http://schemas.microsoft.com/office/drawing/2014/main" id="{1C14F6D7-59BA-8645-A3A3-4A04887A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33202-5E28-EC45-BEFD-3387570E7894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953E3F3A-E1F7-2A41-BC15-79D19DA2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2389F8-FEB4-4844-A8F1-6F776D86D44E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E10BEE05-48D2-EF43-A76C-47C3D3DAA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 Strategies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E2CFF8D-23DC-F247-8DF2-671F10D15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/>
              <a:t>A search strategy is defined by picking the </a:t>
            </a:r>
            <a:r>
              <a:rPr lang="en-US" sz="2000" dirty="0">
                <a:solidFill>
                  <a:schemeClr val="hlink"/>
                </a:solidFill>
              </a:rPr>
              <a:t>order of node expansion</a:t>
            </a:r>
          </a:p>
          <a:p>
            <a:pPr eaLnBrk="1" hangingPunct="1">
              <a:defRPr/>
            </a:pPr>
            <a:endParaRPr lang="en-US" sz="1050" dirty="0"/>
          </a:p>
          <a:p>
            <a:pPr eaLnBrk="1" hangingPunct="1">
              <a:defRPr/>
            </a:pPr>
            <a:r>
              <a:rPr lang="en-US" sz="2000" dirty="0"/>
              <a:t>Strategies are evaluated along the following dimensions: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chemeClr val="accent2"/>
                </a:solidFill>
              </a:rPr>
              <a:t>completeness</a:t>
            </a:r>
            <a:r>
              <a:rPr lang="en-US" sz="1800" dirty="0"/>
              <a:t>: does it always find a solution if one exists?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chemeClr val="accent2"/>
                </a:solidFill>
              </a:rPr>
              <a:t>optimality</a:t>
            </a:r>
            <a:r>
              <a:rPr lang="en-US" sz="1800" dirty="0"/>
              <a:t>: does it always find a least-cost solution?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chemeClr val="accent2"/>
                </a:solidFill>
              </a:rPr>
              <a:t>time complexity</a:t>
            </a:r>
            <a:r>
              <a:rPr lang="en-US" sz="1800" dirty="0"/>
              <a:t>: number of nodes generated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chemeClr val="accent2"/>
                </a:solidFill>
              </a:rPr>
              <a:t>space complexity</a:t>
            </a:r>
            <a:r>
              <a:rPr lang="en-US" sz="1800" dirty="0"/>
              <a:t>: maximum number of nodes in memory</a:t>
            </a:r>
          </a:p>
          <a:p>
            <a:pPr eaLnBrk="1" hangingPunct="1">
              <a:defRPr/>
            </a:pPr>
            <a:endParaRPr lang="en-US" sz="1050" dirty="0"/>
          </a:p>
          <a:p>
            <a:pPr eaLnBrk="1" hangingPunct="1">
              <a:defRPr/>
            </a:pPr>
            <a:r>
              <a:rPr lang="en-US" sz="2000" dirty="0"/>
              <a:t>Time and space complexity are measured in terms of </a:t>
            </a:r>
          </a:p>
          <a:p>
            <a:pPr lvl="1" eaLnBrk="1" hangingPunct="1">
              <a:defRPr/>
            </a:pPr>
            <a:r>
              <a:rPr lang="en-US" sz="1800" b="1" i="1" dirty="0"/>
              <a:t>b</a:t>
            </a:r>
            <a:r>
              <a:rPr lang="en-US" sz="1800" i="1" dirty="0"/>
              <a:t>:</a:t>
            </a:r>
            <a:r>
              <a:rPr lang="en-US" sz="1800" dirty="0"/>
              <a:t> maximum branching factor of the search tree</a:t>
            </a:r>
          </a:p>
          <a:p>
            <a:pPr lvl="1" eaLnBrk="1" hangingPunct="1">
              <a:defRPr/>
            </a:pPr>
            <a:r>
              <a:rPr lang="en-US" sz="1800" b="1" i="1" dirty="0"/>
              <a:t>d</a:t>
            </a:r>
            <a:r>
              <a:rPr lang="en-US" sz="1800" i="1" dirty="0"/>
              <a:t>: </a:t>
            </a:r>
            <a:r>
              <a:rPr lang="en-US" sz="1800" dirty="0"/>
              <a:t>depth of the least-cost solution</a:t>
            </a:r>
          </a:p>
          <a:p>
            <a:pPr lvl="1" eaLnBrk="1" hangingPunct="1">
              <a:defRPr/>
            </a:pPr>
            <a:r>
              <a:rPr lang="en-US" sz="1800" b="1" i="1" dirty="0"/>
              <a:t>m</a:t>
            </a:r>
            <a:r>
              <a:rPr lang="en-US" sz="1800" dirty="0"/>
              <a:t>: maximum depth of the state space (may be </a:t>
            </a:r>
            <a:r>
              <a:rPr lang="en-US" sz="1800" dirty="0">
                <a:cs typeface="Arial" pitchFamily="34" charset="0"/>
              </a:rPr>
              <a:t>∞</a:t>
            </a:r>
            <a:r>
              <a:rPr lang="en-US" sz="1800" dirty="0"/>
              <a:t>)</a:t>
            </a:r>
          </a:p>
          <a:p>
            <a:pPr eaLnBrk="1" hangingPunct="1">
              <a:defRPr/>
            </a:pPr>
            <a:endParaRPr lang="en-US" sz="1050" dirty="0"/>
          </a:p>
          <a:p>
            <a:pPr eaLnBrk="1" hangingPunct="1">
              <a:defRPr/>
            </a:pPr>
            <a:r>
              <a:rPr lang="en-US" sz="2000" dirty="0"/>
              <a:t>Search cost (time), total cost (</a:t>
            </a:r>
            <a:r>
              <a:rPr lang="en-US" sz="2000" dirty="0" err="1"/>
              <a:t>time+space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DCEE37D3-5C65-1F46-A95F-0605B575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D31248-123C-AB46-B1D2-FA97715847FF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1E354F68-FE27-0144-B16A-F5908ED04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Uninformed Search Strategies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C3B0AB86-A9E7-364F-9B72-63C060DF8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Uninformed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hlink"/>
                </a:solidFill>
              </a:rPr>
              <a:t>search</a:t>
            </a:r>
            <a:r>
              <a:rPr lang="en-US" altLang="en-US" sz="2400"/>
              <a:t> (</a:t>
            </a:r>
            <a:r>
              <a:rPr lang="en-US" altLang="en-US" sz="2400">
                <a:solidFill>
                  <a:schemeClr val="hlink"/>
                </a:solidFill>
              </a:rPr>
              <a:t>blind search</a:t>
            </a:r>
            <a:r>
              <a:rPr lang="en-US" altLang="en-US" sz="2400"/>
              <a:t>) strategies use only the information available in the problem definition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Strategies that know whether one non-goal state is better than another are called </a:t>
            </a:r>
            <a:r>
              <a:rPr lang="en-US" altLang="en-US" sz="2400">
                <a:solidFill>
                  <a:schemeClr val="hlink"/>
                </a:solidFill>
              </a:rPr>
              <a:t>informed search</a:t>
            </a:r>
            <a:r>
              <a:rPr lang="en-US" altLang="en-US" sz="2400"/>
              <a:t> or </a:t>
            </a:r>
            <a:r>
              <a:rPr lang="en-US" altLang="en-US" sz="2400">
                <a:solidFill>
                  <a:schemeClr val="hlink"/>
                </a:solidFill>
              </a:rPr>
              <a:t>heuristic search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General uninformed search strategies: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Breadth-first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Uniform-cost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Depth-first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Depth-limited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Iterative deepening search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61D9DA4E-4F1A-7D41-9B58-9FC3FA1D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5E4AC4-F44C-FE46-A5B5-D0F350452623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07059820-83DF-A342-8162-52418ECE2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Breadth-First Search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34D9FA2-9282-AD49-8947-94FAE2C2C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Expand shallowest unexpanded node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Implementation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 i="1"/>
              <a:t>Frontier </a:t>
            </a:r>
            <a:r>
              <a:rPr lang="en-US" altLang="en-US"/>
              <a:t>is a FIFO queue, i.e., new successors go at end</a:t>
            </a:r>
          </a:p>
          <a:p>
            <a:pPr eaLnBrk="1" hangingPunct="1"/>
            <a:endParaRPr lang="en-US" altLang="en-US"/>
          </a:p>
        </p:txBody>
      </p:sp>
      <p:pic>
        <p:nvPicPr>
          <p:cNvPr id="38918" name="Picture 4" descr="bfs-progress1c">
            <a:extLst>
              <a:ext uri="{FF2B5EF4-FFF2-40B4-BE49-F238E27FC236}">
                <a16:creationId xmlns:a16="http://schemas.microsoft.com/office/drawing/2014/main" id="{7791A4B9-92F4-4C45-8D1C-E48B35BA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37338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BEEBD319-9921-5745-AC19-C24D924B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C24DCA-211D-FE44-ADD3-8F752B8FFAD0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732E6333-E5CD-9148-B1D6-BCFA3D905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Breadth-First Search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4EDD0A93-47AF-9249-B6EA-68A3E28F4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Expand shallowest unexpanded node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Implementation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 i="1"/>
              <a:t>Frontier </a:t>
            </a:r>
            <a:r>
              <a:rPr lang="en-US" altLang="en-US"/>
              <a:t>is a FIFO queue, i.e., new successors go at end</a:t>
            </a:r>
          </a:p>
          <a:p>
            <a:pPr eaLnBrk="1" hangingPunct="1"/>
            <a:endParaRPr lang="en-US" altLang="en-US"/>
          </a:p>
        </p:txBody>
      </p:sp>
      <p:pic>
        <p:nvPicPr>
          <p:cNvPr id="39942" name="Picture 4" descr="bfs-progress2c">
            <a:extLst>
              <a:ext uri="{FF2B5EF4-FFF2-40B4-BE49-F238E27FC236}">
                <a16:creationId xmlns:a16="http://schemas.microsoft.com/office/drawing/2014/main" id="{954C72C9-C0A0-9D44-A73D-5F6B3CA4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38862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191B4C3D-CFCD-8944-8AB5-7F775EB7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58A948-92D7-D141-8E6B-828A9583C50A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84B90B45-A833-3E4A-A361-31588E66A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Breadth-First Search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211D350C-7212-3444-99B2-4170BF269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Expand shallowest unexpanded node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Implementation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 i="1"/>
              <a:t>Frontier </a:t>
            </a:r>
            <a:r>
              <a:rPr lang="en-US" altLang="en-US"/>
              <a:t>is a FIFO queue, i.e., new successors go at end</a:t>
            </a:r>
          </a:p>
          <a:p>
            <a:pPr eaLnBrk="1" hangingPunct="1"/>
            <a:endParaRPr lang="en-US" altLang="en-US"/>
          </a:p>
        </p:txBody>
      </p:sp>
      <p:pic>
        <p:nvPicPr>
          <p:cNvPr id="40966" name="Picture 4" descr="bfs-progress3c">
            <a:extLst>
              <a:ext uri="{FF2B5EF4-FFF2-40B4-BE49-F238E27FC236}">
                <a16:creationId xmlns:a16="http://schemas.microsoft.com/office/drawing/2014/main" id="{5A7DF34D-17D2-5440-B921-3D60B05C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37338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FB9B46E1-2C96-E44A-A17D-14B494A2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805E27-149D-E84D-B0C4-E15295FD5D1B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057A74BA-58A5-2443-9A3C-E9865868E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Breadth-First Search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65753E33-8239-F741-AFF7-D9EFE4E4F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Expand shallowest unexpanded node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Implementation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 i="1"/>
              <a:t>Frontier </a:t>
            </a:r>
            <a:r>
              <a:rPr lang="en-US" altLang="en-US"/>
              <a:t>is a FIFO queue, i.e., new successors go at end</a:t>
            </a:r>
          </a:p>
        </p:txBody>
      </p:sp>
      <p:pic>
        <p:nvPicPr>
          <p:cNvPr id="41990" name="Picture 4" descr="bfs-progress4c">
            <a:extLst>
              <a:ext uri="{FF2B5EF4-FFF2-40B4-BE49-F238E27FC236}">
                <a16:creationId xmlns:a16="http://schemas.microsoft.com/office/drawing/2014/main" id="{43F01676-958C-1D49-8B4C-5BD6F71C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40386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2441B53D-8232-DF42-9BD2-81582A08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BFS on a Graph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F9E12EFA-6385-E94F-8460-9E77297B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18C727-F530-E349-BF83-454ED9B26626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43013" name="Picture 3">
            <a:extLst>
              <a:ext uri="{FF2B5EF4-FFF2-40B4-BE49-F238E27FC236}">
                <a16:creationId xmlns:a16="http://schemas.microsoft.com/office/drawing/2014/main" id="{4F1C3D55-847E-9E42-A27D-2148579C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423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A813A35B-45A1-E240-A988-9A0EEEEA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176A2A-B9B8-BB48-A939-A6686DB6BEA7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9E18BDDF-8032-C749-B622-9D15B7D32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Analysis of Breadth-First Search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D0011FA-6E4B-714D-993F-5F517BC84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u="sng">
                <a:solidFill>
                  <a:schemeClr val="accent2"/>
                </a:solidFill>
              </a:rPr>
              <a:t>Complete?</a:t>
            </a:r>
            <a:r>
              <a:rPr lang="en-US" altLang="en-US" sz="2400">
                <a:solidFill>
                  <a:srgbClr val="CC0099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Yes (if </a:t>
            </a:r>
            <a:r>
              <a:rPr lang="en-US" altLang="en-US" sz="2000" i="1"/>
              <a:t>b</a:t>
            </a:r>
            <a:r>
              <a:rPr lang="en-US" altLang="en-US" sz="2000"/>
              <a:t> is finite), the shallowest solution is returned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>
                <a:solidFill>
                  <a:schemeClr val="accent2"/>
                </a:solidFill>
              </a:rPr>
              <a:t>Time?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b+b</a:t>
            </a:r>
            <a:r>
              <a:rPr lang="en-US" altLang="en-US" sz="2000" i="1" baseline="30000"/>
              <a:t>2</a:t>
            </a:r>
            <a:r>
              <a:rPr lang="en-US" altLang="en-US" sz="2000" i="1"/>
              <a:t>+b</a:t>
            </a:r>
            <a:r>
              <a:rPr lang="en-US" altLang="en-US" sz="2000" i="1" baseline="30000"/>
              <a:t>3</a:t>
            </a:r>
            <a:r>
              <a:rPr lang="en-US" altLang="en-US" sz="2000"/>
              <a:t>+… +</a:t>
            </a:r>
            <a:r>
              <a:rPr lang="en-US" altLang="en-US" sz="2000" i="1"/>
              <a:t>b</a:t>
            </a:r>
            <a:r>
              <a:rPr lang="en-US" altLang="en-US" sz="2000" i="1" baseline="30000"/>
              <a:t>d</a:t>
            </a:r>
            <a:r>
              <a:rPr lang="en-US" altLang="en-US" sz="2000"/>
              <a:t> = O(</a:t>
            </a:r>
            <a:r>
              <a:rPr lang="en-US" altLang="en-US" sz="2000" i="1"/>
              <a:t>b</a:t>
            </a:r>
            <a:r>
              <a:rPr lang="en-US" altLang="en-US" sz="2000" i="1" baseline="30000"/>
              <a:t>d</a:t>
            </a:r>
            <a:r>
              <a:rPr lang="en-US" altLang="en-US" sz="20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>
                <a:solidFill>
                  <a:schemeClr val="accent2"/>
                </a:solidFill>
              </a:rPr>
              <a:t>Space?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O </a:t>
            </a:r>
            <a:r>
              <a:rPr lang="en-US" altLang="en-US" sz="2000"/>
              <a:t>(</a:t>
            </a:r>
            <a:r>
              <a:rPr lang="en-US" altLang="en-US" sz="2000" i="1"/>
              <a:t>b</a:t>
            </a:r>
            <a:r>
              <a:rPr lang="en-US" altLang="en-US" sz="2000" i="1" baseline="30000"/>
              <a:t>d</a:t>
            </a:r>
            <a:r>
              <a:rPr lang="en-US" altLang="en-US" sz="2000"/>
              <a:t>) (keeps every node in memory)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>
                <a:solidFill>
                  <a:schemeClr val="accent2"/>
                </a:solidFill>
              </a:rPr>
              <a:t>Optimal?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Yes if step costs are all identical or path cost is a nondecreasing function of the depth of the node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Space</a:t>
            </a:r>
            <a:r>
              <a:rPr lang="en-US" altLang="en-US" sz="2400"/>
              <a:t> is the bigger problem (more than time)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Time</a:t>
            </a:r>
            <a:r>
              <a:rPr lang="en-US" altLang="en-US" sz="2400"/>
              <a:t> requirement is still a major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5D3ADE4F-E787-F340-9874-3F6D5646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3EB132-FF07-9D47-A8AF-37C7258C96DB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9220" name="Rectangle 2050">
            <a:extLst>
              <a:ext uri="{FF2B5EF4-FFF2-40B4-BE49-F238E27FC236}">
                <a16:creationId xmlns:a16="http://schemas.microsoft.com/office/drawing/2014/main" id="{17F2B8DF-494E-1943-B612-924906D0C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Romania Touring</a:t>
            </a:r>
          </a:p>
        </p:txBody>
      </p:sp>
      <p:sp>
        <p:nvSpPr>
          <p:cNvPr id="9221" name="Rectangle 2051">
            <a:extLst>
              <a:ext uri="{FF2B5EF4-FFF2-40B4-BE49-F238E27FC236}">
                <a16:creationId xmlns:a16="http://schemas.microsoft.com/office/drawing/2014/main" id="{6C406A00-B27C-E74B-A245-5655E23EA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On holiday in Romania; currently in Arad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Non-refundable ticket to fly out of Bucharest tomorrow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Formulate goal (</a:t>
            </a:r>
            <a:r>
              <a:rPr lang="en-US" altLang="en-US">
                <a:solidFill>
                  <a:schemeClr val="hlink"/>
                </a:solidFill>
              </a:rPr>
              <a:t>perf. evaluation</a:t>
            </a:r>
            <a:r>
              <a:rPr lang="en-US" altLang="en-US">
                <a:solidFill>
                  <a:schemeClr val="accent2"/>
                </a:solidFill>
              </a:rPr>
              <a:t>)</a:t>
            </a:r>
            <a:r>
              <a:rPr lang="en-US" altLang="en-US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be in Bucharest before the flight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Formulate problem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states</a:t>
            </a:r>
            <a:r>
              <a:rPr lang="en-US" altLang="en-US"/>
              <a:t>: various cities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actions</a:t>
            </a:r>
            <a:r>
              <a:rPr lang="en-US" altLang="en-US"/>
              <a:t>: drive between cities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Search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sequence of cities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4299F19-3B19-2B49-9430-07F2EF28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Bad is BFS?</a:t>
            </a:r>
          </a:p>
        </p:txBody>
      </p:sp>
      <p:sp>
        <p:nvSpPr>
          <p:cNvPr id="45059" name="Content Placeholder 5">
            <a:extLst>
              <a:ext uri="{FF2B5EF4-FFF2-40B4-BE49-F238E27FC236}">
                <a16:creationId xmlns:a16="http://schemas.microsoft.com/office/drawing/2014/main" id="{4C0AC694-46D0-A54F-B62D-D8A6BDC41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With b = 10; 1 million nodes/sec; 1k bytes/node</a:t>
            </a:r>
          </a:p>
          <a:p>
            <a:r>
              <a:rPr lang="en-US" altLang="en-US" sz="2400"/>
              <a:t>It takes 13 days for the solution to a problem with search depth 12, nodes 10</a:t>
            </a:r>
            <a:r>
              <a:rPr lang="en-US" altLang="en-US" sz="2400" baseline="26000"/>
              <a:t>12</a:t>
            </a:r>
          </a:p>
          <a:p>
            <a:r>
              <a:rPr lang="en-US" altLang="en-US" sz="2400"/>
              <a:t>350 years at depth 16</a:t>
            </a:r>
          </a:p>
          <a:p>
            <a:endParaRPr lang="en-US" altLang="en-US" sz="2400"/>
          </a:p>
          <a:p>
            <a:r>
              <a:rPr lang="en-US" altLang="en-US" sz="2400">
                <a:solidFill>
                  <a:srgbClr val="C00000"/>
                </a:solidFill>
              </a:rPr>
              <a:t>Memory is more of a problem than time</a:t>
            </a:r>
          </a:p>
          <a:p>
            <a:pPr lvl="1"/>
            <a:r>
              <a:rPr lang="en-US" altLang="en-US" sz="2000">
                <a:solidFill>
                  <a:srgbClr val="C00000"/>
                </a:solidFill>
              </a:rPr>
              <a:t>Requires 103G when d = 8</a:t>
            </a:r>
          </a:p>
          <a:p>
            <a:r>
              <a:rPr lang="en-US" altLang="en-US" sz="2400">
                <a:solidFill>
                  <a:srgbClr val="0070C0"/>
                </a:solidFill>
              </a:rPr>
              <a:t>Exponential-complexity search problems cannot be solved by uninformed methods for any but the smallest instances</a:t>
            </a:r>
          </a:p>
        </p:txBody>
      </p:sp>
      <p:sp>
        <p:nvSpPr>
          <p:cNvPr id="45061" name="Slide Number Placeholder 4">
            <a:extLst>
              <a:ext uri="{FF2B5EF4-FFF2-40B4-BE49-F238E27FC236}">
                <a16:creationId xmlns:a16="http://schemas.microsoft.com/office/drawing/2014/main" id="{313F452A-93E4-6945-9941-B438FC39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4D4E37-F162-EB49-B8A3-1DAD694FE3DE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B0DF7CD1-03DA-2B46-9770-CE476B08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4A1D3F-CDB3-094B-8FF2-F0CA0FDFBE22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E025AF2D-6301-DD49-8ACC-1BC9F0E0B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Uniform-Cost Search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76ED7D22-8F8B-2A40-A76C-EB0C93D29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Expand least-cost unexpanded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Implementation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/>
              <a:t>Frontier </a:t>
            </a:r>
            <a:r>
              <a:rPr lang="en-US" altLang="en-US" sz="2000" dirty="0"/>
              <a:t>= priority queue ordered by path cost g(n)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breadth-first = uniform-cost search when?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72451DFA-0619-2641-A1FB-E9944060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81168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837BAF1-CCBF-B94A-A39C-05D8C151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Uniform-Cost Search</a:t>
            </a:r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DC34EED3-08A0-6744-B8D5-A0126045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8E0145-78FC-204A-8503-801536A59A94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47109" name="Picture 2">
            <a:extLst>
              <a:ext uri="{FF2B5EF4-FFF2-40B4-BE49-F238E27FC236}">
                <a16:creationId xmlns:a16="http://schemas.microsoft.com/office/drawing/2014/main" id="{181F7580-B0DB-E04F-94F5-F11A6D411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610600" cy="46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328AC3-80CD-D249-8C10-B85B515665E8}"/>
              </a:ext>
            </a:extLst>
          </p:cNvPr>
          <p:cNvSpPr/>
          <p:nvPr/>
        </p:nvSpPr>
        <p:spPr>
          <a:xfrm>
            <a:off x="878680" y="6392863"/>
            <a:ext cx="764381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Example, shown on board, from Sibiu to Bucharest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0F45FD7-0BB8-B54C-BC30-ABC11198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AB64DAF-E421-0F4B-BFA3-AF380060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chemeClr val="accent2"/>
                </a:solidFill>
              </a:rPr>
              <a:t>Complete?</a:t>
            </a:r>
            <a:r>
              <a:rPr lang="en-US" alt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Yes, if step cost </a:t>
            </a:r>
            <a:r>
              <a:rPr lang="en-US" altLang="en-US" sz="2000">
                <a:cs typeface="Arial" panose="020B0604020202020204" pitchFamily="34" charset="0"/>
              </a:rPr>
              <a:t>≥ </a:t>
            </a:r>
            <a:r>
              <a:rPr lang="el-GR" altLang="en-US" sz="2000">
                <a:cs typeface="Arial" panose="020B0604020202020204" pitchFamily="34" charset="0"/>
              </a:rPr>
              <a:t>ε</a:t>
            </a: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400" u="sng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chemeClr val="accent2"/>
                </a:solidFill>
              </a:rPr>
              <a:t>Time?</a:t>
            </a:r>
            <a:r>
              <a:rPr lang="en-US" alt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/>
              <a:t>O </a:t>
            </a:r>
            <a:r>
              <a:rPr lang="en-US" altLang="en-US" sz="2000"/>
              <a:t>(</a:t>
            </a:r>
            <a:r>
              <a:rPr lang="en-US" altLang="en-US" sz="2000" i="1"/>
              <a:t>b </a:t>
            </a:r>
            <a:r>
              <a:rPr lang="en-US" altLang="en-US" sz="2000" i="1" baseline="30000"/>
              <a:t>ceiling</a:t>
            </a:r>
            <a:r>
              <a:rPr lang="en-US" altLang="en-US" sz="2000" baseline="30000"/>
              <a:t>(</a:t>
            </a:r>
            <a:r>
              <a:rPr lang="en-US" altLang="en-US" sz="2000" i="1" baseline="30000"/>
              <a:t>C*/ </a:t>
            </a:r>
            <a:r>
              <a:rPr lang="el-GR" altLang="en-US" sz="2000" i="1" baseline="30000">
                <a:cs typeface="Arial" panose="020B0604020202020204" pitchFamily="34" charset="0"/>
              </a:rPr>
              <a:t>ε</a:t>
            </a:r>
            <a:r>
              <a:rPr lang="en-US" altLang="en-US" sz="2000" baseline="30000">
                <a:cs typeface="Arial" panose="020B0604020202020204" pitchFamily="34" charset="0"/>
              </a:rPr>
              <a:t>)</a:t>
            </a:r>
            <a:r>
              <a:rPr lang="en-US" altLang="en-US" sz="2000"/>
              <a:t>) where </a:t>
            </a:r>
            <a:r>
              <a:rPr lang="en-US" altLang="en-US" sz="2000" i="1"/>
              <a:t>C </a:t>
            </a:r>
            <a:r>
              <a:rPr lang="en-US" altLang="en-US" sz="2000" baseline="30000"/>
              <a:t>*</a:t>
            </a:r>
            <a:r>
              <a:rPr lang="en-US" altLang="en-US" sz="2000"/>
              <a:t> is the cost of the optimal solution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# of nodes with </a:t>
            </a:r>
            <a:r>
              <a:rPr lang="en-US" altLang="en-US" sz="2000" i="1"/>
              <a:t>g </a:t>
            </a:r>
            <a:r>
              <a:rPr lang="en-US" altLang="en-US" sz="2000">
                <a:cs typeface="Arial" panose="020B0604020202020204" pitchFamily="34" charset="0"/>
              </a:rPr>
              <a:t>≤</a:t>
            </a:r>
            <a:r>
              <a:rPr lang="en-US" altLang="en-US" sz="2000"/>
              <a:t> cost of optimal solution</a:t>
            </a:r>
          </a:p>
          <a:p>
            <a:pPr>
              <a:lnSpc>
                <a:spcPct val="90000"/>
              </a:lnSpc>
            </a:pPr>
            <a:endParaRPr lang="en-US" altLang="en-US" sz="2400" u="sng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chemeClr val="accent2"/>
                </a:solidFill>
              </a:rPr>
              <a:t>Space?</a:t>
            </a:r>
            <a:r>
              <a:rPr lang="en-US" alt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/>
              <a:t>O </a:t>
            </a:r>
            <a:r>
              <a:rPr lang="en-US" altLang="en-US" sz="2000"/>
              <a:t>(</a:t>
            </a:r>
            <a:r>
              <a:rPr lang="en-US" altLang="en-US" sz="2000" i="1"/>
              <a:t>b </a:t>
            </a:r>
            <a:r>
              <a:rPr lang="en-US" altLang="en-US" sz="2000" i="1" baseline="30000"/>
              <a:t>ceiling</a:t>
            </a:r>
            <a:r>
              <a:rPr lang="en-US" altLang="en-US" sz="2000" baseline="30000"/>
              <a:t>(</a:t>
            </a:r>
            <a:r>
              <a:rPr lang="en-US" altLang="en-US" sz="2000" i="1" baseline="30000"/>
              <a:t>C*/ </a:t>
            </a:r>
            <a:r>
              <a:rPr lang="el-GR" altLang="en-US" sz="2000" i="1" baseline="30000">
                <a:cs typeface="Arial" panose="020B0604020202020204" pitchFamily="34" charset="0"/>
              </a:rPr>
              <a:t>ε</a:t>
            </a:r>
            <a:r>
              <a:rPr lang="en-US" altLang="en-US" sz="2000" baseline="30000">
                <a:cs typeface="Arial" panose="020B0604020202020204" pitchFamily="34" charset="0"/>
              </a:rPr>
              <a:t>)</a:t>
            </a:r>
            <a:r>
              <a:rPr lang="en-US" altLang="en-US" sz="20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# of nodes with </a:t>
            </a:r>
            <a:r>
              <a:rPr lang="en-US" altLang="en-US" sz="2000" i="1"/>
              <a:t>g</a:t>
            </a:r>
            <a:r>
              <a:rPr lang="en-US" altLang="en-US" sz="2000"/>
              <a:t> </a:t>
            </a:r>
            <a:r>
              <a:rPr lang="en-US" altLang="en-US" sz="2000">
                <a:cs typeface="Arial" panose="020B0604020202020204" pitchFamily="34" charset="0"/>
              </a:rPr>
              <a:t>≤ </a:t>
            </a:r>
            <a:r>
              <a:rPr lang="en-US" altLang="en-US" sz="2000"/>
              <a:t>cost of optimal solution</a:t>
            </a:r>
          </a:p>
          <a:p>
            <a:pPr>
              <a:lnSpc>
                <a:spcPct val="90000"/>
              </a:lnSpc>
            </a:pPr>
            <a:endParaRPr lang="en-US" altLang="en-US" sz="2400" u="sng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chemeClr val="accent2"/>
                </a:solidFill>
              </a:rPr>
              <a:t>Optimal?</a:t>
            </a:r>
            <a:r>
              <a:rPr lang="en-US" alt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Yes – nodes expanded in increasing order of </a:t>
            </a:r>
            <a:r>
              <a:rPr lang="en-US" altLang="en-US" sz="2000" i="1"/>
              <a:t>g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)</a:t>
            </a:r>
          </a:p>
          <a:p>
            <a:endParaRPr lang="en-US" altLang="en-US"/>
          </a:p>
        </p:txBody>
      </p:sp>
      <p:sp>
        <p:nvSpPr>
          <p:cNvPr id="48133" name="Slide Number Placeholder 4">
            <a:extLst>
              <a:ext uri="{FF2B5EF4-FFF2-40B4-BE49-F238E27FC236}">
                <a16:creationId xmlns:a16="http://schemas.microsoft.com/office/drawing/2014/main" id="{9E3A761A-8864-E342-84C2-6C2F1750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051CDD-A1FB-1C43-A0AD-72663840B692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43B73D20-831F-824F-A945-CC32F482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Uniform-Cost Search is Optimal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CC16F8B9-8F33-9B47-B922-068D6B64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Uniform-cost search expands nodes in order of their optimal path cost</a:t>
            </a:r>
          </a:p>
          <a:p>
            <a:r>
              <a:rPr lang="en-US" altLang="en-US"/>
              <a:t>Hence, the first goal node selected for expansion must be the optimal solution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49157" name="Slide Number Placeholder 4">
            <a:extLst>
              <a:ext uri="{FF2B5EF4-FFF2-40B4-BE49-F238E27FC236}">
                <a16:creationId xmlns:a16="http://schemas.microsoft.com/office/drawing/2014/main" id="{C7CB796C-8B4D-4743-87FD-10F4AF8F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E206EB-1080-984C-822C-5E3EE681C621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61644DB7-3203-D042-812A-6394C0EA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 #3.2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6F6A4ECF-9D49-3147-912B-CCCD5B04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uniform-cost search implemented with the graph search algorithm to find a route from Arad to Bucharest on the Romania map.</a:t>
            </a:r>
          </a:p>
        </p:txBody>
      </p:sp>
      <p:sp>
        <p:nvSpPr>
          <p:cNvPr id="88069" name="Slide Number Placeholder 4">
            <a:extLst>
              <a:ext uri="{FF2B5EF4-FFF2-40B4-BE49-F238E27FC236}">
                <a16:creationId xmlns:a16="http://schemas.microsoft.com/office/drawing/2014/main" id="{A7589C9D-8A5B-0947-BC24-15D50AD8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08D140-358D-194A-BFB4-A66A99979631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034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0CA84345-5094-F643-B309-64F7F9E2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009064-CEF7-4445-BC53-88027B6728C5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D0BDA4BD-DFBA-A947-AB53-2A0569C35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B699413-D572-4449-A9CD-7DE106E90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Expand deepest unexpanded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Implementation</a:t>
            </a:r>
            <a:r>
              <a:rPr lang="en-US" altLang="en-US" sz="24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frontier </a:t>
            </a:r>
            <a:r>
              <a:rPr lang="en-US" altLang="en-US" sz="2000"/>
              <a:t>= LIFO queue, i.e., put successors at front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Or a recursive function</a:t>
            </a:r>
          </a:p>
        </p:txBody>
      </p:sp>
      <p:pic>
        <p:nvPicPr>
          <p:cNvPr id="50182" name="Picture 5" descr="dfs-progress01c">
            <a:extLst>
              <a:ext uri="{FF2B5EF4-FFF2-40B4-BE49-F238E27FC236}">
                <a16:creationId xmlns:a16="http://schemas.microsoft.com/office/drawing/2014/main" id="{E759656E-997C-024E-ABFD-0BA790B4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54C80131-4147-0540-809D-1C15B73B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548725-AF8E-C042-9A2F-863983355C3C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AA140CEC-87B0-E34C-BBBE-DD707E591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1D5D9634-3AF5-1F4D-9A18-793739B3A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1676400"/>
          </a:xfrm>
        </p:spPr>
        <p:txBody>
          <a:bodyPr/>
          <a:lstStyle/>
          <a:p>
            <a:pPr eaLnBrk="1" hangingPunct="1"/>
            <a:r>
              <a:rPr lang="en-US" altLang="en-US" sz="2400"/>
              <a:t>Expand deepest unexpanded node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Implementation</a:t>
            </a:r>
            <a:r>
              <a:rPr lang="en-US" altLang="en-US" sz="2400"/>
              <a:t>:</a:t>
            </a:r>
          </a:p>
          <a:p>
            <a:pPr lvl="1" eaLnBrk="1" hangingPunct="1"/>
            <a:r>
              <a:rPr lang="en-US" altLang="en-US" sz="2000" i="1"/>
              <a:t>frontier </a:t>
            </a:r>
            <a:r>
              <a:rPr lang="en-US" altLang="en-US" sz="2000"/>
              <a:t>= LIFO queue, i.e., put successors at front</a:t>
            </a:r>
          </a:p>
          <a:p>
            <a:pPr lvl="1" eaLnBrk="1" hangingPunct="1"/>
            <a:r>
              <a:rPr lang="en-US" altLang="en-US" sz="2000"/>
              <a:t>Or a recursive function</a:t>
            </a:r>
          </a:p>
        </p:txBody>
      </p:sp>
      <p:pic>
        <p:nvPicPr>
          <p:cNvPr id="51206" name="Picture 4" descr="dfs-progress02c">
            <a:extLst>
              <a:ext uri="{FF2B5EF4-FFF2-40B4-BE49-F238E27FC236}">
                <a16:creationId xmlns:a16="http://schemas.microsoft.com/office/drawing/2014/main" id="{9F052FDE-CCB1-2A4D-812A-3AC0408D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5">
            <a:extLst>
              <a:ext uri="{FF2B5EF4-FFF2-40B4-BE49-F238E27FC236}">
                <a16:creationId xmlns:a16="http://schemas.microsoft.com/office/drawing/2014/main" id="{66BD4E0E-3F33-CF46-BB42-7702C1A5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238984-55CD-5E43-9EE3-ABDED05208DA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B9E50B14-AB16-DE49-90FC-CD04EE4C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B6A5E81F-8DBC-9443-A942-19B17FED9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Expand deepest unexpanded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Implementation</a:t>
            </a:r>
            <a:r>
              <a:rPr lang="en-US" altLang="en-US" sz="24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frontier </a:t>
            </a:r>
            <a:r>
              <a:rPr lang="en-US" altLang="en-US" sz="2000"/>
              <a:t>= LIFO queue, i.e., put successors at front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Or a recursive function</a:t>
            </a:r>
          </a:p>
        </p:txBody>
      </p:sp>
      <p:pic>
        <p:nvPicPr>
          <p:cNvPr id="52230" name="Picture 4" descr="dfs-progress03c">
            <a:extLst>
              <a:ext uri="{FF2B5EF4-FFF2-40B4-BE49-F238E27FC236}">
                <a16:creationId xmlns:a16="http://schemas.microsoft.com/office/drawing/2014/main" id="{BF4F37BB-9438-534D-A185-F495BBF21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5">
            <a:extLst>
              <a:ext uri="{FF2B5EF4-FFF2-40B4-BE49-F238E27FC236}">
                <a16:creationId xmlns:a16="http://schemas.microsoft.com/office/drawing/2014/main" id="{92E7B0F7-2280-1640-BFEB-86B88D0A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C37E92-8CBC-8147-9162-1C2BFBB3FD67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6E564CE1-E8BF-9345-8A41-001D2CA40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6E84DF0B-3D85-C047-8E5E-5B9BB443B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Expand deepest unexpanded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Implementation</a:t>
            </a:r>
            <a:r>
              <a:rPr lang="en-US" altLang="en-US" sz="24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frontier </a:t>
            </a:r>
            <a:r>
              <a:rPr lang="en-US" altLang="en-US" sz="2000"/>
              <a:t>= LIFO queue, i.e., put successors at front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Or a recursive function</a:t>
            </a:r>
          </a:p>
        </p:txBody>
      </p:sp>
      <p:pic>
        <p:nvPicPr>
          <p:cNvPr id="53254" name="Picture 4" descr="dfs-progress04c">
            <a:extLst>
              <a:ext uri="{FF2B5EF4-FFF2-40B4-BE49-F238E27FC236}">
                <a16:creationId xmlns:a16="http://schemas.microsoft.com/office/drawing/2014/main" id="{C62AC067-9818-674A-8160-12F106130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97DB52AB-A8B0-EA44-BA1B-AD1971D0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789233-1753-5F4A-98A7-CDEDF1B97AAA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D36B99DA-59E0-BD42-BB1F-DC4B336DB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Road Map of Romania</a:t>
            </a:r>
          </a:p>
        </p:txBody>
      </p:sp>
      <p:pic>
        <p:nvPicPr>
          <p:cNvPr id="10245" name="Picture 3" descr="romania-distances">
            <a:extLst>
              <a:ext uri="{FF2B5EF4-FFF2-40B4-BE49-F238E27FC236}">
                <a16:creationId xmlns:a16="http://schemas.microsoft.com/office/drawing/2014/main" id="{E9F29886-8544-9B46-BEDF-F2AD9CAE4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848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2E9F482D-2B5A-0D45-973A-E0C3E23D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38926F-0BAF-224D-93A3-ACDF0A824AC5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41BA6404-128B-C44F-BF7B-405F0C694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2040DD45-9823-DF45-ADC2-913D5FFE6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Expand deepest unexpanded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Implementation</a:t>
            </a:r>
            <a:r>
              <a:rPr lang="en-US" altLang="en-US" sz="24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frontier </a:t>
            </a:r>
            <a:r>
              <a:rPr lang="en-US" altLang="en-US" sz="2000"/>
              <a:t>= LIFO queue, i.e., put successors at front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Or a recursive function</a:t>
            </a:r>
          </a:p>
        </p:txBody>
      </p:sp>
      <p:pic>
        <p:nvPicPr>
          <p:cNvPr id="54278" name="Picture 4" descr="dfs-progress05c">
            <a:extLst>
              <a:ext uri="{FF2B5EF4-FFF2-40B4-BE49-F238E27FC236}">
                <a16:creationId xmlns:a16="http://schemas.microsoft.com/office/drawing/2014/main" id="{819EAC49-7AA5-9845-8F88-8B30B56E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>
            <a:extLst>
              <a:ext uri="{FF2B5EF4-FFF2-40B4-BE49-F238E27FC236}">
                <a16:creationId xmlns:a16="http://schemas.microsoft.com/office/drawing/2014/main" id="{9949C710-B930-A44E-8F30-167C4D92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08BBE8-FE1E-3743-A6B8-07B877A109C0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5C37A9AC-AB0F-834F-B9C0-1A4F85588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A50DBAB6-AF1E-EB41-A9B0-849018C71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Expand deepest unexpanded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Implementation</a:t>
            </a:r>
            <a:r>
              <a:rPr lang="en-US" altLang="en-US" sz="24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frontier </a:t>
            </a:r>
            <a:r>
              <a:rPr lang="en-US" altLang="en-US" sz="2000"/>
              <a:t>= LIFO queue, i.e., put successors at front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Or a recursive function</a:t>
            </a:r>
          </a:p>
        </p:txBody>
      </p:sp>
      <p:pic>
        <p:nvPicPr>
          <p:cNvPr id="55302" name="Picture 4" descr="dfs-progress06c">
            <a:extLst>
              <a:ext uri="{FF2B5EF4-FFF2-40B4-BE49-F238E27FC236}">
                <a16:creationId xmlns:a16="http://schemas.microsoft.com/office/drawing/2014/main" id="{B4E4FC67-0063-464B-B5B7-133ED548C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5">
            <a:extLst>
              <a:ext uri="{FF2B5EF4-FFF2-40B4-BE49-F238E27FC236}">
                <a16:creationId xmlns:a16="http://schemas.microsoft.com/office/drawing/2014/main" id="{56349163-24C0-6646-85BD-E6250CA1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0634FF-BF7E-1C46-9FE4-CD029CAEC261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06E42761-6003-1743-89CC-E2E736605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195C18B9-DFDC-9744-801E-04AD601AF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1600200"/>
          </a:xfrm>
        </p:spPr>
        <p:txBody>
          <a:bodyPr/>
          <a:lstStyle/>
          <a:p>
            <a:pPr eaLnBrk="1" hangingPunct="1"/>
            <a:r>
              <a:rPr lang="en-US" altLang="en-US" sz="2400"/>
              <a:t>Expand deepest unexpanded node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Implementation</a:t>
            </a:r>
            <a:r>
              <a:rPr lang="en-US" altLang="en-US" sz="2400"/>
              <a:t>:</a:t>
            </a:r>
          </a:p>
          <a:p>
            <a:pPr lvl="1" eaLnBrk="1" hangingPunct="1"/>
            <a:r>
              <a:rPr lang="en-US" altLang="en-US" sz="2000" i="1"/>
              <a:t>frontier </a:t>
            </a:r>
            <a:r>
              <a:rPr lang="en-US" altLang="en-US" sz="2000"/>
              <a:t>= LIFO queue, i.e., put successors at front</a:t>
            </a:r>
          </a:p>
          <a:p>
            <a:pPr lvl="1" eaLnBrk="1" hangingPunct="1"/>
            <a:r>
              <a:rPr lang="en-US" altLang="en-US" sz="2000"/>
              <a:t>Or a recursive function</a:t>
            </a:r>
          </a:p>
        </p:txBody>
      </p:sp>
      <p:pic>
        <p:nvPicPr>
          <p:cNvPr id="56326" name="Picture 4" descr="dfs-progress07c">
            <a:extLst>
              <a:ext uri="{FF2B5EF4-FFF2-40B4-BE49-F238E27FC236}">
                <a16:creationId xmlns:a16="http://schemas.microsoft.com/office/drawing/2014/main" id="{0BEFDFA0-DC1B-CB4C-8583-40B87EAA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5">
            <a:extLst>
              <a:ext uri="{FF2B5EF4-FFF2-40B4-BE49-F238E27FC236}">
                <a16:creationId xmlns:a16="http://schemas.microsoft.com/office/drawing/2014/main" id="{BD16BE93-B484-AF4A-9E3D-1FEDCC00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3503B2-1670-3A41-B611-C3CEF8A33756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4D7ED189-FF6F-F94D-8005-0B17771BF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BF064108-718B-604A-BAA3-B47F99581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Expand deepest unexpanded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Implementation</a:t>
            </a:r>
            <a:r>
              <a:rPr lang="en-US" altLang="en-US" sz="24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frontier </a:t>
            </a:r>
            <a:r>
              <a:rPr lang="en-US" altLang="en-US" sz="2000"/>
              <a:t>= LIFO queue, i.e., put successors at front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Or a recursive function</a:t>
            </a:r>
          </a:p>
        </p:txBody>
      </p:sp>
      <p:pic>
        <p:nvPicPr>
          <p:cNvPr id="57350" name="Picture 4" descr="dfs-progress08c">
            <a:extLst>
              <a:ext uri="{FF2B5EF4-FFF2-40B4-BE49-F238E27FC236}">
                <a16:creationId xmlns:a16="http://schemas.microsoft.com/office/drawing/2014/main" id="{29C02D15-27C2-4B4B-BD54-7F892412B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5">
            <a:extLst>
              <a:ext uri="{FF2B5EF4-FFF2-40B4-BE49-F238E27FC236}">
                <a16:creationId xmlns:a16="http://schemas.microsoft.com/office/drawing/2014/main" id="{B4B0BFF1-2ECD-864D-9CE2-EF0F4E3E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B97A18-5905-F54D-9330-379E1D0BA056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9C92D3FB-1931-AF49-B28F-388C11F8C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AB2AB0B7-1AB5-CA41-BF84-C84BBE984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Expand deepest unexpanded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Implementation</a:t>
            </a:r>
            <a:r>
              <a:rPr lang="en-US" altLang="en-US" sz="24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frontier </a:t>
            </a:r>
            <a:r>
              <a:rPr lang="en-US" altLang="en-US" sz="2000"/>
              <a:t>= LIFO queue, i.e., put successors at front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Or a recursive function</a:t>
            </a:r>
          </a:p>
        </p:txBody>
      </p:sp>
      <p:pic>
        <p:nvPicPr>
          <p:cNvPr id="58374" name="Picture 4" descr="dfs-progress09c">
            <a:extLst>
              <a:ext uri="{FF2B5EF4-FFF2-40B4-BE49-F238E27FC236}">
                <a16:creationId xmlns:a16="http://schemas.microsoft.com/office/drawing/2014/main" id="{46C6CAE9-3E38-794E-8CFD-D6445BCE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1237F8E9-3534-5143-9E0B-1CFF4C39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DFS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F7C54393-C6F9-354F-860A-82F03D38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Properties of DFS depend strongly on whether the graph-search or tree-search version is used</a:t>
            </a:r>
          </a:p>
        </p:txBody>
      </p:sp>
      <p:sp>
        <p:nvSpPr>
          <p:cNvPr id="59397" name="Slide Number Placeholder 4">
            <a:extLst>
              <a:ext uri="{FF2B5EF4-FFF2-40B4-BE49-F238E27FC236}">
                <a16:creationId xmlns:a16="http://schemas.microsoft.com/office/drawing/2014/main" id="{3F8900C6-4730-4E43-A326-6F3B930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26CC51-988C-2C40-B86C-0BA13E31A4E9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5">
            <a:extLst>
              <a:ext uri="{FF2B5EF4-FFF2-40B4-BE49-F238E27FC236}">
                <a16:creationId xmlns:a16="http://schemas.microsoft.com/office/drawing/2014/main" id="{E9D03105-4139-BF45-B1F0-497F1EFD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3B70B8-1DE6-0240-A2DB-73B77152D473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097B18CA-0FF2-EC43-82E9-2D4827C25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DFS + Tree Search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8BE568F-3339-FF45-8879-1815A6A46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u="sng">
                <a:solidFill>
                  <a:schemeClr val="accent2"/>
                </a:solidFill>
              </a:rPr>
              <a:t>Complete?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/>
              <a:t>No: fails in infinite-depth spaces, or spaces with loops</a:t>
            </a:r>
          </a:p>
          <a:p>
            <a:pPr lvl="1" eaLnBrk="1" hangingPunct="1"/>
            <a:r>
              <a:rPr lang="en-US" altLang="en-US" sz="2000"/>
              <a:t>Modify to avoid repeated states along path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800">
                <a:sym typeface="Wingdings" pitchFamily="2" charset="2"/>
              </a:rPr>
              <a:t></a:t>
            </a:r>
            <a:r>
              <a:rPr lang="en-US" altLang="en-US" sz="1800"/>
              <a:t> complete in finite spaces</a:t>
            </a:r>
          </a:p>
          <a:p>
            <a:pPr eaLnBrk="1" hangingPunct="1"/>
            <a:r>
              <a:rPr lang="en-US" altLang="en-US" sz="2400" u="sng">
                <a:solidFill>
                  <a:schemeClr val="accent2"/>
                </a:solidFill>
              </a:rPr>
              <a:t>Time?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 i="1"/>
              <a:t>O </a:t>
            </a:r>
            <a:r>
              <a:rPr lang="en-US" altLang="en-US" sz="2000"/>
              <a:t>(</a:t>
            </a:r>
            <a:r>
              <a:rPr lang="en-US" altLang="en-US" sz="2000" i="1"/>
              <a:t>b</a:t>
            </a:r>
            <a:r>
              <a:rPr lang="en-US" altLang="en-US" sz="2000" i="1" baseline="30000"/>
              <a:t>m</a:t>
            </a:r>
            <a:r>
              <a:rPr lang="en-US" altLang="en-US" sz="2000"/>
              <a:t>): terrible if </a:t>
            </a:r>
            <a:r>
              <a:rPr lang="en-US" altLang="en-US" sz="2000" i="1"/>
              <a:t>m</a:t>
            </a:r>
            <a:r>
              <a:rPr lang="en-US" altLang="en-US" sz="2000"/>
              <a:t> is much larger than </a:t>
            </a:r>
            <a:r>
              <a:rPr lang="en-US" altLang="en-US" sz="2000" i="1"/>
              <a:t>d</a:t>
            </a:r>
          </a:p>
          <a:p>
            <a:pPr lvl="1" eaLnBrk="1" hangingPunct="1"/>
            <a:r>
              <a:rPr lang="en-US" altLang="en-US" sz="2000"/>
              <a:t>but if solutions are dense, may be much faster than breadth-first</a:t>
            </a:r>
          </a:p>
          <a:p>
            <a:pPr eaLnBrk="1" hangingPunct="1"/>
            <a:r>
              <a:rPr lang="en-US" altLang="en-US" sz="2400" u="sng">
                <a:solidFill>
                  <a:schemeClr val="accent2"/>
                </a:solidFill>
              </a:rPr>
              <a:t>Space?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 i="1"/>
              <a:t>O </a:t>
            </a:r>
            <a:r>
              <a:rPr lang="en-US" altLang="en-US" sz="2000"/>
              <a:t>(</a:t>
            </a:r>
            <a:r>
              <a:rPr lang="en-US" altLang="en-US" sz="2000" i="1"/>
              <a:t>bm</a:t>
            </a:r>
            <a:r>
              <a:rPr lang="en-US" altLang="en-US" sz="2000"/>
              <a:t>)</a:t>
            </a:r>
            <a:r>
              <a:rPr lang="en-US" altLang="en-US" sz="2000" i="1"/>
              <a:t>, </a:t>
            </a:r>
            <a:r>
              <a:rPr lang="en-US" altLang="en-US" sz="2000"/>
              <a:t>i.e., linear space!</a:t>
            </a:r>
          </a:p>
          <a:p>
            <a:pPr eaLnBrk="1" hangingPunct="1"/>
            <a:r>
              <a:rPr lang="en-US" altLang="en-US" sz="2400" u="sng">
                <a:solidFill>
                  <a:schemeClr val="accent2"/>
                </a:solidFill>
              </a:rPr>
              <a:t>Optimal?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F68648BE-DACB-754B-B25A-6D961DE0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DFS + Graph Search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C7400F62-AC4A-B849-9B77-7693D825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u="sng">
                <a:solidFill>
                  <a:schemeClr val="accent2"/>
                </a:solidFill>
              </a:rPr>
              <a:t>Complete?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/>
              <a:t>No: also fails in infinite-depth spaces</a:t>
            </a:r>
          </a:p>
          <a:p>
            <a:pPr lvl="1" eaLnBrk="1" hangingPunct="1"/>
            <a:r>
              <a:rPr lang="en-US" altLang="en-US" sz="2000"/>
              <a:t>Yes: for finite state spaces</a:t>
            </a:r>
          </a:p>
          <a:p>
            <a:pPr eaLnBrk="1" hangingPunct="1"/>
            <a:r>
              <a:rPr lang="en-US" altLang="en-US" sz="2400" u="sng">
                <a:solidFill>
                  <a:schemeClr val="accent2"/>
                </a:solidFill>
              </a:rPr>
              <a:t>Time?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 i="1"/>
              <a:t>O </a:t>
            </a:r>
            <a:r>
              <a:rPr lang="en-US" altLang="en-US" sz="2000"/>
              <a:t>(</a:t>
            </a:r>
            <a:r>
              <a:rPr lang="en-US" altLang="en-US" sz="2000" i="1"/>
              <a:t>b</a:t>
            </a:r>
            <a:r>
              <a:rPr lang="en-US" altLang="en-US" sz="2000" i="1" baseline="30000"/>
              <a:t>m</a:t>
            </a:r>
            <a:r>
              <a:rPr lang="en-US" altLang="en-US" sz="2000"/>
              <a:t>): terrible if </a:t>
            </a:r>
            <a:r>
              <a:rPr lang="en-US" altLang="en-US" sz="2000" i="1"/>
              <a:t>m</a:t>
            </a:r>
            <a:r>
              <a:rPr lang="en-US" altLang="en-US" sz="2000"/>
              <a:t> is much larger than </a:t>
            </a:r>
            <a:r>
              <a:rPr lang="en-US" altLang="en-US" sz="2000" i="1"/>
              <a:t>d</a:t>
            </a:r>
          </a:p>
          <a:p>
            <a:pPr lvl="1" eaLnBrk="1" hangingPunct="1"/>
            <a:r>
              <a:rPr lang="en-US" altLang="en-US" sz="2000"/>
              <a:t>but if solutions are dense, may be much faster than breadth-first</a:t>
            </a:r>
          </a:p>
          <a:p>
            <a:pPr eaLnBrk="1" hangingPunct="1"/>
            <a:r>
              <a:rPr lang="en-US" altLang="en-US" sz="2400" u="sng">
                <a:solidFill>
                  <a:schemeClr val="accent2"/>
                </a:solidFill>
              </a:rPr>
              <a:t>Space?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/>
              <a:t>Not linear any more, because of explored set</a:t>
            </a:r>
          </a:p>
          <a:p>
            <a:pPr eaLnBrk="1" hangingPunct="1"/>
            <a:r>
              <a:rPr lang="en-US" altLang="en-US" sz="2400" u="sng">
                <a:solidFill>
                  <a:schemeClr val="accent2"/>
                </a:solidFill>
              </a:rPr>
              <a:t>Optimal?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/>
              <a:t>No</a:t>
            </a:r>
            <a:endParaRPr lang="en-US" altLang="en-US"/>
          </a:p>
        </p:txBody>
      </p:sp>
      <p:sp>
        <p:nvSpPr>
          <p:cNvPr id="61445" name="Slide Number Placeholder 4">
            <a:extLst>
              <a:ext uri="{FF2B5EF4-FFF2-40B4-BE49-F238E27FC236}">
                <a16:creationId xmlns:a16="http://schemas.microsoft.com/office/drawing/2014/main" id="{EAD13A5A-AB33-6D49-A741-BE617B72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F986AA-AC40-644E-B8D5-B861B0A3C102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3213BD71-8ADF-3E46-8546-C0232695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Search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E13399B1-1C2F-8243-BB0E-5D36B4355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Backtracking search is a variant of DFS</a:t>
            </a:r>
          </a:p>
          <a:p>
            <a:pPr lvl="1"/>
            <a:r>
              <a:rPr lang="en-US" altLang="en-US"/>
              <a:t>Only one successor is generated at a time rather than all successors</a:t>
            </a:r>
          </a:p>
          <a:p>
            <a:pPr lvl="1"/>
            <a:r>
              <a:rPr lang="en-US" altLang="en-US"/>
              <a:t>Each partially expanded node remembers which successor to generate next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Memory requirement: O(m) vs. O(bm)</a:t>
            </a:r>
          </a:p>
        </p:txBody>
      </p:sp>
      <p:sp>
        <p:nvSpPr>
          <p:cNvPr id="62469" name="Slide Number Placeholder 4">
            <a:extLst>
              <a:ext uri="{FF2B5EF4-FFF2-40B4-BE49-F238E27FC236}">
                <a16:creationId xmlns:a16="http://schemas.microsoft.com/office/drawing/2014/main" id="{886013AC-774C-3047-9857-96B1DCDD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8FE751-3C18-3942-8CAA-4FA4F50FD184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5">
            <a:extLst>
              <a:ext uri="{FF2B5EF4-FFF2-40B4-BE49-F238E27FC236}">
                <a16:creationId xmlns:a16="http://schemas.microsoft.com/office/drawing/2014/main" id="{F662FB56-8A7F-CC44-82DB-4FCDF4BE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03D101-7F25-3C40-ACF7-A52D8A07E192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87FDC94C-551C-C24A-8A3A-40F0ED89C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Depth-Limited Search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BC62EB70-B380-2D4B-9807-850AD7EF5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2000"/>
              <a:t>Is the same as depth-first search with depth limit </a:t>
            </a:r>
            <a:r>
              <a:rPr lang="en-US" altLang="en-US" sz="2000" i="1">
                <a:latin typeface="Times New Roman" panose="02020603050405020304" pitchFamily="18" charset="0"/>
              </a:rPr>
              <a:t>l</a:t>
            </a:r>
            <a:r>
              <a:rPr lang="en-US" altLang="en-US" sz="2000"/>
              <a:t>, nodes at depth </a:t>
            </a:r>
            <a:r>
              <a:rPr lang="en-US" altLang="en-US" sz="2000" i="1">
                <a:latin typeface="Times New Roman" panose="02020603050405020304" pitchFamily="18" charset="0"/>
              </a:rPr>
              <a:t>l</a:t>
            </a:r>
            <a:r>
              <a:rPr lang="en-US" altLang="en-US" sz="2000"/>
              <a:t> are treated as if they have no successors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20FB7E89-9443-0346-9A74-A7DD5B4F4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943600"/>
            <a:ext cx="815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Tahoma" panose="020B0604030504040204" pitchFamily="34" charset="0"/>
              </a:rPr>
              <a:t>Complete? Time? Space? Optimal?</a:t>
            </a:r>
          </a:p>
        </p:txBody>
      </p:sp>
      <p:pic>
        <p:nvPicPr>
          <p:cNvPr id="63495" name="Picture 8">
            <a:extLst>
              <a:ext uri="{FF2B5EF4-FFF2-40B4-BE49-F238E27FC236}">
                <a16:creationId xmlns:a16="http://schemas.microsoft.com/office/drawing/2014/main" id="{35CC64D1-5681-0547-AEBF-84614B420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75811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37BD4F67-3CC4-0D4C-A7E4-55FFB589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DA12A2-850A-1A45-94BA-9832FABEC70B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80B7CC5A-9DE1-CE44-B18E-43A71957F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Problem-Solving Agents</a:t>
            </a:r>
          </a:p>
        </p:txBody>
      </p:sp>
      <p:pic>
        <p:nvPicPr>
          <p:cNvPr id="11269" name="Picture 6">
            <a:extLst>
              <a:ext uri="{FF2B5EF4-FFF2-40B4-BE49-F238E27FC236}">
                <a16:creationId xmlns:a16="http://schemas.microsoft.com/office/drawing/2014/main" id="{95166259-C259-F44D-9D5D-E10802932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96200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5">
            <a:extLst>
              <a:ext uri="{FF2B5EF4-FFF2-40B4-BE49-F238E27FC236}">
                <a16:creationId xmlns:a16="http://schemas.microsoft.com/office/drawing/2014/main" id="{6538FA17-33E7-9546-A72E-D03911DB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F133AD-FF08-E84E-8072-3139F377D532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20AD8F3C-357F-A145-8EDF-846CA7269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Iterative Deepening DF-Search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3AD0ECB2-C7B6-BC4A-9F8C-732728811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Gradually increase the depth limit until a goal is found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Combines the benefits of </a:t>
            </a:r>
            <a:r>
              <a:rPr lang="en-US" altLang="en-US" sz="2400">
                <a:solidFill>
                  <a:schemeClr val="accent2"/>
                </a:solidFill>
              </a:rPr>
              <a:t>depth-first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chemeClr val="accent2"/>
                </a:solidFill>
              </a:rPr>
              <a:t>breadth-first</a:t>
            </a:r>
            <a:r>
              <a:rPr lang="en-US" altLang="en-US" sz="2400"/>
              <a:t> search</a:t>
            </a:r>
          </a:p>
        </p:txBody>
      </p:sp>
      <p:pic>
        <p:nvPicPr>
          <p:cNvPr id="64518" name="Picture 4">
            <a:extLst>
              <a:ext uri="{FF2B5EF4-FFF2-40B4-BE49-F238E27FC236}">
                <a16:creationId xmlns:a16="http://schemas.microsoft.com/office/drawing/2014/main" id="{1DA01811-A6E6-734A-80FC-07ED31A8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51042"/>
          <a:stretch>
            <a:fillRect/>
          </a:stretch>
        </p:blipFill>
        <p:spPr bwMode="auto">
          <a:xfrm>
            <a:off x="838200" y="2971800"/>
            <a:ext cx="8001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5">
            <a:extLst>
              <a:ext uri="{FF2B5EF4-FFF2-40B4-BE49-F238E27FC236}">
                <a16:creationId xmlns:a16="http://schemas.microsoft.com/office/drawing/2014/main" id="{5F6F79F7-396B-B54E-AE44-E46C4C93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B43C22-9C35-2E45-9870-A28F4C6F44D8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E6E50CA4-948E-8F48-AD96-48A36CEC9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 Limit = 0</a:t>
            </a:r>
          </a:p>
        </p:txBody>
      </p:sp>
      <p:pic>
        <p:nvPicPr>
          <p:cNvPr id="65541" name="Picture 4" descr="ids-progress1c">
            <a:extLst>
              <a:ext uri="{FF2B5EF4-FFF2-40B4-BE49-F238E27FC236}">
                <a16:creationId xmlns:a16="http://schemas.microsoft.com/office/drawing/2014/main" id="{2A9B094F-9FDC-B748-A86A-CE9902FD7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90C3B83A-63D3-BC43-A66E-B81E25B2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91AFC-0526-3E40-B623-49D2C9C943A1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4979F80C-A066-5B41-A57C-6D4CCB5E5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 Limit = 1</a:t>
            </a:r>
          </a:p>
        </p:txBody>
      </p:sp>
      <p:pic>
        <p:nvPicPr>
          <p:cNvPr id="66565" name="Picture 3" descr="ids-progress2c">
            <a:extLst>
              <a:ext uri="{FF2B5EF4-FFF2-40B4-BE49-F238E27FC236}">
                <a16:creationId xmlns:a16="http://schemas.microsoft.com/office/drawing/2014/main" id="{1F0E94D0-112B-C141-8137-7CD58B000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D9E2B7A2-5451-2142-9545-3C494FA5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0E549F-B637-A941-A71E-2202527ABA79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39BF5432-F3A9-D046-AD39-ADD3FBF77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 Limit = 2</a:t>
            </a:r>
          </a:p>
        </p:txBody>
      </p:sp>
      <p:pic>
        <p:nvPicPr>
          <p:cNvPr id="67589" name="Picture 3" descr="ids-progress3c">
            <a:extLst>
              <a:ext uri="{FF2B5EF4-FFF2-40B4-BE49-F238E27FC236}">
                <a16:creationId xmlns:a16="http://schemas.microsoft.com/office/drawing/2014/main" id="{E3C13EBB-9BBB-D544-AEBA-A12D9E3CA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2588"/>
            <a:ext cx="762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48F9787B-6556-614A-BAB6-1792175F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1BD1D1-884D-E34D-8F15-ED243413BE85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43759D7D-BBCF-DA4B-B869-786487D18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 Limit = 3 </a:t>
            </a:r>
          </a:p>
        </p:txBody>
      </p:sp>
      <p:pic>
        <p:nvPicPr>
          <p:cNvPr id="68613" name="Picture 3" descr="ids-progress4c">
            <a:extLst>
              <a:ext uri="{FF2B5EF4-FFF2-40B4-BE49-F238E27FC236}">
                <a16:creationId xmlns:a16="http://schemas.microsoft.com/office/drawing/2014/main" id="{B7F7E459-3028-BE42-BAC3-DD26974EB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Number Placeholder 5">
            <a:extLst>
              <a:ext uri="{FF2B5EF4-FFF2-40B4-BE49-F238E27FC236}">
                <a16:creationId xmlns:a16="http://schemas.microsoft.com/office/drawing/2014/main" id="{6C5C6B89-1CA8-A44A-B312-36A20CCB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249AD6-1F0E-404D-9950-0166C2B6122B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1C894D0C-E862-9748-BBE8-2CE7727D2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100"/>
              <a:t>Analysis of Iterative Deepening Search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4FA53408-E322-B746-8FBE-6BE5E389B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Number of nodes generated in a depth-limited search to depth </a:t>
            </a:r>
            <a:r>
              <a:rPr lang="en-US" altLang="en-US" sz="2000" i="1"/>
              <a:t>d</a:t>
            </a:r>
            <a:r>
              <a:rPr lang="en-US" altLang="en-US" sz="2000"/>
              <a:t> with branching factor </a:t>
            </a:r>
            <a:r>
              <a:rPr lang="en-US" altLang="en-US" sz="2000" i="1"/>
              <a:t>b</a:t>
            </a:r>
            <a:r>
              <a:rPr lang="en-US" altLang="en-US" sz="200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i="1">
                <a:solidFill>
                  <a:schemeClr val="accent2"/>
                </a:solidFill>
              </a:rPr>
              <a:t>   </a:t>
            </a:r>
            <a:r>
              <a:rPr lang="en-US" altLang="en-US" sz="1800" i="1">
                <a:solidFill>
                  <a:schemeClr val="accent2"/>
                </a:solidFill>
              </a:rPr>
              <a:t>N</a:t>
            </a:r>
            <a:r>
              <a:rPr lang="en-US" altLang="en-US" sz="1800" i="1" baseline="-14000">
                <a:solidFill>
                  <a:schemeClr val="accent2"/>
                </a:solidFill>
              </a:rPr>
              <a:t>DLS</a:t>
            </a:r>
            <a:r>
              <a:rPr lang="en-US" altLang="en-US" sz="1800" i="1">
                <a:solidFill>
                  <a:schemeClr val="accent2"/>
                </a:solidFill>
              </a:rPr>
              <a:t> </a:t>
            </a:r>
            <a:r>
              <a:rPr lang="en-US" altLang="en-US" sz="1800">
                <a:solidFill>
                  <a:schemeClr val="accent2"/>
                </a:solidFill>
              </a:rPr>
              <a:t>=</a:t>
            </a:r>
            <a:r>
              <a:rPr lang="en-US" altLang="en-US" sz="1800" i="1">
                <a:solidFill>
                  <a:schemeClr val="accent2"/>
                </a:solidFill>
              </a:rPr>
              <a:t> b</a:t>
            </a:r>
            <a:r>
              <a:rPr lang="en-US" altLang="en-US" sz="1800" i="1" baseline="30000">
                <a:solidFill>
                  <a:schemeClr val="accent2"/>
                </a:solidFill>
                <a:latin typeface="r"/>
              </a:rPr>
              <a:t>0</a:t>
            </a:r>
            <a:r>
              <a:rPr lang="en-US" altLang="en-US" sz="1800" i="1">
                <a:solidFill>
                  <a:schemeClr val="accent2"/>
                </a:solidFill>
              </a:rPr>
              <a:t> + b</a:t>
            </a:r>
            <a:r>
              <a:rPr lang="en-US" altLang="en-US" sz="1800" i="1" baseline="30000">
                <a:solidFill>
                  <a:schemeClr val="accent2"/>
                </a:solidFill>
                <a:latin typeface="r"/>
              </a:rPr>
              <a:t>1</a:t>
            </a:r>
            <a:r>
              <a:rPr lang="en-US" altLang="en-US" sz="1800" i="1">
                <a:solidFill>
                  <a:schemeClr val="accent2"/>
                </a:solidFill>
              </a:rPr>
              <a:t> + b</a:t>
            </a:r>
            <a:r>
              <a:rPr lang="en-US" altLang="en-US" sz="1800" i="1" baseline="30000">
                <a:solidFill>
                  <a:schemeClr val="accent2"/>
                </a:solidFill>
                <a:latin typeface="r"/>
              </a:rPr>
              <a:t>2</a:t>
            </a:r>
            <a:r>
              <a:rPr lang="en-US" altLang="en-US" sz="1800" i="1">
                <a:solidFill>
                  <a:schemeClr val="accent2"/>
                </a:solidFill>
              </a:rPr>
              <a:t> + … + b </a:t>
            </a:r>
            <a:r>
              <a:rPr lang="en-US" altLang="en-US" sz="1800" i="1" baseline="30000">
                <a:solidFill>
                  <a:schemeClr val="accent2"/>
                </a:solidFill>
                <a:latin typeface="r"/>
              </a:rPr>
              <a:t>d-2</a:t>
            </a:r>
            <a:r>
              <a:rPr lang="en-US" altLang="en-US" sz="1800" i="1">
                <a:solidFill>
                  <a:schemeClr val="accent2"/>
                </a:solidFill>
              </a:rPr>
              <a:t> + b </a:t>
            </a:r>
            <a:r>
              <a:rPr lang="en-US" altLang="en-US" sz="1800" i="1" baseline="30000">
                <a:solidFill>
                  <a:schemeClr val="accent2"/>
                </a:solidFill>
                <a:latin typeface="r"/>
              </a:rPr>
              <a:t>d-1</a:t>
            </a:r>
            <a:r>
              <a:rPr lang="en-US" altLang="en-US" sz="1800" i="1">
                <a:solidFill>
                  <a:schemeClr val="accent2"/>
                </a:solidFill>
              </a:rPr>
              <a:t> + b </a:t>
            </a:r>
            <a:r>
              <a:rPr lang="en-US" altLang="en-US" sz="1800" i="1" baseline="30000">
                <a:solidFill>
                  <a:schemeClr val="accent2"/>
                </a:solidFill>
                <a:latin typeface="r"/>
              </a:rPr>
              <a:t>d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Number of nodes generated in an iterative deepening search to depth </a:t>
            </a:r>
            <a:r>
              <a:rPr lang="en-US" altLang="en-US" sz="2000" i="1"/>
              <a:t>d</a:t>
            </a:r>
            <a:r>
              <a:rPr lang="en-US" altLang="en-US" sz="2000"/>
              <a:t> with branching factor </a:t>
            </a:r>
            <a:r>
              <a:rPr lang="en-US" altLang="en-US" sz="2000" i="1"/>
              <a:t>b</a:t>
            </a:r>
            <a:r>
              <a:rPr lang="en-US" altLang="en-US" sz="200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</a:rPr>
              <a:t>    </a:t>
            </a:r>
            <a:r>
              <a:rPr lang="en-US" altLang="en-US" sz="1800" i="1">
                <a:solidFill>
                  <a:schemeClr val="accent2"/>
                </a:solidFill>
              </a:rPr>
              <a:t>N</a:t>
            </a:r>
            <a:r>
              <a:rPr lang="en-US" altLang="en-US" sz="1800" i="1" baseline="-14000">
                <a:solidFill>
                  <a:schemeClr val="accent2"/>
                </a:solidFill>
              </a:rPr>
              <a:t>IDS</a:t>
            </a:r>
            <a:r>
              <a:rPr lang="en-US" altLang="en-US" sz="1800" i="1">
                <a:solidFill>
                  <a:schemeClr val="accent2"/>
                </a:solidFill>
              </a:rPr>
              <a:t> </a:t>
            </a:r>
            <a:r>
              <a:rPr lang="en-US" altLang="en-US" sz="1800">
                <a:solidFill>
                  <a:schemeClr val="accent2"/>
                </a:solidFill>
              </a:rPr>
              <a:t>=</a:t>
            </a:r>
            <a:r>
              <a:rPr lang="en-US" altLang="en-US" sz="1800" i="1">
                <a:solidFill>
                  <a:schemeClr val="accent2"/>
                </a:solidFill>
              </a:rPr>
              <a:t> (d+1)b</a:t>
            </a:r>
            <a:r>
              <a:rPr lang="en-US" altLang="en-US" sz="1800" i="1" baseline="30000">
                <a:solidFill>
                  <a:schemeClr val="accent2"/>
                </a:solidFill>
              </a:rPr>
              <a:t>0</a:t>
            </a:r>
            <a:r>
              <a:rPr lang="en-US" altLang="en-US" sz="1800" i="1">
                <a:solidFill>
                  <a:schemeClr val="accent2"/>
                </a:solidFill>
              </a:rPr>
              <a:t> + d b</a:t>
            </a:r>
            <a:r>
              <a:rPr lang="en-US" altLang="en-US" sz="1800" i="1" baseline="30000">
                <a:solidFill>
                  <a:schemeClr val="accent2"/>
                </a:solidFill>
              </a:rPr>
              <a:t>1</a:t>
            </a:r>
            <a:r>
              <a:rPr lang="en-US" altLang="en-US" sz="1800" i="1">
                <a:solidFill>
                  <a:schemeClr val="accent2"/>
                </a:solidFill>
              </a:rPr>
              <a:t> + (d-1)b</a:t>
            </a:r>
            <a:r>
              <a:rPr lang="en-US" altLang="en-US" sz="1800" i="1" baseline="30000">
                <a:solidFill>
                  <a:schemeClr val="accent2"/>
                </a:solidFill>
              </a:rPr>
              <a:t>2</a:t>
            </a:r>
            <a:r>
              <a:rPr lang="en-US" altLang="en-US" sz="1800" i="1">
                <a:solidFill>
                  <a:schemeClr val="accent2"/>
                </a:solidFill>
              </a:rPr>
              <a:t> + … + 3b</a:t>
            </a:r>
            <a:r>
              <a:rPr lang="en-US" altLang="en-US" sz="1800" i="1" baseline="30000">
                <a:solidFill>
                  <a:schemeClr val="accent2"/>
                </a:solidFill>
              </a:rPr>
              <a:t>d-2</a:t>
            </a:r>
            <a:r>
              <a:rPr lang="en-US" altLang="en-US" sz="1800" i="1">
                <a:solidFill>
                  <a:schemeClr val="accent2"/>
                </a:solidFill>
              </a:rPr>
              <a:t> +2b</a:t>
            </a:r>
            <a:r>
              <a:rPr lang="en-US" altLang="en-US" sz="1800" i="1" baseline="30000">
                <a:solidFill>
                  <a:schemeClr val="accent2"/>
                </a:solidFill>
              </a:rPr>
              <a:t>d-1</a:t>
            </a:r>
            <a:r>
              <a:rPr lang="en-US" altLang="en-US" sz="1800" i="1">
                <a:solidFill>
                  <a:schemeClr val="accent2"/>
                </a:solidFill>
              </a:rPr>
              <a:t> + b</a:t>
            </a:r>
            <a:r>
              <a:rPr lang="en-US" altLang="en-US" sz="1800" i="1" baseline="30000">
                <a:solidFill>
                  <a:schemeClr val="accent2"/>
                </a:solidFill>
              </a:rPr>
              <a:t>d</a:t>
            </a:r>
            <a:r>
              <a:rPr lang="en-US" altLang="en-US" sz="1800" i="1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i="1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For </a:t>
            </a:r>
            <a:r>
              <a:rPr lang="en-US" altLang="en-US" sz="2000" i="1"/>
              <a:t>b = 10</a:t>
            </a:r>
            <a:r>
              <a:rPr lang="en-US" altLang="en-US" sz="2000"/>
              <a:t>, </a:t>
            </a:r>
            <a:r>
              <a:rPr lang="en-US" altLang="en-US" sz="2000" i="1"/>
              <a:t>d = 5</a:t>
            </a:r>
            <a:r>
              <a:rPr lang="en-US" altLang="en-US" sz="2000"/>
              <a:t>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N</a:t>
            </a:r>
            <a:r>
              <a:rPr lang="en-US" altLang="en-US" sz="1800" baseline="-16000"/>
              <a:t>DLS</a:t>
            </a:r>
            <a:r>
              <a:rPr lang="en-US" altLang="en-US" sz="1800" baseline="-25000"/>
              <a:t> </a:t>
            </a:r>
            <a:r>
              <a:rPr lang="en-US" altLang="en-US" sz="1800"/>
              <a:t>= 1 + 10 + 100 + 1,000 + 10,000 + 100,000 = 111,111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N</a:t>
            </a:r>
            <a:r>
              <a:rPr lang="en-US" altLang="en-US" sz="1800" baseline="-14000"/>
              <a:t>IDS</a:t>
            </a:r>
            <a:r>
              <a:rPr lang="en-US" altLang="en-US" sz="1800"/>
              <a:t> = 6 + 50 + 400 + 3,000 + 20,000 + 100,000 = 123,456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Overhead</a:t>
            </a:r>
            <a:r>
              <a:rPr lang="en-US" altLang="en-US" sz="2000"/>
              <a:t> = (123,456 - 111,111)/111,111 = 11%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0070C0"/>
                </a:solidFill>
              </a:rPr>
              <a:t>IDS is the preferred uninformed search method when search space is large and depth of solution is unknown</a:t>
            </a:r>
            <a:endParaRPr lang="en-US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Slide Number Placeholder 5">
            <a:extLst>
              <a:ext uri="{FF2B5EF4-FFF2-40B4-BE49-F238E27FC236}">
                <a16:creationId xmlns:a16="http://schemas.microsoft.com/office/drawing/2014/main" id="{8424E1CE-500C-8C4F-8CEB-5727A33A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52DC67-A6F8-7C4A-B36D-85AF65B4940A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AD68B131-92D5-9541-A335-0D83C1272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Analysis, Continue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19C41E0-3DAD-174D-A3D5-75BD5866B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solidFill>
                  <a:schemeClr val="accent2"/>
                </a:solidFill>
              </a:rPr>
              <a:t>Complete?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Yes</a:t>
            </a:r>
          </a:p>
          <a:p>
            <a:pPr eaLnBrk="1" hangingPunct="1"/>
            <a:r>
              <a:rPr lang="en-US" altLang="en-US" u="sng">
                <a:solidFill>
                  <a:schemeClr val="accent2"/>
                </a:solidFill>
              </a:rPr>
              <a:t>Time?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</a:p>
          <a:p>
            <a:pPr lvl="1" eaLnBrk="1" hangingPunct="1"/>
            <a:r>
              <a:rPr lang="en-US" altLang="en-US"/>
              <a:t>(</a:t>
            </a:r>
            <a:r>
              <a:rPr lang="en-US" altLang="en-US" i="1"/>
              <a:t>d+1</a:t>
            </a:r>
            <a:r>
              <a:rPr lang="en-US" altLang="en-US"/>
              <a:t>)</a:t>
            </a:r>
            <a:r>
              <a:rPr lang="en-US" altLang="en-US" i="1"/>
              <a:t>b</a:t>
            </a:r>
            <a:r>
              <a:rPr lang="en-US" altLang="en-US" i="1" baseline="30000"/>
              <a:t>0</a:t>
            </a:r>
            <a:r>
              <a:rPr lang="en-US" altLang="en-US" i="1"/>
              <a:t> + d b</a:t>
            </a:r>
            <a:r>
              <a:rPr lang="en-US" altLang="en-US" i="1" baseline="30000"/>
              <a:t>1</a:t>
            </a:r>
            <a:r>
              <a:rPr lang="en-US" altLang="en-US" i="1"/>
              <a:t> + </a:t>
            </a:r>
            <a:r>
              <a:rPr lang="en-US" altLang="en-US"/>
              <a:t>(</a:t>
            </a:r>
            <a:r>
              <a:rPr lang="en-US" altLang="en-US" i="1"/>
              <a:t>d-1</a:t>
            </a:r>
            <a:r>
              <a:rPr lang="en-US" altLang="en-US"/>
              <a:t>)</a:t>
            </a:r>
            <a:r>
              <a:rPr lang="en-US" altLang="en-US" i="1"/>
              <a:t>b</a:t>
            </a:r>
            <a:r>
              <a:rPr lang="en-US" altLang="en-US" i="1" baseline="30000"/>
              <a:t>2</a:t>
            </a:r>
            <a:r>
              <a:rPr lang="en-US" altLang="en-US" i="1"/>
              <a:t> + … + b</a:t>
            </a:r>
            <a:r>
              <a:rPr lang="en-US" altLang="en-US" i="1" baseline="30000"/>
              <a:t>d</a:t>
            </a:r>
            <a:r>
              <a:rPr lang="en-US" altLang="en-US" i="1"/>
              <a:t> = O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 i="1" baseline="30000"/>
              <a:t>d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 u="sng">
                <a:solidFill>
                  <a:schemeClr val="accent2"/>
                </a:solidFill>
              </a:rPr>
              <a:t>Space?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bd</a:t>
            </a:r>
            <a:r>
              <a:rPr lang="en-US" altLang="en-US"/>
              <a:t>) (tree search version)</a:t>
            </a:r>
          </a:p>
          <a:p>
            <a:pPr eaLnBrk="1" hangingPunct="1"/>
            <a:r>
              <a:rPr lang="en-US" altLang="en-US" u="sng">
                <a:solidFill>
                  <a:schemeClr val="accent2"/>
                </a:solidFill>
              </a:rPr>
              <a:t>Optimal?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Yes, if step costs are identical or path cost is a nondecreasing function of the depth of the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2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5">
            <a:extLst>
              <a:ext uri="{FF2B5EF4-FFF2-40B4-BE49-F238E27FC236}">
                <a16:creationId xmlns:a16="http://schemas.microsoft.com/office/drawing/2014/main" id="{3A0027B4-04AB-1C48-8674-9838B7BB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A126F5-6FD5-8E49-933A-FC41CE971985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684" name="Rectangle 5">
            <a:extLst>
              <a:ext uri="{FF2B5EF4-FFF2-40B4-BE49-F238E27FC236}">
                <a16:creationId xmlns:a16="http://schemas.microsoft.com/office/drawing/2014/main" id="{2789364E-D425-F247-B3D5-A6AD2AE26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Summary of Uninformed Tree Search Strategies</a:t>
            </a:r>
          </a:p>
        </p:txBody>
      </p:sp>
      <p:sp>
        <p:nvSpPr>
          <p:cNvPr id="71685" name="Rectangle 6">
            <a:extLst>
              <a:ext uri="{FF2B5EF4-FFF2-40B4-BE49-F238E27FC236}">
                <a16:creationId xmlns:a16="http://schemas.microsoft.com/office/drawing/2014/main" id="{617C7EA7-98E3-C04F-86A5-A165D5C5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810000"/>
            <a:ext cx="8610600" cy="2246313"/>
          </a:xfrm>
        </p:spPr>
        <p:txBody>
          <a:bodyPr/>
          <a:lstStyle/>
          <a:p>
            <a:pPr eaLnBrk="1" hangingPunct="1"/>
            <a:r>
              <a:rPr lang="en-US" altLang="en-US"/>
              <a:t>Complete and optimal under certain conditions</a:t>
            </a:r>
          </a:p>
          <a:p>
            <a:pPr eaLnBrk="1" hangingPunct="1"/>
            <a:r>
              <a:rPr lang="en-US" altLang="en-US"/>
              <a:t>Discussion on bidirectional search</a:t>
            </a:r>
          </a:p>
        </p:txBody>
      </p:sp>
      <p:pic>
        <p:nvPicPr>
          <p:cNvPr id="71686" name="Picture 4">
            <a:extLst>
              <a:ext uri="{FF2B5EF4-FFF2-40B4-BE49-F238E27FC236}">
                <a16:creationId xmlns:a16="http://schemas.microsoft.com/office/drawing/2014/main" id="{7D5B1A83-67BF-704F-ADC0-3C883F066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2917" r="17969" b="51042"/>
          <a:stretch>
            <a:fillRect/>
          </a:stretch>
        </p:blipFill>
        <p:spPr bwMode="auto">
          <a:xfrm>
            <a:off x="1143000" y="1676400"/>
            <a:ext cx="6629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Number Placeholder 5">
            <a:extLst>
              <a:ext uri="{FF2B5EF4-FFF2-40B4-BE49-F238E27FC236}">
                <a16:creationId xmlns:a16="http://schemas.microsoft.com/office/drawing/2014/main" id="{02522F24-F359-6540-83A5-8DDB0098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B5F87-9C3F-A649-9B53-BD190806EC48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8A8B8AFB-EFE5-3145-857B-B0270EF0B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Graph Search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1C1CCE12-5417-954A-AE56-CDE89F4F6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Much more efficient than Tree-Search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Time and space are proportional to the size of the state space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Optimality: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uniform-cost search or breadth-first search with identical step costs are still optimal even if it returns the first path found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iterative-deepening, identical step cost or non-decreasing function of depth of a node</a:t>
            </a:r>
            <a:endParaRPr lang="en-US" altLang="en-US" sz="200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Tradeoff: depth-first or iterative deepening are </a:t>
            </a:r>
            <a:r>
              <a:rPr lang="en-US" altLang="en-US" sz="2400">
                <a:solidFill>
                  <a:schemeClr val="hlink"/>
                </a:solidFill>
              </a:rPr>
              <a:t>not linear</a:t>
            </a:r>
            <a:r>
              <a:rPr lang="en-US" altLang="en-US" sz="2400"/>
              <a:t> anymore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F5354CA6-B408-0742-941F-D823F132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Bidirectional Search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89B3E439-6B00-C149-ACAB-9D9C443B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1676400"/>
          </a:xfrm>
        </p:spPr>
        <p:txBody>
          <a:bodyPr/>
          <a:lstStyle/>
          <a:p>
            <a:r>
              <a:rPr lang="en-US" altLang="en-US"/>
              <a:t>Runs two simultaneous searches </a:t>
            </a:r>
          </a:p>
          <a:p>
            <a:pPr lvl="1"/>
            <a:r>
              <a:rPr lang="en-US" altLang="en-US"/>
              <a:t>Forward from initial state</a:t>
            </a:r>
          </a:p>
          <a:p>
            <a:pPr lvl="1"/>
            <a:r>
              <a:rPr lang="en-US" altLang="en-US"/>
              <a:t>Backward from goal state</a:t>
            </a:r>
          </a:p>
        </p:txBody>
      </p:sp>
      <p:sp>
        <p:nvSpPr>
          <p:cNvPr id="73733" name="Slide Number Placeholder 4">
            <a:extLst>
              <a:ext uri="{FF2B5EF4-FFF2-40B4-BE49-F238E27FC236}">
                <a16:creationId xmlns:a16="http://schemas.microsoft.com/office/drawing/2014/main" id="{BE8EAF3E-43FE-C94D-A543-F48E27CD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CBF504-DDBB-B94F-9192-187DAC475999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73734" name="Picture 2">
            <a:extLst>
              <a:ext uri="{FF2B5EF4-FFF2-40B4-BE49-F238E27FC236}">
                <a16:creationId xmlns:a16="http://schemas.microsoft.com/office/drawing/2014/main" id="{DF27136E-4A5E-2F4C-A482-694AF9EC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547211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2510AEE7-C6CB-444A-A765-43C43C9A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2F1504-CB4F-DD4A-9441-1CB78B4BF414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698EEB5A-DD5E-D948-A661-0CB6F8067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Aspects of the Simple Problem Solver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D3067DED-150E-BD4D-9E81-98B4E9D41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does it fit into the agents and environments discussion?</a:t>
            </a:r>
          </a:p>
          <a:p>
            <a:pPr lvl="1" eaLnBrk="1" hangingPunct="1"/>
            <a:r>
              <a:rPr lang="en-US" altLang="en-US"/>
              <a:t>Static environment</a:t>
            </a:r>
          </a:p>
          <a:p>
            <a:pPr lvl="1" eaLnBrk="1" hangingPunct="1"/>
            <a:r>
              <a:rPr lang="en-US" altLang="en-US"/>
              <a:t>Observable</a:t>
            </a:r>
          </a:p>
          <a:p>
            <a:pPr lvl="1" eaLnBrk="1" hangingPunct="1"/>
            <a:r>
              <a:rPr lang="en-US" altLang="en-US"/>
              <a:t>Discrete</a:t>
            </a:r>
          </a:p>
          <a:p>
            <a:pPr lvl="1" eaLnBrk="1" hangingPunct="1"/>
            <a:r>
              <a:rPr lang="en-US" altLang="en-US"/>
              <a:t>Deterministic</a:t>
            </a:r>
          </a:p>
          <a:p>
            <a:pPr lvl="1" eaLnBrk="1" hangingPunct="1"/>
            <a:r>
              <a:rPr lang="en-US" altLang="en-US">
                <a:solidFill>
                  <a:schemeClr val="hlink"/>
                </a:solidFill>
              </a:rPr>
              <a:t>Open-loop</a:t>
            </a:r>
            <a:r>
              <a:rPr lang="en-US" altLang="en-US"/>
              <a:t> system: percepts are ignored, thus break the loop between agent and environment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5">
            <a:extLst>
              <a:ext uri="{FF2B5EF4-FFF2-40B4-BE49-F238E27FC236}">
                <a16:creationId xmlns:a16="http://schemas.microsoft.com/office/drawing/2014/main" id="{9EA123F5-4292-0C40-8789-27EFDD26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33BCF6-821E-8548-A690-3A8DDEC2FD8D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714C52EB-88E4-D548-92E4-5AEE8CBE2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06841B17-C93B-304E-91DC-B7C0D7711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We have covered methods for selecting actions in environments that are deterministic, observable, static, and completely known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Problem formulation requires abstraction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Uninformed search strategies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821F4C9C-9838-AB45-99DF-F5C5B88A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 #3.3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55E4C58D-50C5-C645-9179-EB03B0E7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Define the following terms:</a:t>
            </a:r>
          </a:p>
          <a:p>
            <a:pPr lvl="1"/>
            <a:r>
              <a:rPr lang="en-US" altLang="en-US" dirty="0"/>
              <a:t>State, state space, search tree</a:t>
            </a:r>
          </a:p>
          <a:p>
            <a:endParaRPr lang="en-US" altLang="en-US" dirty="0"/>
          </a:p>
          <a:p>
            <a:r>
              <a:rPr lang="en-US" altLang="en-US" dirty="0"/>
              <a:t>Does a finite state space always lead to a finite search tree?</a:t>
            </a:r>
          </a:p>
          <a:p>
            <a:endParaRPr lang="en-US" altLang="en-US" dirty="0"/>
          </a:p>
          <a:p>
            <a:r>
              <a:rPr lang="en-US" altLang="en-US" dirty="0"/>
              <a:t>How about a finite state space that is a tree or a finite directed acyclic graph? </a:t>
            </a:r>
          </a:p>
        </p:txBody>
      </p:sp>
      <p:sp>
        <p:nvSpPr>
          <p:cNvPr id="81925" name="Slide Number Placeholder 4">
            <a:extLst>
              <a:ext uri="{FF2B5EF4-FFF2-40B4-BE49-F238E27FC236}">
                <a16:creationId xmlns:a16="http://schemas.microsoft.com/office/drawing/2014/main" id="{BF165F8D-2E55-E14E-84B0-59242723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9E20DB-9C35-0644-8966-EF730484950F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B7E39754-2F10-7B47-95AD-5E5F6103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 #3.4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9CA5BB2C-A690-D648-9430-AB0ED5D6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Consider a state space where the start state is number 1 and the successor function for state n returns two states, numbers 2n and 2n+1</a:t>
            </a:r>
          </a:p>
          <a:p>
            <a:pPr lvl="1"/>
            <a:r>
              <a:rPr lang="en-US" altLang="en-US"/>
              <a:t>Draw the portion of the state space from 1 to 15</a:t>
            </a:r>
          </a:p>
          <a:p>
            <a:pPr lvl="1"/>
            <a:r>
              <a:rPr lang="en-US" altLang="en-US"/>
              <a:t>Suppose the goal state is 11. List the order in which nodes will be visited for BFS, DLS with limit 3, and IDS.</a:t>
            </a:r>
          </a:p>
          <a:p>
            <a:pPr lvl="1"/>
            <a:r>
              <a:rPr lang="en-US" altLang="en-US"/>
              <a:t>How well would bidirectional search work on this problem?</a:t>
            </a:r>
          </a:p>
        </p:txBody>
      </p:sp>
      <p:sp>
        <p:nvSpPr>
          <p:cNvPr id="84997" name="Slide Number Placeholder 4">
            <a:extLst>
              <a:ext uri="{FF2B5EF4-FFF2-40B4-BE49-F238E27FC236}">
                <a16:creationId xmlns:a16="http://schemas.microsoft.com/office/drawing/2014/main" id="{48A9CB53-9DB1-1C42-843F-F92672A1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28D7F-0FBF-3E4B-8A0C-0ACD176BAC94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746D006F-13E9-4649-B045-EAFD4E2B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 #3.5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0148CA87-87F6-C54C-B83F-D4CCCD93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 uniform-cost search optimal when it’s implemented with the graph-search algorithm? Why?</a:t>
            </a:r>
          </a:p>
          <a:p>
            <a:r>
              <a:rPr lang="en-US" altLang="en-US" dirty="0"/>
              <a:t>Is BFS with constant step costs optimal when it’s implemented with the graph-search algorithm? Why?</a:t>
            </a:r>
          </a:p>
          <a:p>
            <a:endParaRPr lang="en-US" altLang="en-US" dirty="0"/>
          </a:p>
        </p:txBody>
      </p:sp>
      <p:sp>
        <p:nvSpPr>
          <p:cNvPr id="86021" name="Slide Number Placeholder 4">
            <a:extLst>
              <a:ext uri="{FF2B5EF4-FFF2-40B4-BE49-F238E27FC236}">
                <a16:creationId xmlns:a16="http://schemas.microsoft.com/office/drawing/2014/main" id="{491155BD-B1D5-0547-B275-DD139CDB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CE63D0-A2FA-244A-840E-8089982B0588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F1FA-4148-F040-9D19-AB9E7BC6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 #3.6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2FA1-66B4-744A-9C7D-C2DFDCBD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Show a state space with varying step costs in which Graph-Search using iterative deepening finds a suboptimal solution.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D8355-21A9-DC4C-8142-CF932D69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EB4CD-575F-4A44-99EA-22A90BF2E3DE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2581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561E1C30-1768-8C4D-BEB0-C5B7342E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 </a:t>
            </a:r>
            <a:r>
              <a:rPr lang="en-US" altLang="en-US"/>
              <a:t>#3.7</a:t>
            </a:r>
            <a:endParaRPr lang="en-US" altLang="en-US" dirty="0"/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FB38D52F-FFD3-0645-9FFE-FA054A15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Describe a state space in which iterative deepening search performs much worse than depth-first search (for example, O(n</a:t>
            </a:r>
            <a:r>
              <a:rPr lang="en-US" altLang="en-US" baseline="30000"/>
              <a:t>2</a:t>
            </a:r>
            <a:r>
              <a:rPr lang="en-US" altLang="en-US"/>
              <a:t>) vs. O(n)).</a:t>
            </a:r>
          </a:p>
        </p:txBody>
      </p:sp>
      <p:sp>
        <p:nvSpPr>
          <p:cNvPr id="87045" name="Slide Number Placeholder 4">
            <a:extLst>
              <a:ext uri="{FF2B5EF4-FFF2-40B4-BE49-F238E27FC236}">
                <a16:creationId xmlns:a16="http://schemas.microsoft.com/office/drawing/2014/main" id="{A0803A79-9973-614E-B560-89357F56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0FE785-4506-2248-909B-A5EA316FB050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97428A9-82C7-E743-A3A4-C33A2467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Well-Defined Problems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1B4BE60-3C12-AD41-8425-439E3EEF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problem can be defined formally by five components:</a:t>
            </a:r>
          </a:p>
          <a:p>
            <a:pPr lvl="1"/>
            <a:r>
              <a:rPr lang="en-US" altLang="en-US"/>
              <a:t>Initial state </a:t>
            </a:r>
          </a:p>
          <a:p>
            <a:pPr lvl="1"/>
            <a:r>
              <a:rPr lang="en-US" altLang="en-US"/>
              <a:t>Actions</a:t>
            </a:r>
          </a:p>
          <a:p>
            <a:pPr lvl="1"/>
            <a:r>
              <a:rPr lang="en-US" altLang="en-US"/>
              <a:t>Transition model: description of what each action does (successor)</a:t>
            </a:r>
          </a:p>
          <a:p>
            <a:pPr lvl="1"/>
            <a:r>
              <a:rPr lang="en-US" altLang="en-US"/>
              <a:t>Goal test</a:t>
            </a:r>
          </a:p>
          <a:p>
            <a:pPr lvl="1"/>
            <a:r>
              <a:rPr lang="en-US" altLang="en-US"/>
              <a:t>Path cost</a:t>
            </a:r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DE29B667-AA2B-0747-B591-95986821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6814BE-ED4A-DD42-B1D2-3D3FAC77D2E3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0F9D38AD-27D1-0A45-B6C7-7CA97287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2F41C9-3586-0D4A-9E28-4E7774CF88C9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C9B1AE1C-2096-6141-9B92-9FDD710A1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Problem Formulation – 5 Components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4E235AC7-7B52-034A-B367-232C72EAC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Initial state</a:t>
            </a:r>
            <a:r>
              <a:rPr lang="en-US" altLang="en-US" sz="1800"/>
              <a:t>: In(</a:t>
            </a:r>
            <a:r>
              <a:rPr lang="en-US" altLang="en-US" sz="1800" i="1"/>
              <a:t>Arad</a:t>
            </a:r>
            <a:r>
              <a:rPr lang="en-US" altLang="en-US" sz="1800"/>
              <a:t>)</a:t>
            </a:r>
          </a:p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Actions</a:t>
            </a:r>
            <a:r>
              <a:rPr lang="en-US" altLang="en-US" sz="1800"/>
              <a:t>, if current state is In(Arad), actions = {Go{Sibiu), Go(Timisoara), Go(Zerind)}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</a:rPr>
              <a:t>Transition model</a:t>
            </a:r>
            <a:r>
              <a:rPr lang="en-US" altLang="en-US" sz="1800"/>
              <a:t>: </a:t>
            </a:r>
          </a:p>
          <a:p>
            <a:pPr lvl="1" eaLnBrk="1" hangingPunct="1"/>
            <a:r>
              <a:rPr lang="en-US" altLang="en-US" sz="1600"/>
              <a:t>e.g., Results(In(Arad), Go(</a:t>
            </a:r>
            <a:r>
              <a:rPr lang="en-US" altLang="en-US" sz="1600" i="1"/>
              <a:t>Sibiu</a:t>
            </a:r>
            <a:r>
              <a:rPr lang="en-US" altLang="en-US" sz="1600"/>
              <a:t>)) = In(</a:t>
            </a:r>
            <a:r>
              <a:rPr lang="en-US" altLang="en-US" sz="1600" i="1"/>
              <a:t>Sibiu</a:t>
            </a:r>
            <a:r>
              <a:rPr lang="en-US" altLang="en-US" sz="1600"/>
              <a:t>)</a:t>
            </a:r>
          </a:p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Goal test</a:t>
            </a:r>
            <a:r>
              <a:rPr lang="en-US" altLang="en-US" sz="1800"/>
              <a:t> determines whether a given state is a goal state</a:t>
            </a:r>
          </a:p>
          <a:p>
            <a:pPr lvl="1" eaLnBrk="1" hangingPunct="1"/>
            <a:r>
              <a:rPr lang="en-US" altLang="en-US" sz="1600"/>
              <a:t>explicit, e.g. In(</a:t>
            </a:r>
            <a:r>
              <a:rPr lang="en-US" altLang="en-US" sz="1600" i="1"/>
              <a:t>Bucharest</a:t>
            </a:r>
            <a:r>
              <a:rPr lang="en-US" altLang="en-US" sz="1600"/>
              <a:t>)</a:t>
            </a:r>
          </a:p>
          <a:p>
            <a:pPr lvl="1" eaLnBrk="1" hangingPunct="1"/>
            <a:r>
              <a:rPr lang="en-US" altLang="en-US" sz="1600"/>
              <a:t>implicit, e.g. checkmate</a:t>
            </a:r>
          </a:p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Path cost function</a:t>
            </a:r>
            <a:r>
              <a:rPr lang="en-US" altLang="en-US" sz="1800"/>
              <a:t> that assigns a numeric cost to each path</a:t>
            </a:r>
          </a:p>
          <a:p>
            <a:pPr lvl="1" eaLnBrk="1" hangingPunct="1"/>
            <a:r>
              <a:rPr lang="en-US" altLang="en-US" sz="1600"/>
              <a:t>e.g., distance traveled</a:t>
            </a:r>
          </a:p>
          <a:p>
            <a:pPr lvl="1" eaLnBrk="1" hangingPunct="1"/>
            <a:r>
              <a:rPr lang="en-US" altLang="en-US" sz="1600"/>
              <a:t>step cost: </a:t>
            </a:r>
            <a:r>
              <a:rPr lang="en-US" altLang="en-US" sz="1600" i="1"/>
              <a:t>c</a:t>
            </a:r>
            <a:r>
              <a:rPr lang="en-US" altLang="en-US" sz="1600"/>
              <a:t>(</a:t>
            </a:r>
            <a:r>
              <a:rPr lang="en-US" altLang="en-US" sz="1600" i="1"/>
              <a:t>x</a:t>
            </a:r>
            <a:r>
              <a:rPr lang="en-US" altLang="en-US" sz="1600"/>
              <a:t>, </a:t>
            </a:r>
            <a:r>
              <a:rPr lang="en-US" altLang="en-US" sz="1600" i="1"/>
              <a:t>a</a:t>
            </a:r>
            <a:r>
              <a:rPr lang="en-US" altLang="en-US" sz="1600"/>
              <a:t>, </a:t>
            </a:r>
            <a:r>
              <a:rPr lang="en-US" altLang="en-US" sz="1600" i="1"/>
              <a:t>y</a:t>
            </a:r>
            <a:r>
              <a:rPr lang="en-US" altLang="en-US" sz="1600"/>
              <a:t>)</a:t>
            </a:r>
          </a:p>
          <a:p>
            <a:pPr lvl="1" eaLnBrk="1" hangingPunct="1"/>
            <a:endParaRPr lang="en-US" altLang="en-US" sz="1600"/>
          </a:p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Solution</a:t>
            </a:r>
            <a:r>
              <a:rPr lang="en-US" altLang="en-US" sz="1800"/>
              <a:t>: a path from the initial state to a goal state</a:t>
            </a:r>
          </a:p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Optimal solution</a:t>
            </a:r>
            <a:r>
              <a:rPr lang="en-US" altLang="en-US" sz="1800"/>
              <a:t>: the path that has the lowest path cost among all solutions; measured by the path cost 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1F7BE1"/>
      </a:accent2>
      <a:accent3>
        <a:srgbClr val="FFFFFF"/>
      </a:accent3>
      <a:accent4>
        <a:srgbClr val="000000"/>
      </a:accent4>
      <a:accent5>
        <a:srgbClr val="DEBBCA"/>
      </a:accent5>
      <a:accent6>
        <a:srgbClr val="1B6FCC"/>
      </a:accent6>
      <a:hlink>
        <a:srgbClr val="FF0000"/>
      </a:hlink>
      <a:folHlink>
        <a:srgbClr val="E4FC04"/>
      </a:folHlink>
    </a:clrScheme>
    <a:fontScheme name="Blend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5845</TotalTime>
  <Words>2899</Words>
  <Application>Microsoft Macintosh PowerPoint</Application>
  <PresentationFormat>On-screen Show (4:3)</PresentationFormat>
  <Paragraphs>498</Paragraphs>
  <Slides>75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r</vt:lpstr>
      <vt:lpstr>Arial</vt:lpstr>
      <vt:lpstr>Tahoma</vt:lpstr>
      <vt:lpstr>Times New Roman</vt:lpstr>
      <vt:lpstr>Verdana</vt:lpstr>
      <vt:lpstr>Wingdings</vt:lpstr>
      <vt:lpstr>Blends</vt:lpstr>
      <vt:lpstr>Bitmap Image</vt:lpstr>
      <vt:lpstr>Chapter 3:  Solving Problems by Searching</vt:lpstr>
      <vt:lpstr>Problem Solving Agent</vt:lpstr>
      <vt:lpstr>PowerPoint Presentation</vt:lpstr>
      <vt:lpstr>Example: Romania Touring</vt:lpstr>
      <vt:lpstr>Road Map of Romania</vt:lpstr>
      <vt:lpstr>Problem-Solving Agents</vt:lpstr>
      <vt:lpstr>Aspects of the Simple Problem Solver</vt:lpstr>
      <vt:lpstr>Well-Defined Problems</vt:lpstr>
      <vt:lpstr>Problem Formulation – 5 Components</vt:lpstr>
      <vt:lpstr>Problem Abstraction</vt:lpstr>
      <vt:lpstr>Example: Vacuum-Cleaner</vt:lpstr>
      <vt:lpstr>Complete State Space </vt:lpstr>
      <vt:lpstr>Example: 8-puzzle</vt:lpstr>
      <vt:lpstr>Example: Robotic Assembly</vt:lpstr>
      <vt:lpstr>Missionaries &amp; Cannibals</vt:lpstr>
      <vt:lpstr>Problem Formulation</vt:lpstr>
      <vt:lpstr>Real-World Problems</vt:lpstr>
      <vt:lpstr>In-Class Exercise #3.1</vt:lpstr>
      <vt:lpstr>Searching for Solutions</vt:lpstr>
      <vt:lpstr>Searching for Solutions</vt:lpstr>
      <vt:lpstr>Tree Search Example</vt:lpstr>
      <vt:lpstr>Tree Search Example</vt:lpstr>
      <vt:lpstr>Tree Search Example</vt:lpstr>
      <vt:lpstr>Terminologies</vt:lpstr>
      <vt:lpstr>General Tree Search Algorithm</vt:lpstr>
      <vt:lpstr>Avoiding Repeated States</vt:lpstr>
      <vt:lpstr>General Graph Search Algorithm</vt:lpstr>
      <vt:lpstr>Graph Search Examples</vt:lpstr>
      <vt:lpstr>Implementation: States vs. Nodes</vt:lpstr>
      <vt:lpstr>CHILD-NODE Function</vt:lpstr>
      <vt:lpstr>Frontier and Explored Set</vt:lpstr>
      <vt:lpstr>Search Strategies</vt:lpstr>
      <vt:lpstr>Uninformed Search Strategies</vt:lpstr>
      <vt:lpstr>Breadth-First Search</vt:lpstr>
      <vt:lpstr>Breadth-First Search</vt:lpstr>
      <vt:lpstr>Breadth-First Search</vt:lpstr>
      <vt:lpstr>Breadth-First Search</vt:lpstr>
      <vt:lpstr>BFS on a Graph</vt:lpstr>
      <vt:lpstr>Analysis of Breadth-First Search</vt:lpstr>
      <vt:lpstr>How Bad is BFS?</vt:lpstr>
      <vt:lpstr>Uniform-Cost Search</vt:lpstr>
      <vt:lpstr>Uniform-Cost Search</vt:lpstr>
      <vt:lpstr>Analysis</vt:lpstr>
      <vt:lpstr>Uniform-Cost Search is Optimal</vt:lpstr>
      <vt:lpstr>In-Class Exercise #3.2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Properties of DFS</vt:lpstr>
      <vt:lpstr>Analysis of DFS + Tree Search</vt:lpstr>
      <vt:lpstr>Analysis of DFS + Graph Search</vt:lpstr>
      <vt:lpstr>Backtracking Search</vt:lpstr>
      <vt:lpstr>Depth-Limited Search</vt:lpstr>
      <vt:lpstr>Iterative Deepening DF-Search</vt:lpstr>
      <vt:lpstr>Depth Limit = 0</vt:lpstr>
      <vt:lpstr>Depth Limit = 1</vt:lpstr>
      <vt:lpstr>Depth Limit = 2</vt:lpstr>
      <vt:lpstr>Depth Limit = 3 </vt:lpstr>
      <vt:lpstr>Analysis of Iterative Deepening Search</vt:lpstr>
      <vt:lpstr>Analysis, Continue</vt:lpstr>
      <vt:lpstr>Summary of Uninformed Tree Search Strategies</vt:lpstr>
      <vt:lpstr>Analysis of Graph Search</vt:lpstr>
      <vt:lpstr>Bidirectional Search</vt:lpstr>
      <vt:lpstr>Summary</vt:lpstr>
      <vt:lpstr>In-Class Exercise #3.3</vt:lpstr>
      <vt:lpstr>In-Class Exercise #3.4</vt:lpstr>
      <vt:lpstr>In-Class Exercise #3.5</vt:lpstr>
      <vt:lpstr>In-Class Exercise #3.6</vt:lpstr>
      <vt:lpstr>In-Class Exercise #3.7</vt:lpstr>
    </vt:vector>
  </TitlesOfParts>
  <Company>Fish Farm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Daisy</dc:creator>
  <cp:lastModifiedBy>Daisy Tang</cp:lastModifiedBy>
  <cp:revision>466</cp:revision>
  <dcterms:created xsi:type="dcterms:W3CDTF">2007-08-29T06:15:21Z</dcterms:created>
  <dcterms:modified xsi:type="dcterms:W3CDTF">2020-06-09T02:49:18Z</dcterms:modified>
</cp:coreProperties>
</file>