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6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2" r:id="rId29"/>
    <p:sldId id="293" r:id="rId30"/>
    <p:sldId id="294" r:id="rId31"/>
    <p:sldId id="295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3"/>
  </p:normalViewPr>
  <p:slideViewPr>
    <p:cSldViewPr>
      <p:cViewPr varScale="1">
        <p:scale>
          <a:sx n="105" d="100"/>
          <a:sy n="105" d="100"/>
        </p:scale>
        <p:origin x="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588AE-6F9C-4D60-995A-FA4B9E0181B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E092C-C1D7-4F09-801A-2255A2EE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itchFamily="18" charset="0"/>
              </a:rPr>
              <a:t>CS 420: Artificial Intelligence</a:t>
            </a:r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C153601-6D5C-4ED3-A6C8-66EB7085A431}" type="slidenum">
              <a:rPr lang="en-US" altLang="en-US" sz="1300" smtClean="0">
                <a:latin typeface="Times New Roman" pitchFamily="18" charset="0"/>
              </a:rPr>
              <a:pPr eaLnBrk="1" hangingPunct="1"/>
              <a:t>28</a:t>
            </a:fld>
            <a:endParaRPr lang="en-US" altLang="en-US" sz="13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foghorn.cadlab.lafayette.edu/fp/fpIntr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itko.com/tutorials/genetic-algorithm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 Classical Search – </a:t>
            </a:r>
            <a:br>
              <a:rPr lang="en-US" dirty="0"/>
            </a:br>
            <a:r>
              <a:rPr lang="en-US" dirty="0"/>
              <a:t>Local Search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Daisy Tang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F62AEB-CF62-4C7D-811E-7AF480D9F9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8-Queen</a:t>
            </a:r>
          </a:p>
        </p:txBody>
      </p:sp>
      <p:sp>
        <p:nvSpPr>
          <p:cNvPr id="604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77724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i="1"/>
              <a:t>h</a:t>
            </a:r>
            <a:r>
              <a:rPr lang="en-US" sz="1800"/>
              <a:t> = number of pairs of queens that are attacking each other, either directly or indirectly </a:t>
            </a:r>
          </a:p>
          <a:p>
            <a:pPr eaLnBrk="1" hangingPunct="1">
              <a:lnSpc>
                <a:spcPct val="80000"/>
              </a:lnSpc>
            </a:pPr>
            <a:endParaRPr lang="en-US" sz="1800"/>
          </a:p>
          <a:p>
            <a:pPr eaLnBrk="1" hangingPunct="1">
              <a:lnSpc>
                <a:spcPct val="80000"/>
              </a:lnSpc>
            </a:pPr>
            <a:r>
              <a:rPr lang="en-US" sz="1800" i="1"/>
              <a:t>h = </a:t>
            </a:r>
            <a:r>
              <a:rPr lang="en-US" sz="1800"/>
              <a:t>17 for the above state</a:t>
            </a:r>
            <a:endParaRPr lang="en-US" sz="1600"/>
          </a:p>
        </p:txBody>
      </p:sp>
      <p:pic>
        <p:nvPicPr>
          <p:cNvPr id="48134" name="Picture 2052" descr="8queens-successo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2954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5A39D9-05BC-4FCD-ACE1-5A16E4C00C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8-Queen 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5105400"/>
            <a:ext cx="8062913" cy="762000"/>
          </a:xfrm>
        </p:spPr>
        <p:txBody>
          <a:bodyPr/>
          <a:lstStyle/>
          <a:p>
            <a:pPr eaLnBrk="1" hangingPunct="1"/>
            <a:r>
              <a:rPr lang="en-US"/>
              <a:t>A local minimum with </a:t>
            </a:r>
            <a:r>
              <a:rPr lang="en-US" i="1"/>
              <a:t>h</a:t>
            </a:r>
            <a:r>
              <a:rPr lang="en-US"/>
              <a:t> = 1</a:t>
            </a:r>
          </a:p>
        </p:txBody>
      </p:sp>
      <p:pic>
        <p:nvPicPr>
          <p:cNvPr id="49158" name="Picture 4" descr="8queens-local-minim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2954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D62C7-8810-43EA-8FE9-55CCA700B2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on Hill Climbing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u="sng" dirty="0">
                <a:solidFill>
                  <a:schemeClr val="accent2"/>
                </a:solidFill>
              </a:rPr>
              <a:t>Complete? Optimal?</a:t>
            </a:r>
          </a:p>
          <a:p>
            <a:pPr eaLnBrk="1" hangingPunct="1"/>
            <a:r>
              <a:rPr lang="en-US" sz="2000" dirty="0"/>
              <a:t>Hill climbing is sometimes called </a:t>
            </a:r>
            <a:r>
              <a:rPr lang="en-US" sz="2000" dirty="0">
                <a:solidFill>
                  <a:schemeClr val="hlink"/>
                </a:solidFill>
              </a:rPr>
              <a:t>greedy local search</a:t>
            </a:r>
          </a:p>
          <a:p>
            <a:pPr eaLnBrk="1" hangingPunct="1"/>
            <a:r>
              <a:rPr lang="en-US" sz="2000" dirty="0"/>
              <a:t>Although greedy algorithms often perform well, hill climbing gets stuck when:</a:t>
            </a:r>
          </a:p>
          <a:p>
            <a:pPr lvl="1" eaLnBrk="1" hangingPunct="1"/>
            <a:r>
              <a:rPr lang="en-US" sz="1800" dirty="0"/>
              <a:t>Local maxima/minima</a:t>
            </a:r>
          </a:p>
          <a:p>
            <a:pPr lvl="1" eaLnBrk="1" hangingPunct="1"/>
            <a:r>
              <a:rPr lang="en-US" sz="1800" dirty="0"/>
              <a:t>Ridges</a:t>
            </a:r>
          </a:p>
          <a:p>
            <a:pPr lvl="1" eaLnBrk="1" hangingPunct="1"/>
            <a:r>
              <a:rPr lang="en-US" sz="1800" dirty="0"/>
              <a:t>Plateau (shoulder or flat local maxima/minima)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steepest-ascent hill climbing solves only 14% of the randomly-generated 8-queen problems with an avg. of 4 steps</a:t>
            </a:r>
          </a:p>
          <a:p>
            <a:pPr eaLnBrk="1" hangingPunct="1"/>
            <a:r>
              <a:rPr lang="en-US" sz="2000" dirty="0">
                <a:solidFill>
                  <a:schemeClr val="hlink"/>
                </a:solidFill>
              </a:rPr>
              <a:t>Allowing sideways move</a:t>
            </a:r>
            <a:r>
              <a:rPr lang="en-US" sz="2000" dirty="0"/>
              <a:t> raises the success rate to 94% with an avg. of 21 steps, and 64 steps for each failure</a:t>
            </a:r>
          </a:p>
        </p:txBody>
      </p:sp>
      <p:pic>
        <p:nvPicPr>
          <p:cNvPr id="50182" name="Picture 4" descr="hill-climb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0"/>
            <a:ext cx="3124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FC08C-B60E-41E3-AD2C-9057F6BAFBC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Variants of Hill Climbing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Stochastic hill climbing</a:t>
            </a:r>
            <a:r>
              <a:rPr lang="en-US" sz="2400"/>
              <a:t>:</a:t>
            </a:r>
          </a:p>
          <a:p>
            <a:pPr lvl="1" eaLnBrk="1" hangingPunct="1"/>
            <a:r>
              <a:rPr lang="en-US" sz="2000"/>
              <a:t>chooses at random from among uphill moves</a:t>
            </a:r>
          </a:p>
          <a:p>
            <a:pPr lvl="1" eaLnBrk="1" hangingPunct="1"/>
            <a:r>
              <a:rPr lang="en-US" sz="2000"/>
              <a:t>converges more slowly, but finds better solutions in some landscapes</a:t>
            </a:r>
          </a:p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First-choice hill climbing</a:t>
            </a:r>
            <a:r>
              <a:rPr lang="en-US" sz="2400"/>
              <a:t>:</a:t>
            </a:r>
          </a:p>
          <a:p>
            <a:pPr lvl="1" eaLnBrk="1" hangingPunct="1"/>
            <a:r>
              <a:rPr lang="en-US" sz="2000"/>
              <a:t>generate successors randomly until one is better than the current</a:t>
            </a:r>
          </a:p>
          <a:p>
            <a:pPr lvl="1" eaLnBrk="1" hangingPunct="1"/>
            <a:r>
              <a:rPr lang="en-US" sz="2000"/>
              <a:t>good when a state has many successors</a:t>
            </a:r>
          </a:p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Random-restart hill climbing</a:t>
            </a:r>
            <a:r>
              <a:rPr lang="en-US" sz="2400"/>
              <a:t>:</a:t>
            </a:r>
          </a:p>
          <a:p>
            <a:pPr lvl="1" eaLnBrk="1" hangingPunct="1"/>
            <a:r>
              <a:rPr lang="en-US" sz="2000"/>
              <a:t>conducts a series of hill climbing searches from randomly generated initial states, stops when a goal is found</a:t>
            </a:r>
          </a:p>
          <a:p>
            <a:pPr lvl="1" eaLnBrk="1" hangingPunct="1"/>
            <a:r>
              <a:rPr lang="en-US" sz="2000"/>
              <a:t>It’s complete with probability approaching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More on Random-Restart 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each hill climbing search has a probability p of success, then the expected number of restarts required is 1/p</a:t>
            </a:r>
          </a:p>
          <a:p>
            <a:r>
              <a:rPr lang="en-US" sz="2400" dirty="0"/>
              <a:t>For 8-queen problem, p = 14%, so we need roughly 7 iterations to find a goal</a:t>
            </a:r>
          </a:p>
          <a:p>
            <a:r>
              <a:rPr lang="en-US" sz="2400" dirty="0"/>
              <a:t>Expected # of steps = </a:t>
            </a:r>
            <a:r>
              <a:rPr lang="en-US" sz="2400" dirty="0" err="1"/>
              <a:t>cost_to_success</a:t>
            </a:r>
            <a:r>
              <a:rPr lang="en-US" sz="2400" dirty="0"/>
              <a:t> + (1-p)/p * </a:t>
            </a:r>
            <a:r>
              <a:rPr lang="en-US" sz="2400" dirty="0" err="1"/>
              <a:t>cost_to_failure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Random-restart hill climbing is very effective for n-queen problem</a:t>
            </a:r>
          </a:p>
          <a:p>
            <a:r>
              <a:rPr lang="en-US" sz="2400" dirty="0"/>
              <a:t>3 million queens can be solved &lt; 1 min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CD996-E2DE-47F4-A47D-198241AD0E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81362-AE39-4488-8E10-A49439B0B6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Thoughts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NP-hard problems typically have an exponential number of local maxima/minima to get stuck on</a:t>
            </a:r>
          </a:p>
          <a:p>
            <a:pPr eaLnBrk="1" hangingPunct="1"/>
            <a:r>
              <a:rPr lang="en-US" sz="2400" dirty="0"/>
              <a:t>A hill climbing algorithm that never makes “downhill” (or “uphill”) moves is guaranteed to be incomplete</a:t>
            </a:r>
          </a:p>
          <a:p>
            <a:pPr eaLnBrk="1" hangingPunct="1"/>
            <a:r>
              <a:rPr lang="en-US" sz="2400" dirty="0"/>
              <a:t>A purely random walk – moving to a successor chosen uniformly at random – is complete, but extremely inefficient</a:t>
            </a:r>
          </a:p>
          <a:p>
            <a:pPr eaLnBrk="1" hangingPunct="1"/>
            <a:r>
              <a:rPr lang="en-US" sz="2400" dirty="0"/>
              <a:t>What should we do?</a:t>
            </a:r>
          </a:p>
          <a:p>
            <a:pPr eaLnBrk="1" hangingPunct="1"/>
            <a:r>
              <a:rPr lang="en-US" sz="2400" dirty="0"/>
              <a:t>Simulated annealing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Simulated Annealing?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used to harden metals and glass by heating them to a high temperature and then gradually cooling them, thus allowing the material to reach a low-energy crystalline state</a:t>
            </a:r>
          </a:p>
        </p:txBody>
      </p:sp>
    </p:spTree>
    <p:extLst>
      <p:ext uri="{BB962C8B-B14F-4D97-AF65-F5344CB8AC3E}">
        <p14:creationId xmlns:p14="http://schemas.microsoft.com/office/powerpoint/2010/main" val="350164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A9243A-5DEC-4FF1-9D17-486A1474D80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Ping-Pong Ball Example</a:t>
            </a:r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64770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5" name="Freeform 7"/>
          <p:cNvSpPr>
            <a:spLocks/>
          </p:cNvSpPr>
          <p:nvPr/>
        </p:nvSpPr>
        <p:spPr bwMode="auto">
          <a:xfrm>
            <a:off x="1447800" y="2209800"/>
            <a:ext cx="5943600" cy="1600200"/>
          </a:xfrm>
          <a:custGeom>
            <a:avLst/>
            <a:gdLst>
              <a:gd name="T0" fmla="*/ 0 w 3744"/>
              <a:gd name="T1" fmla="*/ 0 h 1008"/>
              <a:gd name="T2" fmla="*/ 2147483647 w 3744"/>
              <a:gd name="T3" fmla="*/ 1814512854 h 1008"/>
              <a:gd name="T4" fmla="*/ 2147483647 w 3744"/>
              <a:gd name="T5" fmla="*/ 2056447796 h 1008"/>
              <a:gd name="T6" fmla="*/ 2147483647 w 3744"/>
              <a:gd name="T7" fmla="*/ 2147483647 h 1008"/>
              <a:gd name="T8" fmla="*/ 2147483647 w 3744"/>
              <a:gd name="T9" fmla="*/ 725805023 h 1008"/>
              <a:gd name="T10" fmla="*/ 2147483647 w 3744"/>
              <a:gd name="T11" fmla="*/ 2056447796 h 1008"/>
              <a:gd name="T12" fmla="*/ 2147483647 w 3744"/>
              <a:gd name="T13" fmla="*/ 1088707633 h 1008"/>
              <a:gd name="T14" fmla="*/ 2147483647 w 3744"/>
              <a:gd name="T15" fmla="*/ 2147483647 h 1008"/>
              <a:gd name="T16" fmla="*/ 2147483647 w 3744"/>
              <a:gd name="T17" fmla="*/ 1572577516 h 1008"/>
              <a:gd name="T18" fmla="*/ 2147483647 w 3744"/>
              <a:gd name="T19" fmla="*/ 2147483647 h 1008"/>
              <a:gd name="T20" fmla="*/ 2147483647 w 3744"/>
              <a:gd name="T21" fmla="*/ 1935480325 h 1008"/>
              <a:gd name="T22" fmla="*/ 2147483647 w 3744"/>
              <a:gd name="T23" fmla="*/ 2147483647 h 1008"/>
              <a:gd name="T24" fmla="*/ 2147483647 w 3744"/>
              <a:gd name="T25" fmla="*/ 2147483647 h 1008"/>
              <a:gd name="T26" fmla="*/ 2147483647 w 3744"/>
              <a:gd name="T27" fmla="*/ 2147483647 h 1008"/>
              <a:gd name="T28" fmla="*/ 2147483647 w 3744"/>
              <a:gd name="T29" fmla="*/ 2147483647 h 100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44"/>
              <a:gd name="T46" fmla="*/ 0 h 1008"/>
              <a:gd name="T47" fmla="*/ 3744 w 3744"/>
              <a:gd name="T48" fmla="*/ 1008 h 100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44" h="1008">
                <a:moveTo>
                  <a:pt x="0" y="0"/>
                </a:moveTo>
                <a:cubicBezTo>
                  <a:pt x="316" y="292"/>
                  <a:pt x="632" y="584"/>
                  <a:pt x="864" y="720"/>
                </a:cubicBezTo>
                <a:cubicBezTo>
                  <a:pt x="1096" y="856"/>
                  <a:pt x="1272" y="792"/>
                  <a:pt x="1392" y="816"/>
                </a:cubicBezTo>
                <a:cubicBezTo>
                  <a:pt x="1512" y="840"/>
                  <a:pt x="1496" y="952"/>
                  <a:pt x="1584" y="864"/>
                </a:cubicBezTo>
                <a:cubicBezTo>
                  <a:pt x="1672" y="776"/>
                  <a:pt x="1808" y="296"/>
                  <a:pt x="1920" y="288"/>
                </a:cubicBezTo>
                <a:cubicBezTo>
                  <a:pt x="2032" y="280"/>
                  <a:pt x="2160" y="792"/>
                  <a:pt x="2256" y="816"/>
                </a:cubicBezTo>
                <a:cubicBezTo>
                  <a:pt x="2352" y="840"/>
                  <a:pt x="2424" y="416"/>
                  <a:pt x="2496" y="432"/>
                </a:cubicBezTo>
                <a:cubicBezTo>
                  <a:pt x="2568" y="448"/>
                  <a:pt x="2616" y="880"/>
                  <a:pt x="2688" y="912"/>
                </a:cubicBezTo>
                <a:cubicBezTo>
                  <a:pt x="2760" y="944"/>
                  <a:pt x="2872" y="632"/>
                  <a:pt x="2928" y="624"/>
                </a:cubicBezTo>
                <a:cubicBezTo>
                  <a:pt x="2984" y="616"/>
                  <a:pt x="2968" y="840"/>
                  <a:pt x="3024" y="864"/>
                </a:cubicBezTo>
                <a:cubicBezTo>
                  <a:pt x="3080" y="888"/>
                  <a:pt x="3200" y="768"/>
                  <a:pt x="3264" y="768"/>
                </a:cubicBezTo>
                <a:cubicBezTo>
                  <a:pt x="3328" y="768"/>
                  <a:pt x="3360" y="848"/>
                  <a:pt x="3408" y="864"/>
                </a:cubicBezTo>
                <a:cubicBezTo>
                  <a:pt x="3456" y="880"/>
                  <a:pt x="3520" y="856"/>
                  <a:pt x="3552" y="864"/>
                </a:cubicBezTo>
                <a:cubicBezTo>
                  <a:pt x="3584" y="872"/>
                  <a:pt x="3568" y="888"/>
                  <a:pt x="3600" y="912"/>
                </a:cubicBezTo>
                <a:cubicBezTo>
                  <a:pt x="3632" y="936"/>
                  <a:pt x="3720" y="992"/>
                  <a:pt x="3744" y="1008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56101-B2DF-4F9D-A86E-7FC47F573AB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Simulated Annealing 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838200"/>
          </a:xfrm>
        </p:spPr>
        <p:txBody>
          <a:bodyPr/>
          <a:lstStyle/>
          <a:p>
            <a:pPr eaLnBrk="1" hangingPunct="1"/>
            <a:r>
              <a:rPr lang="en-US" sz="2400"/>
              <a:t>Idea: escape local maxima by allowing some "bad" moves but </a:t>
            </a:r>
            <a:r>
              <a:rPr lang="en-US" sz="2400">
                <a:solidFill>
                  <a:schemeClr val="hlink"/>
                </a:solidFill>
              </a:rPr>
              <a:t>gradually decrease</a:t>
            </a:r>
            <a:r>
              <a:rPr lang="en-US" sz="2400"/>
              <a:t> their frequency</a:t>
            </a:r>
          </a:p>
        </p:txBody>
      </p:sp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2" cstate="print"/>
          <a:srcRect l="17969" t="31250" r="13281" b="17709"/>
          <a:stretch>
            <a:fillRect/>
          </a:stretch>
        </p:blipFill>
        <p:spPr bwMode="auto">
          <a:xfrm>
            <a:off x="1219200" y="2438400"/>
            <a:ext cx="6781800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E2E1DA-44AD-49D8-8676-E3210B5B107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Analysis of Simulated Annealing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One can prove: If </a:t>
            </a:r>
            <a:r>
              <a:rPr lang="en-US" sz="2400" i="1" dirty="0"/>
              <a:t>T</a:t>
            </a:r>
            <a:r>
              <a:rPr lang="en-US" sz="2400" dirty="0"/>
              <a:t> decreases slowly enough, then simulated annealing search will find a global optimum with probability approaching 1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Widely used in VLSI layout, airline scheduling, etc.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An example: </a:t>
            </a:r>
            <a:r>
              <a:rPr lang="en-US" sz="2400" dirty="0">
                <a:hlinkClick r:id="rId2"/>
              </a:rPr>
              <a:t>http://foghorn.cadlab.lafayette.edu/fp/fpIntro.html</a:t>
            </a:r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4CD79B-85A8-4338-A115-559BAE52EA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Algorithms So Far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Designed to explore search space systematically:</a:t>
            </a:r>
          </a:p>
          <a:p>
            <a:pPr lvl="1" eaLnBrk="1" hangingPunct="1"/>
            <a:r>
              <a:rPr lang="en-US"/>
              <a:t>keep one or more paths in memory</a:t>
            </a:r>
          </a:p>
          <a:p>
            <a:pPr lvl="1" eaLnBrk="1" hangingPunct="1"/>
            <a:r>
              <a:rPr lang="en-US"/>
              <a:t>record which have been explored and which have not</a:t>
            </a:r>
          </a:p>
          <a:p>
            <a:pPr lvl="1" eaLnBrk="1" hangingPunct="1"/>
            <a:r>
              <a:rPr lang="en-US"/>
              <a:t>a path to goal represents the solution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487AB3-DD80-4772-81D1-9C8006E9F08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 Beam Search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Idea</a:t>
            </a:r>
            <a:r>
              <a:rPr 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Keep track of </a:t>
            </a:r>
            <a:r>
              <a:rPr lang="en-US" sz="2000" i="1"/>
              <a:t>k</a:t>
            </a:r>
            <a:r>
              <a:rPr lang="en-US" sz="2000"/>
              <a:t> states rather than just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Start with </a:t>
            </a:r>
            <a:r>
              <a:rPr lang="en-US" sz="2000" i="1"/>
              <a:t>k</a:t>
            </a:r>
            <a:r>
              <a:rPr lang="en-US" sz="2000"/>
              <a:t> randomly generated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At each iteration, all the successors of all </a:t>
            </a:r>
            <a:r>
              <a:rPr lang="en-US" sz="2000" i="1"/>
              <a:t>k</a:t>
            </a:r>
            <a:r>
              <a:rPr lang="en-US" sz="2000"/>
              <a:t> states are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any one is a goal state, stop; else select the </a:t>
            </a:r>
            <a:r>
              <a:rPr lang="en-US" sz="2000" i="1"/>
              <a:t>k</a:t>
            </a:r>
            <a:r>
              <a:rPr lang="en-US" sz="2000"/>
              <a:t> best successors from the complete list and repeat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Is it the same as running k random-restart searches?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Useful information is passed among the </a:t>
            </a:r>
            <a:r>
              <a:rPr lang="en-US" sz="2400" i="1"/>
              <a:t>k</a:t>
            </a:r>
            <a:r>
              <a:rPr lang="en-US" sz="2400"/>
              <a:t> parallel search threads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Stochastic beam search</a:t>
            </a:r>
            <a:r>
              <a:rPr lang="en-US" sz="2400"/>
              <a:t>: similar to natural selection, offspring of a organism populate the next generation according to its fitness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61AAC-5D9F-4269-A60B-DC20584DCDE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Genetic Algorithms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315200" cy="46085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successor state is generated by combining two parent states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Start with </a:t>
            </a:r>
            <a:r>
              <a:rPr lang="en-US" sz="2400" i="1" dirty="0"/>
              <a:t>k</a:t>
            </a:r>
            <a:r>
              <a:rPr lang="en-US" sz="2400" dirty="0"/>
              <a:t> randomly generated states (</a:t>
            </a:r>
            <a:r>
              <a:rPr lang="en-US" sz="2400" dirty="0">
                <a:solidFill>
                  <a:schemeClr val="hlink"/>
                </a:solidFill>
              </a:rPr>
              <a:t>population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 state is represented as a string over a finite alphabet (often a string of 0s and 1s </a:t>
            </a:r>
            <a:r>
              <a:rPr lang="en-US" sz="2400"/>
              <a:t>or digits)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Evaluation function (</a:t>
            </a:r>
            <a:r>
              <a:rPr lang="en-US" sz="2400" dirty="0">
                <a:solidFill>
                  <a:schemeClr val="hlink"/>
                </a:solidFill>
              </a:rPr>
              <a:t>fitness function</a:t>
            </a:r>
            <a:r>
              <a:rPr lang="en-US" sz="2400" dirty="0"/>
              <a:t>). Higher values for better states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Produce the next generation of states by </a:t>
            </a:r>
            <a:r>
              <a:rPr lang="en-US" sz="2400" dirty="0">
                <a:solidFill>
                  <a:schemeClr val="accent2"/>
                </a:solidFill>
              </a:rPr>
              <a:t>selection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crossover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accent2"/>
                </a:solidFill>
              </a:rPr>
              <a:t>mutation</a:t>
            </a:r>
          </a:p>
        </p:txBody>
      </p:sp>
      <p:pic>
        <p:nvPicPr>
          <p:cNvPr id="57350" name="Picture 4" descr="8queens-local-minim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5240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7543800" y="3276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16257483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5D28C-8811-41F9-99ED-D49456B13F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Genetic Algorithms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458200" cy="1789113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hlink"/>
                </a:solidFill>
              </a:rPr>
              <a:t>Fitness function</a:t>
            </a:r>
            <a:r>
              <a:rPr lang="en-US" sz="2400"/>
              <a:t>: </a:t>
            </a:r>
            <a:r>
              <a:rPr lang="en-US" sz="2400">
                <a:solidFill>
                  <a:schemeClr val="accent2"/>
                </a:solidFill>
              </a:rPr>
              <a:t>number of non-attacking pairs of queens</a:t>
            </a:r>
            <a:r>
              <a:rPr lang="en-US" sz="2400"/>
              <a:t> (min = 0, max = 8 </a:t>
            </a:r>
            <a:r>
              <a:rPr lang="en-US" sz="2400">
                <a:cs typeface="Arial" charset="0"/>
              </a:rPr>
              <a:t>× </a:t>
            </a:r>
            <a:r>
              <a:rPr lang="en-US" sz="2400"/>
              <a:t>7/2 = 28)</a:t>
            </a:r>
          </a:p>
          <a:p>
            <a:pPr eaLnBrk="1" hangingPunct="1"/>
            <a:r>
              <a:rPr lang="en-US" sz="2400"/>
              <a:t>24/(24+23+20+11) = 31%</a:t>
            </a:r>
          </a:p>
          <a:p>
            <a:pPr eaLnBrk="1" hangingPunct="1"/>
            <a:r>
              <a:rPr lang="en-US" sz="2400"/>
              <a:t>23/(24+23+20+11) = 29% etc</a:t>
            </a:r>
          </a:p>
        </p:txBody>
      </p:sp>
      <p:pic>
        <p:nvPicPr>
          <p:cNvPr id="58374" name="Picture 4" descr="genet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7724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096000" y="914400"/>
            <a:ext cx="2438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hlink"/>
                </a:solidFill>
                <a:latin typeface="Verdana" pitchFamily="34" charset="0"/>
              </a:rPr>
              <a:t>crossover point</a:t>
            </a:r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 flipH="1">
            <a:off x="3810000" y="1143000"/>
            <a:ext cx="236220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 flipH="1">
            <a:off x="4038600" y="1143000"/>
            <a:ext cx="2133600" cy="14478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B0A78-A679-4063-961F-0101A440856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8-Queen</a:t>
            </a:r>
          </a:p>
        </p:txBody>
      </p:sp>
      <p:pic>
        <p:nvPicPr>
          <p:cNvPr id="59397" name="Picture 4" descr="8queens-cross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038600"/>
            <a:ext cx="8077200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5" descr="genet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77724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1371600" y="1981200"/>
            <a:ext cx="2971800" cy="2057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>
            <a:off x="1371600" y="2438400"/>
            <a:ext cx="228600" cy="1676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5791200" y="1981200"/>
            <a:ext cx="1600200" cy="2057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334FF8-6A39-4123-93CD-0B027B0CDFC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TSA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hlinkClick r:id="rId2"/>
              </a:rPr>
              <a:t>http://www.obitko.com/tutorials/genetic-algorithms/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E9ED4-35EE-45ED-9A5E-25E1B8FB5C9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on Genetic Algorithms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Genetic algorithms combine an </a:t>
            </a:r>
            <a:r>
              <a:rPr lang="en-US" dirty="0">
                <a:solidFill>
                  <a:schemeClr val="hlink"/>
                </a:solidFill>
              </a:rPr>
              <a:t>uphill</a:t>
            </a:r>
            <a:r>
              <a:rPr lang="en-US" dirty="0"/>
              <a:t> tendency with </a:t>
            </a:r>
            <a:r>
              <a:rPr lang="en-US" dirty="0">
                <a:solidFill>
                  <a:schemeClr val="hlink"/>
                </a:solidFill>
              </a:rPr>
              <a:t>random</a:t>
            </a:r>
            <a:r>
              <a:rPr lang="en-US" dirty="0"/>
              <a:t> exploration and </a:t>
            </a:r>
            <a:r>
              <a:rPr lang="en-US" dirty="0">
                <a:solidFill>
                  <a:schemeClr val="hlink"/>
                </a:solidFill>
              </a:rPr>
              <a:t>exchange of information</a:t>
            </a:r>
            <a:r>
              <a:rPr lang="en-US" dirty="0"/>
              <a:t> among parallel search threads</a:t>
            </a:r>
          </a:p>
          <a:p>
            <a:pPr eaLnBrk="1" hangingPunct="1"/>
            <a:r>
              <a:rPr lang="en-US" dirty="0"/>
              <a:t>Advantages come from “crossover”, which raise the level of granularity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DFE210-E863-4150-B483-BB4611EF95F6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0" y="1096963"/>
          <a:ext cx="9144000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itmap Image" r:id="rId3" imgW="7695238" imgH="4847619" progId="PBrush">
                  <p:embed/>
                </p:oleObj>
              </mc:Choice>
              <mc:Fallback>
                <p:oleObj name="Bitmap Image" r:id="rId3" imgW="7695238" imgH="4847619" progId="PBrush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96963"/>
                        <a:ext cx="9144000" cy="576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86775" cy="762000"/>
          </a:xfrm>
        </p:spPr>
        <p:txBody>
          <a:bodyPr/>
          <a:lstStyle/>
          <a:p>
            <a:pPr eaLnBrk="1" hangingPunct="1"/>
            <a:r>
              <a:rPr lang="en-US"/>
              <a:t>A Genetic Algorithm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E819BC-A2E1-4687-AFD3-FA936355D3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In-Class Exercise #4.1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Give the name of the algorithm that results from each of the following special cases:</a:t>
            </a:r>
          </a:p>
          <a:p>
            <a:pPr lvl="1" eaLnBrk="1" hangingPunct="1"/>
            <a:r>
              <a:rPr lang="en-US" dirty="0"/>
              <a:t>Local beam search with k = 1</a:t>
            </a:r>
          </a:p>
          <a:p>
            <a:pPr lvl="1" eaLnBrk="1" hangingPunct="1"/>
            <a:r>
              <a:rPr lang="en-US" dirty="0"/>
              <a:t>Local beam search with one initial state and no limit on the number of states retained</a:t>
            </a:r>
          </a:p>
          <a:p>
            <a:pPr lvl="1" eaLnBrk="1" hangingPunct="1"/>
            <a:r>
              <a:rPr lang="en-US" dirty="0"/>
              <a:t>Simulated annealing with T = 0 at all times (and omitting the termination test)</a:t>
            </a:r>
          </a:p>
          <a:p>
            <a:pPr lvl="1" eaLnBrk="1" hangingPunct="1"/>
            <a:r>
              <a:rPr lang="en-US" dirty="0"/>
              <a:t>Genetic algorithm with population size N = 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03DC9B0-CA75-4878-A2F0-D6E4FE173210}" type="slidenum">
              <a:rPr lang="en-US" altLang="en-US" sz="1400" smtClean="0"/>
              <a:pPr eaLnBrk="1" hangingPunct="1"/>
              <a:t>28</a:t>
            </a:fld>
            <a:endParaRPr lang="en-US" alt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Searching With Partial Information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We have covered:</a:t>
            </a:r>
            <a:r>
              <a:rPr lang="en-US" altLang="en-US" sz="2000">
                <a:solidFill>
                  <a:schemeClr val="accent2"/>
                </a:solidFill>
              </a:rPr>
              <a:t> Deterministic, fully observable</a:t>
            </a:r>
            <a:r>
              <a:rPr lang="en-US" altLang="en-US" sz="2000"/>
              <a:t> </a:t>
            </a:r>
            <a:r>
              <a:rPr lang="en-US" altLang="en-US" sz="2000">
                <a:sym typeface="Wingdings" pitchFamily="2" charset="2"/>
              </a:rPr>
              <a:t>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hlink"/>
                </a:solidFill>
              </a:rPr>
              <a:t>single-state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agent knows exactly which state it will be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solution is a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Deterministic, non-observable</a:t>
            </a:r>
            <a:r>
              <a:rPr lang="en-US" altLang="en-US" sz="200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  <a:sym typeface="Wingdings" pitchFamily="2" charset="2"/>
              </a:rPr>
              <a:t> </a:t>
            </a:r>
            <a:r>
              <a:rPr lang="en-US" altLang="en-US" sz="2000">
                <a:solidFill>
                  <a:schemeClr val="hlink"/>
                </a:solidFill>
              </a:rPr>
              <a:t>multi-state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Also called </a:t>
            </a:r>
            <a:r>
              <a:rPr lang="en-US" altLang="en-US" sz="1800">
                <a:solidFill>
                  <a:schemeClr val="hlink"/>
                </a:solidFill>
              </a:rPr>
              <a:t>sensorless problems </a:t>
            </a:r>
            <a:r>
              <a:rPr lang="en-US" altLang="en-US" sz="1800"/>
              <a:t>(</a:t>
            </a:r>
            <a:r>
              <a:rPr lang="en-US" altLang="en-US" sz="1800">
                <a:solidFill>
                  <a:schemeClr val="hlink"/>
                </a:solidFill>
              </a:rPr>
              <a:t>conformant problems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agent may have no idea where it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solution is a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Nondeterministic and/or partially observable</a:t>
            </a:r>
            <a:r>
              <a:rPr lang="en-US" altLang="en-US" sz="2000">
                <a:cs typeface="Arial" pitchFamily="34" charset="0"/>
              </a:rPr>
              <a:t> </a:t>
            </a:r>
            <a:r>
              <a:rPr lang="en-US" altLang="en-US" sz="2000">
                <a:cs typeface="Arial" pitchFamily="34" charset="0"/>
                <a:sym typeface="Wingdings" pitchFamily="2" charset="2"/>
              </a:rPr>
              <a:t> </a:t>
            </a:r>
            <a:r>
              <a:rPr lang="en-US" altLang="en-US" sz="2000">
                <a:solidFill>
                  <a:schemeClr val="hlink"/>
                </a:solidFill>
              </a:rPr>
              <a:t>contingency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percepts provide </a:t>
            </a:r>
            <a:r>
              <a:rPr lang="en-US" altLang="en-US" sz="1800">
                <a:solidFill>
                  <a:schemeClr val="hlink"/>
                </a:solidFill>
              </a:rPr>
              <a:t>new</a:t>
            </a:r>
            <a:r>
              <a:rPr lang="en-US" altLang="en-US" sz="1800"/>
              <a:t> information about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often </a:t>
            </a:r>
            <a:r>
              <a:rPr lang="en-US" altLang="en-US" sz="1800">
                <a:solidFill>
                  <a:schemeClr val="hlink"/>
                </a:solidFill>
              </a:rPr>
              <a:t>interleave</a:t>
            </a:r>
            <a:r>
              <a:rPr lang="en-US" altLang="en-US" sz="1800"/>
              <a:t> search,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solution is a tree or policy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Unknown state space</a:t>
            </a:r>
            <a:r>
              <a:rPr lang="en-US" altLang="en-US" sz="2000"/>
              <a:t> </a:t>
            </a: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>
                <a:solidFill>
                  <a:schemeClr val="hlink"/>
                </a:solidFill>
              </a:rPr>
              <a:t>exploration problem (“online”)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states and actions of the environment are unknown</a:t>
            </a:r>
          </a:p>
        </p:txBody>
      </p:sp>
    </p:spTree>
    <p:extLst>
      <p:ext uri="{BB962C8B-B14F-4D97-AF65-F5344CB8AC3E}">
        <p14:creationId xmlns:p14="http://schemas.microsoft.com/office/powerpoint/2010/main" val="347943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96211F5-57BD-4F54-A4CB-EB94DD681F52}" type="slidenum">
              <a:rPr lang="en-US" altLang="en-US" sz="1400" smtClean="0"/>
              <a:pPr eaLnBrk="1" hangingPunct="1"/>
              <a:t>29</a:t>
            </a:fld>
            <a:endParaRPr lang="en-US" alt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Vacuum World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178300" cy="4608513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Single-state</a:t>
            </a:r>
            <a:r>
              <a:rPr lang="en-US" altLang="en-US" sz="2400"/>
              <a:t>, start in #5. </a:t>
            </a:r>
            <a:r>
              <a:rPr lang="en-US" altLang="en-US" sz="2400" u="sng">
                <a:solidFill>
                  <a:srgbClr val="CC0099"/>
                </a:solidFill>
              </a:rPr>
              <a:t>Solution?</a:t>
            </a:r>
            <a:endParaRPr lang="en-US" altLang="en-US"/>
          </a:p>
          <a:p>
            <a:pPr lvl="1" eaLnBrk="1" hangingPunct="1"/>
            <a:r>
              <a:rPr lang="en-US" altLang="en-US" sz="2000"/>
              <a:t>[Right, Suck]</a:t>
            </a:r>
          </a:p>
          <a:p>
            <a:pPr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Multi-state</a:t>
            </a:r>
            <a:r>
              <a:rPr lang="en-US" altLang="en-US" sz="2400"/>
              <a:t>, start in #[1, 2, …, 8]. </a:t>
            </a:r>
            <a:r>
              <a:rPr lang="en-US" altLang="en-US" sz="2400" u="sng">
                <a:solidFill>
                  <a:schemeClr val="hlink"/>
                </a:solidFill>
              </a:rPr>
              <a:t>Solution?</a:t>
            </a:r>
          </a:p>
          <a:p>
            <a:pPr lvl="1" eaLnBrk="1" hangingPunct="1"/>
            <a:r>
              <a:rPr lang="en-US" altLang="en-US" sz="2000"/>
              <a:t>[Right, Suck, Left, Suck]</a:t>
            </a:r>
          </a:p>
        </p:txBody>
      </p:sp>
      <p:pic>
        <p:nvPicPr>
          <p:cNvPr id="72710" name="Picture 4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757363"/>
            <a:ext cx="392588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1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EC14AF-AB9D-4535-8902-0C0CF495B9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 Search Algorithms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In many optimization problems, the </a:t>
            </a:r>
            <a:r>
              <a:rPr lang="en-US" sz="2000">
                <a:solidFill>
                  <a:schemeClr val="hlink"/>
                </a:solidFill>
              </a:rPr>
              <a:t>path</a:t>
            </a:r>
            <a:r>
              <a:rPr lang="en-US" sz="2000"/>
              <a:t> to the goal is irrelevant; the goal state itself is the solution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State space = set of "complete" configurations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Find configuration satisfying constraints, e.g., n-queens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In such cases, we can use </a:t>
            </a:r>
            <a:r>
              <a:rPr lang="en-US" sz="2000">
                <a:solidFill>
                  <a:schemeClr val="hlink"/>
                </a:solidFill>
              </a:rPr>
              <a:t>local search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keep a </a:t>
            </a:r>
            <a:r>
              <a:rPr lang="en-US" sz="2000">
                <a:solidFill>
                  <a:schemeClr val="accent2"/>
                </a:solidFill>
              </a:rPr>
              <a:t>single "current" state</a:t>
            </a:r>
            <a:r>
              <a:rPr lang="en-US" sz="2000"/>
              <a:t>, try to improve it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use very little memory – usually a constant amount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find reasonable solutions in large or infinite state spaces for which systematic solutions are unsuitable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useful for solving optimization problems, e.g. Darwinian evolution, no “goal test” or “path cost”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E1FD3DA-34CE-4B2A-837D-0407CB9446F3}" type="slidenum">
              <a:rPr lang="en-US" altLang="en-US" sz="1400" smtClean="0"/>
              <a:pPr eaLnBrk="1" hangingPunct="1"/>
              <a:t>30</a:t>
            </a:fld>
            <a:endParaRPr lang="en-US" altLang="en-US" sz="1400"/>
          </a:p>
        </p:txBody>
      </p:sp>
      <p:graphicFrame>
        <p:nvGraphicFramePr>
          <p:cNvPr id="73732" name="Object 0"/>
          <p:cNvGraphicFramePr>
            <a:graphicFrameLocks noChangeAspect="1"/>
          </p:cNvGraphicFramePr>
          <p:nvPr/>
        </p:nvGraphicFramePr>
        <p:xfrm>
          <a:off x="533400" y="31750"/>
          <a:ext cx="7543800" cy="682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3" imgW="6590476" imgH="5961905" progId="Paint.Picture">
                  <p:embed/>
                </p:oleObj>
              </mc:Choice>
              <mc:Fallback>
                <p:oleObj name="Bitmap Image" r:id="rId3" imgW="6590476" imgH="59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750"/>
                        <a:ext cx="7543800" cy="682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3276600" y="4495800"/>
            <a:ext cx="251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hlink"/>
                </a:solidFill>
              </a:rPr>
              <a:t>Sensorless (multi-state problem)</a:t>
            </a:r>
          </a:p>
        </p:txBody>
      </p:sp>
    </p:spTree>
    <p:extLst>
      <p:ext uri="{BB962C8B-B14F-4D97-AF65-F5344CB8AC3E}">
        <p14:creationId xmlns:p14="http://schemas.microsoft.com/office/powerpoint/2010/main" val="1346794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A7F88D5-C063-4CA7-8D9A-3B77F4260C58}" type="slidenum">
              <a:rPr lang="en-US" altLang="en-US" sz="1400" smtClean="0"/>
              <a:pPr eaLnBrk="1" hangingPunct="1"/>
              <a:t>31</a:t>
            </a:fld>
            <a:endParaRPr lang="en-US" alt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Contingency Problem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343400" cy="4608513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Contingency</a:t>
            </a:r>
            <a:r>
              <a:rPr lang="en-US" altLang="en-US" sz="2400"/>
              <a:t>, start in #5 &amp; 7.</a:t>
            </a:r>
          </a:p>
          <a:p>
            <a:pPr lvl="1" eaLnBrk="1" hangingPunct="1"/>
            <a:r>
              <a:rPr lang="en-US" altLang="en-US" sz="2000" i="1"/>
              <a:t>Nondeterministic</a:t>
            </a:r>
            <a:r>
              <a:rPr lang="en-US" altLang="en-US" sz="2000"/>
              <a:t>: suck may dirty a clean carpet</a:t>
            </a:r>
          </a:p>
          <a:p>
            <a:pPr lvl="1" eaLnBrk="1" hangingPunct="1"/>
            <a:r>
              <a:rPr lang="en-US" altLang="en-US" sz="2000" i="1"/>
              <a:t>local sensing</a:t>
            </a:r>
            <a:r>
              <a:rPr lang="en-US" altLang="en-US" sz="2000"/>
              <a:t>: dirt, location only at current location</a:t>
            </a:r>
          </a:p>
          <a:p>
            <a:pPr lvl="1" eaLnBrk="1" hangingPunct="1"/>
            <a:r>
              <a:rPr lang="en-US" altLang="en-US" sz="2000" u="sng">
                <a:solidFill>
                  <a:schemeClr val="hlink"/>
                </a:solidFill>
              </a:rPr>
              <a:t>Solution?</a:t>
            </a:r>
          </a:p>
          <a:p>
            <a:pPr lvl="1" eaLnBrk="1" hangingPunct="1"/>
            <a:r>
              <a:rPr lang="en-US" altLang="en-US" sz="2000"/>
              <a:t>Percept: [Left, Clean] </a:t>
            </a: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/>
              <a:t>[Right, </a:t>
            </a:r>
            <a:r>
              <a:rPr lang="en-US" altLang="en-US" sz="2000" b="1"/>
              <a:t>if</a:t>
            </a:r>
            <a:r>
              <a:rPr lang="en-US" altLang="en-US" sz="2000"/>
              <a:t> dirty </a:t>
            </a:r>
            <a:r>
              <a:rPr lang="en-US" altLang="en-US" sz="2000" b="1"/>
              <a:t>then</a:t>
            </a:r>
            <a:r>
              <a:rPr lang="en-US" altLang="en-US" sz="2000"/>
              <a:t> Suck]</a:t>
            </a:r>
          </a:p>
          <a:p>
            <a:pPr eaLnBrk="1" hangingPunct="1"/>
            <a:endParaRPr lang="en-US" altLang="en-US"/>
          </a:p>
        </p:txBody>
      </p:sp>
      <p:pic>
        <p:nvPicPr>
          <p:cNvPr id="74758" name="Picture 4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757363"/>
            <a:ext cx="392588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09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FD9429-765A-4FBE-B7FA-24993AA82F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 Problem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1524000"/>
          </a:xfrm>
        </p:spPr>
        <p:txBody>
          <a:bodyPr/>
          <a:lstStyle/>
          <a:p>
            <a:pPr eaLnBrk="1" hangingPunct="1"/>
            <a:r>
              <a:rPr lang="en-US" sz="2400"/>
              <a:t>Put </a:t>
            </a:r>
            <a:r>
              <a:rPr lang="en-US" sz="2400" i="1"/>
              <a:t>n</a:t>
            </a:r>
            <a:r>
              <a:rPr lang="en-US" sz="2400"/>
              <a:t> queens on an </a:t>
            </a:r>
            <a:r>
              <a:rPr lang="en-US" sz="2400" i="1"/>
              <a:t>n </a:t>
            </a:r>
            <a:r>
              <a:rPr lang="en-US" sz="2400" i="1">
                <a:cs typeface="Arial" charset="0"/>
              </a:rPr>
              <a:t>× </a:t>
            </a:r>
            <a:r>
              <a:rPr lang="en-US" sz="2400" i="1"/>
              <a:t>n</a:t>
            </a:r>
            <a:r>
              <a:rPr lang="en-US" sz="2400"/>
              <a:t> board with no two queens on the same row, column, or diagonal</a:t>
            </a:r>
          </a:p>
        </p:txBody>
      </p:sp>
      <p:pic>
        <p:nvPicPr>
          <p:cNvPr id="41990" name="Picture 4" descr="4queens-sequ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505200"/>
            <a:ext cx="74676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3FEE7-42C9-46C0-8F77-437A930D2C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Space Landscape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1066800"/>
          </a:xfrm>
        </p:spPr>
        <p:txBody>
          <a:bodyPr/>
          <a:lstStyle/>
          <a:p>
            <a:pPr eaLnBrk="1" hangingPunct="1"/>
            <a:r>
              <a:rPr lang="en-US"/>
              <a:t>Problem: depending on initial state, can get stuck in local maxima/minima</a:t>
            </a:r>
          </a:p>
        </p:txBody>
      </p:sp>
      <p:pic>
        <p:nvPicPr>
          <p:cNvPr id="43014" name="Picture 4" descr="hill-climb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64008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FB36A7-D38F-4D7D-9D99-2F0B0392D6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Initial State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524000" y="1981200"/>
            <a:ext cx="6248400" cy="3581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362200" y="4038600"/>
            <a:ext cx="4343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AutoShape 6"/>
          <p:cNvSpPr>
            <a:spLocks noChangeArrowheads="1"/>
          </p:cNvSpPr>
          <p:nvPr/>
        </p:nvSpPr>
        <p:spPr bwMode="auto">
          <a:xfrm>
            <a:off x="3810000" y="2438400"/>
            <a:ext cx="1447800" cy="838200"/>
          </a:xfrm>
          <a:prstGeom prst="irregularSeal2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Verdana" pitchFamily="34" charset="0"/>
              </a:rPr>
              <a:t>GOLD</a:t>
            </a:r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4343400" y="5029200"/>
            <a:ext cx="533400" cy="4572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990600" y="5881688"/>
            <a:ext cx="807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Verdana" pitchFamily="34" charset="0"/>
              </a:rPr>
              <a:t>Assume the objective function measures the straight-line distance</a:t>
            </a: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V="1">
            <a:off x="45720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42A6A-3F0A-4CC6-AAE5-ABB068FFC55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Local Minima</a:t>
            </a: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1524000" y="1981200"/>
            <a:ext cx="6248400" cy="3581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2362200" y="4038600"/>
            <a:ext cx="4343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3810000" y="2438400"/>
            <a:ext cx="1447800" cy="838200"/>
          </a:xfrm>
          <a:prstGeom prst="irregularSeal2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Verdana" pitchFamily="34" charset="0"/>
              </a:rPr>
              <a:t>GOLD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4343400" y="4267200"/>
            <a:ext cx="533400" cy="4572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990600" y="5881688"/>
            <a:ext cx="807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Verdana" pitchFamily="34" charset="0"/>
              </a:rPr>
              <a:t>Assume the objective function measures the straight-line distance</a:t>
            </a:r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4876800" y="4267200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&lt;&lt; I am stuck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F4129E-D7AC-4A75-818F-F2DAB0FD34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A Plausible Solution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1524000" y="1981200"/>
            <a:ext cx="6248400" cy="3581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362200" y="4038600"/>
            <a:ext cx="4343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AutoShape 5"/>
          <p:cNvSpPr>
            <a:spLocks noChangeArrowheads="1"/>
          </p:cNvSpPr>
          <p:nvPr/>
        </p:nvSpPr>
        <p:spPr bwMode="auto">
          <a:xfrm>
            <a:off x="3810000" y="2438400"/>
            <a:ext cx="1447800" cy="838200"/>
          </a:xfrm>
          <a:prstGeom prst="irregularSeal2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Verdana" pitchFamily="34" charset="0"/>
              </a:rPr>
              <a:t>GOLD</a:t>
            </a:r>
          </a:p>
        </p:txBody>
      </p:sp>
      <p:sp>
        <p:nvSpPr>
          <p:cNvPr id="46088" name="AutoShape 6"/>
          <p:cNvSpPr>
            <a:spLocks noChangeArrowheads="1"/>
          </p:cNvSpPr>
          <p:nvPr/>
        </p:nvSpPr>
        <p:spPr bwMode="auto">
          <a:xfrm>
            <a:off x="2590800" y="2971800"/>
            <a:ext cx="533400" cy="4572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990600" y="5881688"/>
            <a:ext cx="807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Verdana" pitchFamily="34" charset="0"/>
              </a:rPr>
              <a:t>Assume the objective function measure the straight-line distance</a:t>
            </a:r>
          </a:p>
        </p:txBody>
      </p:sp>
      <p:sp>
        <p:nvSpPr>
          <p:cNvPr id="46090" name="AutoShape 8"/>
          <p:cNvSpPr>
            <a:spLocks noChangeArrowheads="1"/>
          </p:cNvSpPr>
          <p:nvPr/>
        </p:nvSpPr>
        <p:spPr bwMode="auto">
          <a:xfrm>
            <a:off x="4343400" y="4267200"/>
            <a:ext cx="533400" cy="4572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 flipH="1">
            <a:off x="3124200" y="4495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2" name="AutoShape 10"/>
          <p:cNvSpPr>
            <a:spLocks noChangeArrowheads="1"/>
          </p:cNvSpPr>
          <p:nvPr/>
        </p:nvSpPr>
        <p:spPr bwMode="auto">
          <a:xfrm>
            <a:off x="2438400" y="4267200"/>
            <a:ext cx="533400" cy="4572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AutoShape 11"/>
          <p:cNvSpPr>
            <a:spLocks noChangeArrowheads="1"/>
          </p:cNvSpPr>
          <p:nvPr/>
        </p:nvSpPr>
        <p:spPr bwMode="auto">
          <a:xfrm>
            <a:off x="1676400" y="3657600"/>
            <a:ext cx="533400" cy="4572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 flipH="1" flipV="1">
            <a:off x="19812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2057400" y="3352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 flipV="1">
            <a:off x="3124200" y="2895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7" name="Text Box 15"/>
          <p:cNvSpPr txBox="1">
            <a:spLocks noChangeArrowheads="1"/>
          </p:cNvSpPr>
          <p:nvPr/>
        </p:nvSpPr>
        <p:spPr bwMode="auto">
          <a:xfrm>
            <a:off x="1600200" y="15240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Verdana" pitchFamily="34" charset="0"/>
              </a:rPr>
              <a:t>Making some “bad” choices is actually not that bad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6BA2D-1C2D-42B1-BE12-8E9484DB8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Hill-Climbing Search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1143000"/>
          </a:xfrm>
        </p:spPr>
        <p:txBody>
          <a:bodyPr/>
          <a:lstStyle/>
          <a:p>
            <a:pPr eaLnBrk="1" hangingPunct="1"/>
            <a:r>
              <a:rPr lang="en-US"/>
              <a:t>"Like climbing Everest in thick fog with amnesia"</a:t>
            </a:r>
          </a:p>
          <a:p>
            <a:pPr eaLnBrk="1" hangingPunct="1"/>
            <a:endParaRPr lang="en-US"/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2" cstate="print"/>
          <a:srcRect l="17969" t="27083" r="13281" b="36459"/>
          <a:stretch>
            <a:fillRect/>
          </a:stretch>
        </p:blipFill>
        <p:spPr bwMode="auto">
          <a:xfrm>
            <a:off x="838200" y="2743200"/>
            <a:ext cx="76200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1295</Words>
  <Application>Microsoft Macintosh PowerPoint</Application>
  <PresentationFormat>On-screen Show (4:3)</PresentationFormat>
  <Paragraphs>185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Verdana</vt:lpstr>
      <vt:lpstr>Wingdings</vt:lpstr>
      <vt:lpstr>Office Theme</vt:lpstr>
      <vt:lpstr>Bitmap Image</vt:lpstr>
      <vt:lpstr>Beyond Classical Search –  Local Search</vt:lpstr>
      <vt:lpstr>Search Algorithms So Far</vt:lpstr>
      <vt:lpstr>Local Search Algorithms</vt:lpstr>
      <vt:lpstr>Example: n-Queen Problem</vt:lpstr>
      <vt:lpstr>State Space Landscape</vt:lpstr>
      <vt:lpstr>Example: Initial State</vt:lpstr>
      <vt:lpstr>Example: Local Minima</vt:lpstr>
      <vt:lpstr>Example: A Plausible Solution</vt:lpstr>
      <vt:lpstr>Hill-Climbing Search</vt:lpstr>
      <vt:lpstr>Example: 8-Queen</vt:lpstr>
      <vt:lpstr>Example: 8-Queen </vt:lpstr>
      <vt:lpstr>More on Hill Climbing</vt:lpstr>
      <vt:lpstr>Variants of Hill Climbing</vt:lpstr>
      <vt:lpstr>More on Random-Restart Hill Climbing</vt:lpstr>
      <vt:lpstr>Some Thoughts</vt:lpstr>
      <vt:lpstr>What is Simulated Annealing?</vt:lpstr>
      <vt:lpstr>Ping-Pong Ball Example</vt:lpstr>
      <vt:lpstr>Simulated Annealing </vt:lpstr>
      <vt:lpstr>Analysis of Simulated Annealing</vt:lpstr>
      <vt:lpstr>Local Beam Search</vt:lpstr>
      <vt:lpstr>Genetic Algorithms</vt:lpstr>
      <vt:lpstr>Genetic Algorithms</vt:lpstr>
      <vt:lpstr>Example: 8-Queen</vt:lpstr>
      <vt:lpstr>Example: TSA</vt:lpstr>
      <vt:lpstr>More on Genetic Algorithms</vt:lpstr>
      <vt:lpstr>A Genetic Algorithm</vt:lpstr>
      <vt:lpstr>In-Class Exercise #4.1</vt:lpstr>
      <vt:lpstr>Searching With Partial Information</vt:lpstr>
      <vt:lpstr>Example: Vacuum World</vt:lpstr>
      <vt:lpstr>PowerPoint Presentation</vt:lpstr>
      <vt:lpstr>Contingency Problem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Classical Search</dc:title>
  <dc:creator>Daisy</dc:creator>
  <cp:lastModifiedBy>Daisy Tang</cp:lastModifiedBy>
  <cp:revision>50</cp:revision>
  <cp:lastPrinted>2017-04-19T22:38:19Z</cp:lastPrinted>
  <dcterms:created xsi:type="dcterms:W3CDTF">2006-08-16T00:00:00Z</dcterms:created>
  <dcterms:modified xsi:type="dcterms:W3CDTF">2020-06-17T22:11:51Z</dcterms:modified>
</cp:coreProperties>
</file>