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6" r:id="rId3"/>
    <p:sldId id="257" r:id="rId4"/>
    <p:sldId id="282" r:id="rId5"/>
    <p:sldId id="277" r:id="rId6"/>
    <p:sldId id="258" r:id="rId7"/>
    <p:sldId id="286" r:id="rId8"/>
    <p:sldId id="259" r:id="rId9"/>
    <p:sldId id="305" r:id="rId10"/>
    <p:sldId id="283" r:id="rId11"/>
    <p:sldId id="260" r:id="rId12"/>
    <p:sldId id="298" r:id="rId13"/>
    <p:sldId id="261" r:id="rId14"/>
    <p:sldId id="284" r:id="rId15"/>
    <p:sldId id="285" r:id="rId16"/>
    <p:sldId id="279" r:id="rId17"/>
    <p:sldId id="289" r:id="rId18"/>
    <p:sldId id="288" r:id="rId19"/>
    <p:sldId id="262" r:id="rId20"/>
    <p:sldId id="263" r:id="rId21"/>
    <p:sldId id="264" r:id="rId22"/>
    <p:sldId id="265" r:id="rId23"/>
    <p:sldId id="266" r:id="rId24"/>
    <p:sldId id="280" r:id="rId25"/>
    <p:sldId id="304" r:id="rId26"/>
    <p:sldId id="268" r:id="rId27"/>
    <p:sldId id="295" r:id="rId28"/>
    <p:sldId id="269" r:id="rId29"/>
    <p:sldId id="300" r:id="rId30"/>
    <p:sldId id="267" r:id="rId31"/>
    <p:sldId id="296" r:id="rId32"/>
    <p:sldId id="281" r:id="rId33"/>
    <p:sldId id="290" r:id="rId34"/>
    <p:sldId id="272" r:id="rId35"/>
    <p:sldId id="301" r:id="rId36"/>
    <p:sldId id="303" r:id="rId37"/>
    <p:sldId id="273" r:id="rId38"/>
    <p:sldId id="302" r:id="rId39"/>
    <p:sldId id="274" r:id="rId40"/>
    <p:sldId id="275" r:id="rId41"/>
    <p:sldId id="291" r:id="rId42"/>
    <p:sldId id="292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4" autoAdjust="0"/>
    <p:restoredTop sz="90994"/>
  </p:normalViewPr>
  <p:slideViewPr>
    <p:cSldViewPr>
      <p:cViewPr varScale="1">
        <p:scale>
          <a:sx n="101" d="100"/>
          <a:sy n="101" d="100"/>
        </p:scale>
        <p:origin x="11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2"/>
    </p:cViewPr>
  </p:sorterViewPr>
  <p:notesViewPr>
    <p:cSldViewPr>
      <p:cViewPr varScale="1">
        <p:scale>
          <a:sx n="63" d="100"/>
          <a:sy n="63" d="100"/>
        </p:scale>
        <p:origin x="-231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45407C3-619A-3E48-BC0B-21A10969A5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6F80D5D-F1A3-DD4F-8862-EF7E0D3C9E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67093D4-570C-A546-9155-AF9F5E40BB2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12C73E5-BE83-F742-BE3C-6A3211FF15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1EB3B88-BA58-FC4C-84CD-0F88B77EAA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72D80FD-2ACA-434F-AE63-EBE0AB3920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6FC92DF-2109-AE43-B6CE-4A2EB4BB45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92BE91E-77D7-C247-8BFB-656CCCA53A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E1F6406-EB8B-4C4A-8403-8F82BA8497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DD411C1-E7EB-4545-9DFC-AECECE6030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BD9878E-7F6D-004B-8F02-48A23C6278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89FC2E2-05FD-7A47-8E3B-8B617B1F7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58518BCF-4C9D-984A-B231-9DCBA00B0A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CS 420: Artificial Intelligence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4C032003-8E7D-6F45-96A1-66360CB96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5FC8A0-0EBE-4C41-8DC8-6FA8D68C0A80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CCAD35E-C5CC-4F49-8187-561AE3B2E6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51F74740-FAC0-9C46-BDE4-567857A5B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0">
            <a:extLst>
              <a:ext uri="{FF2B5EF4-FFF2-40B4-BE49-F238E27FC236}">
                <a16:creationId xmlns:a16="http://schemas.microsoft.com/office/drawing/2014/main" id="{B4C44C0F-24E4-7B40-8251-6E9EA6020E3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2051">
              <a:extLst>
                <a:ext uri="{FF2B5EF4-FFF2-40B4-BE49-F238E27FC236}">
                  <a16:creationId xmlns:a16="http://schemas.microsoft.com/office/drawing/2014/main" id="{48638C4E-EC7B-F541-BBBF-51E10977B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2052">
                <a:extLst>
                  <a:ext uri="{FF2B5EF4-FFF2-40B4-BE49-F238E27FC236}">
                    <a16:creationId xmlns:a16="http://schemas.microsoft.com/office/drawing/2014/main" id="{2DA08A62-AE67-9B47-94E3-4198B6337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2053">
                <a:extLst>
                  <a:ext uri="{FF2B5EF4-FFF2-40B4-BE49-F238E27FC236}">
                    <a16:creationId xmlns:a16="http://schemas.microsoft.com/office/drawing/2014/main" id="{BF15AEBB-7938-154D-97FC-3A36E93C7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2054">
              <a:extLst>
                <a:ext uri="{FF2B5EF4-FFF2-40B4-BE49-F238E27FC236}">
                  <a16:creationId xmlns:a16="http://schemas.microsoft.com/office/drawing/2014/main" id="{15A40EBF-A050-8A43-BB49-7173DBA45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2055">
                <a:extLst>
                  <a:ext uri="{FF2B5EF4-FFF2-40B4-BE49-F238E27FC236}">
                    <a16:creationId xmlns:a16="http://schemas.microsoft.com/office/drawing/2014/main" id="{0522A219-1B9A-F040-B05C-671995F3C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2056">
                <a:extLst>
                  <a:ext uri="{FF2B5EF4-FFF2-40B4-BE49-F238E27FC236}">
                    <a16:creationId xmlns:a16="http://schemas.microsoft.com/office/drawing/2014/main" id="{F018FCB5-6285-E040-83AF-6DA59BA5D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6FBA42-3F43-7B4B-832C-D2B459607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7EE5DA-4A7B-B44C-8C4A-A6105CEC1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3D2E18-27EB-0340-8AA9-38EE642A4E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6636" name="Rectangle 2060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7" name="Rectangle 206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062">
            <a:extLst>
              <a:ext uri="{FF2B5EF4-FFF2-40B4-BE49-F238E27FC236}">
                <a16:creationId xmlns:a16="http://schemas.microsoft.com/office/drawing/2014/main" id="{849F3997-11F1-2444-A620-BD675ACFA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2063">
            <a:extLst>
              <a:ext uri="{FF2B5EF4-FFF2-40B4-BE49-F238E27FC236}">
                <a16:creationId xmlns:a16="http://schemas.microsoft.com/office/drawing/2014/main" id="{B4465FFF-569D-394D-B823-4A9AA0F1B8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16" name="Rectangle 2064">
            <a:extLst>
              <a:ext uri="{FF2B5EF4-FFF2-40B4-BE49-F238E27FC236}">
                <a16:creationId xmlns:a16="http://schemas.microsoft.com/office/drawing/2014/main" id="{3E258CAB-3E3E-214B-B853-872E5663CF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D57E21F-6620-4543-95F7-A850F72512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35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559E9CA-8F2D-D347-BF25-E394619CC0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7A95934-DA07-774B-BEE3-87F5519948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A39C3A6-A9DE-CD49-8F46-FDABAA8AE1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5BD81-471C-684E-B2CF-63A17C0166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76200"/>
            <a:ext cx="2120900" cy="6056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13475" cy="6056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2710CA9-ECBC-AD43-9066-88C21D1731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07E3E73-10E3-7841-931D-FE847DDE7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88A97D4-8536-424D-ACF6-09DF87A08B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D24B-E0F4-964E-A2C3-18182996C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8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7CA84F-81D4-FB40-81EA-643C03745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E85601D-9940-1B4D-991A-C6B934A082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A8766B6-8097-D14D-85D2-36A7C9503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6D40F-44B0-6246-BA4E-15364DC713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7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8A85567-520B-634A-AB01-1C259972A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6567DD2-0DF1-2F45-A87B-DE9C3243AB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32D7311-F289-1E43-A3BA-D5F818ED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80354-0CB5-514B-955E-019AE7861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21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148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1148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6841BF9-35F9-6E42-A11B-1967119BB3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7C00C6D-BB0F-374B-B699-5661CBA4D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1EBFF69-9239-1742-A152-8A8E640C3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7E444-B4BD-224B-87E3-633C2938A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31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6A28E8E-378E-B54A-ACC9-51D405F265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77E9D25-1464-374B-867B-C0FB3CDEC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93EE8CC-4858-5644-93BE-58B43BD2BD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F29BA-32B6-1B4F-A8F4-F558FC189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0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9CC138A-B504-EB46-A94E-329E1D5EB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82906A7-AEE7-5942-A16E-AAE2EF1A5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E3D4042-151C-2448-8A43-F73D4A3CE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35499-237A-D543-B5ED-43BF2C4FC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5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D02E07B-BDC7-FB49-B5EF-EDE24BE0AF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D348D62-BDB6-EE43-87BD-8A6AEB6429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D2B3E3B-593B-1F44-AB9A-74751413B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78ED-3D3F-E34A-AAA8-AE64D742A9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34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23BEBA4-0EFA-8946-97CF-87CF7E1BA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967130-2AE4-3B42-8944-3D1185590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1E4FB8F-2EDC-CC4C-9209-CFDB7898CA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AB44-D49F-1847-89CA-2E515CCD5B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0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D099831-F8FB-1340-8870-B2A1CF83E1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7E4CA47-B697-B747-A271-4F100ACE5C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A97BB9F-AA21-0B4C-9CDE-B6780F1CF5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A2EA4-300B-6C47-ADF6-2A5BFDC2CD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7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B93F274A-54A6-9B4A-A5EF-6DFF70A35F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64C7CA33-3F48-A546-A8E5-2D5DB9C91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486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AB6CCBC8-335B-8B4E-8D91-3A25D41A6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3820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772AC098-8638-8042-AA4A-58E7F1D3BF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06E7D7AD-C577-6C4D-80B5-9E835F288B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A796114C-4DF6-D64C-B0B4-A06FB55FF1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0476E18-D4A1-324D-B1E4-2C1DCDC0E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cf.berkeley.edu/~yosenl/extras/alphabeta/alphabeta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amescrafters.berkeley.edu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645F6A2-1F73-0947-A3FB-C83EA3C360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200400"/>
            <a:ext cx="80010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5: Adversarial Search</a:t>
            </a:r>
            <a:endParaRPr lang="en-US" altLang="en-US" sz="3600" dirty="0"/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1F69636A-B12A-9145-B5C7-3810476D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57800"/>
            <a:ext cx="830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In which we examine the problems that arise when we try to plan ahead in a world where other agents are planning against us.</a:t>
            </a:r>
          </a:p>
        </p:txBody>
      </p:sp>
      <p:pic>
        <p:nvPicPr>
          <p:cNvPr id="5124" name="Picture 5">
            <a:extLst>
              <a:ext uri="{FF2B5EF4-FFF2-40B4-BE49-F238E27FC236}">
                <a16:creationId xmlns:a16="http://schemas.microsoft.com/office/drawing/2014/main" id="{0A54EFCB-655C-7E45-8B24-9249446A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600075"/>
            <a:ext cx="33337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FC51047A-8968-4C44-9EF8-3CAA1852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EDB7FF-C7A1-DD41-97B6-7077A686E55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4340" name="Rectangle 1026">
            <a:extLst>
              <a:ext uri="{FF2B5EF4-FFF2-40B4-BE49-F238E27FC236}">
                <a16:creationId xmlns:a16="http://schemas.microsoft.com/office/drawing/2014/main" id="{706A9B31-9DA5-4D43-82AF-2A1C00C62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 Partial Game Tree for Tic-Tac-Toe</a:t>
            </a:r>
          </a:p>
        </p:txBody>
      </p:sp>
      <p:pic>
        <p:nvPicPr>
          <p:cNvPr id="14341" name="Picture 1027">
            <a:extLst>
              <a:ext uri="{FF2B5EF4-FFF2-40B4-BE49-F238E27FC236}">
                <a16:creationId xmlns:a16="http://schemas.microsoft.com/office/drawing/2014/main" id="{C178487C-4DA0-2947-A0C5-A7DE207A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172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028">
            <a:extLst>
              <a:ext uri="{FF2B5EF4-FFF2-40B4-BE49-F238E27FC236}">
                <a16:creationId xmlns:a16="http://schemas.microsoft.com/office/drawing/2014/main" id="{69874643-E008-F143-B443-6AB024B34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956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O’s turn (MIN)</a:t>
            </a:r>
          </a:p>
        </p:txBody>
      </p:sp>
      <p:sp>
        <p:nvSpPr>
          <p:cNvPr id="14343" name="Text Box 1029">
            <a:extLst>
              <a:ext uri="{FF2B5EF4-FFF2-40B4-BE49-F238E27FC236}">
                <a16:creationId xmlns:a16="http://schemas.microsoft.com/office/drawing/2014/main" id="{2428CB1B-8F9E-AF48-BF5D-F2399373E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148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X’s turn (MAX)</a:t>
            </a:r>
          </a:p>
        </p:txBody>
      </p:sp>
      <p:sp>
        <p:nvSpPr>
          <p:cNvPr id="14344" name="Text Box 1030">
            <a:extLst>
              <a:ext uri="{FF2B5EF4-FFF2-40B4-BE49-F238E27FC236}">
                <a16:creationId xmlns:a16="http://schemas.microsoft.com/office/drawing/2014/main" id="{C11D8EBA-D344-044B-9C0F-B94ED1F7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  <a:hlinkClick r:id="rId3"/>
              </a:rPr>
              <a:t>by Yosen Lin</a:t>
            </a:r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619CFCA6-8D47-8E4F-9F5A-2888777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2E9B87-B4C8-E641-A32D-9EBDABA75E3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A0FD9CE-A547-5E40-860B-DBA9EF900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Minimax Algorithm</a:t>
            </a:r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657B56BE-223A-8744-A3E1-B8D20355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>
            <a:off x="914400" y="1371600"/>
            <a:ext cx="71628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129EA038-F3C2-A048-AB8B-2BF943CE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9688A4-6E2E-3C41-AF17-D3A38124870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FA4224B-F385-0B42-8E90-A5A247938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Minimax with Tic-Tac-Toe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92A3509-2730-F344-98CD-0695B8269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 on board.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Walk through a real tic-tac-toe program.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550F7439-E1CE-174D-8908-77A12CDE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3BFFA0-E79A-074C-A24F-9400AD50B1B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1BB7846-4D82-D042-99EC-B2E7DA279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Minimax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0C7FB4E-45C5-9847-BE6D-553EDE311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08513"/>
          </a:xfrm>
        </p:spPr>
        <p:txBody>
          <a:bodyPr/>
          <a:lstStyle/>
          <a:p>
            <a:pPr eaLnBrk="1" hangingPunct="1"/>
            <a:r>
              <a:rPr lang="en-US" altLang="en-US" sz="2400"/>
              <a:t>Optimal play for MAX assumes that MIN also plays optimally, what if MIN does not play optimally?</a:t>
            </a:r>
          </a:p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A complete depth-first search?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Yes</a:t>
            </a:r>
          </a:p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Time complexity?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O(b</a:t>
            </a:r>
            <a:r>
              <a:rPr lang="en-US" altLang="en-US" sz="2000" baseline="30000"/>
              <a:t>m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400" u="sng">
                <a:solidFill>
                  <a:schemeClr val="accent2"/>
                </a:solidFill>
              </a:rPr>
              <a:t>Space complexity?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O(bm) (depth-first exploration)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For chess, b </a:t>
            </a:r>
            <a:r>
              <a:rPr lang="en-US" altLang="en-US" sz="2400">
                <a:cs typeface="Arial" panose="020B0604020202020204" pitchFamily="34" charset="0"/>
              </a:rPr>
              <a:t>≈</a:t>
            </a:r>
            <a:r>
              <a:rPr lang="en-US" altLang="en-US" sz="2400"/>
              <a:t> 35, m </a:t>
            </a:r>
            <a:r>
              <a:rPr lang="en-US" altLang="en-US" sz="2400">
                <a:cs typeface="Arial" panose="020B0604020202020204" pitchFamily="34" charset="0"/>
              </a:rPr>
              <a:t>≈ </a:t>
            </a:r>
            <a:r>
              <a:rPr lang="en-US" altLang="en-US" sz="2400"/>
              <a:t>100 for "reasonable" games</a:t>
            </a:r>
            <a:br>
              <a:rPr lang="en-US" altLang="en-US" sz="2400"/>
            </a:br>
            <a:r>
              <a:rPr lang="en-US" altLang="en-US" sz="2400"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400"/>
              <a:t> exact solution completely infeasible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D01E02FF-06FE-DA47-9283-FDDD65C2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D2EEAD-99C1-0440-8057-A9A15A7259D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A956D799-F94C-8D44-B465-DFC4218C4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100"/>
              <a:t>Optimal Decisions for Multiplayer Games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6A3BF3F-5F2E-9741-BE86-6E4A4E929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Extend minimax idea to multiplayer</a:t>
            </a: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FC4C803A-2D71-EF4E-9FDD-5FCF705FE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0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6B42B93B-598B-F546-B177-201921C4C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24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0" name="Rectangle 6">
            <a:extLst>
              <a:ext uri="{FF2B5EF4-FFF2-40B4-BE49-F238E27FC236}">
                <a16:creationId xmlns:a16="http://schemas.microsoft.com/office/drawing/2014/main" id="{824956C4-563E-E14B-829C-9F46EA4F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457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1" name="Rectangle 7">
            <a:extLst>
              <a:ext uri="{FF2B5EF4-FFF2-40B4-BE49-F238E27FC236}">
                <a16:creationId xmlns:a16="http://schemas.microsoft.com/office/drawing/2014/main" id="{7A708BA8-CB95-7E40-A4ED-72450CD93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2" name="Rectangle 8">
            <a:extLst>
              <a:ext uri="{FF2B5EF4-FFF2-40B4-BE49-F238E27FC236}">
                <a16:creationId xmlns:a16="http://schemas.microsoft.com/office/drawing/2014/main" id="{774AAE6A-31C0-9C46-9748-EA924FEF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3" name="Rectangle 9">
            <a:extLst>
              <a:ext uri="{FF2B5EF4-FFF2-40B4-BE49-F238E27FC236}">
                <a16:creationId xmlns:a16="http://schemas.microsoft.com/office/drawing/2014/main" id="{AC9F55FC-FE3A-9F42-833B-C8209F977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4" name="Rectangle 10">
            <a:extLst>
              <a:ext uri="{FF2B5EF4-FFF2-40B4-BE49-F238E27FC236}">
                <a16:creationId xmlns:a16="http://schemas.microsoft.com/office/drawing/2014/main" id="{C2219A28-85A1-6446-8DA6-BA3FC6DF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5" name="Rectangle 11">
            <a:extLst>
              <a:ext uri="{FF2B5EF4-FFF2-40B4-BE49-F238E27FC236}">
                <a16:creationId xmlns:a16="http://schemas.microsoft.com/office/drawing/2014/main" id="{8CC3A95E-91A0-8F4A-B31D-732BBFE9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6" name="Rectangle 12">
            <a:extLst>
              <a:ext uri="{FF2B5EF4-FFF2-40B4-BE49-F238E27FC236}">
                <a16:creationId xmlns:a16="http://schemas.microsoft.com/office/drawing/2014/main" id="{9AF0D2A5-B19D-8541-B1D8-7A1B54F9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7" name="Rectangle 13">
            <a:extLst>
              <a:ext uri="{FF2B5EF4-FFF2-40B4-BE49-F238E27FC236}">
                <a16:creationId xmlns:a16="http://schemas.microsoft.com/office/drawing/2014/main" id="{1BA094E1-8F83-2A42-902E-D568E7D0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8" name="Rectangle 14">
            <a:extLst>
              <a:ext uri="{FF2B5EF4-FFF2-40B4-BE49-F238E27FC236}">
                <a16:creationId xmlns:a16="http://schemas.microsoft.com/office/drawing/2014/main" id="{302C6C1A-184E-344C-933A-F4263FB57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9" name="Rectangle 15">
            <a:extLst>
              <a:ext uri="{FF2B5EF4-FFF2-40B4-BE49-F238E27FC236}">
                <a16:creationId xmlns:a16="http://schemas.microsoft.com/office/drawing/2014/main" id="{E0CDE6BA-6BEC-494C-89A0-29CEB748F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50" name="Rectangle 16">
            <a:extLst>
              <a:ext uri="{FF2B5EF4-FFF2-40B4-BE49-F238E27FC236}">
                <a16:creationId xmlns:a16="http://schemas.microsoft.com/office/drawing/2014/main" id="{FC009C88-A48F-1240-A700-53E75BFDC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51" name="Rectangle 17">
            <a:extLst>
              <a:ext uri="{FF2B5EF4-FFF2-40B4-BE49-F238E27FC236}">
                <a16:creationId xmlns:a16="http://schemas.microsoft.com/office/drawing/2014/main" id="{592FB89F-0D47-3D43-8628-699D10490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52" name="Rectangle 18">
            <a:extLst>
              <a:ext uri="{FF2B5EF4-FFF2-40B4-BE49-F238E27FC236}">
                <a16:creationId xmlns:a16="http://schemas.microsoft.com/office/drawing/2014/main" id="{A8049D8A-4313-814F-9CFB-ED11CAA1C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cxnSp>
        <p:nvCxnSpPr>
          <p:cNvPr id="18453" name="AutoShape 19">
            <a:extLst>
              <a:ext uri="{FF2B5EF4-FFF2-40B4-BE49-F238E27FC236}">
                <a16:creationId xmlns:a16="http://schemas.microsoft.com/office/drawing/2014/main" id="{4066D850-0C4A-2344-98D5-06AF5EA52EBE}"/>
              </a:ext>
            </a:extLst>
          </p:cNvPr>
          <p:cNvCxnSpPr>
            <a:cxnSpLocks noChangeShapeType="1"/>
            <a:stCxn id="18438" idx="2"/>
            <a:endCxn id="18439" idx="0"/>
          </p:cNvCxnSpPr>
          <p:nvPr/>
        </p:nvCxnSpPr>
        <p:spPr bwMode="auto">
          <a:xfrm flipH="1">
            <a:off x="3048000" y="2514600"/>
            <a:ext cx="1371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0">
            <a:extLst>
              <a:ext uri="{FF2B5EF4-FFF2-40B4-BE49-F238E27FC236}">
                <a16:creationId xmlns:a16="http://schemas.microsoft.com/office/drawing/2014/main" id="{FC4BFD48-2A86-B549-A13A-E20314008C85}"/>
              </a:ext>
            </a:extLst>
          </p:cNvPr>
          <p:cNvCxnSpPr>
            <a:cxnSpLocks noChangeShapeType="1"/>
            <a:stCxn id="18439" idx="2"/>
            <a:endCxn id="18441" idx="0"/>
          </p:cNvCxnSpPr>
          <p:nvPr/>
        </p:nvCxnSpPr>
        <p:spPr bwMode="auto">
          <a:xfrm flipH="1">
            <a:off x="2133600" y="3429000"/>
            <a:ext cx="914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21">
            <a:extLst>
              <a:ext uri="{FF2B5EF4-FFF2-40B4-BE49-F238E27FC236}">
                <a16:creationId xmlns:a16="http://schemas.microsoft.com/office/drawing/2014/main" id="{19B357F6-723F-3C48-B50C-BEB964D31336}"/>
              </a:ext>
            </a:extLst>
          </p:cNvPr>
          <p:cNvCxnSpPr>
            <a:cxnSpLocks noChangeShapeType="1"/>
            <a:stCxn id="18439" idx="2"/>
            <a:endCxn id="18442" idx="0"/>
          </p:cNvCxnSpPr>
          <p:nvPr/>
        </p:nvCxnSpPr>
        <p:spPr bwMode="auto">
          <a:xfrm>
            <a:off x="3048000" y="3429000"/>
            <a:ext cx="609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2">
            <a:extLst>
              <a:ext uri="{FF2B5EF4-FFF2-40B4-BE49-F238E27FC236}">
                <a16:creationId xmlns:a16="http://schemas.microsoft.com/office/drawing/2014/main" id="{5CABEC56-FE9F-114B-9C13-F412C8BA474B}"/>
              </a:ext>
            </a:extLst>
          </p:cNvPr>
          <p:cNvCxnSpPr>
            <a:cxnSpLocks noChangeShapeType="1"/>
            <a:stCxn id="18440" idx="2"/>
          </p:cNvCxnSpPr>
          <p:nvPr/>
        </p:nvCxnSpPr>
        <p:spPr bwMode="auto">
          <a:xfrm>
            <a:off x="5791200" y="34290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AutoShape 23">
            <a:extLst>
              <a:ext uri="{FF2B5EF4-FFF2-40B4-BE49-F238E27FC236}">
                <a16:creationId xmlns:a16="http://schemas.microsoft.com/office/drawing/2014/main" id="{EF5F7474-C07D-4747-9986-85D6AE2971AD}"/>
              </a:ext>
            </a:extLst>
          </p:cNvPr>
          <p:cNvCxnSpPr>
            <a:cxnSpLocks noChangeShapeType="1"/>
            <a:stCxn id="18440" idx="2"/>
            <a:endCxn id="18443" idx="0"/>
          </p:cNvCxnSpPr>
          <p:nvPr/>
        </p:nvCxnSpPr>
        <p:spPr bwMode="auto">
          <a:xfrm flipH="1">
            <a:off x="5105400" y="34290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4">
            <a:extLst>
              <a:ext uri="{FF2B5EF4-FFF2-40B4-BE49-F238E27FC236}">
                <a16:creationId xmlns:a16="http://schemas.microsoft.com/office/drawing/2014/main" id="{063530CE-918D-0542-8DEB-C799DA856B0E}"/>
              </a:ext>
            </a:extLst>
          </p:cNvPr>
          <p:cNvCxnSpPr>
            <a:cxnSpLocks noChangeShapeType="1"/>
            <a:stCxn id="18441" idx="2"/>
            <a:endCxn id="18445" idx="0"/>
          </p:cNvCxnSpPr>
          <p:nvPr/>
        </p:nvCxnSpPr>
        <p:spPr bwMode="auto">
          <a:xfrm flipH="1">
            <a:off x="1676400" y="441960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5">
            <a:extLst>
              <a:ext uri="{FF2B5EF4-FFF2-40B4-BE49-F238E27FC236}">
                <a16:creationId xmlns:a16="http://schemas.microsoft.com/office/drawing/2014/main" id="{3D49B9C5-66C6-044A-833C-863961720B2C}"/>
              </a:ext>
            </a:extLst>
          </p:cNvPr>
          <p:cNvCxnSpPr>
            <a:cxnSpLocks noChangeShapeType="1"/>
            <a:stCxn id="18441" idx="2"/>
            <a:endCxn id="18446" idx="0"/>
          </p:cNvCxnSpPr>
          <p:nvPr/>
        </p:nvCxnSpPr>
        <p:spPr bwMode="auto">
          <a:xfrm>
            <a:off x="2133600" y="4419600"/>
            <a:ext cx="381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6">
            <a:extLst>
              <a:ext uri="{FF2B5EF4-FFF2-40B4-BE49-F238E27FC236}">
                <a16:creationId xmlns:a16="http://schemas.microsoft.com/office/drawing/2014/main" id="{CA74ADD6-8D8D-B649-9290-CC672813A6FD}"/>
              </a:ext>
            </a:extLst>
          </p:cNvPr>
          <p:cNvCxnSpPr>
            <a:cxnSpLocks noChangeShapeType="1"/>
            <a:stCxn id="18442" idx="2"/>
            <a:endCxn id="18447" idx="0"/>
          </p:cNvCxnSpPr>
          <p:nvPr/>
        </p:nvCxnSpPr>
        <p:spPr bwMode="auto">
          <a:xfrm flipH="1">
            <a:off x="3429000" y="44196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7">
            <a:extLst>
              <a:ext uri="{FF2B5EF4-FFF2-40B4-BE49-F238E27FC236}">
                <a16:creationId xmlns:a16="http://schemas.microsoft.com/office/drawing/2014/main" id="{1E341E76-5CC7-774A-9F9A-44658C2AFDCD}"/>
              </a:ext>
            </a:extLst>
          </p:cNvPr>
          <p:cNvCxnSpPr>
            <a:cxnSpLocks noChangeShapeType="1"/>
            <a:stCxn id="18442" idx="2"/>
            <a:endCxn id="18448" idx="0"/>
          </p:cNvCxnSpPr>
          <p:nvPr/>
        </p:nvCxnSpPr>
        <p:spPr bwMode="auto">
          <a:xfrm>
            <a:off x="3657600" y="4419600"/>
            <a:ext cx="533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28">
            <a:extLst>
              <a:ext uri="{FF2B5EF4-FFF2-40B4-BE49-F238E27FC236}">
                <a16:creationId xmlns:a16="http://schemas.microsoft.com/office/drawing/2014/main" id="{B3029CB9-CAF2-1446-AF86-3DBF444C78AF}"/>
              </a:ext>
            </a:extLst>
          </p:cNvPr>
          <p:cNvCxnSpPr>
            <a:cxnSpLocks noChangeShapeType="1"/>
            <a:stCxn id="18443" idx="2"/>
            <a:endCxn id="18449" idx="0"/>
          </p:cNvCxnSpPr>
          <p:nvPr/>
        </p:nvCxnSpPr>
        <p:spPr bwMode="auto">
          <a:xfrm flipH="1">
            <a:off x="5029200" y="4419600"/>
            <a:ext cx="76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29">
            <a:extLst>
              <a:ext uri="{FF2B5EF4-FFF2-40B4-BE49-F238E27FC236}">
                <a16:creationId xmlns:a16="http://schemas.microsoft.com/office/drawing/2014/main" id="{408996FF-A52B-7645-A28C-8FFBA8FFD646}"/>
              </a:ext>
            </a:extLst>
          </p:cNvPr>
          <p:cNvCxnSpPr>
            <a:cxnSpLocks noChangeShapeType="1"/>
            <a:stCxn id="18443" idx="2"/>
            <a:endCxn id="18450" idx="0"/>
          </p:cNvCxnSpPr>
          <p:nvPr/>
        </p:nvCxnSpPr>
        <p:spPr bwMode="auto">
          <a:xfrm>
            <a:off x="5105400" y="44196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4" name="AutoShape 30">
            <a:extLst>
              <a:ext uri="{FF2B5EF4-FFF2-40B4-BE49-F238E27FC236}">
                <a16:creationId xmlns:a16="http://schemas.microsoft.com/office/drawing/2014/main" id="{46172907-070B-7E4A-9471-38D323A113D0}"/>
              </a:ext>
            </a:extLst>
          </p:cNvPr>
          <p:cNvCxnSpPr>
            <a:cxnSpLocks noChangeShapeType="1"/>
            <a:stCxn id="18444" idx="2"/>
            <a:endCxn id="18451" idx="0"/>
          </p:cNvCxnSpPr>
          <p:nvPr/>
        </p:nvCxnSpPr>
        <p:spPr bwMode="auto">
          <a:xfrm flipH="1">
            <a:off x="6477000" y="4419600"/>
            <a:ext cx="76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AutoShape 31">
            <a:extLst>
              <a:ext uri="{FF2B5EF4-FFF2-40B4-BE49-F238E27FC236}">
                <a16:creationId xmlns:a16="http://schemas.microsoft.com/office/drawing/2014/main" id="{ED716803-4C19-F14A-8563-6F85A2084459}"/>
              </a:ext>
            </a:extLst>
          </p:cNvPr>
          <p:cNvCxnSpPr>
            <a:cxnSpLocks noChangeShapeType="1"/>
            <a:stCxn id="18444" idx="2"/>
            <a:endCxn id="18452" idx="0"/>
          </p:cNvCxnSpPr>
          <p:nvPr/>
        </p:nvCxnSpPr>
        <p:spPr bwMode="auto">
          <a:xfrm>
            <a:off x="6553200" y="44196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AutoShape 32">
            <a:extLst>
              <a:ext uri="{FF2B5EF4-FFF2-40B4-BE49-F238E27FC236}">
                <a16:creationId xmlns:a16="http://schemas.microsoft.com/office/drawing/2014/main" id="{152B34A2-9794-0444-952E-3773F2D7C425}"/>
              </a:ext>
            </a:extLst>
          </p:cNvPr>
          <p:cNvCxnSpPr>
            <a:cxnSpLocks noChangeShapeType="1"/>
            <a:stCxn id="18438" idx="2"/>
            <a:endCxn id="18440" idx="0"/>
          </p:cNvCxnSpPr>
          <p:nvPr/>
        </p:nvCxnSpPr>
        <p:spPr bwMode="auto">
          <a:xfrm>
            <a:off x="4419600" y="2514600"/>
            <a:ext cx="1371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Text Box 33">
            <a:extLst>
              <a:ext uri="{FF2B5EF4-FFF2-40B4-BE49-F238E27FC236}">
                <a16:creationId xmlns:a16="http://schemas.microsoft.com/office/drawing/2014/main" id="{4937B7D8-0484-DE4F-8904-9BDD2BFF4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8468" name="Text Box 34">
            <a:extLst>
              <a:ext uri="{FF2B5EF4-FFF2-40B4-BE49-F238E27FC236}">
                <a16:creationId xmlns:a16="http://schemas.microsoft.com/office/drawing/2014/main" id="{63D4F6C9-100A-8A4D-8B61-FC79DFE4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8469" name="Text Box 35">
            <a:extLst>
              <a:ext uri="{FF2B5EF4-FFF2-40B4-BE49-F238E27FC236}">
                <a16:creationId xmlns:a16="http://schemas.microsoft.com/office/drawing/2014/main" id="{A7E63635-A0D0-264B-B5D1-8637C22AB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8470" name="Text Box 36">
            <a:extLst>
              <a:ext uri="{FF2B5EF4-FFF2-40B4-BE49-F238E27FC236}">
                <a16:creationId xmlns:a16="http://schemas.microsoft.com/office/drawing/2014/main" id="{AB7BBCC2-34F3-0F48-B03F-9C681315A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8471" name="Text Box 37">
            <a:extLst>
              <a:ext uri="{FF2B5EF4-FFF2-40B4-BE49-F238E27FC236}">
                <a16:creationId xmlns:a16="http://schemas.microsoft.com/office/drawing/2014/main" id="{BD71983D-BC87-A744-A1E8-B9A6AE1B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546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(1,2,6)</a:t>
            </a:r>
          </a:p>
        </p:txBody>
      </p:sp>
      <p:sp>
        <p:nvSpPr>
          <p:cNvPr id="18472" name="Text Box 38">
            <a:extLst>
              <a:ext uri="{FF2B5EF4-FFF2-40B4-BE49-F238E27FC236}">
                <a16:creationId xmlns:a16="http://schemas.microsoft.com/office/drawing/2014/main" id="{E3C0D91D-1EB7-324A-9203-34101650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546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(4,2,3)</a:t>
            </a:r>
          </a:p>
        </p:txBody>
      </p:sp>
      <p:sp>
        <p:nvSpPr>
          <p:cNvPr id="18473" name="Text Box 39">
            <a:extLst>
              <a:ext uri="{FF2B5EF4-FFF2-40B4-BE49-F238E27FC236}">
                <a16:creationId xmlns:a16="http://schemas.microsoft.com/office/drawing/2014/main" id="{0F65479E-F13B-CC4D-A58E-FB47765D5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864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(6,1,2)</a:t>
            </a:r>
          </a:p>
        </p:txBody>
      </p:sp>
      <p:sp>
        <p:nvSpPr>
          <p:cNvPr id="18474" name="Text Box 40">
            <a:extLst>
              <a:ext uri="{FF2B5EF4-FFF2-40B4-BE49-F238E27FC236}">
                <a16:creationId xmlns:a16="http://schemas.microsoft.com/office/drawing/2014/main" id="{5F00E472-57AE-8940-9541-DC6CBF7DA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864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(7,4,1)</a:t>
            </a:r>
          </a:p>
        </p:txBody>
      </p:sp>
      <p:sp>
        <p:nvSpPr>
          <p:cNvPr id="18475" name="Text Box 41">
            <a:extLst>
              <a:ext uri="{FF2B5EF4-FFF2-40B4-BE49-F238E27FC236}">
                <a16:creationId xmlns:a16="http://schemas.microsoft.com/office/drawing/2014/main" id="{08CEC475-78E8-814E-92BB-42817635D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64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(5,1,1)</a:t>
            </a:r>
          </a:p>
        </p:txBody>
      </p:sp>
      <p:sp>
        <p:nvSpPr>
          <p:cNvPr id="18476" name="Text Box 42">
            <a:extLst>
              <a:ext uri="{FF2B5EF4-FFF2-40B4-BE49-F238E27FC236}">
                <a16:creationId xmlns:a16="http://schemas.microsoft.com/office/drawing/2014/main" id="{4B924A51-725B-A64F-B4BF-7E8AE1B14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864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(1,5,2)</a:t>
            </a:r>
          </a:p>
        </p:txBody>
      </p:sp>
      <p:sp>
        <p:nvSpPr>
          <p:cNvPr id="18477" name="Text Box 43">
            <a:extLst>
              <a:ext uri="{FF2B5EF4-FFF2-40B4-BE49-F238E27FC236}">
                <a16:creationId xmlns:a16="http://schemas.microsoft.com/office/drawing/2014/main" id="{26B80364-FE01-C848-B44A-5524C03AC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4864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(7,7,1)</a:t>
            </a:r>
          </a:p>
        </p:txBody>
      </p:sp>
      <p:sp>
        <p:nvSpPr>
          <p:cNvPr id="18478" name="Text Box 44">
            <a:extLst>
              <a:ext uri="{FF2B5EF4-FFF2-40B4-BE49-F238E27FC236}">
                <a16:creationId xmlns:a16="http://schemas.microsoft.com/office/drawing/2014/main" id="{64627404-9628-2C4C-9FFF-E617E1F6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4864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(5,4,5)</a:t>
            </a:r>
          </a:p>
        </p:txBody>
      </p:sp>
      <p:sp>
        <p:nvSpPr>
          <p:cNvPr id="56365" name="Text Box 45">
            <a:extLst>
              <a:ext uri="{FF2B5EF4-FFF2-40B4-BE49-F238E27FC236}">
                <a16:creationId xmlns:a16="http://schemas.microsoft.com/office/drawing/2014/main" id="{611D614F-3FC2-B445-9417-DB1FDFB10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83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(1,2,6)</a:t>
            </a:r>
          </a:p>
        </p:txBody>
      </p:sp>
      <p:sp>
        <p:nvSpPr>
          <p:cNvPr id="56366" name="Text Box 46">
            <a:extLst>
              <a:ext uri="{FF2B5EF4-FFF2-40B4-BE49-F238E27FC236}">
                <a16:creationId xmlns:a16="http://schemas.microsoft.com/office/drawing/2014/main" id="{55F7DA9F-4A40-2349-A168-A9A45FDB3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83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(6,1,2)</a:t>
            </a:r>
          </a:p>
        </p:txBody>
      </p:sp>
      <p:sp>
        <p:nvSpPr>
          <p:cNvPr id="56367" name="Text Box 47">
            <a:extLst>
              <a:ext uri="{FF2B5EF4-FFF2-40B4-BE49-F238E27FC236}">
                <a16:creationId xmlns:a16="http://schemas.microsoft.com/office/drawing/2014/main" id="{C71E6CF4-CA54-7147-B2CC-71A00C13C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148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(1,5,2)</a:t>
            </a:r>
          </a:p>
        </p:txBody>
      </p:sp>
      <p:sp>
        <p:nvSpPr>
          <p:cNvPr id="56368" name="Text Box 48">
            <a:extLst>
              <a:ext uri="{FF2B5EF4-FFF2-40B4-BE49-F238E27FC236}">
                <a16:creationId xmlns:a16="http://schemas.microsoft.com/office/drawing/2014/main" id="{2E9B6E50-48AE-B145-ADF3-3F6116362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148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(5,4,5)</a:t>
            </a:r>
          </a:p>
        </p:txBody>
      </p:sp>
      <p:sp>
        <p:nvSpPr>
          <p:cNvPr id="56369" name="Text Box 49">
            <a:extLst>
              <a:ext uri="{FF2B5EF4-FFF2-40B4-BE49-F238E27FC236}">
                <a16:creationId xmlns:a16="http://schemas.microsoft.com/office/drawing/2014/main" id="{416A7CA0-48FF-014B-BEC2-83B22010F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(1,2,6)</a:t>
            </a:r>
          </a:p>
        </p:txBody>
      </p:sp>
      <p:sp>
        <p:nvSpPr>
          <p:cNvPr id="56370" name="Text Box 50">
            <a:extLst>
              <a:ext uri="{FF2B5EF4-FFF2-40B4-BE49-F238E27FC236}">
                <a16:creationId xmlns:a16="http://schemas.microsoft.com/office/drawing/2014/main" id="{71296CD2-8D13-F644-9DF8-0369088E7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242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(1,5,2)</a:t>
            </a:r>
          </a:p>
        </p:txBody>
      </p:sp>
      <p:sp>
        <p:nvSpPr>
          <p:cNvPr id="56371" name="Text Box 51">
            <a:extLst>
              <a:ext uri="{FF2B5EF4-FFF2-40B4-BE49-F238E27FC236}">
                <a16:creationId xmlns:a16="http://schemas.microsoft.com/office/drawing/2014/main" id="{135341CB-37D5-4944-B9C5-499CA4E9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098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(1,2,6)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 autoUpdateAnimBg="0"/>
      <p:bldP spid="56366" grpId="0" autoUpdateAnimBg="0"/>
      <p:bldP spid="56367" grpId="0" autoUpdateAnimBg="0"/>
      <p:bldP spid="56368" grpId="0" autoUpdateAnimBg="0"/>
      <p:bldP spid="56369" grpId="0" autoUpdateAnimBg="0"/>
      <p:bldP spid="56370" grpId="0" autoUpdateAnimBg="0"/>
      <p:bldP spid="5637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1DEB4B59-C362-0C47-A373-599F36EC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3F1D8C-2D9F-474E-89D3-7FBC9F53BA8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19460" name="Rectangle 1026">
            <a:extLst>
              <a:ext uri="{FF2B5EF4-FFF2-40B4-BE49-F238E27FC236}">
                <a16:creationId xmlns:a16="http://schemas.microsoft.com/office/drawing/2014/main" id="{BAE18EFE-607D-0942-A264-5009D10FA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Interesting Thoughts</a:t>
            </a:r>
          </a:p>
        </p:txBody>
      </p:sp>
      <p:sp>
        <p:nvSpPr>
          <p:cNvPr id="19461" name="Rectangle 1027">
            <a:extLst>
              <a:ext uri="{FF2B5EF4-FFF2-40B4-BE49-F238E27FC236}">
                <a16:creationId xmlns:a16="http://schemas.microsoft.com/office/drawing/2014/main" id="{95CD0AFA-FCAE-DA4D-A770-2C40C02B0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Multiplayer games usually involve alliances, which can be a natural consequence of optimal strategies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the game is non zero-sum, collaboration can also occur</a:t>
            </a:r>
          </a:p>
          <a:p>
            <a:pPr lvl="1" eaLnBrk="1" hangingPunct="1"/>
            <a:r>
              <a:rPr lang="en-US" altLang="en-US"/>
              <a:t>For example, a terminal state with utilities &lt;Va = 1000, Vb = 1000&gt;</a:t>
            </a:r>
          </a:p>
          <a:p>
            <a:pPr lvl="1" eaLnBrk="1" hangingPunct="1"/>
            <a:r>
              <a:rPr lang="en-US" altLang="en-US"/>
              <a:t>The optimal strategy is for both players to do everything possible to reach this state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CDBEE123-FA65-1E40-81EC-42385418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E79B65-DC9A-D94F-BDD8-CFBA10F81A8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95418CB-9520-0E4C-A748-AD061084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α-β Pruning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D5B0A4F7-595D-094C-A4B4-C0DF75650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number of game states with minimax search is exponential in the # of moves</a:t>
            </a:r>
          </a:p>
          <a:p>
            <a:pPr eaLnBrk="1" hangingPunct="1"/>
            <a:endParaRPr lang="en-US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/>
              <a:t>Is it possible to compute the correct minimax decision without looking at every node in the game tree?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Need to </a:t>
            </a:r>
            <a:r>
              <a:rPr lang="en-US" altLang="en-US">
                <a:solidFill>
                  <a:srgbClr val="FF0000"/>
                </a:solidFill>
              </a:rPr>
              <a:t>prune</a:t>
            </a:r>
            <a:r>
              <a:rPr lang="en-US" altLang="en-US"/>
              <a:t> away branches that cannot possibly influence the final decision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752C1D6A-082D-AB4A-B5CA-5C78CE2C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EDFD25-B768-5F4C-9256-7C7961BBB56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C9650227-AB9B-8A4F-9A9B-F1B40F3BB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α-β Pruning Example</a:t>
            </a:r>
          </a:p>
        </p:txBody>
      </p:sp>
      <p:graphicFrame>
        <p:nvGraphicFramePr>
          <p:cNvPr id="21509" name="Object 0">
            <a:extLst>
              <a:ext uri="{FF2B5EF4-FFF2-40B4-BE49-F238E27FC236}">
                <a16:creationId xmlns:a16="http://schemas.microsoft.com/office/drawing/2014/main" id="{A63826BC-7395-5F46-8F66-5FD47496A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1685925"/>
          <a:ext cx="8097837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Bitmap Image" r:id="rId3" imgW="5397500" imgH="2432050" progId="Paint.Picture">
                  <p:embed/>
                </p:oleObj>
              </mc:Choice>
              <mc:Fallback>
                <p:oleObj name="Bitmap Image" r:id="rId3" imgW="5397500" imgH="243205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685925"/>
                        <a:ext cx="8097837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4">
            <a:extLst>
              <a:ext uri="{FF2B5EF4-FFF2-40B4-BE49-F238E27FC236}">
                <a16:creationId xmlns:a16="http://schemas.microsoft.com/office/drawing/2014/main" id="{80586120-31FE-5744-B251-22738EC4D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[-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∞, 3]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12F777CE-D299-A249-A3E2-DF0E3400D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828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[-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∞,+∞]</a:t>
            </a:r>
          </a:p>
        </p:txBody>
      </p:sp>
      <p:pic>
        <p:nvPicPr>
          <p:cNvPr id="21512" name="Picture 6" descr="minimax">
            <a:extLst>
              <a:ext uri="{FF2B5EF4-FFF2-40B4-BE49-F238E27FC236}">
                <a16:creationId xmlns:a16="http://schemas.microsoft.com/office/drawing/2014/main" id="{C29FF263-F0F2-6044-8384-ED5584568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581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D912A96C-0DAC-794D-A235-027A4B3E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45EB13-74B4-014F-8A98-7DD11D1F780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5C963A30-58A5-9940-8610-14365F3DE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α-β Pruning Example</a:t>
            </a:r>
          </a:p>
        </p:txBody>
      </p:sp>
      <p:graphicFrame>
        <p:nvGraphicFramePr>
          <p:cNvPr id="22533" name="Object 3">
            <a:extLst>
              <a:ext uri="{FF2B5EF4-FFF2-40B4-BE49-F238E27FC236}">
                <a16:creationId xmlns:a16="http://schemas.microsoft.com/office/drawing/2014/main" id="{0ABCAD2C-55F3-4B43-8E90-82500E540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3" y="1771650"/>
          <a:ext cx="8485187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Bitmap Image" r:id="rId3" imgW="5657850" imgH="2425700" progId="Paint.Picture">
                  <p:embed/>
                </p:oleObj>
              </mc:Choice>
              <mc:Fallback>
                <p:oleObj name="Bitmap Image" r:id="rId3" imgW="5657850" imgH="24257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771650"/>
                        <a:ext cx="8485187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>
            <a:extLst>
              <a:ext uri="{FF2B5EF4-FFF2-40B4-BE49-F238E27FC236}">
                <a16:creationId xmlns:a16="http://schemas.microsoft.com/office/drawing/2014/main" id="{6A6D9920-06FD-CC47-B2D1-448FC7C7B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[-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∞,+∞]</a:t>
            </a:r>
          </a:p>
        </p:txBody>
      </p:sp>
      <p:pic>
        <p:nvPicPr>
          <p:cNvPr id="22535" name="Picture 7" descr="minimax">
            <a:extLst>
              <a:ext uri="{FF2B5EF4-FFF2-40B4-BE49-F238E27FC236}">
                <a16:creationId xmlns:a16="http://schemas.microsoft.com/office/drawing/2014/main" id="{9F654105-F8D6-4A4B-AED7-0A12BA0A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581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5" name="Text Box 9">
            <a:extLst>
              <a:ext uri="{FF2B5EF4-FFF2-40B4-BE49-F238E27FC236}">
                <a16:creationId xmlns:a16="http://schemas.microsoft.com/office/drawing/2014/main" id="{A8C252DD-A601-314B-8BBF-CC4164DD4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[-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∞,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6042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DBD8C449-8A2A-C641-91D1-F65A8660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57184A-0663-6248-9052-5CA1558E810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FB93D56-BF54-DE42-8ACC-488ABE669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α-β Pruning Example</a:t>
            </a:r>
          </a:p>
        </p:txBody>
      </p:sp>
      <p:pic>
        <p:nvPicPr>
          <p:cNvPr id="23557" name="Picture 6" descr="minimax">
            <a:extLst>
              <a:ext uri="{FF2B5EF4-FFF2-40B4-BE49-F238E27FC236}">
                <a16:creationId xmlns:a16="http://schemas.microsoft.com/office/drawing/2014/main" id="{4EB13996-D639-B94A-BA9F-8526D7CF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581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8" name="Object 0">
            <a:extLst>
              <a:ext uri="{FF2B5EF4-FFF2-40B4-BE49-F238E27FC236}">
                <a16:creationId xmlns:a16="http://schemas.microsoft.com/office/drawing/2014/main" id="{1BC7282A-4D5D-1D4D-8C5F-8E59D6E2A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562100"/>
          <a:ext cx="52482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Bitmap Image" r:id="rId4" imgW="3498850" imgH="2489200" progId="Paint.Picture">
                  <p:embed/>
                </p:oleObj>
              </mc:Choice>
              <mc:Fallback>
                <p:oleObj name="Bitmap Image" r:id="rId4" imgW="3498850" imgH="248920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62100"/>
                        <a:ext cx="524827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>
            <a:extLst>
              <a:ext uri="{FF2B5EF4-FFF2-40B4-BE49-F238E27FC236}">
                <a16:creationId xmlns:a16="http://schemas.microsoft.com/office/drawing/2014/main" id="{C984409B-64F9-9749-BE9F-77772CB9D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[3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 3]</a:t>
            </a:r>
          </a:p>
        </p:txBody>
      </p:sp>
      <p:sp>
        <p:nvSpPr>
          <p:cNvPr id="4104" name="Text Box 9">
            <a:extLst>
              <a:ext uri="{FF2B5EF4-FFF2-40B4-BE49-F238E27FC236}">
                <a16:creationId xmlns:a16="http://schemas.microsoft.com/office/drawing/2014/main" id="{7476270F-2FC2-0243-B3DA-D55238D12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[3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,+∞]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utoUpdateAnimBg="0"/>
      <p:bldP spid="4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2139BFD6-ECB3-3D47-BC58-633B54B9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A0E89F-B19A-2F46-B1B4-63AFA255DEC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997478EB-670C-664D-AD9E-F5182F436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Adversarial Search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2DCC64BF-705C-AC4C-8C24-7A8A10CFD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Multi-agent environment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any given agent needs to consider the actions of other agents and how they affect its own welfare</a:t>
            </a:r>
          </a:p>
          <a:p>
            <a:pPr lvl="1" eaLnBrk="1" hangingPunct="1"/>
            <a:r>
              <a:rPr lang="en-US" altLang="en-US"/>
              <a:t>introduce possible contingencies into the agent’s problem-solving process</a:t>
            </a:r>
          </a:p>
          <a:p>
            <a:pPr lvl="1" eaLnBrk="1" hangingPunct="1"/>
            <a:r>
              <a:rPr lang="en-US" altLang="en-US"/>
              <a:t>cooperative vs. competitive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Adversarial search problems</a:t>
            </a:r>
            <a:r>
              <a:rPr lang="en-US" altLang="en-US"/>
              <a:t>: agents have conflicting goals -- games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7F5B56FB-1F16-494B-90BC-5A03F9A4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E43613-8AA2-5A46-B042-AB65CD5052B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E22637CE-3A59-E94B-9179-2E0DAE145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α-β Pruning Example</a:t>
            </a:r>
          </a:p>
        </p:txBody>
      </p:sp>
      <p:pic>
        <p:nvPicPr>
          <p:cNvPr id="24581" name="Picture 5" descr="minimax">
            <a:extLst>
              <a:ext uri="{FF2B5EF4-FFF2-40B4-BE49-F238E27FC236}">
                <a16:creationId xmlns:a16="http://schemas.microsoft.com/office/drawing/2014/main" id="{721DBE60-1897-974D-A969-3A9450EA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581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F05093B6-0915-5148-B642-59BE34CF1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600200"/>
          <a:ext cx="56292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Bitmap Image" r:id="rId4" imgW="3752850" imgH="2387600" progId="Paint.Picture">
                  <p:embed/>
                </p:oleObj>
              </mc:Choice>
              <mc:Fallback>
                <p:oleObj name="Bitmap Image" r:id="rId4" imgW="3752850" imgH="23876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5629275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>
            <a:extLst>
              <a:ext uri="{FF2B5EF4-FFF2-40B4-BE49-F238E27FC236}">
                <a16:creationId xmlns:a16="http://schemas.microsoft.com/office/drawing/2014/main" id="{10DE5EA0-A5D5-E341-AD84-75A8C522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[3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 3]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E6054513-4789-5540-A419-73ACDBB1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[3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,+∞]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4EF703B2-50B1-A248-883C-F1D26CE48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[-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∞, 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  <p:bldP spid="5128" grpId="0"/>
      <p:bldP spid="3380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0FF587B3-0740-804B-8704-F9F5697C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A2DD2-0D0F-B040-944A-751D0909338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E373DF62-21D8-2744-8A31-00BFA6F4B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α-β Pruning Example</a:t>
            </a:r>
          </a:p>
        </p:txBody>
      </p:sp>
      <p:pic>
        <p:nvPicPr>
          <p:cNvPr id="25605" name="Picture 4" descr="minimax">
            <a:extLst>
              <a:ext uri="{FF2B5EF4-FFF2-40B4-BE49-F238E27FC236}">
                <a16:creationId xmlns:a16="http://schemas.microsoft.com/office/drawing/2014/main" id="{403992C0-E333-B248-B440-278F54C4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581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3CB42458-F096-5243-9793-583F43E97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1752600"/>
          <a:ext cx="6694487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Bitmap Image" r:id="rId4" imgW="4464050" imgH="2216150" progId="Paint.Picture">
                  <p:embed/>
                </p:oleObj>
              </mc:Choice>
              <mc:Fallback>
                <p:oleObj name="Bitmap Image" r:id="rId4" imgW="4464050" imgH="221615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752600"/>
                        <a:ext cx="6694487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>
            <a:extLst>
              <a:ext uri="{FF2B5EF4-FFF2-40B4-BE49-F238E27FC236}">
                <a16:creationId xmlns:a16="http://schemas.microsoft.com/office/drawing/2014/main" id="{05F2AF43-C9F9-F649-86C7-C85392B4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[3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 3]</a:t>
            </a:r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DC9C2191-EB89-B245-9990-B0097A790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[3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 14]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E8BB4BA2-140D-6148-9A35-AC5E69FAA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[-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∞, 2]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B83DAC94-7846-0246-B075-22D1414C9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0480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[-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∞, 14]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  <p:bldP spid="6152" grpId="0"/>
      <p:bldP spid="34824" grpId="0" autoUpdateAnimBg="0"/>
      <p:bldP spid="348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91CCFBE3-AFE1-0E4B-AFC6-37296A28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9A00DD-5200-A540-A645-1E96D418F25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703A562A-5865-3046-813A-CB92E06ED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α-β Pruning Example</a:t>
            </a:r>
          </a:p>
        </p:txBody>
      </p:sp>
      <p:pic>
        <p:nvPicPr>
          <p:cNvPr id="26629" name="Picture 4" descr="minimax">
            <a:extLst>
              <a:ext uri="{FF2B5EF4-FFF2-40B4-BE49-F238E27FC236}">
                <a16:creationId xmlns:a16="http://schemas.microsoft.com/office/drawing/2014/main" id="{C739E6EE-F0ED-EF4A-90B2-4A6095DB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581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0" name="Object 5">
            <a:extLst>
              <a:ext uri="{FF2B5EF4-FFF2-40B4-BE49-F238E27FC236}">
                <a16:creationId xmlns:a16="http://schemas.microsoft.com/office/drawing/2014/main" id="{72B7EBD7-835E-5749-9627-008C363F6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762125"/>
          <a:ext cx="7008813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Bitmap Image" r:id="rId4" imgW="4673600" imgH="2222500" progId="Paint.Picture">
                  <p:embed/>
                </p:oleObj>
              </mc:Choice>
              <mc:Fallback>
                <p:oleObj name="Bitmap Image" r:id="rId4" imgW="4673600" imgH="222250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62125"/>
                        <a:ext cx="7008813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>
            <a:extLst>
              <a:ext uri="{FF2B5EF4-FFF2-40B4-BE49-F238E27FC236}">
                <a16:creationId xmlns:a16="http://schemas.microsoft.com/office/drawing/2014/main" id="{E232F02C-0E80-034C-B60A-8E2A9ADB5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[3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 3]</a:t>
            </a:r>
          </a:p>
        </p:txBody>
      </p:sp>
      <p:sp>
        <p:nvSpPr>
          <p:cNvPr id="7176" name="Text Box 7">
            <a:extLst>
              <a:ext uri="{FF2B5EF4-FFF2-40B4-BE49-F238E27FC236}">
                <a16:creationId xmlns:a16="http://schemas.microsoft.com/office/drawing/2014/main" id="{C6EE2E43-A6F8-8740-B42C-1B7B000DB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[3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 5]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D9279D22-5DF4-B548-B791-441C4AE4B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[-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∞, 2]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C0253E46-7E93-4D49-B842-52326703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[-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∞, 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7176" grpId="0"/>
      <p:bldP spid="35848" grpId="0" autoUpdateAnimBg="0"/>
      <p:bldP spid="3584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090AE1F0-FADA-2D45-B57C-F771CB31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A3DBBD-F2C5-B04C-8EDB-F2BEEFFB150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F8A35FC-826D-AF43-B742-8763A1637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α-β Pruning Example</a:t>
            </a:r>
          </a:p>
        </p:txBody>
      </p:sp>
      <p:pic>
        <p:nvPicPr>
          <p:cNvPr id="27653" name="Picture 4" descr="minimax">
            <a:extLst>
              <a:ext uri="{FF2B5EF4-FFF2-40B4-BE49-F238E27FC236}">
                <a16:creationId xmlns:a16="http://schemas.microsoft.com/office/drawing/2014/main" id="{221E0108-1BFF-4741-9C3F-B9F8B7F0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581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4" name="Object 5">
            <a:extLst>
              <a:ext uri="{FF2B5EF4-FFF2-40B4-BE49-F238E27FC236}">
                <a16:creationId xmlns:a16="http://schemas.microsoft.com/office/drawing/2014/main" id="{1F748655-B3F6-844E-A04E-B7BC853E5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8" y="1814513"/>
          <a:ext cx="7923212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Bitmap Image" r:id="rId4" imgW="5283200" imgH="2152650" progId="Paint.Picture">
                  <p:embed/>
                </p:oleObj>
              </mc:Choice>
              <mc:Fallback>
                <p:oleObj name="Bitmap Image" r:id="rId4" imgW="5283200" imgH="215265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814513"/>
                        <a:ext cx="7923212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>
            <a:extLst>
              <a:ext uri="{FF2B5EF4-FFF2-40B4-BE49-F238E27FC236}">
                <a16:creationId xmlns:a16="http://schemas.microsoft.com/office/drawing/2014/main" id="{3951F2EC-B116-4F4F-96F4-60551427E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[3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 3]</a:t>
            </a:r>
          </a:p>
        </p:txBody>
      </p:sp>
      <p:sp>
        <p:nvSpPr>
          <p:cNvPr id="8200" name="Text Box 7">
            <a:extLst>
              <a:ext uri="{FF2B5EF4-FFF2-40B4-BE49-F238E27FC236}">
                <a16:creationId xmlns:a16="http://schemas.microsoft.com/office/drawing/2014/main" id="{FEB5AA66-0C88-7145-9646-45CBE2B10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[3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 3]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2AEEE3C1-570E-1248-B02B-33469D83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[-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∞, 2]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B094C4B1-B75A-3C48-8CCC-BFD6A943A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480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[2</a:t>
            </a:r>
            <a:r>
              <a:rPr lang="en-US" altLang="en-US" sz="2000">
                <a:latin typeface="Tahoma" panose="020B0604030504040204" pitchFamily="34" charset="0"/>
                <a:sym typeface="Mathematica1" pitchFamily="2" charset="2"/>
              </a:rPr>
              <a:t>, 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8200" grpId="0"/>
      <p:bldP spid="36872" grpId="0" autoUpdateAnimBg="0"/>
      <p:bldP spid="368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D7EFCECB-AC2D-3B4D-8DEA-D390CD74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43E7ED-2C29-4F45-8CED-011581A64F3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F6A24647-4F5F-1147-AB92-9942F8B3F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Formula</a:t>
            </a:r>
          </a:p>
        </p:txBody>
      </p:sp>
      <p:graphicFrame>
        <p:nvGraphicFramePr>
          <p:cNvPr id="28677" name="Object 3">
            <a:extLst>
              <a:ext uri="{FF2B5EF4-FFF2-40B4-BE49-F238E27FC236}">
                <a16:creationId xmlns:a16="http://schemas.microsoft.com/office/drawing/2014/main" id="{C2D65A9B-2F0F-D74A-9E4D-420E190B1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447800"/>
          <a:ext cx="60198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64071500" imgH="25158700" progId="Equation.DSMT4">
                  <p:embed/>
                </p:oleObj>
              </mc:Choice>
              <mc:Fallback>
                <p:oleObj name="Equation" r:id="rId3" imgW="64071500" imgH="25158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6019800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4">
            <a:extLst>
              <a:ext uri="{FF2B5EF4-FFF2-40B4-BE49-F238E27FC236}">
                <a16:creationId xmlns:a16="http://schemas.microsoft.com/office/drawing/2014/main" id="{8AA77D7A-9135-BB4E-8AD8-7D47530F3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862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The value of the root and hence the minimax decision are independent of the values of pruned leaves </a:t>
            </a:r>
            <a:r>
              <a:rPr lang="en-US" altLang="en-US" sz="2400" i="1">
                <a:latin typeface="Tahoma" panose="020B0604030504040204" pitchFamily="34" charset="0"/>
              </a:rPr>
              <a:t>x</a:t>
            </a:r>
            <a:r>
              <a:rPr lang="en-US" altLang="en-US" sz="2400">
                <a:latin typeface="Tahoma" panose="020B0604030504040204" pitchFamily="34" charset="0"/>
              </a:rPr>
              <a:t> and </a:t>
            </a:r>
            <a:r>
              <a:rPr lang="en-US" altLang="en-US" sz="2400" i="1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28679" name="Text Box 6">
            <a:extLst>
              <a:ext uri="{FF2B5EF4-FFF2-40B4-BE49-F238E27FC236}">
                <a16:creationId xmlns:a16="http://schemas.microsoft.com/office/drawing/2014/main" id="{5F98972E-A598-D24F-8C4C-A442E7BA5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895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where z </a:t>
            </a:r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  <a:sym typeface="Mathematica1" pitchFamily="2" charset="2"/>
              </a:rPr>
              <a:t>≤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15586A9-D35C-A843-829F-4B6C21D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Exercise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BA62367E-03E8-5A46-8D8C-46998883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179246-CB56-D444-A69A-614A1C6B879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29701" name="AutoShape 2053">
            <a:extLst>
              <a:ext uri="{FF2B5EF4-FFF2-40B4-BE49-F238E27FC236}">
                <a16:creationId xmlns:a16="http://schemas.microsoft.com/office/drawing/2014/main" id="{186B8097-62ED-CE4A-87CD-CC3A0A74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050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2" name="AutoShape 2054">
            <a:extLst>
              <a:ext uri="{FF2B5EF4-FFF2-40B4-BE49-F238E27FC236}">
                <a16:creationId xmlns:a16="http://schemas.microsoft.com/office/drawing/2014/main" id="{3FBC9BA4-2107-F24C-92F2-8E5F8A45EBE6}"/>
              </a:ext>
            </a:extLst>
          </p:cNvPr>
          <p:cNvSpPr>
            <a:spLocks noChangeArrowheads="1"/>
          </p:cNvSpPr>
          <p:nvPr/>
        </p:nvSpPr>
        <p:spPr bwMode="auto">
          <a:xfrm rot="10763162">
            <a:off x="2667000" y="30480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3" name="AutoShape 2055">
            <a:extLst>
              <a:ext uri="{FF2B5EF4-FFF2-40B4-BE49-F238E27FC236}">
                <a16:creationId xmlns:a16="http://schemas.microsoft.com/office/drawing/2014/main" id="{D5F857C4-0D56-9640-8A2C-862930233EC0}"/>
              </a:ext>
            </a:extLst>
          </p:cNvPr>
          <p:cNvSpPr>
            <a:spLocks noChangeArrowheads="1"/>
          </p:cNvSpPr>
          <p:nvPr/>
        </p:nvSpPr>
        <p:spPr bwMode="auto">
          <a:xfrm rot="10763162">
            <a:off x="4724400" y="30480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4" name="AutoShape 2056">
            <a:extLst>
              <a:ext uri="{FF2B5EF4-FFF2-40B4-BE49-F238E27FC236}">
                <a16:creationId xmlns:a16="http://schemas.microsoft.com/office/drawing/2014/main" id="{F7AA6A06-8C71-944E-B13E-AFF0BC96D53F}"/>
              </a:ext>
            </a:extLst>
          </p:cNvPr>
          <p:cNvSpPr>
            <a:spLocks noChangeArrowheads="1"/>
          </p:cNvSpPr>
          <p:nvPr/>
        </p:nvSpPr>
        <p:spPr bwMode="auto">
          <a:xfrm rot="10763162">
            <a:off x="7010400" y="30480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5" name="AutoShape 2057">
            <a:extLst>
              <a:ext uri="{FF2B5EF4-FFF2-40B4-BE49-F238E27FC236}">
                <a16:creationId xmlns:a16="http://schemas.microsoft.com/office/drawing/2014/main" id="{2BD3730A-705B-9842-B786-9DC42037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38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6" name="AutoShape 2058">
            <a:extLst>
              <a:ext uri="{FF2B5EF4-FFF2-40B4-BE49-F238E27FC236}">
                <a16:creationId xmlns:a16="http://schemas.microsoft.com/office/drawing/2014/main" id="{EB45DDB6-F560-2048-AFCF-9591785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7" name="AutoShape 2059">
            <a:extLst>
              <a:ext uri="{FF2B5EF4-FFF2-40B4-BE49-F238E27FC236}">
                <a16:creationId xmlns:a16="http://schemas.microsoft.com/office/drawing/2014/main" id="{3FE8FD52-4132-714D-9390-B3E58151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8" name="AutoShape 2061">
            <a:extLst>
              <a:ext uri="{FF2B5EF4-FFF2-40B4-BE49-F238E27FC236}">
                <a16:creationId xmlns:a16="http://schemas.microsoft.com/office/drawing/2014/main" id="{FCB0EF52-F46A-364C-906C-8A0DD9CF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38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9" name="AutoShape 2062">
            <a:extLst>
              <a:ext uri="{FF2B5EF4-FFF2-40B4-BE49-F238E27FC236}">
                <a16:creationId xmlns:a16="http://schemas.microsoft.com/office/drawing/2014/main" id="{ADE4B52D-FF61-1342-B25C-584A67537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10" name="AutoShape 2063">
            <a:extLst>
              <a:ext uri="{FF2B5EF4-FFF2-40B4-BE49-F238E27FC236}">
                <a16:creationId xmlns:a16="http://schemas.microsoft.com/office/drawing/2014/main" id="{B9077BF0-D8BA-8E47-A543-2ADC6999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038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11" name="AutoShape 2064">
            <a:extLst>
              <a:ext uri="{FF2B5EF4-FFF2-40B4-BE49-F238E27FC236}">
                <a16:creationId xmlns:a16="http://schemas.microsoft.com/office/drawing/2014/main" id="{1BBDF0BF-68BC-6A40-AD03-1CE91936C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38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12" name="AutoShape 2065">
            <a:extLst>
              <a:ext uri="{FF2B5EF4-FFF2-40B4-BE49-F238E27FC236}">
                <a16:creationId xmlns:a16="http://schemas.microsoft.com/office/drawing/2014/main" id="{558399DE-1DAE-2542-8C2A-8D297DB6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038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13" name="AutoShape 2066">
            <a:extLst>
              <a:ext uri="{FF2B5EF4-FFF2-40B4-BE49-F238E27FC236}">
                <a16:creationId xmlns:a16="http://schemas.microsoft.com/office/drawing/2014/main" id="{3348333E-5955-F642-9D56-63F55E62F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038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cxnSp>
        <p:nvCxnSpPr>
          <p:cNvPr id="29714" name="AutoShape 2067">
            <a:extLst>
              <a:ext uri="{FF2B5EF4-FFF2-40B4-BE49-F238E27FC236}">
                <a16:creationId xmlns:a16="http://schemas.microsoft.com/office/drawing/2014/main" id="{558F8155-103F-054B-B777-4E1802406D9D}"/>
              </a:ext>
            </a:extLst>
          </p:cNvPr>
          <p:cNvCxnSpPr>
            <a:cxnSpLocks noChangeShapeType="1"/>
            <a:stCxn id="29701" idx="3"/>
            <a:endCxn id="29702" idx="3"/>
          </p:cNvCxnSpPr>
          <p:nvPr/>
        </p:nvCxnSpPr>
        <p:spPr bwMode="auto">
          <a:xfrm flipH="1">
            <a:off x="2930525" y="2286000"/>
            <a:ext cx="206057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2068">
            <a:extLst>
              <a:ext uri="{FF2B5EF4-FFF2-40B4-BE49-F238E27FC236}">
                <a16:creationId xmlns:a16="http://schemas.microsoft.com/office/drawing/2014/main" id="{75223B08-8B22-5040-B6A5-02987BDF1FC9}"/>
              </a:ext>
            </a:extLst>
          </p:cNvPr>
          <p:cNvCxnSpPr>
            <a:cxnSpLocks noChangeShapeType="1"/>
            <a:stCxn id="29701" idx="3"/>
            <a:endCxn id="29703" idx="3"/>
          </p:cNvCxnSpPr>
          <p:nvPr/>
        </p:nvCxnSpPr>
        <p:spPr bwMode="auto">
          <a:xfrm flipH="1">
            <a:off x="4987925" y="2286000"/>
            <a:ext cx="317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2069">
            <a:extLst>
              <a:ext uri="{FF2B5EF4-FFF2-40B4-BE49-F238E27FC236}">
                <a16:creationId xmlns:a16="http://schemas.microsoft.com/office/drawing/2014/main" id="{5F868299-B242-854E-A356-1B358A66C1A7}"/>
              </a:ext>
            </a:extLst>
          </p:cNvPr>
          <p:cNvCxnSpPr>
            <a:cxnSpLocks noChangeShapeType="1"/>
            <a:stCxn id="29701" idx="3"/>
            <a:endCxn id="29704" idx="3"/>
          </p:cNvCxnSpPr>
          <p:nvPr/>
        </p:nvCxnSpPr>
        <p:spPr bwMode="auto">
          <a:xfrm>
            <a:off x="4991100" y="2286000"/>
            <a:ext cx="228282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070">
            <a:extLst>
              <a:ext uri="{FF2B5EF4-FFF2-40B4-BE49-F238E27FC236}">
                <a16:creationId xmlns:a16="http://schemas.microsoft.com/office/drawing/2014/main" id="{CABA0EB4-0388-E44B-AED1-9D734FAB56A5}"/>
              </a:ext>
            </a:extLst>
          </p:cNvPr>
          <p:cNvCxnSpPr>
            <a:cxnSpLocks noChangeShapeType="1"/>
            <a:stCxn id="29702" idx="0"/>
            <a:endCxn id="29705" idx="0"/>
          </p:cNvCxnSpPr>
          <p:nvPr/>
        </p:nvCxnSpPr>
        <p:spPr bwMode="auto">
          <a:xfrm flipH="1">
            <a:off x="2247900" y="3427413"/>
            <a:ext cx="6873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071">
            <a:extLst>
              <a:ext uri="{FF2B5EF4-FFF2-40B4-BE49-F238E27FC236}">
                <a16:creationId xmlns:a16="http://schemas.microsoft.com/office/drawing/2014/main" id="{0A096B73-DB35-8E40-82D2-C8C40CFB6770}"/>
              </a:ext>
            </a:extLst>
          </p:cNvPr>
          <p:cNvCxnSpPr>
            <a:cxnSpLocks noChangeShapeType="1"/>
            <a:stCxn id="29702" idx="0"/>
            <a:endCxn id="29706" idx="0"/>
          </p:cNvCxnSpPr>
          <p:nvPr/>
        </p:nvCxnSpPr>
        <p:spPr bwMode="auto">
          <a:xfrm flipH="1">
            <a:off x="2933700" y="3427413"/>
            <a:ext cx="15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AutoShape 2072">
            <a:extLst>
              <a:ext uri="{FF2B5EF4-FFF2-40B4-BE49-F238E27FC236}">
                <a16:creationId xmlns:a16="http://schemas.microsoft.com/office/drawing/2014/main" id="{8FFFB371-81C8-094C-91AF-9304BA67373B}"/>
              </a:ext>
            </a:extLst>
          </p:cNvPr>
          <p:cNvCxnSpPr>
            <a:cxnSpLocks noChangeShapeType="1"/>
            <a:stCxn id="29702" idx="0"/>
            <a:endCxn id="29707" idx="0"/>
          </p:cNvCxnSpPr>
          <p:nvPr/>
        </p:nvCxnSpPr>
        <p:spPr bwMode="auto">
          <a:xfrm>
            <a:off x="2935288" y="3427413"/>
            <a:ext cx="6842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AutoShape 2073">
            <a:extLst>
              <a:ext uri="{FF2B5EF4-FFF2-40B4-BE49-F238E27FC236}">
                <a16:creationId xmlns:a16="http://schemas.microsoft.com/office/drawing/2014/main" id="{8F85CC24-32CC-C548-8EDB-58C255E4CAE9}"/>
              </a:ext>
            </a:extLst>
          </p:cNvPr>
          <p:cNvCxnSpPr>
            <a:cxnSpLocks noChangeShapeType="1"/>
            <a:stCxn id="29703" idx="0"/>
            <a:endCxn id="29708" idx="0"/>
          </p:cNvCxnSpPr>
          <p:nvPr/>
        </p:nvCxnSpPr>
        <p:spPr bwMode="auto">
          <a:xfrm flipH="1">
            <a:off x="4381500" y="3427413"/>
            <a:ext cx="6111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AutoShape 2074">
            <a:extLst>
              <a:ext uri="{FF2B5EF4-FFF2-40B4-BE49-F238E27FC236}">
                <a16:creationId xmlns:a16="http://schemas.microsoft.com/office/drawing/2014/main" id="{75A1D28E-6333-E048-8BEA-72AD2A586146}"/>
              </a:ext>
            </a:extLst>
          </p:cNvPr>
          <p:cNvCxnSpPr>
            <a:cxnSpLocks noChangeShapeType="1"/>
            <a:stCxn id="29703" idx="0"/>
            <a:endCxn id="29709" idx="0"/>
          </p:cNvCxnSpPr>
          <p:nvPr/>
        </p:nvCxnSpPr>
        <p:spPr bwMode="auto">
          <a:xfrm>
            <a:off x="4992688" y="3427413"/>
            <a:ext cx="746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075">
            <a:extLst>
              <a:ext uri="{FF2B5EF4-FFF2-40B4-BE49-F238E27FC236}">
                <a16:creationId xmlns:a16="http://schemas.microsoft.com/office/drawing/2014/main" id="{E2FA74E5-1E33-1D4F-B9CC-23C7CCA2D6F1}"/>
              </a:ext>
            </a:extLst>
          </p:cNvPr>
          <p:cNvCxnSpPr>
            <a:cxnSpLocks noChangeShapeType="1"/>
            <a:stCxn id="29710" idx="0"/>
            <a:endCxn id="29703" idx="0"/>
          </p:cNvCxnSpPr>
          <p:nvPr/>
        </p:nvCxnSpPr>
        <p:spPr bwMode="auto">
          <a:xfrm flipH="1" flipV="1">
            <a:off x="4992688" y="3427413"/>
            <a:ext cx="7604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076">
            <a:extLst>
              <a:ext uri="{FF2B5EF4-FFF2-40B4-BE49-F238E27FC236}">
                <a16:creationId xmlns:a16="http://schemas.microsoft.com/office/drawing/2014/main" id="{75357050-A8AF-1147-A11B-18BAA571C9DF}"/>
              </a:ext>
            </a:extLst>
          </p:cNvPr>
          <p:cNvCxnSpPr>
            <a:cxnSpLocks noChangeShapeType="1"/>
            <a:stCxn id="29704" idx="0"/>
            <a:endCxn id="29711" idx="0"/>
          </p:cNvCxnSpPr>
          <p:nvPr/>
        </p:nvCxnSpPr>
        <p:spPr bwMode="auto">
          <a:xfrm flipH="1">
            <a:off x="6591300" y="3427413"/>
            <a:ext cx="6873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077">
            <a:extLst>
              <a:ext uri="{FF2B5EF4-FFF2-40B4-BE49-F238E27FC236}">
                <a16:creationId xmlns:a16="http://schemas.microsoft.com/office/drawing/2014/main" id="{405EF796-D216-944A-B151-D10F294BF78A}"/>
              </a:ext>
            </a:extLst>
          </p:cNvPr>
          <p:cNvCxnSpPr>
            <a:cxnSpLocks noChangeShapeType="1"/>
            <a:stCxn id="29704" idx="0"/>
            <a:endCxn id="29712" idx="0"/>
          </p:cNvCxnSpPr>
          <p:nvPr/>
        </p:nvCxnSpPr>
        <p:spPr bwMode="auto">
          <a:xfrm flipH="1">
            <a:off x="7277100" y="3427413"/>
            <a:ext cx="15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2078">
            <a:extLst>
              <a:ext uri="{FF2B5EF4-FFF2-40B4-BE49-F238E27FC236}">
                <a16:creationId xmlns:a16="http://schemas.microsoft.com/office/drawing/2014/main" id="{2314F488-04BC-FC42-B363-02897065E0E2}"/>
              </a:ext>
            </a:extLst>
          </p:cNvPr>
          <p:cNvCxnSpPr>
            <a:cxnSpLocks noChangeShapeType="1"/>
            <a:stCxn id="29704" idx="0"/>
            <a:endCxn id="29713" idx="0"/>
          </p:cNvCxnSpPr>
          <p:nvPr/>
        </p:nvCxnSpPr>
        <p:spPr bwMode="auto">
          <a:xfrm>
            <a:off x="7278688" y="3427413"/>
            <a:ext cx="6842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6" name="Text Box 2079">
            <a:extLst>
              <a:ext uri="{FF2B5EF4-FFF2-40B4-BE49-F238E27FC236}">
                <a16:creationId xmlns:a16="http://schemas.microsoft.com/office/drawing/2014/main" id="{4C3B8E30-6517-3B40-AD3F-54F5C7FCC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727" name="Text Box 2080">
            <a:extLst>
              <a:ext uri="{FF2B5EF4-FFF2-40B4-BE49-F238E27FC236}">
                <a16:creationId xmlns:a16="http://schemas.microsoft.com/office/drawing/2014/main" id="{2BA9C498-FAD1-1648-8192-44FBFB9CF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9728" name="Text Box 2081">
            <a:extLst>
              <a:ext uri="{FF2B5EF4-FFF2-40B4-BE49-F238E27FC236}">
                <a16:creationId xmlns:a16="http://schemas.microsoft.com/office/drawing/2014/main" id="{56474141-FE1A-9A44-9B88-C8691712F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9729" name="Text Box 2082">
            <a:extLst>
              <a:ext uri="{FF2B5EF4-FFF2-40B4-BE49-F238E27FC236}">
                <a16:creationId xmlns:a16="http://schemas.microsoft.com/office/drawing/2014/main" id="{569CFF26-20A8-3E43-86D3-6069C1D1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338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9730" name="Text Box 2083">
            <a:extLst>
              <a:ext uri="{FF2B5EF4-FFF2-40B4-BE49-F238E27FC236}">
                <a16:creationId xmlns:a16="http://schemas.microsoft.com/office/drawing/2014/main" id="{E51D0FBB-3D53-2F41-B4D2-9D75449C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731" name="Text Box 2084">
            <a:extLst>
              <a:ext uri="{FF2B5EF4-FFF2-40B4-BE49-F238E27FC236}">
                <a16:creationId xmlns:a16="http://schemas.microsoft.com/office/drawing/2014/main" id="{84120D6A-790F-4C42-AAF4-B5206365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29732" name="Text Box 2085">
            <a:extLst>
              <a:ext uri="{FF2B5EF4-FFF2-40B4-BE49-F238E27FC236}">
                <a16:creationId xmlns:a16="http://schemas.microsoft.com/office/drawing/2014/main" id="{E16E3B8B-2560-B94B-BD9D-556B11B64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9733" name="Text Box 2086">
            <a:extLst>
              <a:ext uri="{FF2B5EF4-FFF2-40B4-BE49-F238E27FC236}">
                <a16:creationId xmlns:a16="http://schemas.microsoft.com/office/drawing/2014/main" id="{8A304997-1550-5648-B6EA-0A1F488B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9734" name="Text Box 2087">
            <a:extLst>
              <a:ext uri="{FF2B5EF4-FFF2-40B4-BE49-F238E27FC236}">
                <a16:creationId xmlns:a16="http://schemas.microsoft.com/office/drawing/2014/main" id="{E9F7F8F4-9AC3-0742-BCE1-DF73F4B3A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29735" name="Text Box 2088">
            <a:extLst>
              <a:ext uri="{FF2B5EF4-FFF2-40B4-BE49-F238E27FC236}">
                <a16:creationId xmlns:a16="http://schemas.microsoft.com/office/drawing/2014/main" id="{D2750921-8099-F145-94B3-8923000C1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192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MAX</a:t>
            </a:r>
          </a:p>
        </p:txBody>
      </p:sp>
      <p:sp>
        <p:nvSpPr>
          <p:cNvPr id="29736" name="Text Box 2089">
            <a:extLst>
              <a:ext uri="{FF2B5EF4-FFF2-40B4-BE49-F238E27FC236}">
                <a16:creationId xmlns:a16="http://schemas.microsoft.com/office/drawing/2014/main" id="{02CBFD60-73D9-F643-AAA7-CF980258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290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MAX</a:t>
            </a:r>
          </a:p>
        </p:txBody>
      </p:sp>
      <p:sp>
        <p:nvSpPr>
          <p:cNvPr id="29737" name="Text Box 2090">
            <a:extLst>
              <a:ext uri="{FF2B5EF4-FFF2-40B4-BE49-F238E27FC236}">
                <a16:creationId xmlns:a16="http://schemas.microsoft.com/office/drawing/2014/main" id="{7733591B-1905-E142-AB7E-F79C345C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860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60A571BD-4028-E444-B15B-59033657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EE58EA-DB77-8A4C-B0CC-CEFEC5F5C5B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9A3572A-F2B2-F845-BF98-CA67551D3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Idea of α-β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CAE3584D-C985-2847-A23C-2949FCE9D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1910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Consider a node </a:t>
            </a:r>
            <a:r>
              <a:rPr lang="en-US" altLang="en-US" sz="2000">
                <a:solidFill>
                  <a:srgbClr val="FF0000"/>
                </a:solidFill>
              </a:rPr>
              <a:t>n</a:t>
            </a:r>
            <a:r>
              <a:rPr lang="en-US" altLang="en-US" sz="2000"/>
              <a:t> such that Player has a choice of moving to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If Player has a </a:t>
            </a:r>
            <a:r>
              <a:rPr lang="en-US" altLang="en-US" sz="2000">
                <a:solidFill>
                  <a:srgbClr val="FF0000"/>
                </a:solidFill>
              </a:rPr>
              <a:t>better choice m</a:t>
            </a:r>
            <a:r>
              <a:rPr lang="en-US" altLang="en-US" sz="2000"/>
              <a:t> either at the parent of n or at any choice point further up, then </a:t>
            </a:r>
            <a:r>
              <a:rPr lang="en-US" altLang="en-US" sz="2000">
                <a:solidFill>
                  <a:srgbClr val="FF0000"/>
                </a:solidFill>
              </a:rPr>
              <a:t>n will never be reached in actual play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α-β pruning gets it name from the two parameters that describe bounds on the backed-up values</a:t>
            </a:r>
          </a:p>
        </p:txBody>
      </p:sp>
      <p:pic>
        <p:nvPicPr>
          <p:cNvPr id="30726" name="Picture 5">
            <a:extLst>
              <a:ext uri="{FF2B5EF4-FFF2-40B4-BE49-F238E27FC236}">
                <a16:creationId xmlns:a16="http://schemas.microsoft.com/office/drawing/2014/main" id="{3F9B3166-FD3A-8942-89EE-CDC953165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41148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609680AA-3F27-BA41-85CE-327C8976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DDB376-DD73-F645-A269-53155010C0E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31748" name="Rectangle 1026">
            <a:extLst>
              <a:ext uri="{FF2B5EF4-FFF2-40B4-BE49-F238E27FC236}">
                <a16:creationId xmlns:a16="http://schemas.microsoft.com/office/drawing/2014/main" id="{146B36CD-A437-EE45-B149-B108E0860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Definitions of α and β</a:t>
            </a:r>
          </a:p>
        </p:txBody>
      </p:sp>
      <p:sp>
        <p:nvSpPr>
          <p:cNvPr id="31749" name="Rectangle 1027">
            <a:extLst>
              <a:ext uri="{FF2B5EF4-FFF2-40B4-BE49-F238E27FC236}">
                <a16:creationId xmlns:a16="http://schemas.microsoft.com/office/drawing/2014/main" id="{9D9E0F68-58FE-CF48-984C-8661B7929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α </a:t>
            </a:r>
            <a:r>
              <a:rPr lang="en-US" altLang="en-US" sz="2400"/>
              <a:t>= the value of the best (</a:t>
            </a:r>
            <a:r>
              <a:rPr lang="en-US" altLang="en-US" sz="2400">
                <a:solidFill>
                  <a:schemeClr val="accent2"/>
                </a:solidFill>
              </a:rPr>
              <a:t>highest-value</a:t>
            </a:r>
            <a:r>
              <a:rPr lang="en-US" altLang="en-US" sz="2400"/>
              <a:t>) choice we have found so far at any choice point along the path for </a:t>
            </a:r>
            <a:r>
              <a:rPr lang="en-US" altLang="en-US" sz="2400">
                <a:solidFill>
                  <a:schemeClr val="accent2"/>
                </a:solidFill>
              </a:rPr>
              <a:t>MAX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β</a:t>
            </a:r>
            <a:r>
              <a:rPr lang="en-US" altLang="en-US" sz="2400"/>
              <a:t> = the value of the best (</a:t>
            </a:r>
            <a:r>
              <a:rPr lang="en-US" altLang="en-US" sz="2400">
                <a:solidFill>
                  <a:schemeClr val="accent2"/>
                </a:solidFill>
              </a:rPr>
              <a:t>lowest-value</a:t>
            </a:r>
            <a:r>
              <a:rPr lang="en-US" altLang="en-US" sz="2400"/>
              <a:t>) choice we have found so far at any choice point along the path for </a:t>
            </a:r>
            <a:r>
              <a:rPr lang="en-US" altLang="en-US" sz="2400">
                <a:solidFill>
                  <a:schemeClr val="accent2"/>
                </a:solidFill>
              </a:rPr>
              <a:t>MIN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α-β search updates the values of α and β as it goes along and </a:t>
            </a:r>
            <a:r>
              <a:rPr lang="en-US" altLang="en-US" sz="2400">
                <a:solidFill>
                  <a:schemeClr val="accent2"/>
                </a:solidFill>
              </a:rPr>
              <a:t>prunes the remaining branches</a:t>
            </a:r>
            <a:r>
              <a:rPr lang="en-US" altLang="en-US" sz="2400"/>
              <a:t> at a node as soon as the value of the current node is </a:t>
            </a:r>
            <a:r>
              <a:rPr lang="en-US" altLang="en-US" sz="2400">
                <a:solidFill>
                  <a:schemeClr val="accent2"/>
                </a:solidFill>
              </a:rPr>
              <a:t>worse than the current α or β for MAX or MIN</a:t>
            </a:r>
            <a:r>
              <a:rPr lang="en-US" altLang="en-US" sz="2400"/>
              <a:t> respectively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>
            <a:extLst>
              <a:ext uri="{FF2B5EF4-FFF2-40B4-BE49-F238E27FC236}">
                <a16:creationId xmlns:a16="http://schemas.microsoft.com/office/drawing/2014/main" id="{CC4D1466-3BE6-4749-98A9-28C70087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33333"/>
          <a:stretch>
            <a:fillRect/>
          </a:stretch>
        </p:blipFill>
        <p:spPr bwMode="auto">
          <a:xfrm>
            <a:off x="381000" y="3962400"/>
            <a:ext cx="777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551125ED-BF46-6349-B02A-FE6D4F2B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01508F-0417-0646-B7A1-F336DA38E72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71533BB1-E58A-E741-ABF9-96FE8E02A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α-β Algorithm</a:t>
            </a:r>
          </a:p>
        </p:txBody>
      </p:sp>
      <p:pic>
        <p:nvPicPr>
          <p:cNvPr id="32773" name="Picture 3">
            <a:extLst>
              <a:ext uri="{FF2B5EF4-FFF2-40B4-BE49-F238E27FC236}">
                <a16:creationId xmlns:a16="http://schemas.microsoft.com/office/drawing/2014/main" id="{9D6F08CF-FF15-B24D-B99F-54323587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5000" r="15625" b="15625"/>
          <a:stretch>
            <a:fillRect/>
          </a:stretch>
        </p:blipFill>
        <p:spPr bwMode="auto">
          <a:xfrm>
            <a:off x="457200" y="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7B042DC-FFCC-FC40-A93E-6390068B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7469E3-F29D-1443-95C9-E179DCF5572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EA09D34-129D-9840-B166-041F1D0A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Now, Trace The Behavior</a:t>
            </a:r>
          </a:p>
        </p:txBody>
      </p:sp>
      <p:sp>
        <p:nvSpPr>
          <p:cNvPr id="33797" name="AutoShape 4">
            <a:extLst>
              <a:ext uri="{FF2B5EF4-FFF2-40B4-BE49-F238E27FC236}">
                <a16:creationId xmlns:a16="http://schemas.microsoft.com/office/drawing/2014/main" id="{FE76039B-DDDD-2340-9A2E-F797E107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828800"/>
            <a:ext cx="5334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3798" name="AutoShape 5">
            <a:extLst>
              <a:ext uri="{FF2B5EF4-FFF2-40B4-BE49-F238E27FC236}">
                <a16:creationId xmlns:a16="http://schemas.microsoft.com/office/drawing/2014/main" id="{E9E66017-9DC2-E04D-BD81-5E930045CCB0}"/>
              </a:ext>
            </a:extLst>
          </p:cNvPr>
          <p:cNvSpPr>
            <a:spLocks noChangeArrowheads="1"/>
          </p:cNvSpPr>
          <p:nvPr/>
        </p:nvSpPr>
        <p:spPr bwMode="auto">
          <a:xfrm rot="10763162">
            <a:off x="2362200" y="2971800"/>
            <a:ext cx="5334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3799" name="AutoShape 6">
            <a:extLst>
              <a:ext uri="{FF2B5EF4-FFF2-40B4-BE49-F238E27FC236}">
                <a16:creationId xmlns:a16="http://schemas.microsoft.com/office/drawing/2014/main" id="{0FB7C102-50BA-9D4B-A802-954047295B84}"/>
              </a:ext>
            </a:extLst>
          </p:cNvPr>
          <p:cNvSpPr>
            <a:spLocks noChangeArrowheads="1"/>
          </p:cNvSpPr>
          <p:nvPr/>
        </p:nvSpPr>
        <p:spPr bwMode="auto">
          <a:xfrm rot="10763162">
            <a:off x="4419600" y="2971800"/>
            <a:ext cx="5334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3800" name="AutoShape 7">
            <a:extLst>
              <a:ext uri="{FF2B5EF4-FFF2-40B4-BE49-F238E27FC236}">
                <a16:creationId xmlns:a16="http://schemas.microsoft.com/office/drawing/2014/main" id="{1329CC71-ED56-A544-9E65-43573A744FCD}"/>
              </a:ext>
            </a:extLst>
          </p:cNvPr>
          <p:cNvSpPr>
            <a:spLocks noChangeArrowheads="1"/>
          </p:cNvSpPr>
          <p:nvPr/>
        </p:nvSpPr>
        <p:spPr bwMode="auto">
          <a:xfrm rot="10763162">
            <a:off x="6705600" y="2971800"/>
            <a:ext cx="5334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33801" name="AutoShape 8">
            <a:extLst>
              <a:ext uri="{FF2B5EF4-FFF2-40B4-BE49-F238E27FC236}">
                <a16:creationId xmlns:a16="http://schemas.microsoft.com/office/drawing/2014/main" id="{13499A75-B27E-7D47-A3D5-261F1A93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3802" name="AutoShape 9">
            <a:extLst>
              <a:ext uri="{FF2B5EF4-FFF2-40B4-BE49-F238E27FC236}">
                <a16:creationId xmlns:a16="http://schemas.microsoft.com/office/drawing/2014/main" id="{419FD6CC-7F0A-4748-B4EB-6C3548370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9624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3803" name="AutoShape 10">
            <a:extLst>
              <a:ext uri="{FF2B5EF4-FFF2-40B4-BE49-F238E27FC236}">
                <a16:creationId xmlns:a16="http://schemas.microsoft.com/office/drawing/2014/main" id="{562BAD50-3594-164F-8DCC-6A53DF79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3804" name="AutoShape 11">
            <a:extLst>
              <a:ext uri="{FF2B5EF4-FFF2-40B4-BE49-F238E27FC236}">
                <a16:creationId xmlns:a16="http://schemas.microsoft.com/office/drawing/2014/main" id="{2AD9FD99-2BA5-6548-8975-04AC540D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3805" name="AutoShape 12">
            <a:extLst>
              <a:ext uri="{FF2B5EF4-FFF2-40B4-BE49-F238E27FC236}">
                <a16:creationId xmlns:a16="http://schemas.microsoft.com/office/drawing/2014/main" id="{03C664F8-7F71-8B4C-83E8-3EF99156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9624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3806" name="AutoShape 13">
            <a:extLst>
              <a:ext uri="{FF2B5EF4-FFF2-40B4-BE49-F238E27FC236}">
                <a16:creationId xmlns:a16="http://schemas.microsoft.com/office/drawing/2014/main" id="{F593CE3C-53A8-354A-893D-A2CFD65C6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624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3807" name="AutoShape 14">
            <a:extLst>
              <a:ext uri="{FF2B5EF4-FFF2-40B4-BE49-F238E27FC236}">
                <a16:creationId xmlns:a16="http://schemas.microsoft.com/office/drawing/2014/main" id="{D3CC04EA-9F0B-6743-85F6-A35A4EF71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3808" name="AutoShape 15">
            <a:extLst>
              <a:ext uri="{FF2B5EF4-FFF2-40B4-BE49-F238E27FC236}">
                <a16:creationId xmlns:a16="http://schemas.microsoft.com/office/drawing/2014/main" id="{A23BB426-50DF-854C-A1AA-FDB88016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9624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3809" name="AutoShape 16">
            <a:extLst>
              <a:ext uri="{FF2B5EF4-FFF2-40B4-BE49-F238E27FC236}">
                <a16:creationId xmlns:a16="http://schemas.microsoft.com/office/drawing/2014/main" id="{F971B66F-C709-C247-9A42-0F6C7040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624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cxnSp>
        <p:nvCxnSpPr>
          <p:cNvPr id="33810" name="AutoShape 17">
            <a:extLst>
              <a:ext uri="{FF2B5EF4-FFF2-40B4-BE49-F238E27FC236}">
                <a16:creationId xmlns:a16="http://schemas.microsoft.com/office/drawing/2014/main" id="{2D0365F0-641B-7549-836F-E917BC4ECA81}"/>
              </a:ext>
            </a:extLst>
          </p:cNvPr>
          <p:cNvCxnSpPr>
            <a:cxnSpLocks noChangeShapeType="1"/>
            <a:stCxn id="33797" idx="3"/>
            <a:endCxn id="33798" idx="3"/>
          </p:cNvCxnSpPr>
          <p:nvPr/>
        </p:nvCxnSpPr>
        <p:spPr bwMode="auto">
          <a:xfrm flipH="1">
            <a:off x="2625725" y="2209800"/>
            <a:ext cx="206057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8">
            <a:extLst>
              <a:ext uri="{FF2B5EF4-FFF2-40B4-BE49-F238E27FC236}">
                <a16:creationId xmlns:a16="http://schemas.microsoft.com/office/drawing/2014/main" id="{B4D199F3-0EB0-6D46-AA26-A645CB5A371E}"/>
              </a:ext>
            </a:extLst>
          </p:cNvPr>
          <p:cNvCxnSpPr>
            <a:cxnSpLocks noChangeShapeType="1"/>
            <a:stCxn id="33797" idx="3"/>
            <a:endCxn id="33799" idx="3"/>
          </p:cNvCxnSpPr>
          <p:nvPr/>
        </p:nvCxnSpPr>
        <p:spPr bwMode="auto">
          <a:xfrm flipH="1">
            <a:off x="4683125" y="2209800"/>
            <a:ext cx="317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9">
            <a:extLst>
              <a:ext uri="{FF2B5EF4-FFF2-40B4-BE49-F238E27FC236}">
                <a16:creationId xmlns:a16="http://schemas.microsoft.com/office/drawing/2014/main" id="{57602328-4836-2F4B-8BB3-CB1CFCCF3046}"/>
              </a:ext>
            </a:extLst>
          </p:cNvPr>
          <p:cNvCxnSpPr>
            <a:cxnSpLocks noChangeShapeType="1"/>
            <a:stCxn id="33797" idx="3"/>
            <a:endCxn id="33800" idx="3"/>
          </p:cNvCxnSpPr>
          <p:nvPr/>
        </p:nvCxnSpPr>
        <p:spPr bwMode="auto">
          <a:xfrm>
            <a:off x="4686300" y="2209800"/>
            <a:ext cx="228282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0">
            <a:extLst>
              <a:ext uri="{FF2B5EF4-FFF2-40B4-BE49-F238E27FC236}">
                <a16:creationId xmlns:a16="http://schemas.microsoft.com/office/drawing/2014/main" id="{47CC375F-2AF4-3C49-9395-01D5563B2EF3}"/>
              </a:ext>
            </a:extLst>
          </p:cNvPr>
          <p:cNvCxnSpPr>
            <a:cxnSpLocks noChangeShapeType="1"/>
            <a:stCxn id="33798" idx="0"/>
            <a:endCxn id="33801" idx="0"/>
          </p:cNvCxnSpPr>
          <p:nvPr/>
        </p:nvCxnSpPr>
        <p:spPr bwMode="auto">
          <a:xfrm flipH="1">
            <a:off x="1943100" y="3351213"/>
            <a:ext cx="6873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1">
            <a:extLst>
              <a:ext uri="{FF2B5EF4-FFF2-40B4-BE49-F238E27FC236}">
                <a16:creationId xmlns:a16="http://schemas.microsoft.com/office/drawing/2014/main" id="{7EFC7C75-0DCE-AE49-B21D-3E2F0B5E760E}"/>
              </a:ext>
            </a:extLst>
          </p:cNvPr>
          <p:cNvCxnSpPr>
            <a:cxnSpLocks noChangeShapeType="1"/>
            <a:stCxn id="33798" idx="0"/>
            <a:endCxn id="33802" idx="0"/>
          </p:cNvCxnSpPr>
          <p:nvPr/>
        </p:nvCxnSpPr>
        <p:spPr bwMode="auto">
          <a:xfrm flipH="1">
            <a:off x="2628900" y="3351213"/>
            <a:ext cx="15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2">
            <a:extLst>
              <a:ext uri="{FF2B5EF4-FFF2-40B4-BE49-F238E27FC236}">
                <a16:creationId xmlns:a16="http://schemas.microsoft.com/office/drawing/2014/main" id="{C31312C5-3098-194A-947F-D9B28A20FF45}"/>
              </a:ext>
            </a:extLst>
          </p:cNvPr>
          <p:cNvCxnSpPr>
            <a:cxnSpLocks noChangeShapeType="1"/>
            <a:stCxn id="33798" idx="0"/>
            <a:endCxn id="33803" idx="0"/>
          </p:cNvCxnSpPr>
          <p:nvPr/>
        </p:nvCxnSpPr>
        <p:spPr bwMode="auto">
          <a:xfrm>
            <a:off x="2630488" y="3351213"/>
            <a:ext cx="6842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3">
            <a:extLst>
              <a:ext uri="{FF2B5EF4-FFF2-40B4-BE49-F238E27FC236}">
                <a16:creationId xmlns:a16="http://schemas.microsoft.com/office/drawing/2014/main" id="{7E4772BF-0C1D-8149-B3E9-3983022DBADA}"/>
              </a:ext>
            </a:extLst>
          </p:cNvPr>
          <p:cNvCxnSpPr>
            <a:cxnSpLocks noChangeShapeType="1"/>
            <a:stCxn id="33799" idx="0"/>
            <a:endCxn id="33804" idx="0"/>
          </p:cNvCxnSpPr>
          <p:nvPr/>
        </p:nvCxnSpPr>
        <p:spPr bwMode="auto">
          <a:xfrm flipH="1">
            <a:off x="4076700" y="3351213"/>
            <a:ext cx="6111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4">
            <a:extLst>
              <a:ext uri="{FF2B5EF4-FFF2-40B4-BE49-F238E27FC236}">
                <a16:creationId xmlns:a16="http://schemas.microsoft.com/office/drawing/2014/main" id="{35B693DE-78D0-F84A-8D72-87623B8F043D}"/>
              </a:ext>
            </a:extLst>
          </p:cNvPr>
          <p:cNvCxnSpPr>
            <a:cxnSpLocks noChangeShapeType="1"/>
            <a:stCxn id="33799" idx="0"/>
            <a:endCxn id="33805" idx="0"/>
          </p:cNvCxnSpPr>
          <p:nvPr/>
        </p:nvCxnSpPr>
        <p:spPr bwMode="auto">
          <a:xfrm>
            <a:off x="4687888" y="3351213"/>
            <a:ext cx="746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5">
            <a:extLst>
              <a:ext uri="{FF2B5EF4-FFF2-40B4-BE49-F238E27FC236}">
                <a16:creationId xmlns:a16="http://schemas.microsoft.com/office/drawing/2014/main" id="{F9BE076C-6C62-C541-B1D6-C81AB45A25FB}"/>
              </a:ext>
            </a:extLst>
          </p:cNvPr>
          <p:cNvCxnSpPr>
            <a:cxnSpLocks noChangeShapeType="1"/>
            <a:stCxn id="33806" idx="0"/>
            <a:endCxn id="33799" idx="0"/>
          </p:cNvCxnSpPr>
          <p:nvPr/>
        </p:nvCxnSpPr>
        <p:spPr bwMode="auto">
          <a:xfrm flipH="1" flipV="1">
            <a:off x="4687888" y="3351213"/>
            <a:ext cx="7604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6">
            <a:extLst>
              <a:ext uri="{FF2B5EF4-FFF2-40B4-BE49-F238E27FC236}">
                <a16:creationId xmlns:a16="http://schemas.microsoft.com/office/drawing/2014/main" id="{88EC3AD3-9733-3741-BF68-30B69DCA2F28}"/>
              </a:ext>
            </a:extLst>
          </p:cNvPr>
          <p:cNvCxnSpPr>
            <a:cxnSpLocks noChangeShapeType="1"/>
            <a:stCxn id="33800" idx="0"/>
            <a:endCxn id="33807" idx="0"/>
          </p:cNvCxnSpPr>
          <p:nvPr/>
        </p:nvCxnSpPr>
        <p:spPr bwMode="auto">
          <a:xfrm flipH="1">
            <a:off x="6286500" y="3351213"/>
            <a:ext cx="6873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7">
            <a:extLst>
              <a:ext uri="{FF2B5EF4-FFF2-40B4-BE49-F238E27FC236}">
                <a16:creationId xmlns:a16="http://schemas.microsoft.com/office/drawing/2014/main" id="{7D7175F0-C306-B740-9623-B2EAEB52A197}"/>
              </a:ext>
            </a:extLst>
          </p:cNvPr>
          <p:cNvCxnSpPr>
            <a:cxnSpLocks noChangeShapeType="1"/>
            <a:stCxn id="33800" idx="0"/>
            <a:endCxn id="33808" idx="0"/>
          </p:cNvCxnSpPr>
          <p:nvPr/>
        </p:nvCxnSpPr>
        <p:spPr bwMode="auto">
          <a:xfrm flipH="1">
            <a:off x="6972300" y="3351213"/>
            <a:ext cx="15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28">
            <a:extLst>
              <a:ext uri="{FF2B5EF4-FFF2-40B4-BE49-F238E27FC236}">
                <a16:creationId xmlns:a16="http://schemas.microsoft.com/office/drawing/2014/main" id="{54B8A070-C3E6-2C4A-AA44-37F8942484A3}"/>
              </a:ext>
            </a:extLst>
          </p:cNvPr>
          <p:cNvCxnSpPr>
            <a:cxnSpLocks noChangeShapeType="1"/>
            <a:stCxn id="33800" idx="0"/>
            <a:endCxn id="33809" idx="0"/>
          </p:cNvCxnSpPr>
          <p:nvPr/>
        </p:nvCxnSpPr>
        <p:spPr bwMode="auto">
          <a:xfrm>
            <a:off x="6973888" y="3351213"/>
            <a:ext cx="6842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2" name="Text Box 29">
            <a:extLst>
              <a:ext uri="{FF2B5EF4-FFF2-40B4-BE49-F238E27FC236}">
                <a16:creationId xmlns:a16="http://schemas.microsoft.com/office/drawing/2014/main" id="{D2802D23-4990-6B47-854E-431FC19E2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3823" name="Text Box 30">
            <a:extLst>
              <a:ext uri="{FF2B5EF4-FFF2-40B4-BE49-F238E27FC236}">
                <a16:creationId xmlns:a16="http://schemas.microsoft.com/office/drawing/2014/main" id="{E730BF46-4589-664B-9EBE-217C34B56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33824" name="Text Box 31">
            <a:extLst>
              <a:ext uri="{FF2B5EF4-FFF2-40B4-BE49-F238E27FC236}">
                <a16:creationId xmlns:a16="http://schemas.microsoft.com/office/drawing/2014/main" id="{52C398F3-5F22-7742-8328-F53439B48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3825" name="Text Box 32">
            <a:extLst>
              <a:ext uri="{FF2B5EF4-FFF2-40B4-BE49-F238E27FC236}">
                <a16:creationId xmlns:a16="http://schemas.microsoft.com/office/drawing/2014/main" id="{9E002072-AF01-3D41-9088-49F24DF63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357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3826" name="Text Box 33">
            <a:extLst>
              <a:ext uri="{FF2B5EF4-FFF2-40B4-BE49-F238E27FC236}">
                <a16:creationId xmlns:a16="http://schemas.microsoft.com/office/drawing/2014/main" id="{7D2822F1-11EC-2941-BFAB-D5B1C037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3827" name="Text Box 34">
            <a:extLst>
              <a:ext uri="{FF2B5EF4-FFF2-40B4-BE49-F238E27FC236}">
                <a16:creationId xmlns:a16="http://schemas.microsoft.com/office/drawing/2014/main" id="{14BEA5D1-AA6F-714F-BC46-D826AAE81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3828" name="Text Box 35">
            <a:extLst>
              <a:ext uri="{FF2B5EF4-FFF2-40B4-BE49-F238E27FC236}">
                <a16:creationId xmlns:a16="http://schemas.microsoft.com/office/drawing/2014/main" id="{56FAD838-6F5E-B044-9746-3E7744598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33829" name="Text Box 36">
            <a:extLst>
              <a:ext uri="{FF2B5EF4-FFF2-40B4-BE49-F238E27FC236}">
                <a16:creationId xmlns:a16="http://schemas.microsoft.com/office/drawing/2014/main" id="{213ADB91-6361-094F-98F6-2AABFBEB7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3830" name="Text Box 37">
            <a:extLst>
              <a:ext uri="{FF2B5EF4-FFF2-40B4-BE49-F238E27FC236}">
                <a16:creationId xmlns:a16="http://schemas.microsoft.com/office/drawing/2014/main" id="{BA644F19-8917-8F48-B8AB-AEECF2F0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3831" name="Text Box 38">
            <a:extLst>
              <a:ext uri="{FF2B5EF4-FFF2-40B4-BE49-F238E27FC236}">
                <a16:creationId xmlns:a16="http://schemas.microsoft.com/office/drawing/2014/main" id="{2F9913FB-7FB0-BA49-9692-49EDEC39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430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MAX</a:t>
            </a:r>
          </a:p>
        </p:txBody>
      </p:sp>
      <p:sp>
        <p:nvSpPr>
          <p:cNvPr id="33832" name="Text Box 40">
            <a:extLst>
              <a:ext uri="{FF2B5EF4-FFF2-40B4-BE49-F238E27FC236}">
                <a16:creationId xmlns:a16="http://schemas.microsoft.com/office/drawing/2014/main" id="{E9DC035C-5A92-B741-974E-DB10D0B34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098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MIN</a:t>
            </a:r>
          </a:p>
        </p:txBody>
      </p:sp>
      <p:sp>
        <p:nvSpPr>
          <p:cNvPr id="76841" name="Text Box 41">
            <a:extLst>
              <a:ext uri="{FF2B5EF4-FFF2-40B4-BE49-F238E27FC236}">
                <a16:creationId xmlns:a16="http://schemas.microsoft.com/office/drawing/2014/main" id="{3C9DE769-DD07-4A41-BE38-F21BAD839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71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76842" name="Text Box 42">
            <a:extLst>
              <a:ext uri="{FF2B5EF4-FFF2-40B4-BE49-F238E27FC236}">
                <a16:creationId xmlns:a16="http://schemas.microsoft.com/office/drawing/2014/main" id="{715CAD9D-0412-794D-9609-0B7334AA0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971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76843" name="Text Box 43">
            <a:extLst>
              <a:ext uri="{FF2B5EF4-FFF2-40B4-BE49-F238E27FC236}">
                <a16:creationId xmlns:a16="http://schemas.microsoft.com/office/drawing/2014/main" id="{9B8B292B-340A-AD4C-83D4-1C6F5987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1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76844" name="Text Box 44">
            <a:extLst>
              <a:ext uri="{FF2B5EF4-FFF2-40B4-BE49-F238E27FC236}">
                <a16:creationId xmlns:a16="http://schemas.microsoft.com/office/drawing/2014/main" id="{F9370E86-D87A-5849-BD2D-984DE663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1" grpId="0" autoUpdateAnimBg="0"/>
      <p:bldP spid="76842" grpId="0" autoUpdateAnimBg="0"/>
      <p:bldP spid="76843" grpId="0" autoUpdateAnimBg="0"/>
      <p:bldP spid="7684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C44AC7AF-7B31-AF4B-B2EB-D03A1755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9528E6-4BD7-7D42-8417-D99EFA4E9E8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39E4253B-7F84-BB40-B312-F080FFB23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Games vs. Search Problems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E022E8C3-566F-F04D-AD7A-92CC41BF7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3505200" cy="4648200"/>
          </a:xfrm>
        </p:spPr>
        <p:txBody>
          <a:bodyPr/>
          <a:lstStyle/>
          <a:p>
            <a:pPr eaLnBrk="1" hangingPunct="1"/>
            <a:r>
              <a:rPr lang="en-US" altLang="en-US" sz="2400"/>
              <a:t>"</a:t>
            </a:r>
            <a:r>
              <a:rPr lang="en-US" altLang="en-US" sz="2400">
                <a:solidFill>
                  <a:schemeClr val="accent2"/>
                </a:solidFill>
              </a:rPr>
              <a:t>Unpredictable</a:t>
            </a:r>
            <a:r>
              <a:rPr lang="en-US" altLang="en-US" sz="2400"/>
              <a:t>" opponent</a:t>
            </a:r>
          </a:p>
          <a:p>
            <a:pPr lvl="1" eaLnBrk="1" hangingPunct="1"/>
            <a:r>
              <a:rPr lang="en-US" altLang="en-US" sz="2000"/>
              <a:t>specifying a move for every possible opponent reply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Time limits</a:t>
            </a:r>
          </a:p>
          <a:p>
            <a:pPr lvl="1" eaLnBrk="1" hangingPunct="1"/>
            <a:r>
              <a:rPr lang="en-US" altLang="en-US" sz="2000"/>
              <a:t>unlikely to find goal, must approximate</a:t>
            </a:r>
          </a:p>
        </p:txBody>
      </p:sp>
      <p:pic>
        <p:nvPicPr>
          <p:cNvPr id="8198" name="Picture 4">
            <a:hlinkClick r:id="rId2"/>
            <a:extLst>
              <a:ext uri="{FF2B5EF4-FFF2-40B4-BE49-F238E27FC236}">
                <a16:creationId xmlns:a16="http://schemas.microsoft.com/office/drawing/2014/main" id="{B802A41F-AF86-6D47-86CC-6B6DF2EC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7800"/>
            <a:ext cx="51498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minimax">
            <a:extLst>
              <a:ext uri="{FF2B5EF4-FFF2-40B4-BE49-F238E27FC236}">
                <a16:creationId xmlns:a16="http://schemas.microsoft.com/office/drawing/2014/main" id="{BB06008B-985A-4443-80F3-5706F0F8B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40386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9BF93604-F2D1-0842-9E96-48631CAA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DDFE7C-4865-8E44-966F-DCEDE8D5E6A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AEFFB96B-5496-F447-9D42-03577EEB9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α-β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9EB11344-6128-9040-9D92-F8D057F7C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Pruning </a:t>
            </a:r>
            <a:r>
              <a:rPr lang="en-US" altLang="en-US" sz="2000">
                <a:solidFill>
                  <a:srgbClr val="FF0000"/>
                </a:solidFill>
              </a:rPr>
              <a:t>does not</a:t>
            </a:r>
            <a:r>
              <a:rPr lang="en-US" altLang="en-US" sz="2000"/>
              <a:t> affect final result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4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effectiveness of alpha-beta pruning is highly dependent on the </a:t>
            </a:r>
            <a:r>
              <a:rPr lang="en-US" altLang="en-US" sz="2000">
                <a:solidFill>
                  <a:srgbClr val="FF0000"/>
                </a:solidFill>
              </a:rPr>
              <a:t>order of successors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might be worthwhile to try to examine first the successors that are likely to be best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4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With "perfect ordering," time complexity = O(b</a:t>
            </a:r>
            <a:r>
              <a:rPr lang="en-US" altLang="en-US" sz="2000" baseline="30000"/>
              <a:t>m/2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à"/>
            </a:pPr>
            <a:r>
              <a:rPr lang="en-US" altLang="en-US" sz="1800">
                <a:solidFill>
                  <a:srgbClr val="FF0000"/>
                </a:solidFill>
              </a:rPr>
              <a:t>effective branching factor </a:t>
            </a:r>
            <a:r>
              <a:rPr lang="en-US" altLang="en-US" sz="1800"/>
              <a:t>becomes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For chess, 6 instead of 35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it can look ahead roughly twice as far as minimax in the same amount of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Ordering in chess: </a:t>
            </a:r>
            <a:r>
              <a:rPr lang="en-US" altLang="en-US" sz="1800">
                <a:solidFill>
                  <a:schemeClr val="accent2"/>
                </a:solidFill>
              </a:rPr>
              <a:t>captures, threats, forward moves, and then backward moves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à"/>
            </a:pPr>
            <a:endParaRPr lang="en-US" altLang="en-US" sz="1400"/>
          </a:p>
        </p:txBody>
      </p:sp>
      <p:graphicFrame>
        <p:nvGraphicFramePr>
          <p:cNvPr id="34823" name="Object 4">
            <a:extLst>
              <a:ext uri="{FF2B5EF4-FFF2-40B4-BE49-F238E27FC236}">
                <a16:creationId xmlns:a16="http://schemas.microsoft.com/office/drawing/2014/main" id="{ED267337-9E6E-D94F-B747-50B2392CB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833813"/>
          <a:ext cx="457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4" imgW="5562600" imgH="5270500" progId="Equation.DSMT4">
                  <p:embed/>
                </p:oleObj>
              </mc:Choice>
              <mc:Fallback>
                <p:oleObj name="Equation" r:id="rId4" imgW="5562600" imgH="527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33813"/>
                        <a:ext cx="457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84ED356D-24A9-D84A-AB4C-490FC786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5DD39B-C351-8948-A666-AEB2FE2B7C8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35844" name="Rectangle 1026">
            <a:extLst>
              <a:ext uri="{FF2B5EF4-FFF2-40B4-BE49-F238E27FC236}">
                <a16:creationId xmlns:a16="http://schemas.microsoft.com/office/drawing/2014/main" id="{1513F210-6200-1A47-B51A-DBD3EEBE6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Ordering?</a:t>
            </a:r>
          </a:p>
        </p:txBody>
      </p:sp>
      <p:sp>
        <p:nvSpPr>
          <p:cNvPr id="35845" name="Rectangle 1027">
            <a:extLst>
              <a:ext uri="{FF2B5EF4-FFF2-40B4-BE49-F238E27FC236}">
                <a16:creationId xmlns:a16="http://schemas.microsoft.com/office/drawing/2014/main" id="{42FF46F3-33D5-C04E-8865-C51B11C73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If successors are examined in random order rather than best-first, the complexity will be roughly </a:t>
            </a:r>
            <a:r>
              <a:rPr lang="en-US" altLang="en-US" sz="2400">
                <a:solidFill>
                  <a:schemeClr val="accent2"/>
                </a:solidFill>
              </a:rPr>
              <a:t>O(b</a:t>
            </a:r>
            <a:r>
              <a:rPr lang="en-US" altLang="en-US" sz="2400" baseline="30000">
                <a:solidFill>
                  <a:schemeClr val="accent2"/>
                </a:solidFill>
              </a:rPr>
              <a:t>3m/4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Adding dynamic move-ordering schemes, such as trying first the moves that were found to be best last time, brings us close to the theoretical limit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 best moves are often called </a:t>
            </a:r>
            <a:r>
              <a:rPr lang="en-US" altLang="en-US" sz="2400">
                <a:solidFill>
                  <a:srgbClr val="00B0F0"/>
                </a:solidFill>
              </a:rPr>
              <a:t>killer moves </a:t>
            </a:r>
            <a:r>
              <a:rPr lang="en-US" altLang="en-US" sz="2400"/>
              <a:t>(killer move heuristic)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B2FDA387-B8E6-2B48-B1BD-52FE6141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4E53BF-C10C-FE41-B762-959DA299180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49823ECE-663D-5A45-83A1-FEF89DB3D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Dealing with Repeated States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B1F27D5-C277-2D42-AEFB-4CB63EAAA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 games, repeated states occur frequently because of </a:t>
            </a:r>
            <a:r>
              <a:rPr lang="en-US" altLang="en-US" sz="2400">
                <a:solidFill>
                  <a:schemeClr val="hlink"/>
                </a:solidFill>
              </a:rPr>
              <a:t>transpositions</a:t>
            </a:r>
            <a:r>
              <a:rPr lang="en-US" altLang="en-US" sz="2400"/>
              <a:t> --	</a:t>
            </a:r>
          </a:p>
          <a:p>
            <a:pPr lvl="1" eaLnBrk="1" hangingPunct="1"/>
            <a:r>
              <a:rPr lang="en-US" altLang="en-US" sz="2000"/>
              <a:t>different permutations of the move sequence end up in the same position</a:t>
            </a:r>
          </a:p>
          <a:p>
            <a:pPr lvl="1" eaLnBrk="1" hangingPunct="1"/>
            <a:r>
              <a:rPr lang="en-US" altLang="en-US" sz="2000"/>
              <a:t>e.g., [a1, b1, a2, b2] vs. [a1, b2, a2, b1]</a:t>
            </a:r>
          </a:p>
          <a:p>
            <a:pPr eaLnBrk="1" hangingPunct="1"/>
            <a:r>
              <a:rPr lang="en-US" altLang="en-US" sz="2400"/>
              <a:t>It’s worthwhile to store the evaluation of this position in a hash table the first time it is encountered</a:t>
            </a:r>
          </a:p>
          <a:p>
            <a:pPr lvl="1" eaLnBrk="1" hangingPunct="1"/>
            <a:r>
              <a:rPr lang="en-US" altLang="en-US" sz="2000"/>
              <a:t>similar to the “</a:t>
            </a:r>
            <a:r>
              <a:rPr lang="en-US" altLang="en-US" sz="2000">
                <a:solidFill>
                  <a:schemeClr val="accent2"/>
                </a:solidFill>
              </a:rPr>
              <a:t>explored set</a:t>
            </a:r>
            <a:r>
              <a:rPr lang="en-US" altLang="en-US" sz="2000"/>
              <a:t>” in graph-search</a:t>
            </a:r>
          </a:p>
          <a:p>
            <a:pPr eaLnBrk="1" hangingPunct="1"/>
            <a:r>
              <a:rPr lang="en-US" altLang="en-US" sz="2400"/>
              <a:t>Tradeoff:</a:t>
            </a:r>
          </a:p>
          <a:p>
            <a:pPr lvl="1" eaLnBrk="1" hangingPunct="1"/>
            <a:r>
              <a:rPr lang="en-US" altLang="en-US" sz="2000"/>
              <a:t>Transposition table can be too big</a:t>
            </a:r>
          </a:p>
          <a:p>
            <a:pPr lvl="1" eaLnBrk="1" hangingPunct="1"/>
            <a:r>
              <a:rPr lang="en-US" altLang="en-US" sz="2000"/>
              <a:t>Which to keep and which to discard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2FD689B6-3238-614D-BEB2-AD918A2C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5E7B6C-C9D6-B348-8D66-689CE4D211A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24BA6D63-C930-E64E-9312-861ECDADD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Imperfect, Real-Time Decisions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BA36E71-C62D-124B-86C8-A029E2473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Minimax generates the entire game search space</a:t>
            </a:r>
          </a:p>
          <a:p>
            <a:pPr eaLnBrk="1" hangingPunct="1"/>
            <a:r>
              <a:rPr lang="en-US" altLang="en-US" sz="2400"/>
              <a:t>Alpha-beta prunes large part of it, but still needs to search all the way to terminal states</a:t>
            </a:r>
          </a:p>
          <a:p>
            <a:pPr eaLnBrk="1" hangingPunct="1"/>
            <a:r>
              <a:rPr lang="en-US" altLang="en-US" sz="2400"/>
              <a:t>However, moves must be made in reasonable amount of time</a:t>
            </a:r>
          </a:p>
          <a:p>
            <a:pPr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Standard approach</a:t>
            </a:r>
            <a:r>
              <a:rPr lang="en-US" altLang="en-US" sz="2400"/>
              <a:t>: turning non-terminal nodes into terminal leaves</a:t>
            </a:r>
          </a:p>
          <a:p>
            <a:pPr lvl="1" eaLnBrk="1" hangingPunct="1"/>
            <a:r>
              <a:rPr lang="en-US" altLang="en-US" sz="2000">
                <a:solidFill>
                  <a:srgbClr val="FF0000"/>
                </a:solidFill>
              </a:rPr>
              <a:t>cutoff test: </a:t>
            </a:r>
            <a:r>
              <a:rPr lang="en-US" altLang="en-US" sz="2000"/>
              <a:t>replaces terminal test, e.g., depth limit </a:t>
            </a:r>
          </a:p>
          <a:p>
            <a:pPr lvl="1" eaLnBrk="1" hangingPunct="1"/>
            <a:r>
              <a:rPr lang="en-US" altLang="en-US" sz="2000">
                <a:solidFill>
                  <a:srgbClr val="FF0000"/>
                </a:solidFill>
              </a:rPr>
              <a:t>heuristic evaluation function </a:t>
            </a:r>
            <a:r>
              <a:rPr lang="en-US" altLang="en-US" sz="2000"/>
              <a:t>= estimated desirability or utility of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B95076AB-715B-7F4E-B0D3-4CA6F42D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A4492C-564F-024A-B5CB-21CE7B4F288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60EA3A11-04E6-4844-9D2D-C7C23E71B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Functions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2061791D-4F25-894B-A4ED-64881DE57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performance of a game-playing program is dependent on the </a:t>
            </a:r>
            <a:r>
              <a:rPr lang="en-US" altLang="en-US">
                <a:solidFill>
                  <a:schemeClr val="accent2"/>
                </a:solidFill>
              </a:rPr>
              <a:t>quality of its evaluation function</a:t>
            </a:r>
          </a:p>
          <a:p>
            <a:pPr lvl="1" eaLnBrk="1" hangingPunct="1"/>
            <a:r>
              <a:rPr lang="en-US" altLang="en-US"/>
              <a:t>Order the terminal states the same way as the true utility function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Evaluation of nonterminal states correlate with the actual chance of winning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Computation must not take too long!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86262DF8-1D83-5A41-AA12-15777F70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EF417B-2909-7742-8363-19CEEAA699F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729D331F-C529-8A49-AFFA-36B5E5C44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Playing Chess, Experience is Important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B1B0D11B-9E41-2F43-936E-6B22AA9C5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Most eval. Functions work by calculating various </a:t>
            </a:r>
            <a:r>
              <a:rPr lang="en-US" altLang="en-US" sz="2400">
                <a:solidFill>
                  <a:srgbClr val="0070C0"/>
                </a:solidFill>
              </a:rPr>
              <a:t>features of the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Different features form various categories of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Consider the category of two-pawns vs. one pawn and suppose experience suggests that 72% of the states lead to a win (+1), 20% to a loss(0), and 8% to a draw (1/2)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Expected value = 0.72*1 + 0.20*0 + 0.08*1/2 = 0.76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Too many categories and too much experience are required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DA10F00-933D-CA45-BAF6-1CFB6451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E01B012D-D3E6-A546-9C83-72788A54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Introductory chess books give an approximate material value for each piece: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each pawn is worth 1, a knight or bishop is worth 3, a rook 5, and the queen 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Other features such as “good pawn structure” and “king safety” worth half a pawn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For chess, typically </a:t>
            </a:r>
            <a:r>
              <a:rPr lang="en-US" altLang="en-US" sz="2000">
                <a:solidFill>
                  <a:srgbClr val="FF0000"/>
                </a:solidFill>
              </a:rPr>
              <a:t>linear</a:t>
            </a:r>
            <a:r>
              <a:rPr lang="en-US" altLang="en-US" sz="2000"/>
              <a:t> weighted sum of </a:t>
            </a:r>
            <a:r>
              <a:rPr lang="en-US" altLang="en-US" sz="2000">
                <a:solidFill>
                  <a:schemeClr val="accent2"/>
                </a:solidFill>
              </a:rPr>
              <a:t>features</a:t>
            </a:r>
            <a:endParaRPr lang="en-US" altLang="en-US" sz="200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Eval(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i="1">
                <a:solidFill>
                  <a:schemeClr val="accent2"/>
                </a:solidFill>
              </a:rPr>
              <a:t>) </a:t>
            </a:r>
            <a:r>
              <a:rPr lang="en-US" altLang="en-US" sz="2000">
                <a:solidFill>
                  <a:schemeClr val="accent2"/>
                </a:solidFill>
              </a:rPr>
              <a:t>= 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16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000" baseline="-16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baseline="-16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000" baseline="-16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) + … + 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i="1" baseline="-1600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000" i="1" baseline="-1600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>
                <a:latin typeface="Times New Roman" panose="02020603050405020304" pitchFamily="18" charset="0"/>
              </a:rPr>
              <a:t>w</a:t>
            </a:r>
            <a:r>
              <a:rPr lang="en-US" altLang="en-US" sz="1800" i="1" baseline="-16000">
                <a:latin typeface="Times New Roman" panose="02020603050405020304" pitchFamily="18" charset="0"/>
              </a:rPr>
              <a:t>i</a:t>
            </a:r>
            <a:r>
              <a:rPr lang="en-US" altLang="en-US" sz="1800" baseline="-16000"/>
              <a:t> </a:t>
            </a:r>
            <a:r>
              <a:rPr lang="en-US" altLang="en-US" sz="1800"/>
              <a:t>is a weight and </a:t>
            </a:r>
            <a:r>
              <a:rPr lang="en-US" altLang="en-US" sz="1800" i="1">
                <a:latin typeface="Times New Roman" panose="02020603050405020304" pitchFamily="18" charset="0"/>
              </a:rPr>
              <a:t>f</a:t>
            </a:r>
            <a:r>
              <a:rPr lang="en-US" altLang="en-US" sz="1800" i="1" baseline="-16000">
                <a:latin typeface="Times New Roman" panose="02020603050405020304" pitchFamily="18" charset="0"/>
              </a:rPr>
              <a:t>i</a:t>
            </a:r>
            <a:r>
              <a:rPr lang="en-US" altLang="en-US" sz="1800" baseline="-16000"/>
              <a:t> </a:t>
            </a:r>
            <a:r>
              <a:rPr lang="en-US" altLang="en-US" sz="1800"/>
              <a:t>is a feature of the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e.g.</a:t>
            </a:r>
            <a:r>
              <a:rPr lang="en-US" altLang="en-US" sz="1600"/>
              <a:t>, f is the # of each piece, and w is the value of each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Linear assumption: contribution of each feature is independent of the values of the other features</a:t>
            </a:r>
            <a:endParaRPr lang="en-US" altLang="en-US" sz="16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There are also non-linear combinations of features</a:t>
            </a:r>
            <a:endParaRPr lang="en-US" altLang="en-US" sz="2000"/>
          </a:p>
          <a:p>
            <a:pPr eaLnBrk="1" hangingPunct="1"/>
            <a:endParaRPr lang="en-US" altLang="en-US"/>
          </a:p>
        </p:txBody>
      </p:sp>
      <p:sp>
        <p:nvSpPr>
          <p:cNvPr id="40965" name="Slide Number Placeholder 4">
            <a:extLst>
              <a:ext uri="{FF2B5EF4-FFF2-40B4-BE49-F238E27FC236}">
                <a16:creationId xmlns:a16="http://schemas.microsoft.com/office/drawing/2014/main" id="{3FEB9220-0C91-A945-9D6B-3FF63938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2CC1A7-C295-C447-A1C8-141100201BD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77F4ACBD-5A9A-3945-9199-571F4FAA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B7589-B4D5-7040-8022-71BC74A81CB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2F513646-85C5-2F4E-BF99-03AD614BE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Cutting off Search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8E7C0B76-8111-5D44-A8E9-79271B79E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Modify alpha-beta search so that:</a:t>
            </a:r>
          </a:p>
          <a:p>
            <a:pPr lvl="1" eaLnBrk="1" hangingPunct="1"/>
            <a:r>
              <a:rPr lang="en-US" altLang="en-US" sz="2000"/>
              <a:t>Terminal? is replaced by Cutoff?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Utility is replaced by Eval</a:t>
            </a:r>
          </a:p>
          <a:p>
            <a:pPr lvl="1" eaLnBrk="1" hangingPunct="1"/>
            <a:endParaRPr lang="en-US" altLang="en-US" sz="200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if</a:t>
            </a:r>
            <a:r>
              <a:rPr lang="en-US" altLang="en-US" sz="2000"/>
              <a:t> </a:t>
            </a:r>
            <a:r>
              <a:rPr lang="en-US" altLang="en-US" sz="2000" b="1"/>
              <a:t>Cutoff-Test</a:t>
            </a:r>
            <a:r>
              <a:rPr lang="en-US" altLang="en-US" sz="2000"/>
              <a:t>(state, depth) </a:t>
            </a:r>
            <a:r>
              <a:rPr lang="en-US" altLang="en-US" sz="2000">
                <a:solidFill>
                  <a:schemeClr val="accent2"/>
                </a:solidFill>
              </a:rPr>
              <a:t>then return</a:t>
            </a:r>
            <a:r>
              <a:rPr lang="en-US" altLang="en-US" sz="2000"/>
              <a:t> </a:t>
            </a:r>
            <a:r>
              <a:rPr lang="en-US" altLang="en-US" sz="2000" b="1"/>
              <a:t>Eval</a:t>
            </a:r>
            <a:r>
              <a:rPr lang="en-US" altLang="en-US" sz="2000"/>
              <a:t>(state)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depth is chosen such that the amount of time used will not exceed what the rules of the game allow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Iterative deepening search can be applied</a:t>
            </a:r>
          </a:p>
          <a:p>
            <a:pPr lvl="2" eaLnBrk="1" hangingPunct="1"/>
            <a:r>
              <a:rPr lang="en-US" altLang="en-US" sz="1600"/>
              <a:t>When time runs out, returns the move selected by the deepest completed search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3E954C56-D6CA-9041-BBE1-3C57F2E4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50D4E4-BEAC-7F41-B4FB-70AFAAADB32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3EB7E76-616A-9F48-B488-91C28116B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Result?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902E7218-0FC4-7640-B6F3-D4044E042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Does it work in practice?</a:t>
            </a:r>
          </a:p>
          <a:p>
            <a:pPr lvl="1" eaLnBrk="1" hangingPunct="1"/>
            <a:r>
              <a:rPr lang="en-US" altLang="en-US" sz="2000"/>
              <a:t>Chess problem. Assume we can generate and evaluate a million nodes per second, this will allow us to search roughly 200 million nodes per move under standard time control (3 minutes per move).</a:t>
            </a:r>
          </a:p>
          <a:p>
            <a:pPr lvl="1" eaLnBrk="1" hangingPunct="1"/>
            <a:r>
              <a:rPr lang="en-US" altLang="en-US" sz="2000"/>
              <a:t>With minimax, only 5-ply, but with alpha-beta,10-ply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4-ply lookahead is a hopeless chess player!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4-ply </a:t>
            </a:r>
            <a:r>
              <a:rPr lang="en-US" altLang="en-US" sz="2000">
                <a:cs typeface="Arial" panose="020B0604020202020204" pitchFamily="34" charset="0"/>
              </a:rPr>
              <a:t>≈ </a:t>
            </a:r>
            <a:r>
              <a:rPr lang="en-US" altLang="en-US" sz="2000"/>
              <a:t>human novice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8-ply </a:t>
            </a:r>
            <a:r>
              <a:rPr lang="en-US" altLang="en-US" sz="2000">
                <a:cs typeface="Arial" panose="020B0604020202020204" pitchFamily="34" charset="0"/>
              </a:rPr>
              <a:t>≈</a:t>
            </a:r>
            <a:r>
              <a:rPr lang="en-US" altLang="en-US" sz="2000"/>
              <a:t> typical PC, human master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12-ply </a:t>
            </a:r>
            <a:r>
              <a:rPr lang="en-US" altLang="en-US" sz="2000">
                <a:cs typeface="Arial" panose="020B0604020202020204" pitchFamily="34" charset="0"/>
              </a:rPr>
              <a:t>≈</a:t>
            </a:r>
            <a:r>
              <a:rPr lang="en-US" altLang="en-US" sz="2000"/>
              <a:t> Deep Blue, Kasparov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F30B25BA-79EE-6545-96D0-C1D8A216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77E91B-428F-FC4D-A407-F31F3F68B41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0491E12-6D1F-084D-8A0A-C0443EB80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Deterministic Games in Practice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C8190327-16F2-BB46-8CB6-BE5763C8E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Checkers</a:t>
            </a:r>
            <a:r>
              <a:rPr lang="en-US" altLang="en-US" sz="1800"/>
              <a:t>: Chinook ended 40-year-reign of human world champion Marion Tinsley in 1994. Used a precomputed endgame database defining perfect play for all positions involving 8 or fewer pieces on the board, a total of 444 billion positions.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Chess</a:t>
            </a:r>
            <a:r>
              <a:rPr lang="en-US" altLang="en-US" sz="1800"/>
              <a:t>: Deep Blue defeated human world champion Garry Kasparov in a six-game match in 1997. Deep Blue searches 200 million positions per second, uses very sophisticated evaluation, and undisclosed methods for extending some lines of search up to 40 ply.</a:t>
            </a:r>
          </a:p>
          <a:p>
            <a:pPr eaLnBrk="1" hangingPunct="1">
              <a:lnSpc>
                <a:spcPct val="80000"/>
              </a:lnSpc>
            </a:pPr>
            <a:endParaRPr lang="en-US" altLang="en-US" sz="1200"/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Othello</a:t>
            </a:r>
            <a:r>
              <a:rPr lang="en-US" altLang="en-US" sz="1800"/>
              <a:t>: human champions refuse to compete against computers, who are too good.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200"/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Go</a:t>
            </a:r>
            <a:r>
              <a:rPr lang="en-US" altLang="en-US" sz="1800"/>
              <a:t>: human champions refuse to compete against computers, who are too bad. In go, </a:t>
            </a:r>
            <a:r>
              <a:rPr lang="en-US" altLang="en-US" sz="1800" i="1"/>
              <a:t>b &gt; 300</a:t>
            </a:r>
            <a:r>
              <a:rPr lang="en-US" altLang="en-US" sz="1800"/>
              <a:t>, so most programs use pattern knowledge bases to suggest plausible moves.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17F1AB43-7D4B-E549-9F3A-2D9BAF59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720219-C6EB-1D43-9402-C0495B87720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pic>
        <p:nvPicPr>
          <p:cNvPr id="9220" name="Picture 2055">
            <a:extLst>
              <a:ext uri="{FF2B5EF4-FFF2-40B4-BE49-F238E27FC236}">
                <a16:creationId xmlns:a16="http://schemas.microsoft.com/office/drawing/2014/main" id="{15E13CBD-F1BB-CC43-A3D4-C7DD3690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0"/>
            <a:ext cx="3429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2050">
            <a:extLst>
              <a:ext uri="{FF2B5EF4-FFF2-40B4-BE49-F238E27FC236}">
                <a16:creationId xmlns:a16="http://schemas.microsoft.com/office/drawing/2014/main" id="{C14A10BA-8DD5-304B-9566-18B4BB5CD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AI and Games</a:t>
            </a:r>
          </a:p>
        </p:txBody>
      </p:sp>
      <p:sp>
        <p:nvSpPr>
          <p:cNvPr id="9222" name="Rectangle 2051">
            <a:extLst>
              <a:ext uri="{FF2B5EF4-FFF2-40B4-BE49-F238E27FC236}">
                <a16:creationId xmlns:a16="http://schemas.microsoft.com/office/drawing/2014/main" id="{E4F04145-DDAF-6643-9846-C692B3C01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876800" cy="5029200"/>
          </a:xfrm>
        </p:spPr>
        <p:txBody>
          <a:bodyPr/>
          <a:lstStyle/>
          <a:p>
            <a:pPr eaLnBrk="1" hangingPunct="1"/>
            <a:r>
              <a:rPr lang="en-US" altLang="en-US" sz="2000"/>
              <a:t>In AI, “games” have special format:</a:t>
            </a:r>
          </a:p>
          <a:p>
            <a:pPr lvl="1" eaLnBrk="1" hangingPunct="1"/>
            <a:r>
              <a:rPr lang="en-US" altLang="en-US" sz="1800"/>
              <a:t>deterministic, turn-taking, </a:t>
            </a:r>
            <a:r>
              <a:rPr lang="en-US" altLang="en-US" sz="1800">
                <a:solidFill>
                  <a:schemeClr val="accent2"/>
                </a:solidFill>
              </a:rPr>
              <a:t>2-player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chemeClr val="accent2"/>
                </a:solidFill>
              </a:rPr>
              <a:t>zero-sum</a:t>
            </a:r>
            <a:r>
              <a:rPr lang="en-US" altLang="en-US" sz="1800"/>
              <a:t> games of perfect information</a:t>
            </a:r>
          </a:p>
          <a:p>
            <a:pPr eaLnBrk="1" hangingPunct="1"/>
            <a:endParaRPr lang="en-US" altLang="en-US" sz="2000"/>
          </a:p>
          <a:p>
            <a:pPr lvl="1" eaLnBrk="1" hangingPunct="1"/>
            <a:r>
              <a:rPr lang="en-US" altLang="en-US" sz="1800"/>
              <a:t>Zero-sum describes a situation in which a participant’s gain or loss is exactly balanced by the losses or gains of the other participant(s)</a:t>
            </a:r>
          </a:p>
          <a:p>
            <a:pPr lvl="1" eaLnBrk="1" hangingPunct="1"/>
            <a:endParaRPr lang="en-US" altLang="en-US" sz="180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sz="1800"/>
              <a:t>Or, the total payoff to all players is the same for every instance of the game (constant sum)</a:t>
            </a:r>
          </a:p>
        </p:txBody>
      </p:sp>
      <p:sp>
        <p:nvSpPr>
          <p:cNvPr id="9223" name="Text Box 2056">
            <a:extLst>
              <a:ext uri="{FF2B5EF4-FFF2-40B4-BE49-F238E27FC236}">
                <a16:creationId xmlns:a16="http://schemas.microsoft.com/office/drawing/2014/main" id="{50601F1D-EB65-884D-A296-3BBC1E46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29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Go!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围棋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0CA9F741-C926-B048-AE56-697501B9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6A7C21-4121-7546-9DA5-914A411E383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EA923823-C6D5-AC48-B652-8056847A6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9792693-21DE-544C-BC13-DB432F319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Games are fun to work on!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They illustrate several important points about AI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Perfection is unattainable </a:t>
            </a:r>
            <a:r>
              <a:rPr lang="en-US" altLang="en-US"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/>
              <a:t> must approximate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928A50B6-C345-5540-A482-86559439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1A0F0-840A-1045-8890-26CAC39F003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ECF1113C-7442-C141-971D-21000AF83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#5.1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BBDF99BF-9A8F-2C45-9B15-C8BAD463D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Prove that: for every game tree, the utility obtained by MAX using minimax decisions against a suboptimal MIN will never be lower than the utility obtained playing against an optimal MIN.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1631F8DA-8D2E-124E-A5A6-905CCAA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5F322-41BE-464D-AEF0-EDFB215325A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B77160F5-66F6-1F4A-AA06-DAF466B6B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5.2 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E68897C3-D8DA-9A48-9C54-C94F00111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Consider the following game:</a:t>
            </a:r>
          </a:p>
          <a:p>
            <a:pPr lvl="1" eaLnBrk="1" hangingPunct="1"/>
            <a:r>
              <a:rPr lang="en-US" altLang="en-US" sz="1800"/>
              <a:t>Draw the complete game tree, using the following convention:</a:t>
            </a:r>
          </a:p>
          <a:p>
            <a:pPr lvl="1" eaLnBrk="1" hangingPunct="1"/>
            <a:r>
              <a:rPr lang="en-US" altLang="en-US" sz="1800"/>
              <a:t>State: (Sa, Sb) where Sa and Sb denote the token locations</a:t>
            </a:r>
          </a:p>
          <a:p>
            <a:pPr lvl="1" eaLnBrk="1" hangingPunct="1"/>
            <a:r>
              <a:rPr lang="en-US" altLang="en-US" sz="1800"/>
              <a:t>Identify the terminal state in a square box and assign it a value</a:t>
            </a:r>
          </a:p>
          <a:p>
            <a:pPr lvl="1" eaLnBrk="1" hangingPunct="1"/>
            <a:r>
              <a:rPr lang="en-US" altLang="en-US" sz="1800"/>
              <a:t>Put loop states in double square boxes</a:t>
            </a:r>
          </a:p>
          <a:p>
            <a:pPr lvl="1" eaLnBrk="1" hangingPunct="1"/>
            <a:r>
              <a:rPr lang="en-US" altLang="en-US" sz="1800"/>
              <a:t>Since it’s not clear how to assign values to loop states, annotate each with a “?”</a:t>
            </a:r>
            <a:r>
              <a:rPr lang="en-US" altLang="en-US"/>
              <a:t> </a:t>
            </a:r>
          </a:p>
        </p:txBody>
      </p:sp>
      <p:sp>
        <p:nvSpPr>
          <p:cNvPr id="47110" name="Rectangle 4">
            <a:extLst>
              <a:ext uri="{FF2B5EF4-FFF2-40B4-BE49-F238E27FC236}">
                <a16:creationId xmlns:a16="http://schemas.microsoft.com/office/drawing/2014/main" id="{05F0C722-72C1-D94E-9E4E-5BD68293F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4876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7111" name="Line 5">
            <a:extLst>
              <a:ext uri="{FF2B5EF4-FFF2-40B4-BE49-F238E27FC236}">
                <a16:creationId xmlns:a16="http://schemas.microsoft.com/office/drawing/2014/main" id="{F5CAF4F6-5C71-9940-AC2E-D9B1B4452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2" name="Line 6">
            <a:extLst>
              <a:ext uri="{FF2B5EF4-FFF2-40B4-BE49-F238E27FC236}">
                <a16:creationId xmlns:a16="http://schemas.microsoft.com/office/drawing/2014/main" id="{F9EE6A33-381B-1448-8828-366A1A10C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3" name="Line 7">
            <a:extLst>
              <a:ext uri="{FF2B5EF4-FFF2-40B4-BE49-F238E27FC236}">
                <a16:creationId xmlns:a16="http://schemas.microsoft.com/office/drawing/2014/main" id="{CA8A11AC-5565-2F47-8763-86D9D874F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4" name="Text Box 8">
            <a:extLst>
              <a:ext uri="{FF2B5EF4-FFF2-40B4-BE49-F238E27FC236}">
                <a16:creationId xmlns:a16="http://schemas.microsoft.com/office/drawing/2014/main" id="{B9E1A3C5-0425-CC48-834F-8C54F6C8C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181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7115" name="Text Box 9">
            <a:extLst>
              <a:ext uri="{FF2B5EF4-FFF2-40B4-BE49-F238E27FC236}">
                <a16:creationId xmlns:a16="http://schemas.microsoft.com/office/drawing/2014/main" id="{F086C4AF-54B8-3C4B-A52E-50E0F1A4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181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7116" name="Text Box 10">
            <a:extLst>
              <a:ext uri="{FF2B5EF4-FFF2-40B4-BE49-F238E27FC236}">
                <a16:creationId xmlns:a16="http://schemas.microsoft.com/office/drawing/2014/main" id="{068CDA42-C3F3-734A-A72E-203F9D85A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81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7117" name="Text Box 11">
            <a:extLst>
              <a:ext uri="{FF2B5EF4-FFF2-40B4-BE49-F238E27FC236}">
                <a16:creationId xmlns:a16="http://schemas.microsoft.com/office/drawing/2014/main" id="{CCA2903B-0166-364D-85DB-9388B8990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181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7118" name="Oval 12">
            <a:extLst>
              <a:ext uri="{FF2B5EF4-FFF2-40B4-BE49-F238E27FC236}">
                <a16:creationId xmlns:a16="http://schemas.microsoft.com/office/drawing/2014/main" id="{BF849732-04C5-5D4C-BEF3-8BA889E0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47119" name="Oval 13">
            <a:extLst>
              <a:ext uri="{FF2B5EF4-FFF2-40B4-BE49-F238E27FC236}">
                <a16:creationId xmlns:a16="http://schemas.microsoft.com/office/drawing/2014/main" id="{4541D87C-8B72-254E-A83E-4EFABB9E0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19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37D989EC-8AE0-F44E-BD2B-537E5D4B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25FEE9-C2A2-2C4F-900F-B1E2BEF1C2F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7743E15-B142-2C4E-A62F-0F92CCAE4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 Problem Formulation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2B8840CF-908A-C246-A2B9-7385C6995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game with 2 players (</a:t>
            </a:r>
            <a:r>
              <a:rPr lang="en-US" altLang="en-US" sz="2400">
                <a:solidFill>
                  <a:schemeClr val="accent2"/>
                </a:solidFill>
              </a:rPr>
              <a:t>MAX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chemeClr val="accent2"/>
                </a:solidFill>
              </a:rPr>
              <a:t>MIN</a:t>
            </a:r>
            <a:r>
              <a:rPr lang="en-US" altLang="en-US" sz="2400"/>
              <a:t>, MAX moves first, turn-taking) can be defined as a search problem with: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initial state</a:t>
            </a:r>
            <a:r>
              <a:rPr lang="en-US" altLang="en-US" sz="2000"/>
              <a:t>: board position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player</a:t>
            </a:r>
            <a:r>
              <a:rPr lang="en-US" altLang="en-US" sz="2000"/>
              <a:t>: player to move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successor function</a:t>
            </a:r>
            <a:r>
              <a:rPr lang="en-US" altLang="en-US" sz="2000"/>
              <a:t>: a list of legal (move, state) pairs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goal test</a:t>
            </a:r>
            <a:r>
              <a:rPr lang="en-US" altLang="en-US" sz="2000"/>
              <a:t>: whether the game is over – terminal states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utility function</a:t>
            </a:r>
            <a:r>
              <a:rPr lang="en-US" altLang="en-US" sz="2000"/>
              <a:t>: gives a numeric value for the terminal states (win, loss, draw)</a:t>
            </a:r>
          </a:p>
          <a:p>
            <a:pPr eaLnBrk="1" hangingPunct="1"/>
            <a:endParaRPr lang="en-US" altLang="en-US" sz="240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Game tree = initial state + legal moves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2A5D6EE2-4C39-184C-AC42-F5DCD8DB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C2F746-F989-E847-9EF0-ACA7EDA70AA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8B4DEAC-1BBF-B142-B1AA-508126FF8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Game Tree (2-player, deterministic)</a:t>
            </a:r>
          </a:p>
        </p:txBody>
      </p:sp>
      <p:pic>
        <p:nvPicPr>
          <p:cNvPr id="11269" name="Picture 4" descr="tictactoe">
            <a:extLst>
              <a:ext uri="{FF2B5EF4-FFF2-40B4-BE49-F238E27FC236}">
                <a16:creationId xmlns:a16="http://schemas.microsoft.com/office/drawing/2014/main" id="{E1F4F9F9-B4DA-074D-9561-A391E5BE7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0104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>
            <a:extLst>
              <a:ext uri="{FF2B5EF4-FFF2-40B4-BE49-F238E27FC236}">
                <a16:creationId xmlns:a16="http://schemas.microsoft.com/office/drawing/2014/main" id="{D3EC02F7-E0AB-4F4B-87AB-E57438934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3340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Utility value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31353292-267A-0D47-AA72-0F14B15ECD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5562600"/>
            <a:ext cx="1752600" cy="7620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102CCFE9-11D1-3E4B-9E4F-F9F5A998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DE0D4D-140F-FC49-8D85-8ACE3BA4D82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2292" name="Rectangle 2050">
            <a:extLst>
              <a:ext uri="{FF2B5EF4-FFF2-40B4-BE49-F238E27FC236}">
                <a16:creationId xmlns:a16="http://schemas.microsoft.com/office/drawing/2014/main" id="{74A14BE0-5A1C-084F-ACCE-63C2AB27F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 Strategies</a:t>
            </a:r>
          </a:p>
        </p:txBody>
      </p:sp>
      <p:sp>
        <p:nvSpPr>
          <p:cNvPr id="12293" name="Rectangle 2051">
            <a:extLst>
              <a:ext uri="{FF2B5EF4-FFF2-40B4-BE49-F238E27FC236}">
                <a16:creationId xmlns:a16="http://schemas.microsoft.com/office/drawing/2014/main" id="{4BE9B5ED-DE49-7640-BF8C-53810019F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1828800"/>
          </a:xfrm>
        </p:spPr>
        <p:txBody>
          <a:bodyPr/>
          <a:lstStyle/>
          <a:p>
            <a:pPr eaLnBrk="1" hangingPunct="1"/>
            <a:r>
              <a:rPr lang="en-US" altLang="en-US" sz="1800"/>
              <a:t>MAX must find a </a:t>
            </a:r>
            <a:r>
              <a:rPr lang="en-US" altLang="en-US" sz="1800">
                <a:solidFill>
                  <a:schemeClr val="hlink"/>
                </a:solidFill>
              </a:rPr>
              <a:t>contingent strategy</a:t>
            </a:r>
            <a:r>
              <a:rPr lang="en-US" altLang="en-US" sz="1800"/>
              <a:t>, specifying MAX’s move in:</a:t>
            </a:r>
          </a:p>
          <a:p>
            <a:pPr lvl="1" eaLnBrk="1" hangingPunct="1"/>
            <a:r>
              <a:rPr lang="en-US" altLang="en-US" sz="1600"/>
              <a:t>the initial state</a:t>
            </a:r>
          </a:p>
          <a:p>
            <a:pPr lvl="1" eaLnBrk="1" hangingPunct="1"/>
            <a:r>
              <a:rPr lang="en-US" altLang="en-US" sz="1600"/>
              <a:t>the states resulting from every possible response by MIN</a:t>
            </a:r>
          </a:p>
          <a:p>
            <a:pPr eaLnBrk="1" hangingPunct="1"/>
            <a:r>
              <a:rPr lang="en-US" altLang="en-US" sz="1800"/>
              <a:t>E.g., </a:t>
            </a:r>
            <a:r>
              <a:rPr lang="en-US" altLang="en-US" sz="1800">
                <a:solidFill>
                  <a:schemeClr val="accent2"/>
                </a:solidFill>
              </a:rPr>
              <a:t>2-ply game</a:t>
            </a:r>
            <a:r>
              <a:rPr lang="en-US" altLang="en-US" sz="1800"/>
              <a:t> (the tree is one move deep, consisting of two half-moves, each of which is called a ply):</a:t>
            </a:r>
            <a:endParaRPr lang="en-US" altLang="en-US" sz="1600"/>
          </a:p>
        </p:txBody>
      </p:sp>
      <p:sp>
        <p:nvSpPr>
          <p:cNvPr id="12294" name="AutoShape 2053">
            <a:extLst>
              <a:ext uri="{FF2B5EF4-FFF2-40B4-BE49-F238E27FC236}">
                <a16:creationId xmlns:a16="http://schemas.microsoft.com/office/drawing/2014/main" id="{928D448B-BAFD-1348-A249-22C8FFBCC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295" name="AutoShape 2054">
            <a:extLst>
              <a:ext uri="{FF2B5EF4-FFF2-40B4-BE49-F238E27FC236}">
                <a16:creationId xmlns:a16="http://schemas.microsoft.com/office/drawing/2014/main" id="{1994918A-57F5-8C4E-B2F7-D77479329155}"/>
              </a:ext>
            </a:extLst>
          </p:cNvPr>
          <p:cNvSpPr>
            <a:spLocks noChangeArrowheads="1"/>
          </p:cNvSpPr>
          <p:nvPr/>
        </p:nvSpPr>
        <p:spPr bwMode="auto">
          <a:xfrm rot="10763162">
            <a:off x="2362200" y="4419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296" name="AutoShape 2055">
            <a:extLst>
              <a:ext uri="{FF2B5EF4-FFF2-40B4-BE49-F238E27FC236}">
                <a16:creationId xmlns:a16="http://schemas.microsoft.com/office/drawing/2014/main" id="{EB7EADF5-8A24-8E40-87E7-AD0AC411C922}"/>
              </a:ext>
            </a:extLst>
          </p:cNvPr>
          <p:cNvSpPr>
            <a:spLocks noChangeArrowheads="1"/>
          </p:cNvSpPr>
          <p:nvPr/>
        </p:nvSpPr>
        <p:spPr bwMode="auto">
          <a:xfrm rot="10763162">
            <a:off x="4419600" y="4419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297" name="AutoShape 2056">
            <a:extLst>
              <a:ext uri="{FF2B5EF4-FFF2-40B4-BE49-F238E27FC236}">
                <a16:creationId xmlns:a16="http://schemas.microsoft.com/office/drawing/2014/main" id="{1C2E1A61-28F4-DD43-A878-F14D31AD00E2}"/>
              </a:ext>
            </a:extLst>
          </p:cNvPr>
          <p:cNvSpPr>
            <a:spLocks noChangeArrowheads="1"/>
          </p:cNvSpPr>
          <p:nvPr/>
        </p:nvSpPr>
        <p:spPr bwMode="auto">
          <a:xfrm rot="10763162">
            <a:off x="6705600" y="44196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298" name="AutoShape 2057">
            <a:extLst>
              <a:ext uri="{FF2B5EF4-FFF2-40B4-BE49-F238E27FC236}">
                <a16:creationId xmlns:a16="http://schemas.microsoft.com/office/drawing/2014/main" id="{5F8BF832-78B9-2B48-AADF-A3152E5E5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4102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299" name="AutoShape 2058">
            <a:extLst>
              <a:ext uri="{FF2B5EF4-FFF2-40B4-BE49-F238E27FC236}">
                <a16:creationId xmlns:a16="http://schemas.microsoft.com/office/drawing/2014/main" id="{D126AE4E-A9CA-0341-B64A-25DD4887D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4102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300" name="AutoShape 2059">
            <a:extLst>
              <a:ext uri="{FF2B5EF4-FFF2-40B4-BE49-F238E27FC236}">
                <a16:creationId xmlns:a16="http://schemas.microsoft.com/office/drawing/2014/main" id="{8A062CE3-603C-884D-AEC0-844B3918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102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301" name="AutoShape 2061">
            <a:extLst>
              <a:ext uri="{FF2B5EF4-FFF2-40B4-BE49-F238E27FC236}">
                <a16:creationId xmlns:a16="http://schemas.microsoft.com/office/drawing/2014/main" id="{76FD899D-003F-4D40-88D8-B268DCCA2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102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302" name="AutoShape 2062">
            <a:extLst>
              <a:ext uri="{FF2B5EF4-FFF2-40B4-BE49-F238E27FC236}">
                <a16:creationId xmlns:a16="http://schemas.microsoft.com/office/drawing/2014/main" id="{34EC33CF-EB80-BB40-BCC8-86B0D5FD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102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303" name="AutoShape 2063">
            <a:extLst>
              <a:ext uri="{FF2B5EF4-FFF2-40B4-BE49-F238E27FC236}">
                <a16:creationId xmlns:a16="http://schemas.microsoft.com/office/drawing/2014/main" id="{3AE9A9E1-760B-2A47-81BF-90C5D8BE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102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304" name="AutoShape 2064">
            <a:extLst>
              <a:ext uri="{FF2B5EF4-FFF2-40B4-BE49-F238E27FC236}">
                <a16:creationId xmlns:a16="http://schemas.microsoft.com/office/drawing/2014/main" id="{B40C20D8-D96A-414F-A40E-5D763E7A0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102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305" name="AutoShape 2065">
            <a:extLst>
              <a:ext uri="{FF2B5EF4-FFF2-40B4-BE49-F238E27FC236}">
                <a16:creationId xmlns:a16="http://schemas.microsoft.com/office/drawing/2014/main" id="{0C621D82-248E-D946-80CA-126DA282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102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306" name="AutoShape 2066">
            <a:extLst>
              <a:ext uri="{FF2B5EF4-FFF2-40B4-BE49-F238E27FC236}">
                <a16:creationId xmlns:a16="http://schemas.microsoft.com/office/drawing/2014/main" id="{3C5950B5-4D7B-8540-834A-CFE2111C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410200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cxnSp>
        <p:nvCxnSpPr>
          <p:cNvPr id="12307" name="AutoShape 2067">
            <a:extLst>
              <a:ext uri="{FF2B5EF4-FFF2-40B4-BE49-F238E27FC236}">
                <a16:creationId xmlns:a16="http://schemas.microsoft.com/office/drawing/2014/main" id="{AA12095F-E1E8-DD4D-9695-BFB8AA0B890E}"/>
              </a:ext>
            </a:extLst>
          </p:cNvPr>
          <p:cNvCxnSpPr>
            <a:cxnSpLocks noChangeShapeType="1"/>
            <a:stCxn id="12294" idx="3"/>
            <a:endCxn id="12295" idx="3"/>
          </p:cNvCxnSpPr>
          <p:nvPr/>
        </p:nvCxnSpPr>
        <p:spPr bwMode="auto">
          <a:xfrm flipH="1">
            <a:off x="2625725" y="3657600"/>
            <a:ext cx="206057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068">
            <a:extLst>
              <a:ext uri="{FF2B5EF4-FFF2-40B4-BE49-F238E27FC236}">
                <a16:creationId xmlns:a16="http://schemas.microsoft.com/office/drawing/2014/main" id="{2CEFA387-6915-624A-B96A-C0CCC67A4B05}"/>
              </a:ext>
            </a:extLst>
          </p:cNvPr>
          <p:cNvCxnSpPr>
            <a:cxnSpLocks noChangeShapeType="1"/>
            <a:stCxn id="12294" idx="3"/>
            <a:endCxn id="12296" idx="3"/>
          </p:cNvCxnSpPr>
          <p:nvPr/>
        </p:nvCxnSpPr>
        <p:spPr bwMode="auto">
          <a:xfrm flipH="1">
            <a:off x="4683125" y="3657600"/>
            <a:ext cx="317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069">
            <a:extLst>
              <a:ext uri="{FF2B5EF4-FFF2-40B4-BE49-F238E27FC236}">
                <a16:creationId xmlns:a16="http://schemas.microsoft.com/office/drawing/2014/main" id="{AFEB5FBF-9550-6B4B-985C-FE53A48A5573}"/>
              </a:ext>
            </a:extLst>
          </p:cNvPr>
          <p:cNvCxnSpPr>
            <a:cxnSpLocks noChangeShapeType="1"/>
            <a:stCxn id="12294" idx="3"/>
            <a:endCxn id="12297" idx="3"/>
          </p:cNvCxnSpPr>
          <p:nvPr/>
        </p:nvCxnSpPr>
        <p:spPr bwMode="auto">
          <a:xfrm>
            <a:off x="4686300" y="3657600"/>
            <a:ext cx="228282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070">
            <a:extLst>
              <a:ext uri="{FF2B5EF4-FFF2-40B4-BE49-F238E27FC236}">
                <a16:creationId xmlns:a16="http://schemas.microsoft.com/office/drawing/2014/main" id="{1CF5F72C-73F7-8D46-82EC-D460375D4293}"/>
              </a:ext>
            </a:extLst>
          </p:cNvPr>
          <p:cNvCxnSpPr>
            <a:cxnSpLocks noChangeShapeType="1"/>
            <a:stCxn id="12295" idx="0"/>
            <a:endCxn id="12298" idx="0"/>
          </p:cNvCxnSpPr>
          <p:nvPr/>
        </p:nvCxnSpPr>
        <p:spPr bwMode="auto">
          <a:xfrm flipH="1">
            <a:off x="1943100" y="4799013"/>
            <a:ext cx="6873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071">
            <a:extLst>
              <a:ext uri="{FF2B5EF4-FFF2-40B4-BE49-F238E27FC236}">
                <a16:creationId xmlns:a16="http://schemas.microsoft.com/office/drawing/2014/main" id="{33A2ECF4-D474-A443-81D7-DDCB0A4A6C7D}"/>
              </a:ext>
            </a:extLst>
          </p:cNvPr>
          <p:cNvCxnSpPr>
            <a:cxnSpLocks noChangeShapeType="1"/>
            <a:stCxn id="12295" idx="0"/>
            <a:endCxn id="12299" idx="0"/>
          </p:cNvCxnSpPr>
          <p:nvPr/>
        </p:nvCxnSpPr>
        <p:spPr bwMode="auto">
          <a:xfrm flipH="1">
            <a:off x="2628900" y="4799013"/>
            <a:ext cx="15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072">
            <a:extLst>
              <a:ext uri="{FF2B5EF4-FFF2-40B4-BE49-F238E27FC236}">
                <a16:creationId xmlns:a16="http://schemas.microsoft.com/office/drawing/2014/main" id="{A39D6F82-A55F-0B41-95C6-74E59FDBB227}"/>
              </a:ext>
            </a:extLst>
          </p:cNvPr>
          <p:cNvCxnSpPr>
            <a:cxnSpLocks noChangeShapeType="1"/>
            <a:stCxn id="12295" idx="0"/>
            <a:endCxn id="12300" idx="0"/>
          </p:cNvCxnSpPr>
          <p:nvPr/>
        </p:nvCxnSpPr>
        <p:spPr bwMode="auto">
          <a:xfrm>
            <a:off x="2630488" y="4799013"/>
            <a:ext cx="6842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073">
            <a:extLst>
              <a:ext uri="{FF2B5EF4-FFF2-40B4-BE49-F238E27FC236}">
                <a16:creationId xmlns:a16="http://schemas.microsoft.com/office/drawing/2014/main" id="{2B404D09-0763-6F4A-8EC2-9CE489DC6F88}"/>
              </a:ext>
            </a:extLst>
          </p:cNvPr>
          <p:cNvCxnSpPr>
            <a:cxnSpLocks noChangeShapeType="1"/>
            <a:stCxn id="12296" idx="0"/>
            <a:endCxn id="12301" idx="0"/>
          </p:cNvCxnSpPr>
          <p:nvPr/>
        </p:nvCxnSpPr>
        <p:spPr bwMode="auto">
          <a:xfrm flipH="1">
            <a:off x="4076700" y="4799013"/>
            <a:ext cx="6111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074">
            <a:extLst>
              <a:ext uri="{FF2B5EF4-FFF2-40B4-BE49-F238E27FC236}">
                <a16:creationId xmlns:a16="http://schemas.microsoft.com/office/drawing/2014/main" id="{AADB96ED-7496-C440-8D1F-9635CF9A6DF7}"/>
              </a:ext>
            </a:extLst>
          </p:cNvPr>
          <p:cNvCxnSpPr>
            <a:cxnSpLocks noChangeShapeType="1"/>
            <a:stCxn id="12296" idx="0"/>
            <a:endCxn id="12302" idx="0"/>
          </p:cNvCxnSpPr>
          <p:nvPr/>
        </p:nvCxnSpPr>
        <p:spPr bwMode="auto">
          <a:xfrm>
            <a:off x="4687888" y="4799013"/>
            <a:ext cx="746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2075">
            <a:extLst>
              <a:ext uri="{FF2B5EF4-FFF2-40B4-BE49-F238E27FC236}">
                <a16:creationId xmlns:a16="http://schemas.microsoft.com/office/drawing/2014/main" id="{364E524E-279B-A040-9C3E-5E1710F68A50}"/>
              </a:ext>
            </a:extLst>
          </p:cNvPr>
          <p:cNvCxnSpPr>
            <a:cxnSpLocks noChangeShapeType="1"/>
            <a:stCxn id="12303" idx="0"/>
            <a:endCxn id="12296" idx="0"/>
          </p:cNvCxnSpPr>
          <p:nvPr/>
        </p:nvCxnSpPr>
        <p:spPr bwMode="auto">
          <a:xfrm flipH="1" flipV="1">
            <a:off x="4687888" y="4799013"/>
            <a:ext cx="7604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2076">
            <a:extLst>
              <a:ext uri="{FF2B5EF4-FFF2-40B4-BE49-F238E27FC236}">
                <a16:creationId xmlns:a16="http://schemas.microsoft.com/office/drawing/2014/main" id="{84D8AC77-54A1-6B42-9746-1A1C4AC006D2}"/>
              </a:ext>
            </a:extLst>
          </p:cNvPr>
          <p:cNvCxnSpPr>
            <a:cxnSpLocks noChangeShapeType="1"/>
            <a:stCxn id="12297" idx="0"/>
            <a:endCxn id="12304" idx="0"/>
          </p:cNvCxnSpPr>
          <p:nvPr/>
        </p:nvCxnSpPr>
        <p:spPr bwMode="auto">
          <a:xfrm flipH="1">
            <a:off x="6286500" y="4799013"/>
            <a:ext cx="6873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2077">
            <a:extLst>
              <a:ext uri="{FF2B5EF4-FFF2-40B4-BE49-F238E27FC236}">
                <a16:creationId xmlns:a16="http://schemas.microsoft.com/office/drawing/2014/main" id="{FE094130-5ECD-D348-B9D7-8475C25F5F6C}"/>
              </a:ext>
            </a:extLst>
          </p:cNvPr>
          <p:cNvCxnSpPr>
            <a:cxnSpLocks noChangeShapeType="1"/>
            <a:stCxn id="12297" idx="0"/>
            <a:endCxn id="12305" idx="0"/>
          </p:cNvCxnSpPr>
          <p:nvPr/>
        </p:nvCxnSpPr>
        <p:spPr bwMode="auto">
          <a:xfrm flipH="1">
            <a:off x="6972300" y="4799013"/>
            <a:ext cx="15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2078">
            <a:extLst>
              <a:ext uri="{FF2B5EF4-FFF2-40B4-BE49-F238E27FC236}">
                <a16:creationId xmlns:a16="http://schemas.microsoft.com/office/drawing/2014/main" id="{7A139C0D-BE6B-214E-B0A1-AA4870DFC9C3}"/>
              </a:ext>
            </a:extLst>
          </p:cNvPr>
          <p:cNvCxnSpPr>
            <a:cxnSpLocks noChangeShapeType="1"/>
            <a:stCxn id="12297" idx="0"/>
            <a:endCxn id="12306" idx="0"/>
          </p:cNvCxnSpPr>
          <p:nvPr/>
        </p:nvCxnSpPr>
        <p:spPr bwMode="auto">
          <a:xfrm>
            <a:off x="6973888" y="4799013"/>
            <a:ext cx="68421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9" name="Text Box 2079">
            <a:extLst>
              <a:ext uri="{FF2B5EF4-FFF2-40B4-BE49-F238E27FC236}">
                <a16:creationId xmlns:a16="http://schemas.microsoft.com/office/drawing/2014/main" id="{61D90BA5-3D34-6542-A38F-97F2C9F02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9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2320" name="Text Box 2080">
            <a:extLst>
              <a:ext uri="{FF2B5EF4-FFF2-40B4-BE49-F238E27FC236}">
                <a16:creationId xmlns:a16="http://schemas.microsoft.com/office/drawing/2014/main" id="{197A86E2-7E23-A240-BCB9-C4081410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12321" name="Text Box 2081">
            <a:extLst>
              <a:ext uri="{FF2B5EF4-FFF2-40B4-BE49-F238E27FC236}">
                <a16:creationId xmlns:a16="http://schemas.microsoft.com/office/drawing/2014/main" id="{5AFCB679-44B3-734D-955E-85B165C6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12322" name="Text Box 2082">
            <a:extLst>
              <a:ext uri="{FF2B5EF4-FFF2-40B4-BE49-F238E27FC236}">
                <a16:creationId xmlns:a16="http://schemas.microsoft.com/office/drawing/2014/main" id="{FD164985-1C72-D84A-9551-F0FC71FD3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2323" name="Text Box 2083">
            <a:extLst>
              <a:ext uri="{FF2B5EF4-FFF2-40B4-BE49-F238E27FC236}">
                <a16:creationId xmlns:a16="http://schemas.microsoft.com/office/drawing/2014/main" id="{5AB4A1DA-54FA-E744-95D1-9C9C7E9F6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79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2324" name="Text Box 2084">
            <a:extLst>
              <a:ext uri="{FF2B5EF4-FFF2-40B4-BE49-F238E27FC236}">
                <a16:creationId xmlns:a16="http://schemas.microsoft.com/office/drawing/2014/main" id="{16791003-646A-7F46-A143-4A1CCE633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79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12325" name="Text Box 2085">
            <a:extLst>
              <a:ext uri="{FF2B5EF4-FFF2-40B4-BE49-F238E27FC236}">
                <a16:creationId xmlns:a16="http://schemas.microsoft.com/office/drawing/2014/main" id="{97FA4359-BCB5-3C46-996B-E9611E6FE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9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12326" name="Text Box 2086">
            <a:extLst>
              <a:ext uri="{FF2B5EF4-FFF2-40B4-BE49-F238E27FC236}">
                <a16:creationId xmlns:a16="http://schemas.microsoft.com/office/drawing/2014/main" id="{4B318453-0E4C-CF40-8855-AFC996EF7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2327" name="Text Box 2087">
            <a:extLst>
              <a:ext uri="{FF2B5EF4-FFF2-40B4-BE49-F238E27FC236}">
                <a16:creationId xmlns:a16="http://schemas.microsoft.com/office/drawing/2014/main" id="{44B14020-96D6-3243-9BA6-D1D7152C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9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2328" name="Text Box 2088">
            <a:extLst>
              <a:ext uri="{FF2B5EF4-FFF2-40B4-BE49-F238E27FC236}">
                <a16:creationId xmlns:a16="http://schemas.microsoft.com/office/drawing/2014/main" id="{1BD2B060-E13F-2A40-AFB0-E8E6B2540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908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MAX</a:t>
            </a:r>
          </a:p>
        </p:txBody>
      </p:sp>
      <p:sp>
        <p:nvSpPr>
          <p:cNvPr id="12329" name="Text Box 2089">
            <a:extLst>
              <a:ext uri="{FF2B5EF4-FFF2-40B4-BE49-F238E27FC236}">
                <a16:creationId xmlns:a16="http://schemas.microsoft.com/office/drawing/2014/main" id="{4824EDA6-D1E9-4B42-ABA8-5287DE335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006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MAX</a:t>
            </a:r>
          </a:p>
        </p:txBody>
      </p:sp>
      <p:sp>
        <p:nvSpPr>
          <p:cNvPr id="12330" name="Text Box 2090">
            <a:extLst>
              <a:ext uri="{FF2B5EF4-FFF2-40B4-BE49-F238E27FC236}">
                <a16:creationId xmlns:a16="http://schemas.microsoft.com/office/drawing/2014/main" id="{4332904E-BA6A-4D42-9BB8-6E669A296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576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MIN</a:t>
            </a:r>
          </a:p>
        </p:txBody>
      </p:sp>
      <p:sp>
        <p:nvSpPr>
          <p:cNvPr id="58411" name="Text Box 2091">
            <a:extLst>
              <a:ext uri="{FF2B5EF4-FFF2-40B4-BE49-F238E27FC236}">
                <a16:creationId xmlns:a16="http://schemas.microsoft.com/office/drawing/2014/main" id="{AF48900D-B0DD-8F46-97C3-0E590556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58412" name="Text Box 2092">
            <a:extLst>
              <a:ext uri="{FF2B5EF4-FFF2-40B4-BE49-F238E27FC236}">
                <a16:creationId xmlns:a16="http://schemas.microsoft.com/office/drawing/2014/main" id="{E258AAB8-D7A0-9E40-B235-CD8A7DCD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58413" name="Text Box 2093">
            <a:extLst>
              <a:ext uri="{FF2B5EF4-FFF2-40B4-BE49-F238E27FC236}">
                <a16:creationId xmlns:a16="http://schemas.microsoft.com/office/drawing/2014/main" id="{30E5EFDB-5646-1F41-82E9-E7220CA1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58414" name="Text Box 2094">
            <a:extLst>
              <a:ext uri="{FF2B5EF4-FFF2-40B4-BE49-F238E27FC236}">
                <a16:creationId xmlns:a16="http://schemas.microsoft.com/office/drawing/2014/main" id="{8E7F5709-7BA9-4E4C-ADC1-469AD9AD4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76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1" grpId="0" autoUpdateAnimBg="0"/>
      <p:bldP spid="58412" grpId="0" autoUpdateAnimBg="0"/>
      <p:bldP spid="58413" grpId="0" autoUpdateAnimBg="0"/>
      <p:bldP spid="584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CBD409C7-A928-644F-BEF9-BDA95158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94ECB0-4294-124C-A698-F66FF8901D0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DBD5783E-8435-F042-B2FD-5BC521608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Minimax Value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35116C41-CC6A-2A4F-8072-E2209E63F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Perfect play for deterministic game, assume both players play optimally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Idea: choose move to position with highest </a:t>
            </a:r>
            <a:r>
              <a:rPr lang="en-US" altLang="en-US" sz="2400">
                <a:solidFill>
                  <a:srgbClr val="FF0000"/>
                </a:solidFill>
              </a:rPr>
              <a:t>minimax value</a:t>
            </a:r>
            <a:r>
              <a:rPr lang="en-US" altLang="en-US" sz="2400"/>
              <a:t> = best achievable payoff against best play</a:t>
            </a:r>
            <a:endParaRPr lang="en-US" altLang="en-US" sz="3200"/>
          </a:p>
        </p:txBody>
      </p:sp>
      <p:graphicFrame>
        <p:nvGraphicFramePr>
          <p:cNvPr id="13318" name="Object 5">
            <a:extLst>
              <a:ext uri="{FF2B5EF4-FFF2-40B4-BE49-F238E27FC236}">
                <a16:creationId xmlns:a16="http://schemas.microsoft.com/office/drawing/2014/main" id="{3FC4B0B2-8943-454C-8734-93669A4E4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10000"/>
          <a:ext cx="365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3" imgW="37452300" imgH="4686300" progId="Equation.DSMT4">
                  <p:embed/>
                </p:oleObj>
              </mc:Choice>
              <mc:Fallback>
                <p:oleObj name="Equation" r:id="rId3" imgW="37452300" imgH="4686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365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>
            <a:extLst>
              <a:ext uri="{FF2B5EF4-FFF2-40B4-BE49-F238E27FC236}">
                <a16:creationId xmlns:a16="http://schemas.microsoft.com/office/drawing/2014/main" id="{62F97EC7-A6F2-7F4B-82A8-B37C2018C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267200"/>
          <a:ext cx="1447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5" imgW="14338300" imgH="4686300" progId="Equation.DSMT4">
                  <p:embed/>
                </p:oleObj>
              </mc:Choice>
              <mc:Fallback>
                <p:oleObj name="Equation" r:id="rId5" imgW="14338300" imgH="468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1447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>
            <a:extLst>
              <a:ext uri="{FF2B5EF4-FFF2-40B4-BE49-F238E27FC236}">
                <a16:creationId xmlns:a16="http://schemas.microsoft.com/office/drawing/2014/main" id="{BE6759D4-3221-024B-B63F-0CD2D2657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800600"/>
          <a:ext cx="4648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7" imgW="42710100" imgH="4686300" progId="Equation.DSMT4">
                  <p:embed/>
                </p:oleObj>
              </mc:Choice>
              <mc:Fallback>
                <p:oleObj name="Equation" r:id="rId7" imgW="42710100" imgH="4686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4648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8">
            <a:extLst>
              <a:ext uri="{FF2B5EF4-FFF2-40B4-BE49-F238E27FC236}">
                <a16:creationId xmlns:a16="http://schemas.microsoft.com/office/drawing/2014/main" id="{154DA59F-0A65-F945-9073-FFF7E77F2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86400"/>
          <a:ext cx="434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9" imgW="42125900" imgH="4686300" progId="Equation.DSMT4">
                  <p:embed/>
                </p:oleObj>
              </mc:Choice>
              <mc:Fallback>
                <p:oleObj name="Equation" r:id="rId9" imgW="42125900" imgH="4686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4343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9">
            <a:extLst>
              <a:ext uri="{FF2B5EF4-FFF2-40B4-BE49-F238E27FC236}">
                <a16:creationId xmlns:a16="http://schemas.microsoft.com/office/drawing/2014/main" id="{009184D6-734F-D94D-83FC-81C136A41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6720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if n is a terminal state</a:t>
            </a:r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1F4870A4-1931-0844-8662-DE2F5AAAD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92125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if n is a MAX node</a:t>
            </a:r>
          </a:p>
        </p:txBody>
      </p:sp>
      <p:sp>
        <p:nvSpPr>
          <p:cNvPr id="13324" name="Text Box 11">
            <a:extLst>
              <a:ext uri="{FF2B5EF4-FFF2-40B4-BE49-F238E27FC236}">
                <a16:creationId xmlns:a16="http://schemas.microsoft.com/office/drawing/2014/main" id="{87E4BB54-99D7-7C4A-B455-62B23C3E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6260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if n is a MIN node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C98C355A-71E5-E246-BC92-C94099FA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 Partial Game Tree for Tic-Tac-Toe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035EB-5088-8049-B7D1-6270CF77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978ED-3D3F-E34A-AAA8-AE64D742A94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87FBA-1247-914E-9655-531FE021A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762000" cy="863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D5293-5A73-904B-9344-5A3EAE98B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4600"/>
            <a:ext cx="882650" cy="86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D7AA1F-2054-A74F-869D-BA6872726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2578539"/>
            <a:ext cx="833965" cy="803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6706B1-8531-BC48-8A6B-B2594E05B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15" y="2578539"/>
            <a:ext cx="889157" cy="8033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AC44BB-04B9-0C4E-BAAC-32ADB03EA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86200"/>
            <a:ext cx="838200" cy="7853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117F50-B8E7-324C-BF89-FD5832228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886200"/>
            <a:ext cx="787400" cy="802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9A6888-97FB-9546-BB30-241A22DAB2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19242"/>
            <a:ext cx="795123" cy="8185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ED0DDF-CF4B-F944-BDBB-2313FDB3B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65" y="3819242"/>
            <a:ext cx="845156" cy="8529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02B3FE-8E8E-8745-9CE1-893477B4E1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43" y="3831942"/>
            <a:ext cx="844550" cy="8058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D1A67D-1ADC-4441-A014-D11DB2DB77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15" y="3841005"/>
            <a:ext cx="831850" cy="7876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B8C28E-7673-1B4F-8626-290F44235C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193492"/>
            <a:ext cx="882650" cy="8264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066485-1597-F44D-B008-E3E7666AE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65" y="5109566"/>
            <a:ext cx="820468" cy="812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05883D-DE8C-B44C-98FC-63CA720E2B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43" y="5134966"/>
            <a:ext cx="844550" cy="8365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71D5BAE-6E68-F04C-9072-666C5729D8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80" y="5174209"/>
            <a:ext cx="804785" cy="79726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B07A09-8FB6-704B-B2CD-422616DDCB69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 flipH="1">
            <a:off x="2270125" y="2234682"/>
            <a:ext cx="2149475" cy="2799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FD8559-4E6C-A848-A22C-3D3D2FF08771}"/>
              </a:ext>
            </a:extLst>
          </p:cNvPr>
          <p:cNvCxnSpPr>
            <a:stCxn id="7" idx="2"/>
            <a:endCxn id="11" idx="0"/>
          </p:cNvCxnSpPr>
          <p:nvPr/>
        </p:nvCxnSpPr>
        <p:spPr bwMode="auto">
          <a:xfrm>
            <a:off x="4419600" y="2234682"/>
            <a:ext cx="48683" cy="3438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6F8BA2-E4E5-514D-812B-7C54E3DA5A42}"/>
              </a:ext>
            </a:extLst>
          </p:cNvPr>
          <p:cNvCxnSpPr>
            <a:stCxn id="7" idx="2"/>
            <a:endCxn id="13" idx="0"/>
          </p:cNvCxnSpPr>
          <p:nvPr/>
        </p:nvCxnSpPr>
        <p:spPr bwMode="auto">
          <a:xfrm>
            <a:off x="4419600" y="2234682"/>
            <a:ext cx="2237394" cy="3438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974DEF-A131-1A47-B40F-3409FEB92BA4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952500" y="3381900"/>
            <a:ext cx="1317625" cy="437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0B8B5B-5211-1B43-8E26-793F078D41BF}"/>
              </a:ext>
            </a:extLst>
          </p:cNvPr>
          <p:cNvCxnSpPr>
            <a:stCxn id="9" idx="2"/>
            <a:endCxn id="17" idx="0"/>
          </p:cNvCxnSpPr>
          <p:nvPr/>
        </p:nvCxnSpPr>
        <p:spPr bwMode="auto">
          <a:xfrm>
            <a:off x="2270125" y="3381900"/>
            <a:ext cx="155575" cy="50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F48539-3DF6-A54F-AB41-0CBE0FFA4893}"/>
              </a:ext>
            </a:extLst>
          </p:cNvPr>
          <p:cNvCxnSpPr>
            <a:stCxn id="17" idx="2"/>
            <a:endCxn id="27" idx="0"/>
          </p:cNvCxnSpPr>
          <p:nvPr/>
        </p:nvCxnSpPr>
        <p:spPr bwMode="auto">
          <a:xfrm flipH="1">
            <a:off x="2422525" y="4689192"/>
            <a:ext cx="3175" cy="50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86C5B0-9430-2641-A5A2-7DECF7E2F3A0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 bwMode="auto">
          <a:xfrm flipH="1">
            <a:off x="3750362" y="3381900"/>
            <a:ext cx="717921" cy="437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7B28C7-2457-F346-A548-9A8455EF6E7B}"/>
              </a:ext>
            </a:extLst>
          </p:cNvPr>
          <p:cNvCxnSpPr>
            <a:endCxn id="21" idx="0"/>
          </p:cNvCxnSpPr>
          <p:nvPr/>
        </p:nvCxnSpPr>
        <p:spPr bwMode="auto">
          <a:xfrm>
            <a:off x="4468282" y="3441621"/>
            <a:ext cx="458561" cy="3776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4FCD07-51C5-9D45-8B07-45825BC048BD}"/>
              </a:ext>
            </a:extLst>
          </p:cNvPr>
          <p:cNvCxnSpPr>
            <a:stCxn id="21" idx="2"/>
            <a:endCxn id="29" idx="0"/>
          </p:cNvCxnSpPr>
          <p:nvPr/>
        </p:nvCxnSpPr>
        <p:spPr bwMode="auto">
          <a:xfrm flipH="1">
            <a:off x="4914499" y="4672224"/>
            <a:ext cx="12344" cy="437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7278A1-226F-B942-BF12-938261C8236A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flipH="1">
            <a:off x="6234718" y="3381900"/>
            <a:ext cx="422276" cy="450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E1253B-0EED-C54D-A38A-2335B3B14570}"/>
              </a:ext>
            </a:extLst>
          </p:cNvPr>
          <p:cNvCxnSpPr>
            <a:endCxn id="25" idx="0"/>
          </p:cNvCxnSpPr>
          <p:nvPr/>
        </p:nvCxnSpPr>
        <p:spPr bwMode="auto">
          <a:xfrm>
            <a:off x="6656993" y="3441621"/>
            <a:ext cx="878947" cy="399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90C6AC-1A23-024D-BBDC-7F73B5BB9D89}"/>
              </a:ext>
            </a:extLst>
          </p:cNvPr>
          <p:cNvCxnSpPr>
            <a:stCxn id="23" idx="2"/>
            <a:endCxn id="31" idx="0"/>
          </p:cNvCxnSpPr>
          <p:nvPr/>
        </p:nvCxnSpPr>
        <p:spPr bwMode="auto">
          <a:xfrm>
            <a:off x="6234718" y="4637751"/>
            <a:ext cx="0" cy="497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C2AEEA-45E8-9D41-9C89-ED4AFE14008A}"/>
              </a:ext>
            </a:extLst>
          </p:cNvPr>
          <p:cNvCxnSpPr>
            <a:stCxn id="25" idx="2"/>
            <a:endCxn id="33" idx="0"/>
          </p:cNvCxnSpPr>
          <p:nvPr/>
        </p:nvCxnSpPr>
        <p:spPr bwMode="auto">
          <a:xfrm>
            <a:off x="7535940" y="4628686"/>
            <a:ext cx="13533" cy="545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5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1D80E3"/>
      </a:accent2>
      <a:accent3>
        <a:srgbClr val="FFFFFF"/>
      </a:accent3>
      <a:accent4>
        <a:srgbClr val="000000"/>
      </a:accent4>
      <a:accent5>
        <a:srgbClr val="DEBBCA"/>
      </a:accent5>
      <a:accent6>
        <a:srgbClr val="1973CE"/>
      </a:accent6>
      <a:hlink>
        <a:srgbClr val="FF0000"/>
      </a:hlink>
      <a:folHlink>
        <a:srgbClr val="D9F50B"/>
      </a:folHlink>
    </a:clrScheme>
    <a:fontScheme name="Blend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2933</TotalTime>
  <Words>2099</Words>
  <Application>Microsoft Macintosh PowerPoint</Application>
  <PresentationFormat>On-screen Show (4:3)</PresentationFormat>
  <Paragraphs>340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Mathematica1</vt:lpstr>
      <vt:lpstr>宋体</vt:lpstr>
      <vt:lpstr>Arial</vt:lpstr>
      <vt:lpstr>Tahoma</vt:lpstr>
      <vt:lpstr>Times New Roman</vt:lpstr>
      <vt:lpstr>Verdana</vt:lpstr>
      <vt:lpstr>Wingdings</vt:lpstr>
      <vt:lpstr>Blends</vt:lpstr>
      <vt:lpstr>Equation</vt:lpstr>
      <vt:lpstr>Bitmap Image</vt:lpstr>
      <vt:lpstr>Chapter 5: Adversarial Search</vt:lpstr>
      <vt:lpstr>Adversarial Search</vt:lpstr>
      <vt:lpstr>Games vs. Search Problems</vt:lpstr>
      <vt:lpstr>AI and Games</vt:lpstr>
      <vt:lpstr>Game Problem Formulation</vt:lpstr>
      <vt:lpstr>Game Tree (2-player, deterministic)</vt:lpstr>
      <vt:lpstr>Optimal Strategies</vt:lpstr>
      <vt:lpstr>Minimax Value</vt:lpstr>
      <vt:lpstr>A Partial Game Tree for Tic-Tac-Toe</vt:lpstr>
      <vt:lpstr>A Partial Game Tree for Tic-Tac-Toe</vt:lpstr>
      <vt:lpstr>Minimax Algorithm</vt:lpstr>
      <vt:lpstr>Minimax with Tic-Tac-Toe</vt:lpstr>
      <vt:lpstr>Analysis of Minimax</vt:lpstr>
      <vt:lpstr>Optimal Decisions for Multiplayer Games</vt:lpstr>
      <vt:lpstr>Interesting Thoughts</vt:lpstr>
      <vt:lpstr>α-β Pruning</vt:lpstr>
      <vt:lpstr>α-β Pruning Example</vt:lpstr>
      <vt:lpstr>α-β Pruning Example</vt:lpstr>
      <vt:lpstr>α-β Pruning Example</vt:lpstr>
      <vt:lpstr>α-β Pruning Example</vt:lpstr>
      <vt:lpstr>α-β Pruning Example</vt:lpstr>
      <vt:lpstr>α-β Pruning Example</vt:lpstr>
      <vt:lpstr>α-β Pruning Example</vt:lpstr>
      <vt:lpstr>A Simple Formula</vt:lpstr>
      <vt:lpstr>α-β Pruning Exercise</vt:lpstr>
      <vt:lpstr>Basic Idea of α-β</vt:lpstr>
      <vt:lpstr>Definitions of α and β</vt:lpstr>
      <vt:lpstr>The α-β Algorithm</vt:lpstr>
      <vt:lpstr>Now, Trace The Behavior</vt:lpstr>
      <vt:lpstr>Analysis of α-β</vt:lpstr>
      <vt:lpstr>Random Ordering?</vt:lpstr>
      <vt:lpstr>Dealing with Repeated States</vt:lpstr>
      <vt:lpstr>Imperfect, Real-Time Decisions</vt:lpstr>
      <vt:lpstr>Evaluation Functions</vt:lpstr>
      <vt:lpstr>Playing Chess, Experience is Important</vt:lpstr>
      <vt:lpstr>PowerPoint Presentation</vt:lpstr>
      <vt:lpstr>Cutting off Search</vt:lpstr>
      <vt:lpstr>Result?</vt:lpstr>
      <vt:lpstr>Deterministic Games in Practice</vt:lpstr>
      <vt:lpstr>Summary</vt:lpstr>
      <vt:lpstr>In-Class Exercise #5.1</vt:lpstr>
      <vt:lpstr>In-Class Exercise 5.2 </vt:lpstr>
    </vt:vector>
  </TitlesOfParts>
  <Company>Fish Farm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</dc:creator>
  <cp:lastModifiedBy>Daisy Tang</cp:lastModifiedBy>
  <cp:revision>351</cp:revision>
  <cp:lastPrinted>2017-02-07T17:42:51Z</cp:lastPrinted>
  <dcterms:created xsi:type="dcterms:W3CDTF">2007-08-29T06:15:21Z</dcterms:created>
  <dcterms:modified xsi:type="dcterms:W3CDTF">2020-06-27T17:55:18Z</dcterms:modified>
</cp:coreProperties>
</file>