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9" r:id="rId3"/>
    <p:sldId id="257" r:id="rId4"/>
    <p:sldId id="297" r:id="rId5"/>
    <p:sldId id="258" r:id="rId6"/>
    <p:sldId id="259" r:id="rId7"/>
    <p:sldId id="260" r:id="rId8"/>
    <p:sldId id="261" r:id="rId9"/>
    <p:sldId id="298" r:id="rId10"/>
    <p:sldId id="262" r:id="rId11"/>
    <p:sldId id="263" r:id="rId12"/>
    <p:sldId id="264" r:id="rId13"/>
    <p:sldId id="294" r:id="rId14"/>
    <p:sldId id="296" r:id="rId15"/>
    <p:sldId id="290" r:id="rId16"/>
    <p:sldId id="265" r:id="rId17"/>
    <p:sldId id="266" r:id="rId18"/>
    <p:sldId id="271" r:id="rId19"/>
    <p:sldId id="26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9" r:id="rId29"/>
    <p:sldId id="280" r:id="rId30"/>
    <p:sldId id="281" r:id="rId31"/>
    <p:sldId id="282" r:id="rId32"/>
    <p:sldId id="283" r:id="rId33"/>
    <p:sldId id="284" r:id="rId34"/>
    <p:sldId id="291" r:id="rId35"/>
    <p:sldId id="295" r:id="rId36"/>
    <p:sldId id="303" r:id="rId37"/>
    <p:sldId id="300" r:id="rId38"/>
    <p:sldId id="302" r:id="rId39"/>
    <p:sldId id="285" r:id="rId40"/>
    <p:sldId id="286" r:id="rId41"/>
    <p:sldId id="301" r:id="rId42"/>
    <p:sldId id="292" r:id="rId43"/>
    <p:sldId id="28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802" autoAdjust="0"/>
    <p:restoredTop sz="90929"/>
  </p:normalViewPr>
  <p:slideViewPr>
    <p:cSldViewPr>
      <p:cViewPr varScale="1">
        <p:scale>
          <a:sx n="111" d="100"/>
          <a:sy n="111" d="100"/>
        </p:scale>
        <p:origin x="14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12"/>
    </p:cViewPr>
  </p:sorterViewPr>
  <p:notesViewPr>
    <p:cSldViewPr>
      <p:cViewPr varScale="1">
        <p:scale>
          <a:sx n="63" d="100"/>
          <a:sy n="63" d="100"/>
        </p:scale>
        <p:origin x="-231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12D009-31BE-D440-B729-C76665FAC0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FAA2DBB-C268-EE49-A01D-5512A7330D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75DF215-2025-E24C-96D5-7EB33C6FF5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4116B28-9944-5B42-B14C-6D5C0B641D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558FFB-D5A4-B047-BEC3-7BEC355E1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00981CD-6952-1146-82AC-744D7B77EF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813B5130-DF84-924E-BEC3-3E2052C97A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AF72E2A9-1D24-B94A-AAC5-D2AC3EFFE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EE1170D1-C59D-0543-BC8B-0B0812C17D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1030">
            <a:extLst>
              <a:ext uri="{FF2B5EF4-FFF2-40B4-BE49-F238E27FC236}">
                <a16:creationId xmlns:a16="http://schemas.microsoft.com/office/drawing/2014/main" id="{EBD909B1-2333-D944-AABE-5C7E0F437D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1031">
            <a:extLst>
              <a:ext uri="{FF2B5EF4-FFF2-40B4-BE49-F238E27FC236}">
                <a16:creationId xmlns:a16="http://schemas.microsoft.com/office/drawing/2014/main" id="{6B80453B-D972-6E40-AFDF-EAC261120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3A66E87-D3E3-364A-B94A-3774B392F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>
            <a:extLst>
              <a:ext uri="{FF2B5EF4-FFF2-40B4-BE49-F238E27FC236}">
                <a16:creationId xmlns:a16="http://schemas.microsoft.com/office/drawing/2014/main" id="{DF38A635-77C3-5E44-90C3-D39AE570C8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 420: Artificial Intelligence</a:t>
            </a:r>
          </a:p>
        </p:txBody>
      </p:sp>
      <p:sp>
        <p:nvSpPr>
          <p:cNvPr id="6147" name="Rectangle 1031">
            <a:extLst>
              <a:ext uri="{FF2B5EF4-FFF2-40B4-BE49-F238E27FC236}">
                <a16:creationId xmlns:a16="http://schemas.microsoft.com/office/drawing/2014/main" id="{243FE13C-571E-F941-8DD0-E9421E789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F440BF-2042-B246-AFD0-1C3E14962ED2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8" name="Rectangle 2050">
            <a:extLst>
              <a:ext uri="{FF2B5EF4-FFF2-40B4-BE49-F238E27FC236}">
                <a16:creationId xmlns:a16="http://schemas.microsoft.com/office/drawing/2014/main" id="{A89D03CB-6146-824E-8977-77C8DB672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2051">
            <a:extLst>
              <a:ext uri="{FF2B5EF4-FFF2-40B4-BE49-F238E27FC236}">
                <a16:creationId xmlns:a16="http://schemas.microsoft.com/office/drawing/2014/main" id="{6C82272C-4C55-B846-B7E5-8F57C807C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99FA51C-E7C4-B84A-B175-6014764B649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9746E30-7012-A243-AE11-CF4C734E0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AD77CA2-FD23-AA4C-AAE0-52A3C3E0E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2046EE1-B953-C44E-BAE4-FC429227E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594BE51-0BA9-6C45-AA9A-B6A1732E7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D32A288-CB90-774F-B574-9337BAED1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483A444-4EC9-4A48-8893-AAF520603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EBD1F3A-02D6-394F-BC1B-C9E8F76D8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D596A9F-914A-2043-BBBA-020AFE3D4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DEB0E05-D861-714E-A4BD-FD0FCE175B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F75036C-DE3D-E645-B306-586CDE2A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C6D1A61-4F8D-8849-BD06-950DDC51F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FB984D7-C879-C54E-99F6-7955C88FF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E7BC871-B858-CA46-B184-704B7BAD8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09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83F495E-854F-624A-B3FE-660183676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43E7EF-6018-F846-B97B-F09709EC9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73C8EA-DB5E-4744-817A-6F23E0162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98400-217E-B54D-B31F-BA4846D87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0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76200"/>
            <a:ext cx="2159000" cy="6056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27775" cy="6056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405108B-7AE1-C74C-99EE-474458EF6E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052D31F-D9D3-EA44-88C8-EB3EC635B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C7514F3-C4D6-2E42-9B36-BD536D45C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40770-C163-2149-8A93-7456FF4F6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AD5CB94-BF2A-CF45-A7E5-2E6663822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01AA9CD-70FC-454F-BE31-42CC5EB2C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A35D8D5-48F3-5547-84B5-BD32CC9E9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0CAB-22E0-2646-A599-92E1F1104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9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9D6E327-63E1-224C-A9F6-498CF70A4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45258D3-3DA3-664B-AD38-67E988A26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C236338-778F-2D43-B045-01B747678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D1A5-1A5B-E14A-A300-20DEB7C96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33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459ECD0-D5EA-6A4B-96E3-191CB7F3AA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BBEF1CC-F90E-AA47-8BFB-8E49E8A62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F2B3DD3-2F5E-9A42-9B1F-064A213BB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80DDF-9FA0-0641-B629-7491EEFE7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6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7E03D37-E185-3444-B864-8777E1A81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4FA597E-7FC0-8445-885B-428936E4A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2F57778-B6AF-7A4D-B9DA-89F92EF42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ADB5-0BAD-684E-A8AF-5723CE26B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0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DAE6D77-2F02-AE44-AD88-38C02BC2D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9BE3B41-1298-7E4C-BD62-1658A8633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8E9EF67-3B5E-8948-A290-BDB8299A9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B4CC-065A-9B4E-8513-C3A64D877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66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76E5181-4E5E-F64D-90C5-8DE866698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FE9BCF4-B66F-654C-AFF2-1888DBA1A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3B2B0E-2C65-4B45-8D79-E0CE36AC0B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FA8A-FFE8-7945-8CAD-67E035736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2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0D3C89A-85B0-E540-BBBC-42538E869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AB56D63-086D-394D-862F-DEDB9ACBA8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9D337E6-F98A-2A41-849B-666C91225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D200-C1A2-6348-91CB-C4302B182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9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A3B8718-6663-DF49-A4A7-B82994412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CAF79A2-F034-6D45-BA10-144204D08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8B9E2B4-C58B-7A41-8FF3-E243A24A6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2C-B475-234D-8BC1-7B2B7BBA0B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61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86159B5-B581-9447-B3DC-F6B7293416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B3F184B-F42C-1C4D-BE36-1D949A112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39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E3E52629-8425-2A4D-9D01-05A96B97F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3DA9F9BE-D358-4644-8934-5101212179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DE133CA4-4052-F44D-994B-9509CD59D4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18031923-37CF-F144-9437-9031988B81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B4C5F9C-2C81-AA49-8B75-442FF0478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129355F-C647-DC45-AFB0-DD7F16E4A9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524000"/>
            <a:ext cx="8001000" cy="1676400"/>
          </a:xfrm>
        </p:spPr>
        <p:txBody>
          <a:bodyPr/>
          <a:lstStyle/>
          <a:p>
            <a:pPr eaLnBrk="1" hangingPunct="1"/>
            <a:r>
              <a:rPr lang="en-US" altLang="en-US" sz="3600"/>
              <a:t>Constraint Satisfaction Problems</a:t>
            </a:r>
            <a:endParaRPr lang="en-US" altLang="en-US" sz="32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218E1FC-CA8D-8F4E-BA42-14BC58EE50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3657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/>
              <a:t>Dr. Daisy 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C2D6BC1E-EA32-254B-AFDE-3545D1F4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009AA-97A2-5943-81A1-047D0831DC5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244ED75-0A00-A840-9605-693F0972F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Variables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07DB630-4448-A144-9604-068FBC8EB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Discrete variables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finite domains</a:t>
            </a:r>
            <a:r>
              <a:rPr lang="en-US" altLang="en-US" sz="20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i="1"/>
              <a:t>n</a:t>
            </a:r>
            <a:r>
              <a:rPr lang="en-US" altLang="en-US" sz="1800"/>
              <a:t> variables, domain size </a:t>
            </a:r>
            <a:r>
              <a:rPr lang="en-US" altLang="en-US" sz="1800" i="1"/>
              <a:t>d </a:t>
            </a:r>
            <a:r>
              <a:rPr lang="en-US" altLang="en-US" sz="1800" i="1">
                <a:sym typeface="Wingdings" pitchFamily="2" charset="2"/>
              </a:rPr>
              <a:t> </a:t>
            </a:r>
            <a:r>
              <a:rPr lang="en-US" altLang="en-US" sz="1800" i="1"/>
              <a:t>O </a:t>
            </a:r>
            <a:r>
              <a:rPr lang="en-US" altLang="en-US" sz="1800"/>
              <a:t>(</a:t>
            </a:r>
            <a:r>
              <a:rPr lang="en-US" altLang="en-US" sz="1800" i="1"/>
              <a:t>d </a:t>
            </a:r>
            <a:r>
              <a:rPr lang="en-US" altLang="en-US" sz="1800" i="1" baseline="30000"/>
              <a:t>n</a:t>
            </a:r>
            <a:r>
              <a:rPr lang="en-US" altLang="en-US" sz="1800"/>
              <a:t>)</a:t>
            </a:r>
            <a:r>
              <a:rPr lang="en-US" altLang="en-US" sz="1800" i="1"/>
              <a:t> </a:t>
            </a:r>
            <a:r>
              <a:rPr lang="en-US" altLang="en-US" sz="1800"/>
              <a:t>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e.g., Boolean CSPs, such as 3-SAT (NP-complete)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Worst case, can’t solve finite-domain CSPs in less than exponential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infinite domains</a:t>
            </a:r>
            <a:r>
              <a:rPr lang="en-US" altLang="en-US" sz="20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integers, strings,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e.g., job scheduling, variables are start/end days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need a constraint language, e.g., </a:t>
            </a:r>
            <a:r>
              <a:rPr lang="en-US" altLang="en-US" sz="1800" i="1"/>
              <a:t>StartJob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 + 5 </a:t>
            </a:r>
            <a:r>
              <a:rPr lang="en-US" altLang="en-US" sz="1800" i="1">
                <a:cs typeface="Arial" panose="020B0604020202020204" pitchFamily="34" charset="0"/>
              </a:rPr>
              <a:t>≤ </a:t>
            </a:r>
            <a:r>
              <a:rPr lang="en-US" altLang="en-US" sz="1800" i="1"/>
              <a:t>StartJob</a:t>
            </a:r>
            <a:r>
              <a:rPr lang="en-US" altLang="en-US" sz="1800" i="1" baseline="-25000"/>
              <a:t>3</a:t>
            </a:r>
            <a:endParaRPr lang="en-US" altLang="en-US" sz="1800" i="1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Continuous variables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start/end times for Hubble Space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linear constraints solvable in polynomial time by linear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F1E1F690-93C7-7347-A13C-FA25A97F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A82F93-AAA5-6946-BC8C-7B7C315F990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D798E09-AA1B-D847-B9D5-C2AA985B8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Constraints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647FDA0-B478-E045-A291-6BE48D048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Unary</a:t>
            </a:r>
            <a:r>
              <a:rPr lang="en-US" altLang="en-US"/>
              <a:t> constraints involve a single variable, </a:t>
            </a:r>
          </a:p>
          <a:p>
            <a:pPr lvl="1" eaLnBrk="1" hangingPunct="1"/>
            <a:r>
              <a:rPr lang="en-US" altLang="en-US"/>
              <a:t>e.g., SA </a:t>
            </a:r>
            <a:r>
              <a:rPr lang="en-US" altLang="en-US">
                <a:cs typeface="Arial" panose="020B0604020202020204" pitchFamily="34" charset="0"/>
              </a:rPr>
              <a:t>≠</a:t>
            </a:r>
            <a:r>
              <a:rPr lang="en-US" altLang="en-US"/>
              <a:t> green</a:t>
            </a: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Binary</a:t>
            </a:r>
            <a:r>
              <a:rPr lang="en-US" altLang="en-US"/>
              <a:t> constraints involve pairs of variables,</a:t>
            </a:r>
          </a:p>
          <a:p>
            <a:pPr lvl="1" eaLnBrk="1" hangingPunct="1"/>
            <a:r>
              <a:rPr lang="en-US" altLang="en-US"/>
              <a:t>e.g., SA </a:t>
            </a:r>
            <a:r>
              <a:rPr lang="en-US" altLang="en-US">
                <a:cs typeface="Arial" panose="020B0604020202020204" pitchFamily="34" charset="0"/>
              </a:rPr>
              <a:t>≠</a:t>
            </a:r>
            <a:r>
              <a:rPr lang="en-US" altLang="en-US"/>
              <a:t> WA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Higher-order</a:t>
            </a:r>
            <a:r>
              <a:rPr lang="en-US" altLang="en-US"/>
              <a:t> constraints involve 3 or more variables</a:t>
            </a:r>
          </a:p>
          <a:p>
            <a:pPr lvl="1" eaLnBrk="1" hangingPunct="1"/>
            <a:r>
              <a:rPr lang="en-US" altLang="en-US"/>
              <a:t>e.g., cryptarithmetic column constraints</a:t>
            </a: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316CB7F6-95C2-034C-B962-49F66579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DE45AB-C7A5-EF45-9C87-3AD79F9F635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56B7636-07C7-5643-80A2-C357FCC02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Real-World CSPs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9C631D3-09D7-884F-B60A-CA9D70486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Assignment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who teaches what class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Timetabling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which class is offered when and where?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Transportation scheduling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Factory scheduling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4190A0E0-46B2-8847-9252-5182F4C5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DC56C3-62A1-F844-945D-6F476DA272E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5D2DC75-780E-DC48-A85F-3FC85D5B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#6.1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FF7019E-CAA6-1049-BCFB-F72094355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5867400" cy="4724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Consider the problem of crossword puzzle: fitting words into a rectangular grid. Assume that a list of words is provided and that the task is to fill in the blank squares using any subset of the list. Formulate this problem precisely in two ways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As a general search problem. Choose an appropriate search algorithm. </a:t>
            </a:r>
          </a:p>
          <a:p>
            <a:pPr lvl="1" eaLnBrk="1" hangingPunct="1"/>
            <a:r>
              <a:rPr lang="en-US" altLang="en-US" sz="2000"/>
              <a:t>As a constraint satisfaction problem. </a:t>
            </a:r>
          </a:p>
          <a:p>
            <a:pPr lvl="1" eaLnBrk="1" hangingPunct="1"/>
            <a:r>
              <a:rPr lang="en-US" altLang="en-US" sz="2000"/>
              <a:t>Word vs. letters</a:t>
            </a: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12A51D60-0007-494F-A7C6-D62EA32D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209800"/>
            <a:ext cx="28765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EAAAB8E4-3943-B94F-A55A-85F85C53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80B8FB-EF13-1847-BABB-5D7F9409777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6388" name="Rectangle 1026">
            <a:extLst>
              <a:ext uri="{FF2B5EF4-FFF2-40B4-BE49-F238E27FC236}">
                <a16:creationId xmlns:a16="http://schemas.microsoft.com/office/drawing/2014/main" id="{D18818A2-5765-4541-9684-69344EF38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#6.2</a:t>
            </a:r>
          </a:p>
        </p:txBody>
      </p:sp>
      <p:sp>
        <p:nvSpPr>
          <p:cNvPr id="16389" name="Rectangle 1027">
            <a:extLst>
              <a:ext uri="{FF2B5EF4-FFF2-40B4-BE49-F238E27FC236}">
                <a16:creationId xmlns:a16="http://schemas.microsoft.com/office/drawing/2014/main" id="{6B695472-4847-E545-B126-853D7EB38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formulation as CSP:</a:t>
            </a:r>
          </a:p>
          <a:p>
            <a:pPr lvl="1" eaLnBrk="1" hangingPunct="1"/>
            <a:r>
              <a:rPr lang="en-US" altLang="en-US" dirty="0"/>
              <a:t>Class scheduling: There is a fixed number of professors and classrooms, a list of classes to be offered, and a list of possible time slots for classes. Each professor has a set of classes that he or she can teach.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A2457DC5-7FD8-6742-B572-57997A19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480DB0-A5BE-8E4B-8CB4-D97C7A6EF56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20484" name="Rectangle 1026">
            <a:extLst>
              <a:ext uri="{FF2B5EF4-FFF2-40B4-BE49-F238E27FC236}">
                <a16:creationId xmlns:a16="http://schemas.microsoft.com/office/drawing/2014/main" id="{3106357D-A9B2-094E-8CC6-0C880BBAF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Search Algorithm to Use?</a:t>
            </a:r>
          </a:p>
        </p:txBody>
      </p:sp>
      <p:sp>
        <p:nvSpPr>
          <p:cNvPr id="20485" name="Rectangle 1027">
            <a:extLst>
              <a:ext uri="{FF2B5EF4-FFF2-40B4-BE49-F238E27FC236}">
                <a16:creationId xmlns:a16="http://schemas.microsoft.com/office/drawing/2014/main" id="{7B4D5AAA-77BA-6845-A2FF-7244E64C4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Since we can formulate CSP problems as standard search problems, we can apply search algorithms from chapter 3 &amp;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breadth-first search were 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branching factor?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tree size?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nd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* (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* … *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! * </a:t>
            </a: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 i="1" baseline="3000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 leaves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complete assignments?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crucial property to all CSPs: </a:t>
            </a:r>
            <a:r>
              <a:rPr lang="en-US" altLang="en-US" sz="2400">
                <a:solidFill>
                  <a:schemeClr val="accent2"/>
                </a:solidFill>
              </a:rPr>
              <a:t>commutativity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the order of application of any given set of actions has no effect on the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Variable assignments are </a:t>
            </a:r>
            <a:r>
              <a:rPr lang="en-US" altLang="en-US" sz="2000">
                <a:solidFill>
                  <a:schemeClr val="accent2"/>
                </a:solidFill>
              </a:rPr>
              <a:t>commutative</a:t>
            </a:r>
            <a:r>
              <a:rPr lang="en-US" altLang="en-US" sz="2000"/>
              <a:t>, i.e., [ WA = red then NT = green ] same as [ NT = green then WA = red 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863AAFC8-1064-384D-9E6B-BA7E747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180CAE-456E-1D48-A00D-A7FF0BEF320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F49FA01-46EE-7448-BC7C-7F721E97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Search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92976CD-7970-F043-AB0D-F08755666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Only need to consider assignments to a single variable at each node </a:t>
            </a:r>
            <a:r>
              <a:rPr lang="en-US" altLang="en-US" sz="2400">
                <a:sym typeface="Wingdings" pitchFamily="2" charset="2"/>
              </a:rPr>
              <a:t> 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chemeClr val="hlink"/>
                </a:solidFill>
              </a:rPr>
              <a:t> = 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/>
              <a:t> and there are </a:t>
            </a:r>
            <a:r>
              <a:rPr lang="en-US" altLang="en-US" sz="2400" i="1">
                <a:latin typeface="Times New Roman" panose="02020603050405020304" pitchFamily="18" charset="0"/>
              </a:rPr>
              <a:t>d</a:t>
            </a:r>
            <a:r>
              <a:rPr lang="en-US" altLang="en-US" sz="1600" i="1">
                <a:latin typeface="Times New Roman" panose="02020603050405020304" pitchFamily="18" charset="0"/>
              </a:rPr>
              <a:t> 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leaves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Backtracking search</a:t>
            </a:r>
            <a:r>
              <a:rPr lang="en-US" altLang="en-US" sz="2400"/>
              <a:t> is used for a depth-first search that chooses values for one variable at a time and backtracks when a variable has no legal values left to assign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Backtracking search is the basic uninformed algorithm for CSPs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BCD2B3CE-A937-F149-AF15-5E61FA4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0CC5D9-1E01-1444-A142-02AE4DF7EC6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51BFB054-0B2A-E14D-A036-88A0733D2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Search Algorithm</a:t>
            </a:r>
          </a:p>
        </p:txBody>
      </p:sp>
      <p:pic>
        <p:nvPicPr>
          <p:cNvPr id="22533" name="Picture 3">
            <a:extLst>
              <a:ext uri="{FF2B5EF4-FFF2-40B4-BE49-F238E27FC236}">
                <a16:creationId xmlns:a16="http://schemas.microsoft.com/office/drawing/2014/main" id="{CDC00265-5074-844F-A898-9E854CBB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1875" r="13281" b="29167"/>
          <a:stretch>
            <a:fillRect/>
          </a:stretch>
        </p:blipFill>
        <p:spPr bwMode="auto">
          <a:xfrm>
            <a:off x="609600" y="1371600"/>
            <a:ext cx="7848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81FB58E6-DE42-CC4B-BE07-675A5E5B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CA73C-8430-CE48-AAB6-F503FE0EA06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26628" name="Rectangle 1026">
            <a:extLst>
              <a:ext uri="{FF2B5EF4-FFF2-40B4-BE49-F238E27FC236}">
                <a16:creationId xmlns:a16="http://schemas.microsoft.com/office/drawing/2014/main" id="{9AF77F5C-1281-0C4A-9B6D-2687526C1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Example</a:t>
            </a:r>
          </a:p>
        </p:txBody>
      </p:sp>
      <p:pic>
        <p:nvPicPr>
          <p:cNvPr id="26629" name="Picture 1">
            <a:extLst>
              <a:ext uri="{FF2B5EF4-FFF2-40B4-BE49-F238E27FC236}">
                <a16:creationId xmlns:a16="http://schemas.microsoft.com/office/drawing/2014/main" id="{EF4909CC-4495-184C-AACD-6F27DF2E7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600200"/>
            <a:ext cx="838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ABB9C-1307-CB4A-9CE8-2CA8DC03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590800"/>
            <a:ext cx="742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CAB5F-62EE-F04E-A581-58D9745F0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505200"/>
            <a:ext cx="819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BAA56-A702-A24F-8F7D-530E98EBF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76750"/>
            <a:ext cx="771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07631-6CFC-8544-BE6B-44CD02BCC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771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B474D-C722-8B4E-8820-32045A636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9088"/>
            <a:ext cx="771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7D186-3D62-8642-A9BB-47A2EC928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5410200"/>
            <a:ext cx="771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EFAB6-07E6-6C40-8112-A41C49F49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4448175"/>
            <a:ext cx="7905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BA37A9-E808-A844-ACF4-C0B7B62C2E8E}"/>
              </a:ext>
            </a:extLst>
          </p:cNvPr>
          <p:cNvCxnSpPr>
            <a:cxnSpLocks noChangeShapeType="1"/>
            <a:stCxn id="26629" idx="2"/>
            <a:endCxn id="3" idx="0"/>
          </p:cNvCxnSpPr>
          <p:nvPr/>
        </p:nvCxnSpPr>
        <p:spPr bwMode="auto">
          <a:xfrm flipH="1">
            <a:off x="3352800" y="2200275"/>
            <a:ext cx="833438" cy="390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EB54AA-DF9F-524E-B026-44C2085BE600}"/>
              </a:ext>
            </a:extLst>
          </p:cNvPr>
          <p:cNvCxnSpPr>
            <a:cxnSpLocks noChangeShapeType="1"/>
            <a:stCxn id="3" idx="2"/>
            <a:endCxn id="6" idx="0"/>
          </p:cNvCxnSpPr>
          <p:nvPr/>
        </p:nvCxnSpPr>
        <p:spPr bwMode="auto">
          <a:xfrm flipH="1">
            <a:off x="2571750" y="3228975"/>
            <a:ext cx="781050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22461-66D0-914A-BBD9-0E2162050167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1909763" y="4200525"/>
            <a:ext cx="661987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D5C9D4-E954-8142-882D-A928C2F647E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 flipH="1">
            <a:off x="995363" y="5029200"/>
            <a:ext cx="528637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734BF2-8EDF-064E-9D6D-AE3443C65157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1909763" y="4953000"/>
            <a:ext cx="0" cy="446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13AAA-F7F7-6743-A255-2A86C81AD3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9963" y="5105400"/>
            <a:ext cx="503237" cy="293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502485-AA1C-D949-9F01-1AB7CBF794C6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>
            <a:off x="2846388" y="4200525"/>
            <a:ext cx="385762" cy="24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F44A2F-3610-5540-B996-18A5A14A3751}"/>
              </a:ext>
            </a:extLst>
          </p:cNvPr>
          <p:cNvCxnSpPr/>
          <p:nvPr/>
        </p:nvCxnSpPr>
        <p:spPr bwMode="auto">
          <a:xfrm flipV="1">
            <a:off x="2200275" y="4311650"/>
            <a:ext cx="447675" cy="2333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BD3270-2C58-894A-BD69-5F5AA7D53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7463" y="5067300"/>
            <a:ext cx="37465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D0C297-D067-E94E-B8EC-B4EBFDA12112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5963" y="5037138"/>
            <a:ext cx="6350" cy="3317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C72434-E1BF-2E46-B9F4-47C9467DCA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11400" y="4953000"/>
            <a:ext cx="428625" cy="2667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AB3D1470-75BC-F54D-8F38-BCEF9BA6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98174A-4E30-9E45-862C-0F3C479E252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5ACD303-5683-D54C-A5B8-91D6D2CC9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Improving Backtracking Efficiency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C9BCA6B-A7DD-2D42-9D44-6FB410C7B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We can solve CSPs efficiently without domain-specific knowledge, addressing the following questions: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in what </a:t>
            </a:r>
            <a:r>
              <a:rPr lang="en-US" altLang="en-US">
                <a:solidFill>
                  <a:schemeClr val="hlink"/>
                </a:solidFill>
              </a:rPr>
              <a:t>order</a:t>
            </a:r>
            <a:r>
              <a:rPr lang="en-US" altLang="en-US"/>
              <a:t> should </a:t>
            </a:r>
            <a:r>
              <a:rPr lang="en-US" altLang="en-US">
                <a:solidFill>
                  <a:schemeClr val="hlink"/>
                </a:solidFill>
              </a:rPr>
              <a:t>variables</a:t>
            </a:r>
            <a:r>
              <a:rPr lang="en-US" altLang="en-US"/>
              <a:t> be assigned, </a:t>
            </a:r>
            <a:r>
              <a:rPr lang="en-US" altLang="en-US">
                <a:solidFill>
                  <a:schemeClr val="hlink"/>
                </a:solidFill>
              </a:rPr>
              <a:t>values</a:t>
            </a:r>
            <a:r>
              <a:rPr lang="en-US" altLang="en-US"/>
              <a:t> be tried?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what are the </a:t>
            </a:r>
            <a:r>
              <a:rPr lang="en-US" altLang="en-US">
                <a:solidFill>
                  <a:schemeClr val="hlink"/>
                </a:solidFill>
              </a:rPr>
              <a:t>implications</a:t>
            </a:r>
            <a:r>
              <a:rPr lang="en-US" altLang="en-US"/>
              <a:t> of the current variable assignments for the other unassigned variables?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when a path fails, can the search </a:t>
            </a:r>
            <a:r>
              <a:rPr lang="en-US" altLang="en-US">
                <a:solidFill>
                  <a:schemeClr val="hlink"/>
                </a:solidFill>
              </a:rPr>
              <a:t>avoid repeating</a:t>
            </a:r>
            <a:r>
              <a:rPr lang="en-US" altLang="en-US"/>
              <a:t> this failure?</a:t>
            </a: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3DC5A4F6-E944-D34A-92C1-23A7B205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DB7430-E998-724F-822E-8860CABF140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7172" name="Rectangle 2050">
            <a:extLst>
              <a:ext uri="{FF2B5EF4-FFF2-40B4-BE49-F238E27FC236}">
                <a16:creationId xmlns:a16="http://schemas.microsoft.com/office/drawing/2014/main" id="{77AF1227-4703-894E-8B44-B8EFF6DE6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Search Problems</a:t>
            </a:r>
          </a:p>
        </p:txBody>
      </p:sp>
      <p:sp>
        <p:nvSpPr>
          <p:cNvPr id="7173" name="Rectangle 2051">
            <a:extLst>
              <a:ext uri="{FF2B5EF4-FFF2-40B4-BE49-F238E27FC236}">
                <a16:creationId xmlns:a16="http://schemas.microsoft.com/office/drawing/2014/main" id="{E935483B-235A-3543-8C12-8B3068B5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Previous search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Problems can be solved by searching in a space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state</a:t>
            </a:r>
            <a:r>
              <a:rPr lang="en-US" altLang="en-US"/>
              <a:t> is a “black box” – any data structure that supports successor function, heuristic function, and goal test – </a:t>
            </a:r>
            <a:r>
              <a:rPr lang="en-US" altLang="en-US">
                <a:solidFill>
                  <a:schemeClr val="hlink"/>
                </a:solidFill>
              </a:rPr>
              <a:t>problem-specific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Constraint satisfaction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states and goal test conform to a standard, structured and simple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general-purpose heuristic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3D8A63EA-34E7-5F49-9EE8-0230C2C7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50B4E-A2C4-D948-90D5-B932C95D681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9257A994-16D3-4D4F-A3E5-177BAFDED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and Value Ordering 1/3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9B41255-7147-5446-96ED-9EE270B13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33528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accent2"/>
                </a:solidFill>
              </a:rPr>
              <a:t>Minimum remaining values</a:t>
            </a:r>
            <a:r>
              <a:rPr lang="en-US" altLang="en-US" sz="3200"/>
              <a:t> (MRV)</a:t>
            </a:r>
          </a:p>
          <a:p>
            <a:pPr lvl="1" eaLnBrk="1" hangingPunct="1"/>
            <a:r>
              <a:rPr lang="en-US" altLang="en-US" sz="2800"/>
              <a:t>choose the variable with the fewest “legal” values</a:t>
            </a:r>
          </a:p>
          <a:p>
            <a:pPr lvl="1" eaLnBrk="1" hangingPunct="1"/>
            <a:r>
              <a:rPr lang="en-US" altLang="en-US" sz="2800"/>
              <a:t>also called </a:t>
            </a:r>
            <a:r>
              <a:rPr lang="en-US" altLang="en-US" sz="2800">
                <a:solidFill>
                  <a:schemeClr val="accent2"/>
                </a:solidFill>
              </a:rPr>
              <a:t>most constrained variable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accent2"/>
                </a:solidFill>
              </a:rPr>
              <a:t>fail-first</a:t>
            </a:r>
            <a:r>
              <a:rPr lang="en-US" altLang="en-US" sz="2800"/>
              <a:t> heuristic</a:t>
            </a:r>
          </a:p>
          <a:p>
            <a:pPr lvl="1" eaLnBrk="1" hangingPunct="1"/>
            <a:r>
              <a:rPr lang="en-US" altLang="en-US" sz="2800"/>
              <a:t>does it help in choosing the first variable?</a:t>
            </a:r>
          </a:p>
          <a:p>
            <a:pPr lvl="1" eaLnBrk="1" hangingPunct="1"/>
            <a:endParaRPr lang="en-US" altLang="en-US" sz="2800"/>
          </a:p>
        </p:txBody>
      </p:sp>
      <p:pic>
        <p:nvPicPr>
          <p:cNvPr id="28678" name="Picture 4" descr="australia-most-constrained-variable">
            <a:extLst>
              <a:ext uri="{FF2B5EF4-FFF2-40B4-BE49-F238E27FC236}">
                <a16:creationId xmlns:a16="http://schemas.microsoft.com/office/drawing/2014/main" id="{3EA22577-5AD0-144F-8705-D83494E1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3000"/>
            <a:ext cx="6105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61D52580-C168-0848-A0E7-73F1024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AE5C02-F18F-F044-B6C1-F38D7D6B998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1305B09-89FF-CF42-979E-E56E63541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and Value Ordering 2/3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DD48386C-4F95-374F-A374-6CC50B3E3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32766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accent2"/>
                </a:solidFill>
              </a:rPr>
              <a:t>Most constraining variable</a:t>
            </a:r>
            <a:r>
              <a:rPr lang="en-US" altLang="en-US" sz="3200"/>
              <a:t>: </a:t>
            </a:r>
          </a:p>
          <a:p>
            <a:pPr lvl="1" eaLnBrk="1" hangingPunct="1"/>
            <a:r>
              <a:rPr lang="en-US" altLang="en-US" sz="2800"/>
              <a:t>selecting the variable that has the largest number of constraints on other unassigned variables</a:t>
            </a:r>
          </a:p>
          <a:p>
            <a:pPr lvl="1" eaLnBrk="1" hangingPunct="1"/>
            <a:r>
              <a:rPr lang="en-US" altLang="en-US" sz="2800"/>
              <a:t>also called </a:t>
            </a:r>
            <a:r>
              <a:rPr lang="en-US" altLang="en-US" sz="2800">
                <a:solidFill>
                  <a:schemeClr val="accent2"/>
                </a:solidFill>
              </a:rPr>
              <a:t>degree heuristics</a:t>
            </a:r>
          </a:p>
          <a:p>
            <a:pPr eaLnBrk="1" hangingPunct="1"/>
            <a:r>
              <a:rPr lang="en-US" altLang="en-US" sz="3200">
                <a:solidFill>
                  <a:schemeClr val="accent2"/>
                </a:solidFill>
              </a:rPr>
              <a:t>Tie-breaker</a:t>
            </a:r>
            <a:r>
              <a:rPr lang="en-US" altLang="en-US" sz="3200"/>
              <a:t> among MRV</a:t>
            </a:r>
          </a:p>
        </p:txBody>
      </p:sp>
      <p:pic>
        <p:nvPicPr>
          <p:cNvPr id="29702" name="Picture 4" descr="australia-most-constraining-variable">
            <a:extLst>
              <a:ext uri="{FF2B5EF4-FFF2-40B4-BE49-F238E27FC236}">
                <a16:creationId xmlns:a16="http://schemas.microsoft.com/office/drawing/2014/main" id="{0E52430C-2A6C-A94A-B908-3DDF4763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83138"/>
            <a:ext cx="67056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D3280205-5629-C24B-8712-E405018D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2A90A-1F54-6B42-8D51-B72EEA8309E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D987214F-BCE8-7348-8E33-3D49CA5A6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and Value Ordering 3/3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313B3CC7-2820-B74C-81EA-54E68346B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a variable, choose the </a:t>
            </a:r>
            <a:r>
              <a:rPr lang="en-US" altLang="en-US">
                <a:solidFill>
                  <a:schemeClr val="accent2"/>
                </a:solidFill>
              </a:rPr>
              <a:t>least constraining value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the one that rules out the fewest values in the remaining variables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Combining these heuristics makes 1000 queens feasible</a:t>
            </a:r>
          </a:p>
        </p:txBody>
      </p:sp>
      <p:pic>
        <p:nvPicPr>
          <p:cNvPr id="30726" name="Picture 4" descr="australia-least-constraining-value">
            <a:extLst>
              <a:ext uri="{FF2B5EF4-FFF2-40B4-BE49-F238E27FC236}">
                <a16:creationId xmlns:a16="http://schemas.microsoft.com/office/drawing/2014/main" id="{8C62EBE0-4773-704C-8898-215401C0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7086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95CDE71D-4097-7E42-A075-53BCB7A6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C4D5F-6D8A-0441-AE4F-328D8578409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2A8E676-6F74-DE49-95C1-602437342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Propagating Information through Constraints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FBCE8DAB-79C0-564E-AE85-2147A7A08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1676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Forward checking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</a:t>
            </a:r>
          </a:p>
        </p:txBody>
      </p:sp>
      <p:pic>
        <p:nvPicPr>
          <p:cNvPr id="31750" name="Picture 4" descr="forward-checking-progress1c">
            <a:extLst>
              <a:ext uri="{FF2B5EF4-FFF2-40B4-BE49-F238E27FC236}">
                <a16:creationId xmlns:a16="http://schemas.microsoft.com/office/drawing/2014/main" id="{27200B83-EE2B-D049-A908-FC2B457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581400"/>
            <a:ext cx="5133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AAFCDB42-CD22-A349-B681-73996DE9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28A3F9-0531-7141-A7B3-C54A2C7EDAA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3F18652-7412-4640-B15F-F048BEFE2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Propagating Information through Constraints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D363B4C-D333-0248-89AD-C0EB98B1F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Forward checking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</a:t>
            </a:r>
          </a:p>
          <a:p>
            <a:pPr eaLnBrk="1" hangingPunct="1"/>
            <a:endParaRPr lang="en-US" altLang="en-US" sz="3200"/>
          </a:p>
        </p:txBody>
      </p:sp>
      <p:pic>
        <p:nvPicPr>
          <p:cNvPr id="32774" name="Picture 4" descr="forward-checking-progress2c">
            <a:extLst>
              <a:ext uri="{FF2B5EF4-FFF2-40B4-BE49-F238E27FC236}">
                <a16:creationId xmlns:a16="http://schemas.microsoft.com/office/drawing/2014/main" id="{13FFBBFE-55D1-2E4A-8CCF-F8BB4319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486150"/>
            <a:ext cx="5133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5FD44D81-C171-1948-92AD-AA8E6BF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9A5A72-EC32-2B45-99BF-338898BAE69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D0F6999-49A4-7E45-B2DB-5329EF459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Propagating Information through Constraints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46A2014-BB00-A54A-A1E8-E6DD9F792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1676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Forward checking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</a:t>
            </a:r>
          </a:p>
          <a:p>
            <a:pPr eaLnBrk="1" hangingPunct="1"/>
            <a:endParaRPr lang="en-US" altLang="en-US" sz="3200"/>
          </a:p>
        </p:txBody>
      </p:sp>
      <p:pic>
        <p:nvPicPr>
          <p:cNvPr id="33798" name="Picture 4" descr="forward-checking-progress3c">
            <a:extLst>
              <a:ext uri="{FF2B5EF4-FFF2-40B4-BE49-F238E27FC236}">
                <a16:creationId xmlns:a16="http://schemas.microsoft.com/office/drawing/2014/main" id="{020A48B7-3341-B147-BB49-D6C0291C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3528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1522D7E5-24DD-C74C-8BAC-7910E9D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85775D-3563-0448-B1DD-3271F991F51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4C1BBCC-85C4-6247-849D-2A859102E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Propagating Information through Constraints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8A92C58-D51B-6943-BB0C-0E9A752A8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1676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Forward checking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</a:t>
            </a:r>
            <a:endParaRPr lang="en-US" altLang="en-US" sz="2800"/>
          </a:p>
        </p:txBody>
      </p:sp>
      <p:pic>
        <p:nvPicPr>
          <p:cNvPr id="34822" name="Picture 4" descr="forward-checking-progress4c">
            <a:extLst>
              <a:ext uri="{FF2B5EF4-FFF2-40B4-BE49-F238E27FC236}">
                <a16:creationId xmlns:a16="http://schemas.microsoft.com/office/drawing/2014/main" id="{FCF587E6-EE45-2E45-B6FB-AD1A7927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362325"/>
            <a:ext cx="513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8CB19E40-D4E4-B64E-92A5-7EA268D1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AD631-82D6-6E48-8E5C-7AEC6A179DA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CA373C2-3536-8D45-BF7E-D5AD90E87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Propagating Information through Constraints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263B120-9440-F94A-90DC-BCFA3C9B5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Forward checking propagates information </a:t>
            </a:r>
            <a:r>
              <a:rPr lang="en-US" altLang="en-US" sz="2000">
                <a:solidFill>
                  <a:schemeClr val="hlink"/>
                </a:solidFill>
              </a:rPr>
              <a:t>from assigned to unassigned variables</a:t>
            </a:r>
            <a:r>
              <a:rPr lang="en-US" altLang="en-US" sz="2000"/>
              <a:t>, but doesn't provide early detection for all failures: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NT and SA cannot both be blue!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Constraint propagation</a:t>
            </a:r>
            <a:r>
              <a:rPr lang="en-US" altLang="en-US" sz="2000"/>
              <a:t> repeatedly enforces constraints locally by propagating implications of a constraint of </a:t>
            </a:r>
            <a:r>
              <a:rPr lang="en-US" altLang="en-US" sz="2000">
                <a:solidFill>
                  <a:schemeClr val="hlink"/>
                </a:solidFill>
              </a:rPr>
              <a:t>one variable onto other variables</a:t>
            </a:r>
            <a:endParaRPr lang="en-US" altLang="en-US" sz="2000"/>
          </a:p>
        </p:txBody>
      </p:sp>
      <p:pic>
        <p:nvPicPr>
          <p:cNvPr id="35846" name="Picture 4" descr="forward-checking-progress3c">
            <a:extLst>
              <a:ext uri="{FF2B5EF4-FFF2-40B4-BE49-F238E27FC236}">
                <a16:creationId xmlns:a16="http://schemas.microsoft.com/office/drawing/2014/main" id="{B9A7C2BE-5623-EE41-81C9-C42F2EBA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678DA05-FBAA-144F-9743-809A305D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Node Consistency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B5883E49-E105-4E44-9B06-47402621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single variable is node-consistent if all the values in the variable’s domain satisfy the variable’s unary constraints</a:t>
            </a:r>
          </a:p>
          <a:p>
            <a:endParaRPr lang="en-US" altLang="en-US"/>
          </a:p>
          <a:p>
            <a:r>
              <a:rPr lang="en-US" altLang="en-US"/>
              <a:t>For example, SA dislikes green</a:t>
            </a:r>
          </a:p>
          <a:p>
            <a:endParaRPr lang="en-US" altLang="en-US"/>
          </a:p>
          <a:p>
            <a:r>
              <a:rPr lang="en-US" altLang="en-US"/>
              <a:t>A network is node-consistent if every variable in the network is node-consistent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DC9D6233-80CE-4941-98E5-03230B05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A3C699-6813-BA45-9F21-47022305657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59223056-C441-BB43-835C-B97E24AD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6D23BD-FEBA-A645-A68E-FB04B723EA5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D940BD28-6B3E-CC4E-89CC-0B54352EA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650C4A5F-867B-E34F-A331-74C6963A5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Simplest form of propagation makes each arc </a:t>
            </a:r>
            <a:r>
              <a:rPr lang="en-US" altLang="en-US" sz="1800">
                <a:solidFill>
                  <a:schemeClr val="accent2"/>
                </a:solidFill>
              </a:rPr>
              <a:t>consistent</a:t>
            </a:r>
            <a:endParaRPr lang="en-US" altLang="en-US" sz="1800"/>
          </a:p>
          <a:p>
            <a:pPr eaLnBrk="1" hangingPunct="1"/>
            <a:r>
              <a:rPr lang="en-US" altLang="en-US" sz="1800" i="1"/>
              <a:t>X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 i="1"/>
              <a:t>Y</a:t>
            </a:r>
            <a:r>
              <a:rPr lang="en-US" altLang="en-US" sz="180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/>
              <a:t>for </a:t>
            </a:r>
            <a:r>
              <a:rPr lang="en-US" altLang="en-US" sz="1600">
                <a:solidFill>
                  <a:schemeClr val="hlink"/>
                </a:solidFill>
              </a:rPr>
              <a:t>every</a:t>
            </a:r>
            <a:r>
              <a:rPr lang="en-US" altLang="en-US" sz="1600"/>
              <a:t> value </a:t>
            </a:r>
            <a:r>
              <a:rPr lang="en-US" altLang="en-US" sz="1600" i="1"/>
              <a:t>x </a:t>
            </a:r>
            <a:r>
              <a:rPr lang="en-US" altLang="en-US" sz="1600"/>
              <a:t>of </a:t>
            </a:r>
            <a:r>
              <a:rPr lang="en-US" altLang="en-US" sz="1600" i="1"/>
              <a:t>X </a:t>
            </a:r>
            <a:r>
              <a:rPr lang="en-US" altLang="en-US" sz="1600"/>
              <a:t>there is </a:t>
            </a:r>
            <a:r>
              <a:rPr lang="en-US" altLang="en-US" sz="1600">
                <a:solidFill>
                  <a:schemeClr val="hlink"/>
                </a:solidFill>
              </a:rPr>
              <a:t>some</a:t>
            </a:r>
            <a:r>
              <a:rPr lang="en-US" altLang="en-US" sz="1600"/>
              <a:t> allowed </a:t>
            </a:r>
            <a:r>
              <a:rPr lang="en-US" altLang="en-US" sz="1600" i="1"/>
              <a:t>y</a:t>
            </a:r>
            <a:r>
              <a:rPr lang="en-US" altLang="en-US" sz="1600"/>
              <a:t>
</a:t>
            </a:r>
          </a:p>
          <a:p>
            <a:pPr eaLnBrk="1" hangingPunct="1"/>
            <a:endParaRPr lang="en-US" altLang="en-US"/>
          </a:p>
        </p:txBody>
      </p:sp>
      <p:pic>
        <p:nvPicPr>
          <p:cNvPr id="37894" name="Picture 4" descr="ac-example1c">
            <a:extLst>
              <a:ext uri="{FF2B5EF4-FFF2-40B4-BE49-F238E27FC236}">
                <a16:creationId xmlns:a16="http://schemas.microsoft.com/office/drawing/2014/main" id="{92A4362C-CF88-1246-A7C7-137167C7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194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85CCEE05-8CD5-1342-9E3D-15DA8E1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D1F7A-465F-0049-95AA-D53D48915E4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0BF1452-6A93-CE4A-A21B-2D2A8DCA8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/>
              <a:t>Constraint Satisfaction Problems (CSP)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D1CC496-2714-8C4A-AE43-E6D9B21B3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/>
              <a:t>CSP</a:t>
            </a:r>
            <a:r>
              <a:rPr lang="en-US" altLang="en-US" sz="2400"/>
              <a:t> is defined by 3 components (X, D, C):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state</a:t>
            </a:r>
            <a:r>
              <a:rPr lang="en-US" altLang="en-US" sz="2000"/>
              <a:t>: a set of </a:t>
            </a:r>
            <a:r>
              <a:rPr lang="en-US" altLang="en-US" sz="2000">
                <a:solidFill>
                  <a:srgbClr val="FF0000"/>
                </a:solidFill>
              </a:rPr>
              <a:t>variables</a:t>
            </a:r>
            <a:r>
              <a:rPr lang="en-US" altLang="en-US" sz="2000"/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, each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14000">
                <a:latin typeface="Times New Roman" panose="02020603050405020304" pitchFamily="18" charset="0"/>
              </a:rPr>
              <a:t>i </a:t>
            </a:r>
            <a:r>
              <a:rPr lang="en-US" altLang="en-US" sz="2000"/>
              <a:t>, with values from </a:t>
            </a:r>
            <a:r>
              <a:rPr lang="en-US" altLang="en-US" sz="2000">
                <a:solidFill>
                  <a:srgbClr val="FF0000"/>
                </a:solidFill>
              </a:rPr>
              <a:t>domain</a:t>
            </a:r>
            <a:r>
              <a:rPr lang="en-US" altLang="en-US" sz="2000"/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i="1" baseline="-14000">
                <a:latin typeface="Times New Roman" panose="02020603050405020304" pitchFamily="18" charset="0"/>
              </a:rPr>
              <a:t>i</a:t>
            </a:r>
            <a:endParaRPr lang="en-US" altLang="en-US" sz="2000" i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goal test</a:t>
            </a:r>
            <a:r>
              <a:rPr lang="en-US" altLang="en-US" sz="2000"/>
              <a:t>: a set of </a:t>
            </a:r>
            <a:r>
              <a:rPr lang="en-US" altLang="en-US" sz="2000">
                <a:solidFill>
                  <a:srgbClr val="FF0000"/>
                </a:solidFill>
              </a:rPr>
              <a:t>constraints</a:t>
            </a:r>
            <a:r>
              <a:rPr lang="en-US" altLang="en-US" sz="2000"/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n-US" altLang="en-US" sz="2000"/>
              <a:t>, each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n-US" altLang="en-US" sz="2000" i="1" baseline="-14000">
                <a:latin typeface="Times New Roman" panose="02020603050405020304" pitchFamily="18" charset="0"/>
              </a:rPr>
              <a:t>i</a:t>
            </a:r>
            <a:r>
              <a:rPr lang="en-US" altLang="en-US" sz="2000"/>
              <a:t> involves some subset of the variables and specifies the allowable combinations of values for that subset </a:t>
            </a:r>
          </a:p>
          <a:p>
            <a:pPr lvl="1" eaLnBrk="1" hangingPunct="1"/>
            <a:r>
              <a:rPr lang="en-US" altLang="en-US" sz="2000"/>
              <a:t>Each constraint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n-US" altLang="en-US" sz="2000" i="1" baseline="-14000">
                <a:latin typeface="Times New Roman" panose="02020603050405020304" pitchFamily="18" charset="0"/>
              </a:rPr>
              <a:t>i</a:t>
            </a:r>
            <a:r>
              <a:rPr lang="en-US" altLang="en-US" sz="2000"/>
              <a:t> consists of a pair </a:t>
            </a:r>
            <a:r>
              <a:rPr lang="en-US" altLang="en-US" sz="2000">
                <a:solidFill>
                  <a:srgbClr val="0070C0"/>
                </a:solidFill>
              </a:rPr>
              <a:t>&lt;scope, rel&gt;</a:t>
            </a:r>
            <a:r>
              <a:rPr lang="en-US" altLang="en-US" sz="2000"/>
              <a:t>, where scope is a tuple of variables and rel is the relation, either represented explicitly or abstractly</a:t>
            </a:r>
          </a:p>
          <a:p>
            <a:r>
              <a:rPr lang="en-US" altLang="en-US" sz="2400"/>
              <a:t>X1 and X2 both have the domain {A, B}</a:t>
            </a:r>
          </a:p>
          <a:p>
            <a:pPr lvl="1"/>
            <a:r>
              <a:rPr lang="en-US" altLang="en-US" sz="2000"/>
              <a:t>Constraints:</a:t>
            </a:r>
          </a:p>
          <a:p>
            <a:pPr lvl="2"/>
            <a:r>
              <a:rPr lang="en-US" altLang="en-US" sz="1600"/>
              <a:t>&lt;(X1, X2), [(A, B), (B, A)]&gt;, or </a:t>
            </a:r>
          </a:p>
          <a:p>
            <a:pPr lvl="2"/>
            <a:r>
              <a:rPr lang="en-US" altLang="en-US" sz="1600"/>
              <a:t>&lt;(X1, X2), X1 ≠ X2&gt;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92A7FB02-52B2-F045-BC09-890BD64F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F1DA9-41FB-C143-9994-0BDE75BA43D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8DB4FC1-7392-0141-81F3-A649D722B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12DC393-3AC7-C74F-A812-41D257D94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Simplest form of propagation makes each arc </a:t>
            </a:r>
            <a:r>
              <a:rPr lang="en-US" altLang="en-US" sz="1800">
                <a:solidFill>
                  <a:schemeClr val="accent2"/>
                </a:solidFill>
              </a:rPr>
              <a:t>consistent</a:t>
            </a:r>
            <a:endParaRPr lang="en-US" altLang="en-US" sz="1800"/>
          </a:p>
          <a:p>
            <a:pPr eaLnBrk="1" hangingPunct="1"/>
            <a:r>
              <a:rPr lang="en-US" altLang="en-US" sz="1800" i="1"/>
              <a:t>X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 i="1"/>
              <a:t>Y</a:t>
            </a:r>
            <a:r>
              <a:rPr lang="en-US" altLang="en-US" sz="180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/>
              <a:t>for </a:t>
            </a:r>
            <a:r>
              <a:rPr lang="en-US" altLang="en-US" sz="1600">
                <a:solidFill>
                  <a:schemeClr val="hlink"/>
                </a:solidFill>
              </a:rPr>
              <a:t>every</a:t>
            </a:r>
            <a:r>
              <a:rPr lang="en-US" altLang="en-US" sz="1600"/>
              <a:t> value </a:t>
            </a:r>
            <a:r>
              <a:rPr lang="en-US" altLang="en-US" sz="1600" i="1"/>
              <a:t>x </a:t>
            </a:r>
            <a:r>
              <a:rPr lang="en-US" altLang="en-US" sz="1600"/>
              <a:t>of </a:t>
            </a:r>
            <a:r>
              <a:rPr lang="en-US" altLang="en-US" sz="1600" i="1"/>
              <a:t>X </a:t>
            </a:r>
            <a:r>
              <a:rPr lang="en-US" altLang="en-US" sz="1600"/>
              <a:t>there is </a:t>
            </a:r>
            <a:r>
              <a:rPr lang="en-US" altLang="en-US" sz="1600">
                <a:solidFill>
                  <a:schemeClr val="hlink"/>
                </a:solidFill>
              </a:rPr>
              <a:t>some</a:t>
            </a:r>
            <a:r>
              <a:rPr lang="en-US" altLang="en-US" sz="1600"/>
              <a:t> allowed </a:t>
            </a:r>
            <a:r>
              <a:rPr lang="en-US" altLang="en-US" sz="1600" i="1"/>
              <a:t>y</a:t>
            </a:r>
            <a:r>
              <a:rPr lang="en-US" altLang="en-US" sz="1600"/>
              <a:t>
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38918" name="Picture 4" descr="ac-example2c">
            <a:extLst>
              <a:ext uri="{FF2B5EF4-FFF2-40B4-BE49-F238E27FC236}">
                <a16:creationId xmlns:a16="http://schemas.microsoft.com/office/drawing/2014/main" id="{F2558FF7-DCE6-2246-AED9-61C47ABB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194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CCC1F043-717A-364E-8257-C3F33384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35C04A-2276-7246-8EC9-D2E83D33ADE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65D13B73-23E6-F343-8230-271087B7F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E1F0B690-8F14-AE4C-8FD3-310AD07D5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Simplest form of propagation makes each arc </a:t>
            </a:r>
            <a:r>
              <a:rPr lang="en-US" altLang="en-US" sz="1800">
                <a:solidFill>
                  <a:schemeClr val="accent2"/>
                </a:solidFill>
              </a:rPr>
              <a:t>consistent</a:t>
            </a:r>
            <a:endParaRPr lang="en-US" altLang="en-US" sz="1800"/>
          </a:p>
          <a:p>
            <a:pPr eaLnBrk="1" hangingPunct="1"/>
            <a:r>
              <a:rPr lang="en-US" altLang="en-US" sz="1800" i="1"/>
              <a:t>X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 i="1"/>
              <a:t>Y</a:t>
            </a:r>
            <a:r>
              <a:rPr lang="en-US" altLang="en-US" sz="180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/>
              <a:t>for </a:t>
            </a:r>
            <a:r>
              <a:rPr lang="en-US" altLang="en-US" sz="1600">
                <a:solidFill>
                  <a:schemeClr val="hlink"/>
                </a:solidFill>
              </a:rPr>
              <a:t>every</a:t>
            </a:r>
            <a:r>
              <a:rPr lang="en-US" altLang="en-US" sz="1600"/>
              <a:t> value </a:t>
            </a:r>
            <a:r>
              <a:rPr lang="en-US" altLang="en-US" sz="1600" i="1"/>
              <a:t>x </a:t>
            </a:r>
            <a:r>
              <a:rPr lang="en-US" altLang="en-US" sz="1600"/>
              <a:t>of </a:t>
            </a:r>
            <a:r>
              <a:rPr lang="en-US" altLang="en-US" sz="1600" i="1"/>
              <a:t>X </a:t>
            </a:r>
            <a:r>
              <a:rPr lang="en-US" altLang="en-US" sz="1600"/>
              <a:t>there is </a:t>
            </a:r>
            <a:r>
              <a:rPr lang="en-US" altLang="en-US" sz="1600">
                <a:solidFill>
                  <a:schemeClr val="hlink"/>
                </a:solidFill>
              </a:rPr>
              <a:t>some</a:t>
            </a:r>
            <a:r>
              <a:rPr lang="en-US" altLang="en-US" sz="1600"/>
              <a:t> allowed </a:t>
            </a:r>
            <a:r>
              <a:rPr lang="en-US" altLang="en-US" sz="1600" i="1"/>
              <a:t>y</a:t>
            </a:r>
            <a:r>
              <a:rPr lang="en-US" altLang="en-US" sz="1600"/>
              <a:t>
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600"/>
          </a:p>
          <a:p>
            <a:pPr lvl="1" eaLnBrk="1" hangingPunct="1">
              <a:buFont typeface="Wingdings" pitchFamily="2" charset="2"/>
              <a:buNone/>
            </a:pPr>
            <a:endParaRPr lang="en-US" altLang="en-US" sz="1600"/>
          </a:p>
          <a:p>
            <a:pPr lvl="1" eaLnBrk="1" hangingPunct="1">
              <a:buFont typeface="Wingdings" pitchFamily="2" charset="2"/>
              <a:buNone/>
            </a:pPr>
            <a:endParaRPr lang="en-US" altLang="en-US" sz="1400"/>
          </a:p>
          <a:p>
            <a:pPr lvl="1" eaLnBrk="1" hangingPunct="1">
              <a:buFont typeface="Wingdings" pitchFamily="2" charset="2"/>
              <a:buNone/>
            </a:pPr>
            <a:endParaRPr lang="en-US" altLang="en-US" sz="1400"/>
          </a:p>
          <a:p>
            <a:pPr lvl="1" eaLnBrk="1" hangingPunct="1">
              <a:buFont typeface="Wingdings" pitchFamily="2" charset="2"/>
              <a:buNone/>
            </a:pPr>
            <a:endParaRPr lang="en-US" altLang="en-US" sz="14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</a:t>
            </a:r>
            <a:r>
              <a:rPr lang="en-US" altLang="en-US" sz="1800" i="1"/>
              <a:t>X</a:t>
            </a:r>
            <a:r>
              <a:rPr lang="en-US" altLang="en-US" sz="1800"/>
              <a:t> loses a value, neighbors of </a:t>
            </a:r>
            <a:r>
              <a:rPr lang="en-US" altLang="en-US" sz="1800" i="1"/>
              <a:t>X</a:t>
            </a:r>
            <a:r>
              <a:rPr lang="en-US" altLang="en-US" sz="1800"/>
              <a:t> need to be rechecked</a:t>
            </a:r>
            <a:endParaRPr lang="en-US" altLang="en-US" sz="2000"/>
          </a:p>
        </p:txBody>
      </p:sp>
      <p:pic>
        <p:nvPicPr>
          <p:cNvPr id="39942" name="Picture 4" descr="ac-example3c">
            <a:extLst>
              <a:ext uri="{FF2B5EF4-FFF2-40B4-BE49-F238E27FC236}">
                <a16:creationId xmlns:a16="http://schemas.microsoft.com/office/drawing/2014/main" id="{7774009F-3BCA-814B-821D-74C9FE910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194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ACBC73D3-E3E9-D14F-9165-85F0B51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D97FC-AF15-5147-A923-6055903BB94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C005E26A-0FCB-9E49-A2BB-EB4DC026B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A3EA826-99EB-9146-B7CF-0BD18992B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Simplest form of propagation makes each arc </a:t>
            </a:r>
            <a:r>
              <a:rPr lang="en-US" altLang="en-US" sz="1800">
                <a:solidFill>
                  <a:schemeClr val="accent2"/>
                </a:solidFill>
              </a:rPr>
              <a:t>consistent</a:t>
            </a:r>
            <a:endParaRPr lang="en-US" altLang="en-US" sz="1800"/>
          </a:p>
          <a:p>
            <a:pPr eaLnBrk="1" hangingPunct="1"/>
            <a:r>
              <a:rPr lang="en-US" altLang="en-US" sz="1800" i="1"/>
              <a:t>X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 i="1"/>
              <a:t>Y</a:t>
            </a:r>
            <a:r>
              <a:rPr lang="en-US" altLang="en-US" sz="180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/>
              <a:t>for </a:t>
            </a:r>
            <a:r>
              <a:rPr lang="en-US" altLang="en-US" sz="1600">
                <a:solidFill>
                  <a:schemeClr val="hlink"/>
                </a:solidFill>
              </a:rPr>
              <a:t>every</a:t>
            </a:r>
            <a:r>
              <a:rPr lang="en-US" altLang="en-US" sz="1600"/>
              <a:t> value </a:t>
            </a:r>
            <a:r>
              <a:rPr lang="en-US" altLang="en-US" sz="1600" i="1"/>
              <a:t>x </a:t>
            </a:r>
            <a:r>
              <a:rPr lang="en-US" altLang="en-US" sz="1600"/>
              <a:t>of </a:t>
            </a:r>
            <a:r>
              <a:rPr lang="en-US" altLang="en-US" sz="1600" i="1"/>
              <a:t>X </a:t>
            </a:r>
            <a:r>
              <a:rPr lang="en-US" altLang="en-US" sz="1600"/>
              <a:t>there is </a:t>
            </a:r>
            <a:r>
              <a:rPr lang="en-US" altLang="en-US" sz="1600">
                <a:solidFill>
                  <a:schemeClr val="hlink"/>
                </a:solidFill>
              </a:rPr>
              <a:t>some</a:t>
            </a:r>
            <a:r>
              <a:rPr lang="en-US" altLang="en-US" sz="1600"/>
              <a:t> allowed </a:t>
            </a:r>
            <a:r>
              <a:rPr lang="en-US" altLang="en-US" sz="1600" i="1"/>
              <a:t>y</a:t>
            </a:r>
            <a:r>
              <a:rPr lang="en-US" altLang="en-US" sz="1600"/>
              <a:t>
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600"/>
          </a:p>
          <a:p>
            <a:pPr lvl="1" eaLnBrk="1" hangingPunct="1">
              <a:buFont typeface="Wingdings" pitchFamily="2" charset="2"/>
              <a:buNone/>
            </a:pPr>
            <a:endParaRPr lang="en-US" altLang="en-US" sz="1600"/>
          </a:p>
          <a:p>
            <a:pPr lvl="1" eaLnBrk="1" hangingPunct="1">
              <a:buFont typeface="Wingdings" pitchFamily="2" charset="2"/>
              <a:buNone/>
            </a:pPr>
            <a:endParaRPr lang="en-US" altLang="en-US" sz="1400"/>
          </a:p>
          <a:p>
            <a:pPr lvl="1" eaLnBrk="1" hangingPunct="1">
              <a:buFont typeface="Wingdings" pitchFamily="2" charset="2"/>
              <a:buNone/>
            </a:pPr>
            <a:endParaRPr lang="en-US" altLang="en-US" sz="1400"/>
          </a:p>
          <a:p>
            <a:pPr lvl="1" eaLnBrk="1" hangingPunct="1">
              <a:buFont typeface="Wingdings" pitchFamily="2" charset="2"/>
              <a:buNone/>
            </a:pPr>
            <a:endParaRPr lang="en-US" altLang="en-US" sz="14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</a:t>
            </a:r>
            <a:r>
              <a:rPr lang="en-US" altLang="en-US" sz="1800" i="1"/>
              <a:t>X</a:t>
            </a:r>
            <a:r>
              <a:rPr lang="en-US" altLang="en-US" sz="1800"/>
              <a:t> loses a value, neighbors of </a:t>
            </a:r>
            <a:r>
              <a:rPr lang="en-US" altLang="en-US" sz="1800" i="1"/>
              <a:t>X</a:t>
            </a:r>
            <a:r>
              <a:rPr lang="en-US" altLang="en-US" sz="1800"/>
              <a:t> need to be rechecked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Arc consistency detects failure earlier than forward checking</a:t>
            </a:r>
            <a:endParaRPr lang="en-US" altLang="en-US" sz="1800"/>
          </a:p>
          <a:p>
            <a:pPr eaLnBrk="1" hangingPunct="1"/>
            <a:r>
              <a:rPr lang="en-US" altLang="en-US" sz="1800"/>
              <a:t>Can be run as a preprocessor or after each assignment</a:t>
            </a:r>
          </a:p>
        </p:txBody>
      </p:sp>
      <p:pic>
        <p:nvPicPr>
          <p:cNvPr id="40966" name="Picture 4" descr="ac-example4c">
            <a:extLst>
              <a:ext uri="{FF2B5EF4-FFF2-40B4-BE49-F238E27FC236}">
                <a16:creationId xmlns:a16="http://schemas.microsoft.com/office/drawing/2014/main" id="{2213496F-84C5-EF44-8728-AFD07268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09875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C99A79A0-0224-B644-9751-F2FD55A7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FA904-6F6E-FE45-AF7F-E49E0DF838B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4E4006D0-FF1E-DC4A-8A5B-7621CF694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AC-3 Algorithm 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FC2CDC9-654C-434E-89C0-D71B8367E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 sz="2400"/>
              <a:t>Time complexity </a:t>
            </a:r>
            <a:r>
              <a:rPr lang="en-US" altLang="en-US" sz="2400" i="1"/>
              <a:t>O </a:t>
            </a:r>
            <a:r>
              <a:rPr lang="en-US" altLang="en-US" sz="2400"/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1400" i="1">
                <a:latin typeface="Times New Roman" panose="02020603050405020304" pitchFamily="18" charset="0"/>
              </a:rPr>
              <a:t> 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d</a:t>
            </a:r>
            <a:r>
              <a:rPr lang="en-US" altLang="en-US" sz="1400" i="1">
                <a:latin typeface="Times New Roman" panose="02020603050405020304" pitchFamily="18" charset="0"/>
              </a:rPr>
              <a:t> </a:t>
            </a:r>
            <a:r>
              <a:rPr lang="en-US" altLang="en-US" sz="2400" baseline="30000">
                <a:latin typeface="Times New Roman" panose="02020603050405020304" pitchFamily="18" charset="0"/>
              </a:rPr>
              <a:t>3</a:t>
            </a:r>
            <a:r>
              <a:rPr lang="en-US" altLang="en-US" sz="2400"/>
              <a:t>)</a:t>
            </a:r>
            <a:r>
              <a:rPr lang="en-US" altLang="en-US"/>
              <a:t> </a:t>
            </a:r>
          </a:p>
        </p:txBody>
      </p:sp>
      <p:pic>
        <p:nvPicPr>
          <p:cNvPr id="41990" name="Picture 4">
            <a:extLst>
              <a:ext uri="{FF2B5EF4-FFF2-40B4-BE49-F238E27FC236}">
                <a16:creationId xmlns:a16="http://schemas.microsoft.com/office/drawing/2014/main" id="{0AAB9354-0652-EF43-BC45-0AB0E18B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1875" r="13281" b="22917"/>
          <a:stretch>
            <a:fillRect/>
          </a:stretch>
        </p:blipFill>
        <p:spPr bwMode="auto">
          <a:xfrm>
            <a:off x="838200" y="1752600"/>
            <a:ext cx="76962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E8F579F5-F585-5C42-AEB2-35267B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5EC19-891E-664F-8FD0-EF6C04C6A06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pic>
        <p:nvPicPr>
          <p:cNvPr id="43012" name="Picture 5" descr="australia-csp">
            <a:extLst>
              <a:ext uri="{FF2B5EF4-FFF2-40B4-BE49-F238E27FC236}">
                <a16:creationId xmlns:a16="http://schemas.microsoft.com/office/drawing/2014/main" id="{945E6696-1453-6E4E-BA1D-E0F42830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648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>
            <a:extLst>
              <a:ext uri="{FF2B5EF4-FFF2-40B4-BE49-F238E27FC236}">
                <a16:creationId xmlns:a16="http://schemas.microsoft.com/office/drawing/2014/main" id="{3E2C1FF1-9EF3-7842-981B-D2625D5E7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2B89E2B0-A256-9A4A-90C7-04D2C0770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460851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Use the AC-3 algorithm to show that arc consistency is able to detect the inconsistency of the partial assignment {WA = </a:t>
            </a:r>
            <a:r>
              <a:rPr lang="en-US" altLang="en-US" sz="2000" dirty="0">
                <a:solidFill>
                  <a:schemeClr val="hlink"/>
                </a:solidFill>
              </a:rPr>
              <a:t>red</a:t>
            </a:r>
            <a:r>
              <a:rPr lang="en-US" altLang="en-US" sz="2000" dirty="0"/>
              <a:t>, V = </a:t>
            </a:r>
            <a:r>
              <a:rPr lang="en-US" altLang="en-US" sz="2000" dirty="0">
                <a:solidFill>
                  <a:schemeClr val="accent2"/>
                </a:solidFill>
              </a:rPr>
              <a:t>blue</a:t>
            </a:r>
            <a:r>
              <a:rPr lang="en-US" altLang="en-US" sz="2000" dirty="0"/>
              <a:t>} in the following map coloring problem.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43015" name="Oval 6">
            <a:extLst>
              <a:ext uri="{FF2B5EF4-FFF2-40B4-BE49-F238E27FC236}">
                <a16:creationId xmlns:a16="http://schemas.microsoft.com/office/drawing/2014/main" id="{E14EFCCC-9611-444C-AB69-5B642E69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533400" cy="5334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3016" name="Oval 7">
            <a:extLst>
              <a:ext uri="{FF2B5EF4-FFF2-40B4-BE49-F238E27FC236}">
                <a16:creationId xmlns:a16="http://schemas.microsoft.com/office/drawing/2014/main" id="{0E48007D-329B-E34E-961A-A78DEE89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533400" cy="5334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EF292FE5-B0C8-0E42-BE89-AE714A33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3B5161-87BF-CF4A-BC5E-7CE3826E657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  <p:pic>
        <p:nvPicPr>
          <p:cNvPr id="44036" name="Picture 4" descr="australia-csp">
            <a:extLst>
              <a:ext uri="{FF2B5EF4-FFF2-40B4-BE49-F238E27FC236}">
                <a16:creationId xmlns:a16="http://schemas.microsoft.com/office/drawing/2014/main" id="{0BE5354C-0D5C-4440-A749-1FB2CDC4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>
            <a:extLst>
              <a:ext uri="{FF2B5EF4-FFF2-40B4-BE49-F238E27FC236}">
                <a16:creationId xmlns:a16="http://schemas.microsoft.com/office/drawing/2014/main" id="{F91A9FC4-819C-CC48-915F-244BEC494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Possible Trace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AAAEE698-8C93-F743-9625-9C9CB97CA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One possible trace of the algorithm:</a:t>
            </a:r>
          </a:p>
          <a:p>
            <a:pPr lvl="1" eaLnBrk="1" hangingPunct="1"/>
            <a:r>
              <a:rPr lang="en-US" altLang="en-US" sz="1800"/>
              <a:t>remove SA-WA, delete R from SA</a:t>
            </a:r>
          </a:p>
          <a:p>
            <a:pPr lvl="1" eaLnBrk="1" hangingPunct="1"/>
            <a:r>
              <a:rPr lang="en-US" altLang="en-US" sz="1800"/>
              <a:t>remove SA-V, delete B from SA, leaving only G</a:t>
            </a:r>
          </a:p>
          <a:p>
            <a:pPr lvl="1" eaLnBrk="1" hangingPunct="1"/>
            <a:r>
              <a:rPr lang="en-US" altLang="en-US" sz="1800"/>
              <a:t>remove NT-WA, delete R from NT</a:t>
            </a:r>
          </a:p>
          <a:p>
            <a:pPr lvl="1" eaLnBrk="1" hangingPunct="1"/>
            <a:r>
              <a:rPr lang="en-US" altLang="en-US" sz="1800"/>
              <a:t>remove NT-SA, delete G from NT, leaving only B</a:t>
            </a:r>
          </a:p>
          <a:p>
            <a:pPr lvl="1" eaLnBrk="1" hangingPunct="1"/>
            <a:r>
              <a:rPr lang="en-US" altLang="en-US" sz="1800"/>
              <a:t>remove NSW-SA, delete G from NSW</a:t>
            </a:r>
          </a:p>
          <a:p>
            <a:pPr lvl="1" eaLnBrk="1" hangingPunct="1"/>
            <a:r>
              <a:rPr lang="en-US" altLang="en-US" sz="1800"/>
              <a:t>remove NSW-V, delete B from NSW, leaving only R</a:t>
            </a:r>
          </a:p>
          <a:p>
            <a:pPr lvl="1" eaLnBrk="1" hangingPunct="1"/>
            <a:r>
              <a:rPr lang="en-US" altLang="en-US" sz="1800"/>
              <a:t>remove Q-NT, delete B from Q</a:t>
            </a:r>
          </a:p>
          <a:p>
            <a:pPr lvl="1" eaLnBrk="1" hangingPunct="1"/>
            <a:r>
              <a:rPr lang="en-US" altLang="en-US" sz="1800"/>
              <a:t>remove Q-SA, delete G from Q</a:t>
            </a:r>
          </a:p>
          <a:p>
            <a:pPr lvl="1" eaLnBrk="1" hangingPunct="1"/>
            <a:r>
              <a:rPr lang="en-US" altLang="en-US" sz="1800"/>
              <a:t>remove Q-NSW, delete R from Q, leaving no proper assignment for Q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stralia-csp">
            <a:extLst>
              <a:ext uri="{FF2B5EF4-FFF2-40B4-BE49-F238E27FC236}">
                <a16:creationId xmlns:a16="http://schemas.microsoft.com/office/drawing/2014/main" id="{3E16E14A-12FB-5742-80DA-1E1A9F8F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648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29765-CCB6-6A42-BBE3-DF024351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 #6.3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35D08-506C-7B41-95C6-371E052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2B4CC-065A-9B4E-8513-C3A64D877E6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C9FE56-9BA4-1446-B3E8-5C05E62E96A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600200"/>
            <a:ext cx="7772400" cy="4608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000" kern="0" dirty="0"/>
              <a:t>Use the AC-3 algorithm to show that arc consistency is able to detect the inconsistency of the partial assignment {WA = </a:t>
            </a:r>
            <a:r>
              <a:rPr lang="en-US" altLang="en-US" sz="2000" kern="0" dirty="0">
                <a:solidFill>
                  <a:schemeClr val="hlink"/>
                </a:solidFill>
              </a:rPr>
              <a:t>red</a:t>
            </a:r>
            <a:r>
              <a:rPr lang="en-US" altLang="en-US" sz="2000" kern="0" dirty="0"/>
              <a:t>, Q = </a:t>
            </a:r>
            <a:r>
              <a:rPr lang="en-US" altLang="en-US" sz="2000" kern="0" dirty="0">
                <a:solidFill>
                  <a:schemeClr val="accent2"/>
                </a:solidFill>
              </a:rPr>
              <a:t>blue</a:t>
            </a:r>
            <a:r>
              <a:rPr lang="en-US" altLang="en-US" sz="2000" kern="0" dirty="0"/>
              <a:t>} in the following map coloring problem.</a:t>
            </a:r>
          </a:p>
          <a:p>
            <a:pPr eaLnBrk="1" hangingPunct="1"/>
            <a:endParaRPr lang="en-US" altLang="en-US" sz="2000" kern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12EFA-4B08-F144-A9B5-C438B5F9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533400" cy="5334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B4F501-5547-1E4E-AA28-65290DD3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05200"/>
            <a:ext cx="533400" cy="5334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13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16E3846-0ED5-354B-90D9-C303CEA3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 Consistency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2CD3067-C24D-9A46-A358-02EB5AC0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map-coloring with only two colors</a:t>
            </a:r>
          </a:p>
          <a:p>
            <a:r>
              <a:rPr lang="en-US" altLang="en-US"/>
              <a:t>Every arc is consistent initially</a:t>
            </a:r>
          </a:p>
          <a:p>
            <a:r>
              <a:rPr lang="en-US" altLang="en-US"/>
              <a:t>Check the set {WA, SA} path consistenty with respect to NT</a:t>
            </a:r>
          </a:p>
          <a:p>
            <a:endParaRPr lang="en-US" altLang="en-US"/>
          </a:p>
          <a:p>
            <a:r>
              <a:rPr lang="en-US" altLang="en-US"/>
              <a:t>More generally, k-consistency</a:t>
            </a:r>
          </a:p>
          <a:p>
            <a:pPr lvl="1"/>
            <a:r>
              <a:rPr lang="en-US" altLang="en-US"/>
              <a:t>1-consistency = node consistency</a:t>
            </a:r>
          </a:p>
          <a:p>
            <a:pPr lvl="1"/>
            <a:r>
              <a:rPr lang="en-US" altLang="en-US"/>
              <a:t>2-consistency = arc consistency</a:t>
            </a:r>
          </a:p>
          <a:p>
            <a:pPr lvl="1"/>
            <a:r>
              <a:rPr lang="en-US" altLang="en-US"/>
              <a:t>3-consistency = path consistency</a:t>
            </a:r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59F6B663-D832-AC41-A4B7-713D2D8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A9F50D-77D5-2B4F-B028-46B02096414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B67E-8CE9-D449-A10F-A3D2B3F0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for </a:t>
            </a:r>
            <a:r>
              <a:rPr lang="en-US" dirty="0" err="1"/>
              <a:t>CSps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3934B-22FD-B243-8BB6-65E37333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5D1A5-1A5B-E14A-A300-20DEB7C968A6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457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9FD3FA2B-72A5-BD43-91EB-7B218C3B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393279-D3FB-1C4B-B726-757339C1978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AF95D382-2EC5-3041-8855-40E1A0A08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Search for CSPs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7C66726B-B9E0-FB43-8E59-E5C1A2D70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Hill-climbing, simulated annealing typically work with "complete" states, i.e., all variables assigned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apply to CSPs: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allow states with unsatisfied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operators </a:t>
            </a:r>
            <a:r>
              <a:rPr lang="en-US" altLang="en-US" sz="2000">
                <a:solidFill>
                  <a:schemeClr val="hlink"/>
                </a:solidFill>
              </a:rPr>
              <a:t>reassign</a:t>
            </a:r>
            <a:r>
              <a:rPr lang="en-US" altLang="en-US" sz="2000"/>
              <a:t> variable values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Variable selection: randomly select any conflicted variable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Value selection by </a:t>
            </a:r>
            <a:r>
              <a:rPr lang="en-US" altLang="en-US" sz="2400">
                <a:solidFill>
                  <a:schemeClr val="hlink"/>
                </a:solidFill>
              </a:rPr>
              <a:t>min-conflicts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heuristic: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choose value that violates the fewest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i.e., hill-climb with </a:t>
            </a:r>
            <a:r>
              <a:rPr lang="en-US" altLang="en-US" sz="2000" i="1"/>
              <a:t>h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 = total number of violated constraints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91668FA-0664-ED44-ABAC-5A26BAF6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030BB12-571D-9F46-8079-CD5F20A3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Each state in a CSP is defined by an assignment of values to some or all of the variables</a:t>
            </a:r>
          </a:p>
          <a:p>
            <a:r>
              <a:rPr lang="en-US" altLang="en-US" sz="2400"/>
              <a:t>An assignment that does not violate any constraints is called a </a:t>
            </a:r>
            <a:r>
              <a:rPr lang="en-US" altLang="en-US" sz="2400">
                <a:solidFill>
                  <a:srgbClr val="0070C0"/>
                </a:solidFill>
              </a:rPr>
              <a:t>consistent</a:t>
            </a:r>
            <a:r>
              <a:rPr lang="en-US" altLang="en-US" sz="2400"/>
              <a:t> or legal assignment</a:t>
            </a:r>
          </a:p>
          <a:p>
            <a:r>
              <a:rPr lang="en-US" altLang="en-US" sz="2400"/>
              <a:t>A </a:t>
            </a:r>
            <a:r>
              <a:rPr lang="en-US" altLang="en-US" sz="2400">
                <a:solidFill>
                  <a:srgbClr val="0070C0"/>
                </a:solidFill>
              </a:rPr>
              <a:t>complete</a:t>
            </a:r>
            <a:r>
              <a:rPr lang="en-US" altLang="en-US" sz="2400"/>
              <a:t> assignment is one in which every variable is assigned</a:t>
            </a:r>
          </a:p>
          <a:p>
            <a:r>
              <a:rPr lang="en-US" altLang="en-US" sz="2400">
                <a:solidFill>
                  <a:srgbClr val="0070C0"/>
                </a:solidFill>
              </a:rPr>
              <a:t>A solution to a CSP is consistent and complete assignment</a:t>
            </a:r>
          </a:p>
          <a:p>
            <a:r>
              <a:rPr lang="en-US" altLang="en-US" sz="2400"/>
              <a:t>Allows useful </a:t>
            </a:r>
            <a:r>
              <a:rPr lang="en-US" altLang="en-US" sz="2400">
                <a:solidFill>
                  <a:schemeClr val="hlink"/>
                </a:solidFill>
              </a:rPr>
              <a:t>general-purpose</a:t>
            </a:r>
            <a:r>
              <a:rPr lang="en-US" altLang="en-US" sz="2400"/>
              <a:t> algorithms with more power than standard search algorithms</a:t>
            </a:r>
            <a:endParaRPr lang="en-US" altLang="en-US" sz="2000"/>
          </a:p>
          <a:p>
            <a:endParaRPr lang="en-US" altLang="en-US" sz="240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80C1BCD0-1F58-F04D-85A6-964B9644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0D39C-9794-A948-A60E-8167A333345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4E030D2A-99C3-3949-B800-62059EAF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6CDB-F6BC-A24A-AFFC-7B6CA82D014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159B3C33-ED50-CA46-80BC-62E394309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4-Queens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2332C102-429C-0F4D-BE63-1989FC40C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States</a:t>
            </a:r>
            <a:r>
              <a:rPr lang="en-US" altLang="en-US" sz="2000"/>
              <a:t>: 4 queens in 4 columns (4</a:t>
            </a:r>
            <a:r>
              <a:rPr lang="en-US" altLang="en-US" sz="2000" baseline="30000"/>
              <a:t>4</a:t>
            </a:r>
            <a:r>
              <a:rPr lang="en-US" altLang="en-US" sz="2000"/>
              <a:t> = 256 states)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Actions</a:t>
            </a:r>
            <a:r>
              <a:rPr lang="en-US" altLang="en-US" sz="2000"/>
              <a:t>: move queen in column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Goal test</a:t>
            </a:r>
            <a:r>
              <a:rPr lang="en-US" altLang="en-US" sz="2000"/>
              <a:t>: no attacks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Evaluation</a:t>
            </a:r>
            <a:r>
              <a:rPr lang="en-US" altLang="en-US" sz="2000"/>
              <a:t>: </a:t>
            </a:r>
            <a:r>
              <a:rPr lang="en-US" altLang="en-US" sz="2000" i="1"/>
              <a:t>h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  <a:r>
              <a:rPr lang="en-US" altLang="en-US" sz="2000" i="1"/>
              <a:t> </a:t>
            </a:r>
            <a:r>
              <a:rPr lang="en-US" altLang="en-US" sz="2000"/>
              <a:t>= number of attacks</a:t>
            </a:r>
          </a:p>
        </p:txBody>
      </p:sp>
      <p:pic>
        <p:nvPicPr>
          <p:cNvPr id="47110" name="Picture 4" descr="4queens-iterative">
            <a:extLst>
              <a:ext uri="{FF2B5EF4-FFF2-40B4-BE49-F238E27FC236}">
                <a16:creationId xmlns:a16="http://schemas.microsoft.com/office/drawing/2014/main" id="{B7BD16EC-F7C1-194A-82F0-9591C5A4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8513"/>
            <a:ext cx="57912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6A76B6C-F3A4-F749-B23C-24483A7C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8-Queen Example</a:t>
            </a:r>
          </a:p>
        </p:txBody>
      </p:sp>
      <p:pic>
        <p:nvPicPr>
          <p:cNvPr id="48131" name="Content Placeholder 5" descr="8-queen-csp.jpg">
            <a:extLst>
              <a:ext uri="{FF2B5EF4-FFF2-40B4-BE49-F238E27FC236}">
                <a16:creationId xmlns:a16="http://schemas.microsoft.com/office/drawing/2014/main" id="{EF4853E0-F660-DE41-A135-34DE4E05B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905000"/>
            <a:ext cx="7277100" cy="2238375"/>
          </a:xfrm>
        </p:spPr>
      </p:pic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B10C01E0-3486-E745-AFDC-7B1756D9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9FDAA-0441-674B-99E6-52541BC381E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BE87DCC1-B9FC-814C-BB72-ACCD7DD9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72390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Min-conflicts is quite effective for many CSPs.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Given a random initial state, can solve </a:t>
            </a:r>
            <a:r>
              <a:rPr lang="en-US" altLang="en-US" sz="2400" i="1">
                <a:latin typeface="Tahoma" panose="020B0604030504040204" pitchFamily="34" charset="0"/>
              </a:rPr>
              <a:t>n</a:t>
            </a:r>
            <a:r>
              <a:rPr lang="en-US" altLang="en-US" sz="2400">
                <a:latin typeface="Tahoma" panose="020B0604030504040204" pitchFamily="34" charset="0"/>
              </a:rPr>
              <a:t>-queens in almost constant time for arbitrary </a:t>
            </a:r>
            <a:r>
              <a:rPr lang="en-US" altLang="en-US" sz="2400" i="1">
                <a:latin typeface="Tahoma" panose="020B0604030504040204" pitchFamily="34" charset="0"/>
              </a:rPr>
              <a:t>n</a:t>
            </a:r>
            <a:r>
              <a:rPr lang="en-US" altLang="en-US" sz="2400">
                <a:latin typeface="Tahoma" panose="020B0604030504040204" pitchFamily="34" charset="0"/>
              </a:rPr>
              <a:t> with high probability (e.g., </a:t>
            </a:r>
            <a:r>
              <a:rPr lang="en-US" altLang="en-US" sz="2400" i="1">
                <a:latin typeface="Tahoma" panose="020B0604030504040204" pitchFamily="34" charset="0"/>
              </a:rPr>
              <a:t>n</a:t>
            </a:r>
            <a:r>
              <a:rPr lang="en-US" altLang="en-US" sz="2400">
                <a:latin typeface="Tahoma" panose="020B0604030504040204" pitchFamily="34" charset="0"/>
              </a:rPr>
              <a:t> = 10,000,000)</a:t>
            </a:r>
            <a:endParaRPr lang="en-US" altLang="en-US" sz="3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6A8D18E-CF14-6941-BE83-6CBF2E6D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D96DCD-BB68-394C-995E-97884963359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3C7FBE2-3473-8E4D-B5F8-AB8C0EBF2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Min-Conflicts Algorithms for CSP</a:t>
            </a:r>
          </a:p>
        </p:txBody>
      </p:sp>
      <p:pic>
        <p:nvPicPr>
          <p:cNvPr id="49157" name="Picture 3">
            <a:extLst>
              <a:ext uri="{FF2B5EF4-FFF2-40B4-BE49-F238E27FC236}">
                <a16:creationId xmlns:a16="http://schemas.microsoft.com/office/drawing/2014/main" id="{552D4EEC-F3DD-D649-885B-2B4D5BA1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916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4583F9D2-3231-4C4E-89AC-9384178D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631A9-ED38-EA44-8A5E-63DDAAE1C36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/>
          </a:p>
        </p:txBody>
      </p:sp>
      <p:sp>
        <p:nvSpPr>
          <p:cNvPr id="50180" name="Rectangle 1026">
            <a:extLst>
              <a:ext uri="{FF2B5EF4-FFF2-40B4-BE49-F238E27FC236}">
                <a16:creationId xmlns:a16="http://schemas.microsoft.com/office/drawing/2014/main" id="{86B08529-7902-FE48-9762-8188C8F9C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0181" name="Rectangle 1027">
            <a:extLst>
              <a:ext uri="{FF2B5EF4-FFF2-40B4-BE49-F238E27FC236}">
                <a16:creationId xmlns:a16="http://schemas.microsoft.com/office/drawing/2014/main" id="{BC688462-81E1-9D45-9201-7C166EFAB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CSPs are a special kind of problem: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states defined by values of a fixed set of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goal test defined by constraints on variable values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Backtracking = depth-first search with one variable assigned per node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Variable ordering and value selection heuristics help significantly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Forward checking prevents assignments that guarantee later failure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Constraint propagation (e.g., arc consistency) does additional work to constrain values and detect inconsistencies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Iterative min-conflicts is usually effective in practice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116C6774-D89E-C847-9F61-4E26341C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F3505E-CF82-C94E-A432-84465295C63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7A577BE-2524-FC45-8CC1-7673F7DD9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Map Coloring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97DEDEE-96D9-5C4C-B776-EDF0C5876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572000"/>
            <a:ext cx="8610600" cy="1560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Variables:</a:t>
            </a:r>
            <a:r>
              <a:rPr lang="en-US" altLang="en-US" sz="1800"/>
              <a:t> X = {</a:t>
            </a:r>
            <a:r>
              <a:rPr lang="en-US" altLang="en-US" sz="1800" i="1"/>
              <a:t>WA, NT, Q, NSW, V, SA, T</a:t>
            </a:r>
            <a:r>
              <a:rPr lang="en-US" altLang="en-US" sz="1800"/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Domains:</a:t>
            </a:r>
            <a:r>
              <a:rPr lang="en-US" altLang="en-US" sz="1800"/>
              <a:t> </a:t>
            </a:r>
            <a:r>
              <a:rPr lang="en-US" altLang="en-US" sz="1800" i="1"/>
              <a:t>D</a:t>
            </a:r>
            <a:r>
              <a:rPr lang="en-US" altLang="en-US" sz="1800" i="1" baseline="-25000"/>
              <a:t>i</a:t>
            </a:r>
            <a:r>
              <a:rPr lang="en-US" altLang="en-US" sz="1800"/>
              <a:t> = {red, green, blue}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Constraints</a:t>
            </a:r>
            <a:r>
              <a:rPr lang="en-US" altLang="en-US" sz="1800"/>
              <a:t>: adjacent regions must have different colors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u="sng">
                <a:solidFill>
                  <a:schemeClr val="accent2"/>
                </a:solidFill>
              </a:rPr>
              <a:t>Solution?</a:t>
            </a:r>
            <a:r>
              <a:rPr lang="en-US" altLang="en-US" sz="1800"/>
              <a:t> </a:t>
            </a:r>
          </a:p>
        </p:txBody>
      </p:sp>
      <p:pic>
        <p:nvPicPr>
          <p:cNvPr id="10246" name="Picture 4" descr="australia">
            <a:extLst>
              <a:ext uri="{FF2B5EF4-FFF2-40B4-BE49-F238E27FC236}">
                <a16:creationId xmlns:a16="http://schemas.microsoft.com/office/drawing/2014/main" id="{4BAD683C-C666-184C-85E1-477F8E5F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A3F6FB25-C54C-404C-8B6C-2BEC074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0B5C6-9427-3847-9F80-2742A526E2A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60D17FA-28FB-7249-988B-0BF4E9BEE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Solution: Complete and Consistent Assignment</a:t>
            </a:r>
          </a:p>
        </p:txBody>
      </p:sp>
      <p:pic>
        <p:nvPicPr>
          <p:cNvPr id="11269" name="Picture 5" descr="australia-solution">
            <a:extLst>
              <a:ext uri="{FF2B5EF4-FFF2-40B4-BE49-F238E27FC236}">
                <a16:creationId xmlns:a16="http://schemas.microsoft.com/office/drawing/2014/main" id="{D4E45466-0554-6E4B-97B7-CCA46955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7F956BD-DBEB-D145-8757-A0769C5A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86106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800" kern="0">
                <a:solidFill>
                  <a:schemeClr val="accent2"/>
                </a:solidFill>
                <a:latin typeface="+mn-lt"/>
              </a:rPr>
              <a:t>Variables:</a:t>
            </a:r>
            <a:r>
              <a:rPr lang="en-US" sz="1800" kern="0">
                <a:latin typeface="+mn-lt"/>
              </a:rPr>
              <a:t> X = {</a:t>
            </a:r>
            <a:r>
              <a:rPr lang="en-US" sz="1800" i="1" kern="0">
                <a:latin typeface="+mn-lt"/>
              </a:rPr>
              <a:t>WA, NT, Q, NSW, V, SA, T</a:t>
            </a:r>
            <a:r>
              <a:rPr lang="en-US" sz="1800" kern="0">
                <a:latin typeface="+mn-lt"/>
              </a:rPr>
              <a:t> 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800" kern="0">
                <a:solidFill>
                  <a:schemeClr val="accent2"/>
                </a:solidFill>
                <a:latin typeface="+mn-lt"/>
              </a:rPr>
              <a:t>Domains:</a:t>
            </a:r>
            <a:r>
              <a:rPr lang="en-US" sz="1800" kern="0">
                <a:latin typeface="+mn-lt"/>
              </a:rPr>
              <a:t> </a:t>
            </a:r>
            <a:r>
              <a:rPr lang="en-US" sz="1800" i="1" kern="0">
                <a:latin typeface="+mn-lt"/>
              </a:rPr>
              <a:t>D</a:t>
            </a:r>
            <a:r>
              <a:rPr lang="en-US" sz="1800" i="1" kern="0" baseline="-25000">
                <a:latin typeface="+mn-lt"/>
              </a:rPr>
              <a:t>i</a:t>
            </a:r>
            <a:r>
              <a:rPr lang="en-US" sz="1800" kern="0">
                <a:latin typeface="+mn-lt"/>
              </a:rPr>
              <a:t> = {red, green, blue}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800" kern="0">
                <a:solidFill>
                  <a:schemeClr val="accent2"/>
                </a:solidFill>
                <a:latin typeface="+mn-lt"/>
              </a:rPr>
              <a:t>Constraints</a:t>
            </a:r>
            <a:r>
              <a:rPr lang="en-US" sz="1800" kern="0">
                <a:latin typeface="+mn-lt"/>
              </a:rPr>
              <a:t>: adjacent regions must have different colors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800" u="sng" kern="0">
                <a:solidFill>
                  <a:schemeClr val="accent2"/>
                </a:solidFill>
                <a:latin typeface="+mn-lt"/>
              </a:rPr>
              <a:t>Solution?</a:t>
            </a:r>
            <a:r>
              <a:rPr lang="en-US" sz="1800" kern="0">
                <a:latin typeface="+mn-lt"/>
              </a:rPr>
              <a:t> {WA = red, NT = green, Q = red, NSW = green, V = red, SA = blue, T = red}.</a:t>
            </a:r>
            <a:endParaRPr lang="en-US" sz="1800" kern="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D8726AE3-D921-BF4B-A491-9B2EFAA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01758-A046-8947-83F9-58DDA20B6CD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pic>
        <p:nvPicPr>
          <p:cNvPr id="12292" name="Picture 4" descr="australia-csp">
            <a:extLst>
              <a:ext uri="{FF2B5EF4-FFF2-40B4-BE49-F238E27FC236}">
                <a16:creationId xmlns:a16="http://schemas.microsoft.com/office/drawing/2014/main" id="{6128435E-C3E9-FE41-940F-C2686E6F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77" y="2971800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>
            <a:extLst>
              <a:ext uri="{FF2B5EF4-FFF2-40B4-BE49-F238E27FC236}">
                <a16:creationId xmlns:a16="http://schemas.microsoft.com/office/drawing/2014/main" id="{5232FEB7-9117-4D42-8FEF-B1E42B3E7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Graph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42C8D966-0B97-D243-8340-42C3B1D30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Constraint graph</a:t>
            </a:r>
            <a:r>
              <a:rPr lang="en-US" altLang="en-US" sz="2400"/>
              <a:t>: nodes are variables, arcs are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Binary CSP: each constraint relates two variables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CSP conforms to a </a:t>
            </a:r>
            <a:r>
              <a:rPr lang="en-US" altLang="en-US" sz="2400">
                <a:solidFill>
                  <a:schemeClr val="accent2"/>
                </a:solidFill>
              </a:rPr>
              <a:t>standard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a set of variables with assigned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generic successor function and goal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generic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reduce complexity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D53219F7-4EC1-9D40-B33C-ADFBE77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5E5E5-7215-A74D-BB34-6C89371F85A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DF1C144-9307-AE40-8FBC-D1ECF88F3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CSP as a Search Problem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2676244-34A8-4446-9289-F3C4E44BD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Initial state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{} – all variables are unassigned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Successor function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a value is assigned to one of the unassigned variables with no conflict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Goal test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a complete assignment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Path cost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a constant cost for each step</a:t>
            </a:r>
          </a:p>
          <a:p>
            <a:pPr eaLnBrk="1" hangingPunct="1"/>
            <a:r>
              <a:rPr lang="en-US" altLang="en-US" sz="2000"/>
              <a:t>Solution appears at depth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 if there are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 variables</a:t>
            </a:r>
          </a:p>
          <a:p>
            <a:pPr eaLnBrk="1" hangingPunct="1"/>
            <a:r>
              <a:rPr lang="en-US" altLang="en-US" sz="2000"/>
              <a:t>Depth-first or local search methods work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australia-csp">
            <a:extLst>
              <a:ext uri="{FF2B5EF4-FFF2-40B4-BE49-F238E27FC236}">
                <a16:creationId xmlns:a16="http://schemas.microsoft.com/office/drawing/2014/main" id="{B6627495-C5E6-5142-81F8-036BE8AA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9400"/>
            <a:ext cx="291465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7912CDA-7D18-914B-8C1C-F240A9F5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CSP solver can quickly eliminate large part of search space</a:t>
            </a:r>
          </a:p>
          <a:p>
            <a:r>
              <a:rPr lang="en-US" altLang="en-US" sz="2400"/>
              <a:t>If {SA = blue}</a:t>
            </a:r>
          </a:p>
          <a:p>
            <a:r>
              <a:rPr lang="en-US" altLang="en-US" sz="2400"/>
              <a:t>Then 3</a:t>
            </a:r>
            <a:r>
              <a:rPr lang="en-US" altLang="en-US" sz="2400" baseline="32000"/>
              <a:t>5</a:t>
            </a:r>
            <a:r>
              <a:rPr lang="en-US" altLang="en-US" sz="2400"/>
              <a:t> assignments can be reduced to 2</a:t>
            </a:r>
            <a:r>
              <a:rPr lang="en-US" altLang="en-US" sz="2400" baseline="32000"/>
              <a:t>5</a:t>
            </a:r>
            <a:r>
              <a:rPr lang="en-US" altLang="en-US" sz="2400"/>
              <a:t> assignments, a reduction of 87%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In a CSP, if a partial assignment is not a solution, we can immediately discard further refinements of it</a:t>
            </a:r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1644B9E4-E30B-5141-8ABC-A39032B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CSP Solvers Can be Faster</a:t>
            </a:r>
          </a:p>
        </p:txBody>
      </p:sp>
      <p:sp>
        <p:nvSpPr>
          <p:cNvPr id="14342" name="Slide Number Placeholder 4">
            <a:extLst>
              <a:ext uri="{FF2B5EF4-FFF2-40B4-BE49-F238E27FC236}">
                <a16:creationId xmlns:a16="http://schemas.microsoft.com/office/drawing/2014/main" id="{190BC217-4322-5F4D-9964-7447C39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CC6202-6B31-E64E-B736-5B88CE06664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1F7BE1"/>
      </a:accent2>
      <a:accent3>
        <a:srgbClr val="FFFFFF"/>
      </a:accent3>
      <a:accent4>
        <a:srgbClr val="000000"/>
      </a:accent4>
      <a:accent5>
        <a:srgbClr val="DEBBCA"/>
      </a:accent5>
      <a:accent6>
        <a:srgbClr val="1B6FCC"/>
      </a:accent6>
      <a:hlink>
        <a:srgbClr val="FF0000"/>
      </a:hlink>
      <a:folHlink>
        <a:srgbClr val="B7E917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3505</TotalTime>
  <Words>2044</Words>
  <Application>Microsoft Macintosh PowerPoint</Application>
  <PresentationFormat>On-screen Show (4:3)</PresentationFormat>
  <Paragraphs>322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Tahoma</vt:lpstr>
      <vt:lpstr>Times New Roman</vt:lpstr>
      <vt:lpstr>Verdana</vt:lpstr>
      <vt:lpstr>Wingdings</vt:lpstr>
      <vt:lpstr>Blends</vt:lpstr>
      <vt:lpstr>Constraint Satisfaction Problems</vt:lpstr>
      <vt:lpstr>Standard Search Problems</vt:lpstr>
      <vt:lpstr>Constraint Satisfaction Problems (CSP)</vt:lpstr>
      <vt:lpstr>Solution</vt:lpstr>
      <vt:lpstr>Example: Map Coloring</vt:lpstr>
      <vt:lpstr>Solution: Complete and Consistent Assignment</vt:lpstr>
      <vt:lpstr>Constraint Graph</vt:lpstr>
      <vt:lpstr>CSP as a Search Problem</vt:lpstr>
      <vt:lpstr>CSP Solvers Can be Faster</vt:lpstr>
      <vt:lpstr>Types of Variables</vt:lpstr>
      <vt:lpstr>Types of Constraints</vt:lpstr>
      <vt:lpstr>Real-World CSPs</vt:lpstr>
      <vt:lpstr>In-Class Exercise #6.1</vt:lpstr>
      <vt:lpstr>In-Class Exercise #6.2</vt:lpstr>
      <vt:lpstr>What Search Algorithm to Use?</vt:lpstr>
      <vt:lpstr>Backtracking Search</vt:lpstr>
      <vt:lpstr>Backtracking Search Algorithm</vt:lpstr>
      <vt:lpstr>Backtracking Example</vt:lpstr>
      <vt:lpstr>Improving Backtracking Efficiency</vt:lpstr>
      <vt:lpstr>Variable and Value Ordering 1/3</vt:lpstr>
      <vt:lpstr>Variable and Value Ordering 2/3</vt:lpstr>
      <vt:lpstr>Variable and Value Ordering 3/3</vt:lpstr>
      <vt:lpstr>Propagating Information through Constraints</vt:lpstr>
      <vt:lpstr>Propagating Information through Constraints</vt:lpstr>
      <vt:lpstr>Propagating Information through Constraints</vt:lpstr>
      <vt:lpstr>Propagating Information through Constraints</vt:lpstr>
      <vt:lpstr>Propagating Information through Constraints</vt:lpstr>
      <vt:lpstr>Node Consistency</vt:lpstr>
      <vt:lpstr>Arc Consistency</vt:lpstr>
      <vt:lpstr>Arc Consistency</vt:lpstr>
      <vt:lpstr>Arc Consistency</vt:lpstr>
      <vt:lpstr>Arc Consistency</vt:lpstr>
      <vt:lpstr>AC-3 Algorithm </vt:lpstr>
      <vt:lpstr>Example</vt:lpstr>
      <vt:lpstr>One Possible Trace</vt:lpstr>
      <vt:lpstr>In-Class Exercise #6.3</vt:lpstr>
      <vt:lpstr>Path Consistency</vt:lpstr>
      <vt:lpstr>Local search for CSps</vt:lpstr>
      <vt:lpstr>Local Search for CSPs</vt:lpstr>
      <vt:lpstr>Example: 4-Queens</vt:lpstr>
      <vt:lpstr>8-Queen Example</vt:lpstr>
      <vt:lpstr>Min-Conflicts Algorithms for CSP</vt:lpstr>
      <vt:lpstr>Summary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281</cp:revision>
  <dcterms:created xsi:type="dcterms:W3CDTF">2007-08-29T06:15:21Z</dcterms:created>
  <dcterms:modified xsi:type="dcterms:W3CDTF">2020-06-26T18:00:12Z</dcterms:modified>
</cp:coreProperties>
</file>