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82"/>
  </p:notesMasterIdLst>
  <p:handoutMasterIdLst>
    <p:handoutMasterId r:id="rId83"/>
  </p:handoutMasterIdLst>
  <p:sldIdLst>
    <p:sldId id="256" r:id="rId2"/>
    <p:sldId id="329" r:id="rId3"/>
    <p:sldId id="257" r:id="rId4"/>
    <p:sldId id="258" r:id="rId5"/>
    <p:sldId id="333" r:id="rId6"/>
    <p:sldId id="334" r:id="rId7"/>
    <p:sldId id="260" r:id="rId8"/>
    <p:sldId id="343" r:id="rId9"/>
    <p:sldId id="259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330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344" r:id="rId28"/>
    <p:sldId id="277" r:id="rId29"/>
    <p:sldId id="335" r:id="rId30"/>
    <p:sldId id="345" r:id="rId31"/>
    <p:sldId id="279" r:id="rId32"/>
    <p:sldId id="280" r:id="rId33"/>
    <p:sldId id="281" r:id="rId34"/>
    <p:sldId id="282" r:id="rId35"/>
    <p:sldId id="336" r:id="rId36"/>
    <p:sldId id="283" r:id="rId37"/>
    <p:sldId id="284" r:id="rId38"/>
    <p:sldId id="287" r:id="rId39"/>
    <p:sldId id="286" r:id="rId40"/>
    <p:sldId id="285" r:id="rId41"/>
    <p:sldId id="328" r:id="rId42"/>
    <p:sldId id="331" r:id="rId43"/>
    <p:sldId id="346" r:id="rId44"/>
    <p:sldId id="339" r:id="rId45"/>
    <p:sldId id="340" r:id="rId46"/>
    <p:sldId id="341" r:id="rId47"/>
    <p:sldId id="289" r:id="rId48"/>
    <p:sldId id="347" r:id="rId49"/>
    <p:sldId id="288" r:id="rId50"/>
    <p:sldId id="290" r:id="rId51"/>
    <p:sldId id="337" r:id="rId52"/>
    <p:sldId id="291" r:id="rId53"/>
    <p:sldId id="292" r:id="rId54"/>
    <p:sldId id="338" r:id="rId55"/>
    <p:sldId id="293" r:id="rId56"/>
    <p:sldId id="294" r:id="rId57"/>
    <p:sldId id="295" r:id="rId58"/>
    <p:sldId id="297" r:id="rId59"/>
    <p:sldId id="298" r:id="rId60"/>
    <p:sldId id="299" r:id="rId61"/>
    <p:sldId id="300" r:id="rId62"/>
    <p:sldId id="301" r:id="rId63"/>
    <p:sldId id="302" r:id="rId64"/>
    <p:sldId id="332" r:id="rId65"/>
    <p:sldId id="303" r:id="rId66"/>
    <p:sldId id="304" r:id="rId67"/>
    <p:sldId id="305" r:id="rId68"/>
    <p:sldId id="306" r:id="rId69"/>
    <p:sldId id="307" r:id="rId70"/>
    <p:sldId id="308" r:id="rId71"/>
    <p:sldId id="309" r:id="rId72"/>
    <p:sldId id="310" r:id="rId73"/>
    <p:sldId id="311" r:id="rId74"/>
    <p:sldId id="312" r:id="rId75"/>
    <p:sldId id="313" r:id="rId76"/>
    <p:sldId id="314" r:id="rId77"/>
    <p:sldId id="315" r:id="rId78"/>
    <p:sldId id="324" r:id="rId79"/>
    <p:sldId id="326" r:id="rId80"/>
    <p:sldId id="327" r:id="rId8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23802" autoAdjust="0"/>
    <p:restoredTop sz="90929"/>
  </p:normalViewPr>
  <p:slideViewPr>
    <p:cSldViewPr>
      <p:cViewPr varScale="1">
        <p:scale>
          <a:sx n="111" d="100"/>
          <a:sy n="111" d="100"/>
        </p:scale>
        <p:origin x="1480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114"/>
    </p:cViewPr>
  </p:sorterViewPr>
  <p:notesViewPr>
    <p:cSldViewPr>
      <p:cViewPr varScale="1">
        <p:scale>
          <a:sx n="63" d="100"/>
          <a:sy n="63" d="100"/>
        </p:scale>
        <p:origin x="-2316" y="-10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25C2CEA-218E-0642-AB29-411448AA0DF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D3E0EC9-153D-5A4B-84AE-3F6A27EEC89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3F3D9566-BEAD-E040-8C06-A685B472A7B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CS 420: Artificial Intelligence</a:t>
            </a:r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2994FF3D-408A-9A49-974D-8D9183F2FA3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anose="02020603050405020304" pitchFamily="18" charset="0"/>
              </a:defRPr>
            </a:lvl1pPr>
          </a:lstStyle>
          <a:p>
            <a:fld id="{24A7EBC1-BBF9-1D45-A91E-13147BEB291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F5E784D-3509-E445-94A1-A81000CA71E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69B88EDD-03B5-9042-8172-C65799B1637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6" name="Rectangle 4">
            <a:extLst>
              <a:ext uri="{FF2B5EF4-FFF2-40B4-BE49-F238E27FC236}">
                <a16:creationId xmlns:a16="http://schemas.microsoft.com/office/drawing/2014/main" id="{0D85EEA5-42A8-714F-A570-89E7185E047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D25C0915-92EE-274F-898B-B99ACD0F369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064D92DC-685F-E247-BE1E-BBD1525641C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CS 420: Artificial Intelligence</a:t>
            </a:r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85D7E632-0AF7-E849-AF24-E6A3933496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anose="02020603050405020304" pitchFamily="18" charset="0"/>
              </a:defRPr>
            </a:lvl1pPr>
          </a:lstStyle>
          <a:p>
            <a:fld id="{C6CDFA33-2FFD-CA49-8834-F4AB477561E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6">
            <a:extLst>
              <a:ext uri="{FF2B5EF4-FFF2-40B4-BE49-F238E27FC236}">
                <a16:creationId xmlns:a16="http://schemas.microsoft.com/office/drawing/2014/main" id="{C1DF517E-78EB-0147-B781-8ADB31AFA8A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300">
                <a:latin typeface="Times New Roman" panose="02020603050405020304" pitchFamily="18" charset="0"/>
              </a:rPr>
              <a:t>CS 420: Artificial Intelligence</a:t>
            </a:r>
          </a:p>
        </p:txBody>
      </p:sp>
      <p:sp>
        <p:nvSpPr>
          <p:cNvPr id="86019" name="Rectangle 7">
            <a:extLst>
              <a:ext uri="{FF2B5EF4-FFF2-40B4-BE49-F238E27FC236}">
                <a16:creationId xmlns:a16="http://schemas.microsoft.com/office/drawing/2014/main" id="{64843EB9-F81E-1042-8A11-58B87F397B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E53AF05-ACC6-EB40-8AB1-0C13859E87C9}" type="slidenum">
              <a:rPr lang="en-US" altLang="en-US" sz="1300">
                <a:latin typeface="Times New Roman" panose="02020603050405020304" pitchFamily="18" charset="0"/>
              </a:rPr>
              <a:pPr eaLnBrk="1" hangingPunct="1"/>
              <a:t>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86020" name="Rectangle 2">
            <a:extLst>
              <a:ext uri="{FF2B5EF4-FFF2-40B4-BE49-F238E27FC236}">
                <a16:creationId xmlns:a16="http://schemas.microsoft.com/office/drawing/2014/main" id="{BC887CBB-9D99-9648-A89A-FFDACD156E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1" name="Rectangle 3">
            <a:extLst>
              <a:ext uri="{FF2B5EF4-FFF2-40B4-BE49-F238E27FC236}">
                <a16:creationId xmlns:a16="http://schemas.microsoft.com/office/drawing/2014/main" id="{75863F65-447B-8F43-8840-E424EFCC68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50">
            <a:extLst>
              <a:ext uri="{FF2B5EF4-FFF2-40B4-BE49-F238E27FC236}">
                <a16:creationId xmlns:a16="http://schemas.microsoft.com/office/drawing/2014/main" id="{03B1789B-13E0-0842-A310-150306CFD8E2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2051">
              <a:extLst>
                <a:ext uri="{FF2B5EF4-FFF2-40B4-BE49-F238E27FC236}">
                  <a16:creationId xmlns:a16="http://schemas.microsoft.com/office/drawing/2014/main" id="{B70D8119-987E-5948-ADFB-20F8B31CF8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2052">
                <a:extLst>
                  <a:ext uri="{FF2B5EF4-FFF2-40B4-BE49-F238E27FC236}">
                    <a16:creationId xmlns:a16="http://schemas.microsoft.com/office/drawing/2014/main" id="{F73D3DDA-7227-BA4D-87C6-DAEAA31699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2053">
                <a:extLst>
                  <a:ext uri="{FF2B5EF4-FFF2-40B4-BE49-F238E27FC236}">
                    <a16:creationId xmlns:a16="http://schemas.microsoft.com/office/drawing/2014/main" id="{BAA4F357-E2D7-E74C-ABA5-5DACEA187B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2054">
              <a:extLst>
                <a:ext uri="{FF2B5EF4-FFF2-40B4-BE49-F238E27FC236}">
                  <a16:creationId xmlns:a16="http://schemas.microsoft.com/office/drawing/2014/main" id="{556F6381-DFD5-0E42-BD62-22D68F290B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2055">
                <a:extLst>
                  <a:ext uri="{FF2B5EF4-FFF2-40B4-BE49-F238E27FC236}">
                    <a16:creationId xmlns:a16="http://schemas.microsoft.com/office/drawing/2014/main" id="{F4ED99B5-0A0F-7643-BB24-7EB3610E61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2056">
                <a:extLst>
                  <a:ext uri="{FF2B5EF4-FFF2-40B4-BE49-F238E27FC236}">
                    <a16:creationId xmlns:a16="http://schemas.microsoft.com/office/drawing/2014/main" id="{10E59BA3-16D7-E742-B7BC-15C36F1D11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2057">
              <a:extLst>
                <a:ext uri="{FF2B5EF4-FFF2-40B4-BE49-F238E27FC236}">
                  <a16:creationId xmlns:a16="http://schemas.microsoft.com/office/drawing/2014/main" id="{AF34CA64-3D0B-664C-93B4-E315AA0E0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2058">
              <a:extLst>
                <a:ext uri="{FF2B5EF4-FFF2-40B4-BE49-F238E27FC236}">
                  <a16:creationId xmlns:a16="http://schemas.microsoft.com/office/drawing/2014/main" id="{ED3DEEA5-5918-9049-8DC9-87243200B9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2059">
              <a:extLst>
                <a:ext uri="{FF2B5EF4-FFF2-40B4-BE49-F238E27FC236}">
                  <a16:creationId xmlns:a16="http://schemas.microsoft.com/office/drawing/2014/main" id="{4EDAAA6E-AF5A-0744-A5EF-B2DE8D6FF09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6636" name="Rectangle 2060"/>
          <p:cNvSpPr>
            <a:spLocks noGrp="1" noChangeArrowheads="1"/>
          </p:cNvSpPr>
          <p:nvPr>
            <p:ph type="ctrTitle"/>
          </p:nvPr>
        </p:nvSpPr>
        <p:spPr>
          <a:xfrm>
            <a:off x="1219200" y="1981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637" name="Rectangle 206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2062">
            <a:extLst>
              <a:ext uri="{FF2B5EF4-FFF2-40B4-BE49-F238E27FC236}">
                <a16:creationId xmlns:a16="http://schemas.microsoft.com/office/drawing/2014/main" id="{3CDC9EA8-F05D-604A-8320-692AC669AC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2063">
            <a:extLst>
              <a:ext uri="{FF2B5EF4-FFF2-40B4-BE49-F238E27FC236}">
                <a16:creationId xmlns:a16="http://schemas.microsoft.com/office/drawing/2014/main" id="{A2E82ADC-BAB7-8040-A00A-B3CBDF4B9D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CS 420: Artificial Intelligence</a:t>
            </a:r>
          </a:p>
        </p:txBody>
      </p:sp>
      <p:sp>
        <p:nvSpPr>
          <p:cNvPr id="16" name="Rectangle 2064">
            <a:extLst>
              <a:ext uri="{FF2B5EF4-FFF2-40B4-BE49-F238E27FC236}">
                <a16:creationId xmlns:a16="http://schemas.microsoft.com/office/drawing/2014/main" id="{1828BBED-AAAD-C34C-AB4F-2E96B38DD1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fld id="{978E8DBA-D87E-934B-9E56-4F1BF6F467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4602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26BEC68F-0749-D84E-95C8-CFEB7DBD7F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6E4EF6D8-17DB-D442-8FE1-E81A8234AF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420: Artificial Intelligence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310E6EC2-6B69-9744-B6E0-60E04416E2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B052FB-2910-5343-B092-93881B2CC4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8402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4025" y="76200"/>
            <a:ext cx="2139950" cy="60563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270625" cy="60563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9870D9C-217D-AC41-8C71-1CE503A8DC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0975E83-9167-424B-922C-DC837612DC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420: Artificial Intelligence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2FF6E0A7-B967-9648-BB65-D9299F9105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57E706-AAA4-8749-956D-6865166C18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2087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4252C0DF-3FFE-C94A-942E-BF84DE6A0E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EB274426-D23D-464B-B840-61FA4AA4AB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420: Artificial Intelligence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B923C2C9-5355-BE4B-9B92-4CE2E43224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6C5589-0F05-CE4E-AD82-6FC36AEEAF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0688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A3CAC205-A8CC-9448-B6A4-7010B9CA33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61A37598-C66B-C149-A97E-5972ECBD39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420: Artificial Intelligence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494820B0-25A5-834E-95BC-8521822936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BA00BD-A75B-2D4E-9AA7-B31B9E961C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7584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91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524000"/>
            <a:ext cx="4191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7DA11EEC-9924-2C48-A548-B8BE0777B2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D3A5CBE1-B658-444A-9F29-374881E375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420: Artificial Intelligence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B061EFC9-7790-2D49-9E74-DAEBA7994D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FEF8B8-F826-A249-8C4F-85EBD2F565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8495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8835556B-2CFD-F54F-A8E9-2CA17D4120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9373F94F-F482-FE4D-AB01-5D1D9D2A53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420: Artificial Intelligence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4A7F4B10-89F9-C242-8E8F-5AFF4E4429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8ED719-FCFA-FD41-9E38-787F0EC4C4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9293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38CAE3BE-7CE9-FD4F-A7F9-6C581251F2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45CC7915-EFFB-2948-83A9-FF1B159EA3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420: Artificial Intelligence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A298DDE2-2D77-2B4A-AF27-A5CF63D982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F784AF-630E-5F44-824E-8188446A74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9988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27991943-ACEB-8D4A-B2DE-5BC289F76B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10147575-F792-2F48-A037-CEBAA5F863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420: Artificial Intelligence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77CB51DA-D4FD-0342-AA57-D9FBD31060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B02AAA-8719-BB4B-A788-1B1CF91C45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6473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2E2B46A6-5D9D-4441-AE3C-CAF1BDA708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94F35C77-000E-EF47-AE4B-26E75AC371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420: Artificial Intelligence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F232E89A-9E99-5443-85EC-EE8976220A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3ACE78-9B57-6042-9E26-A697B6FF2C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7896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A77A52A1-10A3-9F48-9E5A-659852C9AA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9E673E9A-0F07-9741-9BEE-143A2AA50F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420: Artificial Intelligence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4F3D2C6B-20F1-414D-A024-E04E819F7D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D2618E-28A4-2741-8EF3-B43EC92BE9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6421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8" name="Rectangle 8">
            <a:extLst>
              <a:ext uri="{FF2B5EF4-FFF2-40B4-BE49-F238E27FC236}">
                <a16:creationId xmlns:a16="http://schemas.microsoft.com/office/drawing/2014/main" id="{8197EB2B-C474-E842-AF1E-1CDEF5C9EE55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239838"/>
            <a:ext cx="8226425" cy="31750"/>
          </a:xfrm>
          <a:prstGeom prst="rect">
            <a:avLst/>
          </a:prstGeom>
          <a:gradFill rotWithShape="0">
            <a:gsLst>
              <a:gs pos="0">
                <a:srgbClr val="D60093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/>
          </a:p>
        </p:txBody>
      </p:sp>
      <p:sp>
        <p:nvSpPr>
          <p:cNvPr id="19459" name="Rectangle 9">
            <a:extLst>
              <a:ext uri="{FF2B5EF4-FFF2-40B4-BE49-F238E27FC236}">
                <a16:creationId xmlns:a16="http://schemas.microsoft.com/office/drawing/2014/main" id="{10018554-336C-444E-8710-214B359E06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4867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9460" name="Rectangle 10">
            <a:extLst>
              <a:ext uri="{FF2B5EF4-FFF2-40B4-BE49-F238E27FC236}">
                <a16:creationId xmlns:a16="http://schemas.microsoft.com/office/drawing/2014/main" id="{DD7401D9-B2C4-D143-A860-93461C0A7A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524000"/>
            <a:ext cx="8534400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5611" name="Rectangle 11">
            <a:extLst>
              <a:ext uri="{FF2B5EF4-FFF2-40B4-BE49-F238E27FC236}">
                <a16:creationId xmlns:a16="http://schemas.microsoft.com/office/drawing/2014/main" id="{373EF041-C5DA-5B4A-8EBA-75A507B2FCD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12" name="Rectangle 12">
            <a:extLst>
              <a:ext uri="{FF2B5EF4-FFF2-40B4-BE49-F238E27FC236}">
                <a16:creationId xmlns:a16="http://schemas.microsoft.com/office/drawing/2014/main" id="{A16A201D-E57E-F44C-B762-42BA0911EE4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CS 420: Artificial Intelligence</a:t>
            </a:r>
          </a:p>
        </p:txBody>
      </p:sp>
      <p:sp>
        <p:nvSpPr>
          <p:cNvPr id="25613" name="Rectangle 13">
            <a:extLst>
              <a:ext uri="{FF2B5EF4-FFF2-40B4-BE49-F238E27FC236}">
                <a16:creationId xmlns:a16="http://schemas.microsoft.com/office/drawing/2014/main" id="{DC558746-7D73-DD4C-ADD0-23FB1DBC097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erdana" panose="020B0604030504040204" pitchFamily="34" charset="0"/>
              </a:defRPr>
            </a:lvl1pPr>
          </a:lstStyle>
          <a:p>
            <a:fld id="{581FA8B7-355D-D64F-8423-177D8F1ABBF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1.bin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3.emf"/><Relationship Id="rId4" Type="http://schemas.openxmlformats.org/officeDocument/2006/relationships/oleObject" Target="../embeddings/oleObject2.bin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8.png"/><Relationship Id="rId4" Type="http://schemas.openxmlformats.org/officeDocument/2006/relationships/oleObject" Target="../embeddings/oleObject3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8.png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8.png"/><Relationship Id="rId4" Type="http://schemas.openxmlformats.org/officeDocument/2006/relationships/oleObject" Target="../embeddings/oleObject5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8.png"/><Relationship Id="rId4" Type="http://schemas.openxmlformats.org/officeDocument/2006/relationships/oleObject" Target="../embeddings/oleObject6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8.png"/><Relationship Id="rId4" Type="http://schemas.openxmlformats.org/officeDocument/2006/relationships/oleObject" Target="../embeddings/oleObject7.bin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8.png"/><Relationship Id="rId4" Type="http://schemas.openxmlformats.org/officeDocument/2006/relationships/oleObject" Target="../embeddings/oleObject8.bin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8.png"/><Relationship Id="rId4" Type="http://schemas.openxmlformats.org/officeDocument/2006/relationships/oleObject" Target="../embeddings/oleObject9.bin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8.png"/><Relationship Id="rId4" Type="http://schemas.openxmlformats.org/officeDocument/2006/relationships/oleObject" Target="../embeddings/oleObject10.bin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8.png"/><Relationship Id="rId4" Type="http://schemas.openxmlformats.org/officeDocument/2006/relationships/oleObject" Target="../embeddings/oleObject1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8.png"/><Relationship Id="rId4" Type="http://schemas.openxmlformats.org/officeDocument/2006/relationships/oleObject" Target="../embeddings/oleObject12.bin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8.png"/><Relationship Id="rId4" Type="http://schemas.openxmlformats.org/officeDocument/2006/relationships/oleObject" Target="../embeddings/oleObject13.bin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8.png"/><Relationship Id="rId4" Type="http://schemas.openxmlformats.org/officeDocument/2006/relationships/oleObject" Target="../embeddings/oleObject14.bin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8.png"/><Relationship Id="rId4" Type="http://schemas.openxmlformats.org/officeDocument/2006/relationships/oleObject" Target="../embeddings/oleObject15.bin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8.png"/><Relationship Id="rId4" Type="http://schemas.openxmlformats.org/officeDocument/2006/relationships/oleObject" Target="../embeddings/oleObject16.bin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8.png"/><Relationship Id="rId4" Type="http://schemas.openxmlformats.org/officeDocument/2006/relationships/oleObject" Target="../embeddings/oleObject17.bin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8.png"/><Relationship Id="rId4" Type="http://schemas.openxmlformats.org/officeDocument/2006/relationships/oleObject" Target="../embeddings/oleObject18.bin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08E097E0-F4BD-0A46-9D57-2F931ACD72C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43000" y="1524000"/>
            <a:ext cx="8001000" cy="1676400"/>
          </a:xfrm>
        </p:spPr>
        <p:txBody>
          <a:bodyPr/>
          <a:lstStyle/>
          <a:p>
            <a:pPr eaLnBrk="1" hangingPunct="1"/>
            <a:r>
              <a:rPr lang="en-US" altLang="en-US"/>
              <a:t>Chapter 7: Logical Agents</a:t>
            </a:r>
            <a:endParaRPr lang="en-US" altLang="en-US" sz="3600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667BF300-E416-7D4A-BAE6-0032F817AE6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Dr. Daisy Tang</a:t>
            </a:r>
          </a:p>
        </p:txBody>
      </p:sp>
      <p:sp>
        <p:nvSpPr>
          <p:cNvPr id="21508" name="Text Box 4">
            <a:extLst>
              <a:ext uri="{FF2B5EF4-FFF2-40B4-BE49-F238E27FC236}">
                <a16:creationId xmlns:a16="http://schemas.microsoft.com/office/drawing/2014/main" id="{9B182722-1E17-A64C-9776-029702408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180013"/>
            <a:ext cx="83820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>
                <a:solidFill>
                  <a:schemeClr val="accent2"/>
                </a:solidFill>
                <a:latin typeface="Verdana" panose="020B0604030504040204" pitchFamily="34" charset="0"/>
              </a:rPr>
              <a:t>In which we design agents that can form </a:t>
            </a:r>
            <a:r>
              <a:rPr lang="en-US" altLang="en-US" sz="1800">
                <a:solidFill>
                  <a:schemeClr val="hlink"/>
                </a:solidFill>
                <a:latin typeface="Verdana" panose="020B0604030504040204" pitchFamily="34" charset="0"/>
              </a:rPr>
              <a:t>representations</a:t>
            </a:r>
            <a:r>
              <a:rPr lang="en-US" altLang="en-US" sz="1800">
                <a:solidFill>
                  <a:schemeClr val="accent2"/>
                </a:solidFill>
                <a:latin typeface="Verdana" panose="020B0604030504040204" pitchFamily="34" charset="0"/>
              </a:rPr>
              <a:t> of the world, use a process of </a:t>
            </a:r>
            <a:r>
              <a:rPr lang="en-US" altLang="en-US" sz="1800">
                <a:solidFill>
                  <a:schemeClr val="hlink"/>
                </a:solidFill>
                <a:latin typeface="Verdana" panose="020B0604030504040204" pitchFamily="34" charset="0"/>
              </a:rPr>
              <a:t>inference</a:t>
            </a:r>
            <a:r>
              <a:rPr lang="en-US" altLang="en-US" sz="1800">
                <a:solidFill>
                  <a:schemeClr val="accent2"/>
                </a:solidFill>
                <a:latin typeface="Verdana" panose="020B0604030504040204" pitchFamily="34" charset="0"/>
              </a:rPr>
              <a:t> to derive new representations about the world, and use these new representations to </a:t>
            </a:r>
            <a:r>
              <a:rPr lang="en-US" altLang="en-US" sz="1800">
                <a:solidFill>
                  <a:schemeClr val="hlink"/>
                </a:solidFill>
                <a:latin typeface="Verdana" panose="020B0604030504040204" pitchFamily="34" charset="0"/>
              </a:rPr>
              <a:t>deduce</a:t>
            </a:r>
            <a:r>
              <a:rPr lang="en-US" altLang="en-US" sz="1800">
                <a:solidFill>
                  <a:schemeClr val="accent2"/>
                </a:solidFill>
                <a:latin typeface="Verdana" panose="020B0604030504040204" pitchFamily="34" charset="0"/>
              </a:rPr>
              <a:t> what to do.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F546F885-9FEA-C642-B438-A1FB9A395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D55D774-1378-7C4C-B54D-E79B9F7E4734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10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EA7F08E0-9F11-2C47-823C-4483A01B4B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Exploring a Wumpus World</a:t>
            </a:r>
          </a:p>
        </p:txBody>
      </p:sp>
      <p:pic>
        <p:nvPicPr>
          <p:cNvPr id="30725" name="Picture 3" descr="wumpus-seq0c">
            <a:extLst>
              <a:ext uri="{FF2B5EF4-FFF2-40B4-BE49-F238E27FC236}">
                <a16:creationId xmlns:a16="http://schemas.microsoft.com/office/drawing/2014/main" id="{1D815ABB-E53B-7B41-8CB1-B192250EE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2138363"/>
            <a:ext cx="257175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Text Box 4">
            <a:extLst>
              <a:ext uri="{FF2B5EF4-FFF2-40B4-BE49-F238E27FC236}">
                <a16:creationId xmlns:a16="http://schemas.microsoft.com/office/drawing/2014/main" id="{828D1331-9476-014B-ACD4-175060BA2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029200"/>
            <a:ext cx="617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percept: [none, none, none, none, none]</a:t>
            </a:r>
          </a:p>
        </p:txBody>
      </p:sp>
      <p:sp>
        <p:nvSpPr>
          <p:cNvPr id="30727" name="Text Box 7">
            <a:extLst>
              <a:ext uri="{FF2B5EF4-FFF2-40B4-BE49-F238E27FC236}">
                <a16:creationId xmlns:a16="http://schemas.microsoft.com/office/drawing/2014/main" id="{B47F498F-5EED-3E4C-8241-5356358FA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371600"/>
            <a:ext cx="8610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>
                <a:solidFill>
                  <a:schemeClr val="accent2"/>
                </a:solidFill>
              </a:rPr>
              <a:t>Agent’s initial knowledge base contains the rules of the environment: it knows that it’s at [1,1] and it’s safe at [1,1]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0B7156B8-5788-B24E-A10B-7B1759BC9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0A9BA04-2E03-394E-8420-F8F03957910E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11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ADEA5C05-9A12-F64F-A988-E624A21C7B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Exploring a Wumpus World</a:t>
            </a:r>
          </a:p>
        </p:txBody>
      </p:sp>
      <p:pic>
        <p:nvPicPr>
          <p:cNvPr id="31749" name="Picture 3" descr="wumpus-seq1c">
            <a:extLst>
              <a:ext uri="{FF2B5EF4-FFF2-40B4-BE49-F238E27FC236}">
                <a16:creationId xmlns:a16="http://schemas.microsoft.com/office/drawing/2014/main" id="{A8B8C758-74C1-7D4B-9B5A-8570615F2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2138363"/>
            <a:ext cx="257175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Text Box 4">
            <a:extLst>
              <a:ext uri="{FF2B5EF4-FFF2-40B4-BE49-F238E27FC236}">
                <a16:creationId xmlns:a16="http://schemas.microsoft.com/office/drawing/2014/main" id="{866B25DC-F350-3B42-A97C-CA80AB2D06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029200"/>
            <a:ext cx="617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percept: [none, breeze, none, none, none]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C3B131C1-20AB-624B-BA7B-EDAF96E77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E6BF06F-505C-084A-BEAD-29B46057BE9D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12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FF938460-E56D-EC41-8AE8-25715448CF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Exploring a Wumpus World</a:t>
            </a:r>
          </a:p>
        </p:txBody>
      </p:sp>
      <p:pic>
        <p:nvPicPr>
          <p:cNvPr id="32773" name="Picture 3" descr="wumpus-seq2c">
            <a:extLst>
              <a:ext uri="{FF2B5EF4-FFF2-40B4-BE49-F238E27FC236}">
                <a16:creationId xmlns:a16="http://schemas.microsoft.com/office/drawing/2014/main" id="{78C21FF9-F553-3240-BE5F-724E8DCE4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2138363"/>
            <a:ext cx="257175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4" name="Text Box 4">
            <a:extLst>
              <a:ext uri="{FF2B5EF4-FFF2-40B4-BE49-F238E27FC236}">
                <a16:creationId xmlns:a16="http://schemas.microsoft.com/office/drawing/2014/main" id="{B565D12F-7F4B-BE4E-8CBC-3CDF2DFD08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029200"/>
            <a:ext cx="617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percept: [none, breeze, none, none, none]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001E0A13-5F0D-344C-B9F7-2531FF5E9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6FB98E2-E6A1-514A-81C9-0D5328DCBCBA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13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4C3378D5-A7DE-B244-86C9-E252C08C55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Exploring a Wumpus World</a:t>
            </a:r>
          </a:p>
        </p:txBody>
      </p:sp>
      <p:pic>
        <p:nvPicPr>
          <p:cNvPr id="33797" name="Picture 3" descr="wumpus-seq3c">
            <a:extLst>
              <a:ext uri="{FF2B5EF4-FFF2-40B4-BE49-F238E27FC236}">
                <a16:creationId xmlns:a16="http://schemas.microsoft.com/office/drawing/2014/main" id="{3B7E7173-BC8B-364C-B141-826B0189E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2138363"/>
            <a:ext cx="257175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Text Box 4">
            <a:extLst>
              <a:ext uri="{FF2B5EF4-FFF2-40B4-BE49-F238E27FC236}">
                <a16:creationId xmlns:a16="http://schemas.microsoft.com/office/drawing/2014/main" id="{28C3C1C8-4FC6-4B44-8A55-946EC82B6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029200"/>
            <a:ext cx="617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our cautious agent will go back and to [2,1]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87E35C77-667A-EA42-B142-43E4F1A91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33A2F0E-7B68-2F4C-8C92-EBBADD261081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14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613682F8-3BC0-4640-9D8D-B1E545D8A2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Exploring a Wumpus World</a:t>
            </a:r>
          </a:p>
        </p:txBody>
      </p:sp>
      <p:pic>
        <p:nvPicPr>
          <p:cNvPr id="34821" name="Picture 3" descr="wumpus-seq4c">
            <a:extLst>
              <a:ext uri="{FF2B5EF4-FFF2-40B4-BE49-F238E27FC236}">
                <a16:creationId xmlns:a16="http://schemas.microsoft.com/office/drawing/2014/main" id="{951BC811-C6E5-7D44-9ABE-C1648F3B1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2138363"/>
            <a:ext cx="257175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Text Box 4">
            <a:extLst>
              <a:ext uri="{FF2B5EF4-FFF2-40B4-BE49-F238E27FC236}">
                <a16:creationId xmlns:a16="http://schemas.microsoft.com/office/drawing/2014/main" id="{6B48BAC9-E304-F442-8159-F8CF65FD84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029200"/>
            <a:ext cx="617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percept: [stench, none, none, none, none]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2331010-D7F0-D34E-8A56-81E5D9A9B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65F165E-2CB9-DB42-9920-6329C3047B3C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15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74FD1E3F-F0FD-6C4F-849E-69A101D008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Exploring a Wumpus World</a:t>
            </a:r>
          </a:p>
        </p:txBody>
      </p:sp>
      <p:pic>
        <p:nvPicPr>
          <p:cNvPr id="35845" name="Picture 3" descr="wumpus-seq5c">
            <a:extLst>
              <a:ext uri="{FF2B5EF4-FFF2-40B4-BE49-F238E27FC236}">
                <a16:creationId xmlns:a16="http://schemas.microsoft.com/office/drawing/2014/main" id="{80C550EC-D62A-5B45-83A5-DD975B625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2138363"/>
            <a:ext cx="257175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6" name="Text Box 4">
            <a:extLst>
              <a:ext uri="{FF2B5EF4-FFF2-40B4-BE49-F238E27FC236}">
                <a16:creationId xmlns:a16="http://schemas.microsoft.com/office/drawing/2014/main" id="{9AD82512-1851-8C48-85E4-D3E85251A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029200"/>
            <a:ext cx="617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percept: [none, none, none, none, none]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1BB7F8-C8CE-2346-B1D5-291EA2BEE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E4C0AC1-382B-5F43-80BA-40B8ABC7A29F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16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id="{CD996907-3C7C-314D-992A-3DBEBEB0E9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Exploring a Wumpus World</a:t>
            </a:r>
          </a:p>
        </p:txBody>
      </p:sp>
      <p:pic>
        <p:nvPicPr>
          <p:cNvPr id="36869" name="Picture 3" descr="wumpus-seq6c">
            <a:extLst>
              <a:ext uri="{FF2B5EF4-FFF2-40B4-BE49-F238E27FC236}">
                <a16:creationId xmlns:a16="http://schemas.microsoft.com/office/drawing/2014/main" id="{4BA9D545-8248-2749-A300-7DFE95DCF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2138363"/>
            <a:ext cx="257175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994F1D1-9E65-DF4B-AF71-24FBC7DA2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6F34CED-6D19-1E4C-9314-451F27E1771D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17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1763520D-37BB-9044-9C86-96FC4A13A1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Exploring a Wumpus World</a:t>
            </a:r>
          </a:p>
        </p:txBody>
      </p:sp>
      <p:pic>
        <p:nvPicPr>
          <p:cNvPr id="37893" name="Picture 3" descr="wumpus-seq7c">
            <a:extLst>
              <a:ext uri="{FF2B5EF4-FFF2-40B4-BE49-F238E27FC236}">
                <a16:creationId xmlns:a16="http://schemas.microsoft.com/office/drawing/2014/main" id="{7ADE6507-D81E-F949-9060-A948DC40B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2138363"/>
            <a:ext cx="257175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4" name="Text Box 4">
            <a:extLst>
              <a:ext uri="{FF2B5EF4-FFF2-40B4-BE49-F238E27FC236}">
                <a16:creationId xmlns:a16="http://schemas.microsoft.com/office/drawing/2014/main" id="{08A6E099-CEE7-0142-B021-742206E11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029200"/>
            <a:ext cx="662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percept: [stench, breeze, </a:t>
            </a:r>
            <a:r>
              <a:rPr lang="en-US" altLang="en-US">
                <a:solidFill>
                  <a:schemeClr val="hlink"/>
                </a:solidFill>
              </a:rPr>
              <a:t>glitter</a:t>
            </a:r>
            <a:r>
              <a:rPr lang="en-US" altLang="en-US"/>
              <a:t>, none, none]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F809EEA-53B6-BD45-85B7-392DE636E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3E37666-414C-874E-8948-80E28D15EFF6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18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D7400178-844B-E74C-ACDF-E5ED88B613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Logical Reasoning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25A30688-6BB6-E24E-8AFF-B6210094F3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chemeClr val="accent2"/>
                </a:solidFill>
              </a:rPr>
              <a:t>In each case where the agent draws a conclusion from the available information, that conclusion is guaranteed to be correct if the available information is correct</a:t>
            </a:r>
          </a:p>
          <a:p>
            <a:pPr eaLnBrk="1" hangingPunct="1"/>
            <a:endParaRPr lang="en-US" altLang="en-US">
              <a:solidFill>
                <a:schemeClr val="accent2"/>
              </a:solidFill>
            </a:endParaRPr>
          </a:p>
          <a:p>
            <a:pPr eaLnBrk="1" hangingPunct="1"/>
            <a:r>
              <a:rPr lang="en-US" altLang="en-US"/>
              <a:t>The above is the fundamental of logical reasoning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8A51963-3C45-6C4B-AAC5-22A652861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8F10D40-D78A-A74E-A63F-156EDF3D25AD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19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39940" name="Rectangle 2">
            <a:extLst>
              <a:ext uri="{FF2B5EF4-FFF2-40B4-BE49-F238E27FC236}">
                <a16:creationId xmlns:a16="http://schemas.microsoft.com/office/drawing/2014/main" id="{8F7E0852-8DA9-DF4B-90FF-2BEF2E2BF1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Logic in General</a:t>
            </a:r>
          </a:p>
        </p:txBody>
      </p:sp>
      <p:sp>
        <p:nvSpPr>
          <p:cNvPr id="39941" name="Rectangle 3">
            <a:extLst>
              <a:ext uri="{FF2B5EF4-FFF2-40B4-BE49-F238E27FC236}">
                <a16:creationId xmlns:a16="http://schemas.microsoft.com/office/drawing/2014/main" id="{3A08AE96-013E-1D4C-899F-6A0AAC9D81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>
                <a:solidFill>
                  <a:schemeClr val="accent2"/>
                </a:solidFill>
              </a:rPr>
              <a:t>Logics</a:t>
            </a:r>
            <a:r>
              <a:rPr lang="en-US" altLang="en-US" sz="2400"/>
              <a:t> are formal languages for representing information such that conclusions can be drawn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solidFill>
                  <a:schemeClr val="accent2"/>
                </a:solidFill>
              </a:rPr>
              <a:t>Syntax</a:t>
            </a:r>
            <a:r>
              <a:rPr lang="en-US" altLang="en-US" sz="2400"/>
              <a:t> defines the sentences in the language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solidFill>
                  <a:schemeClr val="accent2"/>
                </a:solidFill>
              </a:rPr>
              <a:t>Semantics</a:t>
            </a:r>
            <a:r>
              <a:rPr lang="en-US" altLang="en-US" sz="2400"/>
              <a:t> define the "meaning" of sentences;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i.e., define </a:t>
            </a:r>
            <a:r>
              <a:rPr lang="en-US" altLang="en-US" sz="2000">
                <a:solidFill>
                  <a:schemeClr val="accent2"/>
                </a:solidFill>
              </a:rPr>
              <a:t>truth</a:t>
            </a:r>
            <a:r>
              <a:rPr lang="en-US" altLang="en-US" sz="2000"/>
              <a:t> of a sentence in a world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0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E.g., the language of arithmetic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x+2 ≥ y is a sentence; x2+y &gt; {} is not a sentence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x+2 ≥ y is true iff the number x+2 is no less than the number 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x+2 ≥ y is true in a world where x = 7, y =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x+2 ≥ y is false in a world where x = 0, y = 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9EFE035-F006-9745-A5B6-0579543AD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EFC35DF-9EA6-1643-8A4B-664F93E5892A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2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F738D350-B846-9246-82FE-B038A1CBC8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Motivation of Knowledge-Based Agents</a:t>
            </a:r>
          </a:p>
        </p:txBody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id="{E1D8578C-EFE9-C44D-8B64-BB5047E03E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/>
              <a:t>Humans know things and do </a:t>
            </a:r>
            <a:r>
              <a:rPr lang="en-US" altLang="en-US" sz="2000">
                <a:solidFill>
                  <a:srgbClr val="FF0000"/>
                </a:solidFill>
              </a:rPr>
              <a:t>reasoning</a:t>
            </a:r>
            <a:r>
              <a:rPr lang="en-US" altLang="en-US" sz="2000"/>
              <a:t>, which are important for artificial agents</a:t>
            </a:r>
          </a:p>
          <a:p>
            <a:pPr eaLnBrk="1" hangingPunct="1"/>
            <a:endParaRPr lang="en-US" altLang="en-US" sz="2000"/>
          </a:p>
          <a:p>
            <a:pPr eaLnBrk="1" hangingPunct="1"/>
            <a:r>
              <a:rPr lang="en-US" altLang="en-US" sz="2000"/>
              <a:t>Knowledge-based agents benefit from knowledge expressed in general forms, combining information to suit various purposes</a:t>
            </a:r>
          </a:p>
          <a:p>
            <a:pPr eaLnBrk="1" hangingPunct="1"/>
            <a:endParaRPr lang="en-US" altLang="en-US" sz="2000"/>
          </a:p>
          <a:p>
            <a:pPr eaLnBrk="1" hangingPunct="1"/>
            <a:r>
              <a:rPr lang="en-US" altLang="en-US" sz="2000"/>
              <a:t>Knowledge and reasoning is important when dealing with </a:t>
            </a:r>
            <a:r>
              <a:rPr lang="en-US" altLang="en-US" sz="2000">
                <a:solidFill>
                  <a:srgbClr val="FF0000"/>
                </a:solidFill>
              </a:rPr>
              <a:t>partially observable </a:t>
            </a:r>
            <a:r>
              <a:rPr lang="en-US" altLang="en-US" sz="2000"/>
              <a:t>environments</a:t>
            </a:r>
          </a:p>
          <a:p>
            <a:pPr eaLnBrk="1" hangingPunct="1"/>
            <a:endParaRPr lang="en-US" altLang="en-US" sz="2000"/>
          </a:p>
          <a:p>
            <a:pPr eaLnBrk="1" hangingPunct="1"/>
            <a:r>
              <a:rPr lang="en-US" altLang="en-US" sz="2000"/>
              <a:t>Understanding natural language requires inferring hidden states</a:t>
            </a:r>
          </a:p>
          <a:p>
            <a:pPr eaLnBrk="1" hangingPunct="1"/>
            <a:endParaRPr lang="en-US" altLang="en-US" sz="2000"/>
          </a:p>
          <a:p>
            <a:pPr eaLnBrk="1" hangingPunct="1"/>
            <a:r>
              <a:rPr lang="en-US" altLang="en-US" sz="2000"/>
              <a:t>Flexibility for accepting new tasks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4ABFF7A-89DB-8C40-837D-04DEB4965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01F09B1-0816-EE49-B3DD-B6405A0BDF4C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20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40964" name="Rectangle 2">
            <a:extLst>
              <a:ext uri="{FF2B5EF4-FFF2-40B4-BE49-F238E27FC236}">
                <a16:creationId xmlns:a16="http://schemas.microsoft.com/office/drawing/2014/main" id="{E4453CC9-2E53-944D-89C0-5F24739CEA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Entailment</a:t>
            </a:r>
          </a:p>
        </p:txBody>
      </p:sp>
      <p:sp>
        <p:nvSpPr>
          <p:cNvPr id="40965" name="Rectangle 3">
            <a:extLst>
              <a:ext uri="{FF2B5EF4-FFF2-40B4-BE49-F238E27FC236}">
                <a16:creationId xmlns:a16="http://schemas.microsoft.com/office/drawing/2014/main" id="{92D9DF07-6207-E84E-A780-D3059EC21F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/>
              <a:t>Now, we have a notion of truth, we are ready to study </a:t>
            </a:r>
            <a:r>
              <a:rPr lang="en-US" altLang="en-US" sz="2400">
                <a:solidFill>
                  <a:schemeClr val="accent2"/>
                </a:solidFill>
              </a:rPr>
              <a:t>logical reasoning</a:t>
            </a:r>
            <a:r>
              <a:rPr lang="en-US" altLang="en-US" sz="2400"/>
              <a:t>, which involves </a:t>
            </a:r>
            <a:r>
              <a:rPr lang="en-US" altLang="en-US" sz="2400">
                <a:solidFill>
                  <a:schemeClr val="accent2"/>
                </a:solidFill>
              </a:rPr>
              <a:t>logical entailment</a:t>
            </a:r>
            <a:r>
              <a:rPr lang="en-US" altLang="en-US" sz="2400"/>
              <a:t> between sentences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>
                <a:solidFill>
                  <a:schemeClr val="accent2"/>
                </a:solidFill>
              </a:rPr>
              <a:t>Entailment</a:t>
            </a:r>
            <a:r>
              <a:rPr lang="en-US" altLang="en-US" sz="2400"/>
              <a:t> means that one thing </a:t>
            </a:r>
            <a:r>
              <a:rPr lang="en-US" altLang="en-US" sz="2400">
                <a:solidFill>
                  <a:schemeClr val="accent2"/>
                </a:solidFill>
              </a:rPr>
              <a:t>follows from</a:t>
            </a:r>
            <a:r>
              <a:rPr lang="en-US" altLang="en-US" sz="2400">
                <a:solidFill>
                  <a:srgbClr val="FF0000"/>
                </a:solidFill>
              </a:rPr>
              <a:t> </a:t>
            </a:r>
            <a:r>
              <a:rPr lang="en-US" altLang="en-US" sz="2400"/>
              <a:t>another:</a:t>
            </a:r>
          </a:p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>
                <a:solidFill>
                  <a:schemeClr val="hlink"/>
                </a:solidFill>
              </a:rPr>
              <a:t>KB </a:t>
            </a:r>
            <a:r>
              <a:rPr lang="en-US" altLang="en-US" sz="2400">
                <a:solidFill>
                  <a:schemeClr val="hlink"/>
                </a:solidFill>
                <a:cs typeface="Arial" panose="020B0604020202020204" pitchFamily="34" charset="0"/>
              </a:rPr>
              <a:t>╞</a:t>
            </a:r>
            <a:r>
              <a:rPr lang="en-US" altLang="en-US" sz="2400">
                <a:solidFill>
                  <a:schemeClr val="hlink"/>
                </a:solidFill>
              </a:rPr>
              <a:t> </a:t>
            </a:r>
            <a:r>
              <a:rPr lang="el-GR" altLang="en-US" sz="2400">
                <a:solidFill>
                  <a:schemeClr val="hlink"/>
                </a:solidFill>
                <a:cs typeface="Arial" panose="020B0604020202020204" pitchFamily="34" charset="0"/>
              </a:rPr>
              <a:t>α</a:t>
            </a:r>
            <a:r>
              <a:rPr lang="en-US" altLang="en-US" sz="2400"/>
              <a:t>
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Knowledge base </a:t>
            </a:r>
            <a:r>
              <a:rPr lang="en-US" altLang="en-US" sz="2400" i="1">
                <a:solidFill>
                  <a:schemeClr val="hlink"/>
                </a:solidFill>
              </a:rPr>
              <a:t>KB</a:t>
            </a:r>
            <a:r>
              <a:rPr lang="en-US" altLang="en-US" sz="2400"/>
              <a:t> entails sentence </a:t>
            </a:r>
            <a:r>
              <a:rPr lang="en-US" altLang="en-US" sz="2400" i="1">
                <a:solidFill>
                  <a:schemeClr val="hlink"/>
                </a:solidFill>
              </a:rPr>
              <a:t>α</a:t>
            </a:r>
            <a:r>
              <a:rPr lang="en-US" altLang="en-US" sz="2400"/>
              <a:t> if and only if </a:t>
            </a:r>
            <a:r>
              <a:rPr lang="en-US" altLang="en-US" sz="2400" i="1">
                <a:solidFill>
                  <a:schemeClr val="hlink"/>
                </a:solidFill>
              </a:rPr>
              <a:t>α</a:t>
            </a:r>
            <a:r>
              <a:rPr lang="en-US" altLang="en-US" sz="2400"/>
              <a:t> is true in all worlds where </a:t>
            </a:r>
            <a:r>
              <a:rPr lang="en-US" altLang="en-US" sz="2400" i="1">
                <a:solidFill>
                  <a:schemeClr val="hlink"/>
                </a:solidFill>
              </a:rPr>
              <a:t>KB</a:t>
            </a:r>
            <a:r>
              <a:rPr lang="en-US" altLang="en-US" sz="2400"/>
              <a:t> is true</a:t>
            </a:r>
          </a:p>
          <a:p>
            <a:pPr lvl="4" eaLnBrk="1" hangingPunct="1">
              <a:lnSpc>
                <a:spcPct val="80000"/>
              </a:lnSpc>
            </a:pPr>
            <a:endParaRPr lang="en-US" altLang="en-US" sz="1600"/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E.g., the KB containing “the Giants won” and “the Reds won” entails “Either the Giants won or the Reds won”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E.g., x+y = 4 entails  4 = x+y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Entailment is a relationship between sentences (i.e., </a:t>
            </a:r>
            <a:r>
              <a:rPr lang="en-US" altLang="en-US" sz="2000">
                <a:solidFill>
                  <a:schemeClr val="accent2"/>
                </a:solidFill>
              </a:rPr>
              <a:t>syntax</a:t>
            </a:r>
            <a:r>
              <a:rPr lang="en-US" altLang="en-US" sz="2000"/>
              <a:t>) that is based on </a:t>
            </a:r>
            <a:r>
              <a:rPr lang="en-US" altLang="en-US" sz="2000">
                <a:solidFill>
                  <a:schemeClr val="accent2"/>
                </a:solidFill>
              </a:rPr>
              <a:t>semantics</a:t>
            </a:r>
            <a:endParaRPr lang="en-US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F4670-A3A4-744A-953D-511AFF05E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48D3334-4068-0341-99F6-70002C3CF327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21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41988" name="Rectangle 2">
            <a:extLst>
              <a:ext uri="{FF2B5EF4-FFF2-40B4-BE49-F238E27FC236}">
                <a16:creationId xmlns:a16="http://schemas.microsoft.com/office/drawing/2014/main" id="{3E3241ED-FCF4-F146-9C02-465AE065AE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Models</a:t>
            </a:r>
          </a:p>
        </p:txBody>
      </p:sp>
      <p:sp>
        <p:nvSpPr>
          <p:cNvPr id="41989" name="Rectangle 3">
            <a:extLst>
              <a:ext uri="{FF2B5EF4-FFF2-40B4-BE49-F238E27FC236}">
                <a16:creationId xmlns:a16="http://schemas.microsoft.com/office/drawing/2014/main" id="{A8988C82-86F4-024B-AA6E-EF0F9E7C22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/>
              <a:t>We use the term “</a:t>
            </a:r>
            <a:r>
              <a:rPr lang="en-US" altLang="en-US" sz="2000">
                <a:solidFill>
                  <a:schemeClr val="accent2"/>
                </a:solidFill>
              </a:rPr>
              <a:t>model</a:t>
            </a:r>
            <a:r>
              <a:rPr lang="en-US" altLang="en-US" sz="2000"/>
              <a:t>” to represent “</a:t>
            </a:r>
            <a:r>
              <a:rPr lang="en-US" altLang="en-US" sz="2000">
                <a:solidFill>
                  <a:schemeClr val="accent2"/>
                </a:solidFill>
              </a:rPr>
              <a:t>possible world</a:t>
            </a:r>
            <a:r>
              <a:rPr lang="en-US" altLang="en-US" sz="2000"/>
              <a:t>”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We say </a:t>
            </a:r>
            <a:r>
              <a:rPr lang="en-US" altLang="en-US" sz="2000" i="1">
                <a:solidFill>
                  <a:schemeClr val="hlink"/>
                </a:solidFill>
              </a:rPr>
              <a:t>m</a:t>
            </a:r>
            <a:r>
              <a:rPr lang="en-US" altLang="en-US" sz="2000"/>
              <a:t> </a:t>
            </a:r>
            <a:r>
              <a:rPr lang="en-US" altLang="en-US" sz="2000">
                <a:solidFill>
                  <a:schemeClr val="accent2"/>
                </a:solidFill>
              </a:rPr>
              <a:t>is a model of</a:t>
            </a:r>
            <a:r>
              <a:rPr lang="en-US" altLang="en-US" sz="2000"/>
              <a:t> a sentence </a:t>
            </a:r>
            <a:r>
              <a:rPr lang="en-US" altLang="en-US" sz="2000">
                <a:solidFill>
                  <a:schemeClr val="hlink"/>
                </a:solidFill>
              </a:rPr>
              <a:t>α</a:t>
            </a:r>
            <a:r>
              <a:rPr lang="en-US" altLang="en-US" sz="2000"/>
              <a:t> if </a:t>
            </a:r>
            <a:r>
              <a:rPr lang="en-US" altLang="en-US" sz="2000">
                <a:solidFill>
                  <a:schemeClr val="hlink"/>
                </a:solidFill>
              </a:rPr>
              <a:t>α</a:t>
            </a:r>
            <a:r>
              <a:rPr lang="en-US" altLang="en-US" sz="2000">
                <a:solidFill>
                  <a:schemeClr val="accent2"/>
                </a:solidFill>
              </a:rPr>
              <a:t> is true in model </a:t>
            </a:r>
            <a:r>
              <a:rPr lang="en-US" altLang="en-US" sz="2000" i="1">
                <a:solidFill>
                  <a:schemeClr val="hlink"/>
                </a:solidFill>
              </a:rPr>
              <a:t>m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/>
          </a:p>
          <a:p>
            <a:pPr eaLnBrk="1" hangingPunct="1">
              <a:lnSpc>
                <a:spcPct val="80000"/>
              </a:lnSpc>
            </a:pPr>
            <a:r>
              <a:rPr lang="en-US" altLang="en-US" sz="2000" i="1"/>
              <a:t>M(α) </a:t>
            </a:r>
            <a:r>
              <a:rPr lang="en-US" altLang="en-US" sz="2000"/>
              <a:t>is the set of all models of α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/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Then </a:t>
            </a:r>
            <a:r>
              <a:rPr lang="en-US" altLang="en-US" sz="2000">
                <a:solidFill>
                  <a:schemeClr val="accent2"/>
                </a:solidFill>
              </a:rPr>
              <a:t>KB ╞ α iff </a:t>
            </a:r>
            <a:r>
              <a:rPr lang="en-US" altLang="en-US" sz="2000" i="1">
                <a:solidFill>
                  <a:schemeClr val="accent2"/>
                </a:solidFill>
              </a:rPr>
              <a:t>M(KB) </a:t>
            </a:r>
            <a:r>
              <a:rPr lang="en-US" altLang="en-US" sz="2000">
                <a:solidFill>
                  <a:schemeClr val="accent2"/>
                </a:solidFill>
                <a:sym typeface="Symbol" pitchFamily="2" charset="2"/>
              </a:rPr>
              <a:t> </a:t>
            </a:r>
            <a:r>
              <a:rPr lang="en-US" altLang="en-US" sz="2000" i="1">
                <a:solidFill>
                  <a:schemeClr val="accent2"/>
                </a:solidFill>
              </a:rPr>
              <a:t>M(</a:t>
            </a:r>
            <a:r>
              <a:rPr lang="en-US" altLang="en-US" sz="2000">
                <a:solidFill>
                  <a:schemeClr val="accent2"/>
                </a:solidFill>
              </a:rPr>
              <a:t>α</a:t>
            </a:r>
            <a:r>
              <a:rPr lang="en-US" altLang="en-US" sz="200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E.g. </a:t>
            </a:r>
            <a:r>
              <a:rPr lang="en-US" altLang="en-US" sz="1800" i="1"/>
              <a:t>KB </a:t>
            </a:r>
            <a:r>
              <a:rPr lang="en-US" altLang="en-US" sz="1800"/>
              <a:t>= Giants won and Reds</a:t>
            </a:r>
            <a:br>
              <a:rPr lang="en-US" altLang="en-US" sz="1800"/>
            </a:br>
            <a:r>
              <a:rPr lang="en-US" altLang="en-US" sz="1800"/>
              <a:t>won, α = Giants won</a:t>
            </a:r>
          </a:p>
          <a:p>
            <a:pPr eaLnBrk="1" hangingPunct="1"/>
            <a:endParaRPr lang="en-US" altLang="en-US"/>
          </a:p>
        </p:txBody>
      </p:sp>
      <p:pic>
        <p:nvPicPr>
          <p:cNvPr id="41990" name="Picture 4" descr="model-inclusion">
            <a:extLst>
              <a:ext uri="{FF2B5EF4-FFF2-40B4-BE49-F238E27FC236}">
                <a16:creationId xmlns:a16="http://schemas.microsoft.com/office/drawing/2014/main" id="{CABE273A-5830-E345-AA73-73ED47FD8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438400"/>
            <a:ext cx="3581400" cy="327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A7D94-3409-7A46-8382-F96661573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70D6FD5-5ADC-FB4E-8D0E-180B16FC39CC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22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43012" name="Rectangle 2">
            <a:extLst>
              <a:ext uri="{FF2B5EF4-FFF2-40B4-BE49-F238E27FC236}">
                <a16:creationId xmlns:a16="http://schemas.microsoft.com/office/drawing/2014/main" id="{C8AB4A2A-300D-1940-9E53-E8E33EB5DF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Entailment in the Wumpus World</a:t>
            </a:r>
          </a:p>
        </p:txBody>
      </p:sp>
      <p:sp>
        <p:nvSpPr>
          <p:cNvPr id="43013" name="Rectangle 3">
            <a:extLst>
              <a:ext uri="{FF2B5EF4-FFF2-40B4-BE49-F238E27FC236}">
                <a16:creationId xmlns:a16="http://schemas.microsoft.com/office/drawing/2014/main" id="{40364B5B-5E9D-C04B-8783-23A4153FE5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4602163" cy="4608513"/>
          </a:xfrm>
        </p:spPr>
        <p:txBody>
          <a:bodyPr/>
          <a:lstStyle/>
          <a:p>
            <a:pPr eaLnBrk="1" hangingPunct="1"/>
            <a:r>
              <a:rPr lang="en-US" altLang="en-US" sz="2400"/>
              <a:t>Situation after detecting nothing in [1,1], moving right, breeze in [2,1]</a:t>
            </a:r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Consider possible models for </a:t>
            </a:r>
            <a:r>
              <a:rPr lang="en-US" altLang="en-US" sz="2400" i="1"/>
              <a:t>KB</a:t>
            </a:r>
            <a:r>
              <a:rPr lang="en-US" altLang="en-US" sz="2400"/>
              <a:t> assuming only pits</a:t>
            </a:r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3 Boolean choices </a:t>
            </a:r>
            <a:r>
              <a:rPr lang="en-US" altLang="en-US" sz="2400">
                <a:sym typeface="Symbol" pitchFamily="2" charset="2"/>
              </a:rPr>
              <a:t> </a:t>
            </a:r>
            <a:r>
              <a:rPr lang="en-US" altLang="en-US" sz="2400"/>
              <a:t>8 possible models</a:t>
            </a:r>
          </a:p>
        </p:txBody>
      </p:sp>
      <p:pic>
        <p:nvPicPr>
          <p:cNvPr id="43014" name="Picture 4" descr="wumpus-seq1c-alt">
            <a:extLst>
              <a:ext uri="{FF2B5EF4-FFF2-40B4-BE49-F238E27FC236}">
                <a16:creationId xmlns:a16="http://schemas.microsoft.com/office/drawing/2014/main" id="{1E56F8E4-6A84-D442-9E12-BDB491999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057400"/>
            <a:ext cx="257175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7B834D-5FE9-6D46-B517-4C23ED3AA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7717983-C142-C743-B333-F45D67D8E4C4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23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1B2A9438-7B74-CD42-9C15-5AE58ED7E7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Wumpus Models</a:t>
            </a:r>
          </a:p>
        </p:txBody>
      </p:sp>
      <p:pic>
        <p:nvPicPr>
          <p:cNvPr id="44037" name="Picture 3" descr="wumpus-models1">
            <a:extLst>
              <a:ext uri="{FF2B5EF4-FFF2-40B4-BE49-F238E27FC236}">
                <a16:creationId xmlns:a16="http://schemas.microsoft.com/office/drawing/2014/main" id="{A2FB8C7B-8A41-5C47-BDF9-79DF79BF5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600200"/>
            <a:ext cx="4191000" cy="311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2D0B8FB-4A6F-E942-8831-E481B89F0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FA402BD-890A-4A41-8375-51595E1D6816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24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45060" name="Rectangle 2">
            <a:extLst>
              <a:ext uri="{FF2B5EF4-FFF2-40B4-BE49-F238E27FC236}">
                <a16:creationId xmlns:a16="http://schemas.microsoft.com/office/drawing/2014/main" id="{F36245E5-6C99-D149-92CD-6091930D5F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Wumpus Models</a:t>
            </a:r>
          </a:p>
        </p:txBody>
      </p:sp>
      <p:pic>
        <p:nvPicPr>
          <p:cNvPr id="45061" name="Picture 3" descr="wumpus-models2">
            <a:extLst>
              <a:ext uri="{FF2B5EF4-FFF2-40B4-BE49-F238E27FC236}">
                <a16:creationId xmlns:a16="http://schemas.microsoft.com/office/drawing/2014/main" id="{7C25EE98-CFA5-5B4D-8912-E7ED017D7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600200"/>
            <a:ext cx="4191000" cy="311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2" name="Rectangle 4">
            <a:extLst>
              <a:ext uri="{FF2B5EF4-FFF2-40B4-BE49-F238E27FC236}">
                <a16:creationId xmlns:a16="http://schemas.microsoft.com/office/drawing/2014/main" id="{E0C1E897-0FFE-C64F-B6D0-7A3E0B359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029200"/>
            <a:ext cx="8229600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en-US" sz="3200" i="1"/>
              <a:t>KB </a:t>
            </a:r>
            <a:r>
              <a:rPr lang="en-US" altLang="en-US" sz="3200"/>
              <a:t>= wumpus-world rules + observations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CF6931D2-C9C0-E24C-98C2-D55EA5A4F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A3596EA-5064-9743-8455-AE6478EC80F6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25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46084" name="Rectangle 2">
            <a:extLst>
              <a:ext uri="{FF2B5EF4-FFF2-40B4-BE49-F238E27FC236}">
                <a16:creationId xmlns:a16="http://schemas.microsoft.com/office/drawing/2014/main" id="{2F63A4AA-149B-4E4D-8CCE-A69BEEEE15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Wumpus Models</a:t>
            </a:r>
          </a:p>
        </p:txBody>
      </p:sp>
      <p:pic>
        <p:nvPicPr>
          <p:cNvPr id="46085" name="Picture 3" descr="wumpus-models3">
            <a:extLst>
              <a:ext uri="{FF2B5EF4-FFF2-40B4-BE49-F238E27FC236}">
                <a16:creationId xmlns:a16="http://schemas.microsoft.com/office/drawing/2014/main" id="{AD7C4BF8-1936-DA4A-8D9F-EA5DD4698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600200"/>
            <a:ext cx="4191000" cy="311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6" name="Rectangle 4">
            <a:extLst>
              <a:ext uri="{FF2B5EF4-FFF2-40B4-BE49-F238E27FC236}">
                <a16:creationId xmlns:a16="http://schemas.microsoft.com/office/drawing/2014/main" id="{2A20B3BF-CCCF-704F-BFC2-2BE6F6E05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029200"/>
            <a:ext cx="84582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8001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en-US" i="1"/>
              <a:t>KB </a:t>
            </a:r>
            <a:r>
              <a:rPr lang="en-US" altLang="en-US"/>
              <a:t>= wumpus-world rules + observations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en-US"/>
              <a:t>α</a:t>
            </a:r>
            <a:r>
              <a:rPr lang="en-US" altLang="en-US" baseline="-25000"/>
              <a:t>1</a:t>
            </a:r>
            <a:r>
              <a:rPr lang="en-US" altLang="en-US"/>
              <a:t> = "[1,2] is safe", </a:t>
            </a:r>
            <a:r>
              <a:rPr lang="en-US" altLang="en-US" i="1"/>
              <a:t>KB</a:t>
            </a:r>
            <a:r>
              <a:rPr lang="en-US" altLang="en-US"/>
              <a:t> ╞ α</a:t>
            </a:r>
            <a:r>
              <a:rPr lang="en-US" altLang="en-US" baseline="-25000"/>
              <a:t>1</a:t>
            </a:r>
            <a:r>
              <a:rPr lang="en-US" altLang="en-US"/>
              <a:t>, proved by </a:t>
            </a:r>
            <a:r>
              <a:rPr lang="en-US" altLang="en-US">
                <a:solidFill>
                  <a:schemeClr val="accent2"/>
                </a:solidFill>
              </a:rPr>
              <a:t>model checking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en-US" sz="1800"/>
              <a:t>enumerate all possible models to check that</a:t>
            </a:r>
            <a:r>
              <a:rPr lang="en-US" altLang="en-US" sz="1600"/>
              <a:t> </a:t>
            </a:r>
            <a:r>
              <a:rPr lang="en-US" altLang="en-US" sz="2000"/>
              <a:t>α </a:t>
            </a:r>
            <a:r>
              <a:rPr lang="en-US" altLang="en-US" sz="1800"/>
              <a:t>is true in all models in which KB is true</a:t>
            </a:r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26E0C435-6D10-1648-9060-267E256C6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B6E5FBF-0D95-7642-9B2E-3BCC8549C9C7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26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47108" name="Rectangle 2">
            <a:extLst>
              <a:ext uri="{FF2B5EF4-FFF2-40B4-BE49-F238E27FC236}">
                <a16:creationId xmlns:a16="http://schemas.microsoft.com/office/drawing/2014/main" id="{B3953E23-7212-7948-A382-F16F153CA6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Wumpus Models</a:t>
            </a:r>
          </a:p>
        </p:txBody>
      </p:sp>
      <p:pic>
        <p:nvPicPr>
          <p:cNvPr id="47109" name="Picture 3" descr="wumpus-models2">
            <a:extLst>
              <a:ext uri="{FF2B5EF4-FFF2-40B4-BE49-F238E27FC236}">
                <a16:creationId xmlns:a16="http://schemas.microsoft.com/office/drawing/2014/main" id="{A7900326-32F0-0440-AC78-F3B7E7C1F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600200"/>
            <a:ext cx="4191000" cy="311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0" name="Rectangle 4">
            <a:extLst>
              <a:ext uri="{FF2B5EF4-FFF2-40B4-BE49-F238E27FC236}">
                <a16:creationId xmlns:a16="http://schemas.microsoft.com/office/drawing/2014/main" id="{F31053D9-DA33-3B4F-989C-4463BE5F2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029200"/>
            <a:ext cx="8458200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en-US" sz="3200" i="1"/>
              <a:t>KB </a:t>
            </a:r>
            <a:r>
              <a:rPr lang="en-US" altLang="en-US" sz="3200"/>
              <a:t>= wumpus-world rules + observations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6AEB4757-1646-C74B-B2CC-286A74AA2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Wumpus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67797E-AEEF-0341-9457-4DA4710D4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746FC67-AC3E-364E-BCD5-7E31216F6933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27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pic>
        <p:nvPicPr>
          <p:cNvPr id="48133" name="Picture 3" descr="wumpus-models2">
            <a:extLst>
              <a:ext uri="{FF2B5EF4-FFF2-40B4-BE49-F238E27FC236}">
                <a16:creationId xmlns:a16="http://schemas.microsoft.com/office/drawing/2014/main" id="{8A3D7591-6371-2544-8200-37FA57F26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600200"/>
            <a:ext cx="4191000" cy="311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4" name="Rectangle 4">
            <a:extLst>
              <a:ext uri="{FF2B5EF4-FFF2-40B4-BE49-F238E27FC236}">
                <a16:creationId xmlns:a16="http://schemas.microsoft.com/office/drawing/2014/main" id="{3616CB23-409E-2645-B965-A569D414F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029200"/>
            <a:ext cx="8229600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en-US" sz="3200" i="1"/>
              <a:t>KB </a:t>
            </a:r>
            <a:r>
              <a:rPr lang="en-US" altLang="en-US" sz="3200"/>
              <a:t>= wumpus-world rules + observations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en-US" sz="3200"/>
              <a:t>α</a:t>
            </a:r>
            <a:r>
              <a:rPr lang="en-US" altLang="en-US" sz="3200" baseline="-25000"/>
              <a:t>2</a:t>
            </a:r>
            <a:r>
              <a:rPr lang="en-US" altLang="en-US" sz="3200"/>
              <a:t> = "[2,2] is safe“, </a:t>
            </a:r>
            <a:r>
              <a:rPr lang="en-US" altLang="en-US" sz="3200" i="1"/>
              <a:t>KB </a:t>
            </a:r>
            <a:r>
              <a:rPr lang="en-US" altLang="en-US" sz="3200"/>
              <a:t>╞ α</a:t>
            </a:r>
            <a:r>
              <a:rPr lang="en-US" altLang="en-US" sz="3200" baseline="-25000"/>
              <a:t>2</a:t>
            </a:r>
            <a:r>
              <a:rPr lang="en-US" altLang="en-US" sz="3200"/>
              <a:t>?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7312F82E-C5BC-B849-88C0-7E1D9A872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D507356-7FD7-A84A-973C-256A7DBAF048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28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49156" name="Rectangle 2">
            <a:extLst>
              <a:ext uri="{FF2B5EF4-FFF2-40B4-BE49-F238E27FC236}">
                <a16:creationId xmlns:a16="http://schemas.microsoft.com/office/drawing/2014/main" id="{B612132F-E140-8E45-9F99-57F1FE1726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Wumpus Models</a:t>
            </a:r>
          </a:p>
        </p:txBody>
      </p:sp>
      <p:pic>
        <p:nvPicPr>
          <p:cNvPr id="49157" name="Picture 3" descr="wumpus-models4">
            <a:extLst>
              <a:ext uri="{FF2B5EF4-FFF2-40B4-BE49-F238E27FC236}">
                <a16:creationId xmlns:a16="http://schemas.microsoft.com/office/drawing/2014/main" id="{D344C0E9-1D08-2043-9D13-6F1FC6A03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600200"/>
            <a:ext cx="4191000" cy="303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8" name="Rectangle 4">
            <a:extLst>
              <a:ext uri="{FF2B5EF4-FFF2-40B4-BE49-F238E27FC236}">
                <a16:creationId xmlns:a16="http://schemas.microsoft.com/office/drawing/2014/main" id="{ACD7ED60-33E9-3C40-BD61-F97B002FA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029200"/>
            <a:ext cx="8229600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en-US" sz="3200" i="1"/>
              <a:t>KB </a:t>
            </a:r>
            <a:r>
              <a:rPr lang="en-US" altLang="en-US" sz="3200"/>
              <a:t>= wumpus-world rules + observations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en-US" sz="3200"/>
              <a:t>α</a:t>
            </a:r>
            <a:r>
              <a:rPr lang="en-US" altLang="en-US" sz="3200" baseline="-25000"/>
              <a:t>2</a:t>
            </a:r>
            <a:r>
              <a:rPr lang="en-US" altLang="en-US" sz="3200"/>
              <a:t> = "[2,2] is safe", </a:t>
            </a:r>
            <a:r>
              <a:rPr lang="en-US" altLang="en-US" sz="3200" i="1"/>
              <a:t>KB </a:t>
            </a:r>
            <a:r>
              <a:rPr lang="en-US" altLang="en-US" sz="3200"/>
              <a:t>╞ α</a:t>
            </a:r>
            <a:r>
              <a:rPr lang="en-US" altLang="en-US" sz="3200" baseline="-25000"/>
              <a:t>2</a:t>
            </a:r>
            <a:endParaRPr lang="en-US" altLang="en-US" sz="3200"/>
          </a:p>
        </p:txBody>
      </p:sp>
      <p:sp>
        <p:nvSpPr>
          <p:cNvPr id="49159" name="Line 5">
            <a:extLst>
              <a:ext uri="{FF2B5EF4-FFF2-40B4-BE49-F238E27FC236}">
                <a16:creationId xmlns:a16="http://schemas.microsoft.com/office/drawing/2014/main" id="{BE5FBE68-4DC6-8D43-8DA3-CC4EAE21CA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1600" y="5638800"/>
            <a:ext cx="228600" cy="304800"/>
          </a:xfrm>
          <a:prstGeom prst="line">
            <a:avLst/>
          </a:prstGeom>
          <a:noFill/>
          <a:ln w="635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D325454-BFF6-2E4C-BE49-4E70554FC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3C1C919-B7D4-2140-85D0-0FCD862127F6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29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50180" name="Rectangle 2">
            <a:extLst>
              <a:ext uri="{FF2B5EF4-FFF2-40B4-BE49-F238E27FC236}">
                <a16:creationId xmlns:a16="http://schemas.microsoft.com/office/drawing/2014/main" id="{88EBFE0B-B7D5-FE49-9378-8480946133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Soundness and Completeness</a:t>
            </a:r>
          </a:p>
        </p:txBody>
      </p:sp>
      <p:sp>
        <p:nvSpPr>
          <p:cNvPr id="50181" name="Rectangle 3">
            <a:extLst>
              <a:ext uri="{FF2B5EF4-FFF2-40B4-BE49-F238E27FC236}">
                <a16:creationId xmlns:a16="http://schemas.microsoft.com/office/drawing/2014/main" id="{F8D1637F-5E71-0447-A126-72CFDD0BA2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An inference algorithm that derives only entailed sentences is called sound 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An inference algorithm is complete if it can derive any sentence that is entailed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If KB is true in the real world, then any sentence</a:t>
            </a:r>
            <a:r>
              <a:rPr lang="en-US" altLang="en-US">
                <a:sym typeface="Mathematica1" pitchFamily="2" charset="2"/>
              </a:rPr>
              <a:t> derived from KB by a sound inference procedure is also true in the real world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8E77F-559B-764A-8784-2A2789BFA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3C8C816-20D8-5343-B9C2-7147F9E8E08E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3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DCC58561-2DE2-4545-89C0-28DEB1BBBD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Knowledge Bases</a:t>
            </a:r>
          </a:p>
        </p:txBody>
      </p:sp>
      <p:sp>
        <p:nvSpPr>
          <p:cNvPr id="23557" name="Rectangle 3">
            <a:extLst>
              <a:ext uri="{FF2B5EF4-FFF2-40B4-BE49-F238E27FC236}">
                <a16:creationId xmlns:a16="http://schemas.microsoft.com/office/drawing/2014/main" id="{66AA36FA-6826-4D42-A7B9-E32A631C59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3429000"/>
            <a:ext cx="8534400" cy="300831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/>
              <a:t>Knowledge base = set of </a:t>
            </a:r>
            <a:r>
              <a:rPr lang="en-US" altLang="en-US" sz="2000">
                <a:solidFill>
                  <a:schemeClr val="accent2"/>
                </a:solidFill>
              </a:rPr>
              <a:t>sentences</a:t>
            </a:r>
            <a:r>
              <a:rPr lang="en-US" altLang="en-US" sz="2000"/>
              <a:t> in a </a:t>
            </a:r>
            <a:r>
              <a:rPr lang="en-US" altLang="en-US" sz="2000">
                <a:solidFill>
                  <a:schemeClr val="accent2"/>
                </a:solidFill>
              </a:rPr>
              <a:t>formal</a:t>
            </a:r>
            <a:r>
              <a:rPr lang="en-US" altLang="en-US" sz="2000"/>
              <a:t> language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000">
                <a:solidFill>
                  <a:schemeClr val="accent2"/>
                </a:solidFill>
              </a:rPr>
              <a:t>Declarative</a:t>
            </a:r>
            <a:r>
              <a:rPr lang="en-US" altLang="en-US" sz="2000"/>
              <a:t> approach to building an agent (or other system):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b="1">
                <a:solidFill>
                  <a:schemeClr val="hlink"/>
                </a:solidFill>
                <a:latin typeface="Courier New" panose="02070309020205020404" pitchFamily="49" charset="0"/>
              </a:rPr>
              <a:t>Tell</a:t>
            </a:r>
            <a:r>
              <a:rPr lang="en-US" altLang="en-US" sz="1800"/>
              <a:t> it what it needs to know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Then it can </a:t>
            </a:r>
            <a:r>
              <a:rPr lang="en-US" altLang="en-US" sz="1800" b="1">
                <a:solidFill>
                  <a:schemeClr val="hlink"/>
                </a:solidFill>
                <a:latin typeface="Courier New" panose="02070309020205020404" pitchFamily="49" charset="0"/>
              </a:rPr>
              <a:t>Ask</a:t>
            </a:r>
            <a:r>
              <a:rPr lang="en-US" altLang="en-US" sz="1800"/>
              <a:t> itself what to do - answers should follow from the KB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/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Both “Tell” and “Ask” involve inference – deriving new sentences from old</a:t>
            </a:r>
          </a:p>
        </p:txBody>
      </p:sp>
      <p:pic>
        <p:nvPicPr>
          <p:cNvPr id="23558" name="Picture 4" descr="kbs">
            <a:extLst>
              <a:ext uri="{FF2B5EF4-FFF2-40B4-BE49-F238E27FC236}">
                <a16:creationId xmlns:a16="http://schemas.microsoft.com/office/drawing/2014/main" id="{04F5DB72-240E-CF49-B951-5D6230608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8486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DA109E6D-C4C4-4742-9B54-751066FE9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Grounding Problem</a:t>
            </a:r>
          </a:p>
        </p:txBody>
      </p:sp>
      <p:sp>
        <p:nvSpPr>
          <p:cNvPr id="51203" name="Content Placeholder 2">
            <a:extLst>
              <a:ext uri="{FF2B5EF4-FFF2-40B4-BE49-F238E27FC236}">
                <a16:creationId xmlns:a16="http://schemas.microsoft.com/office/drawing/2014/main" id="{F752F2C1-7A6D-744D-9D21-B82B3F5CC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Grounding: how do we know that KB is true in the real world?</a:t>
            </a:r>
          </a:p>
          <a:p>
            <a:pPr lvl="1" eaLnBrk="1" hangingPunct="1"/>
            <a:r>
              <a:rPr lang="en-US" altLang="en-US"/>
              <a:t>Agent’s sensors create the connection</a:t>
            </a:r>
          </a:p>
          <a:p>
            <a:pPr lvl="2" eaLnBrk="1" hangingPunct="1"/>
            <a:r>
              <a:rPr lang="en-US" altLang="en-US"/>
              <a:t>Meaning and truth of percept sentences through sensing and sentence construction</a:t>
            </a:r>
          </a:p>
          <a:p>
            <a:pPr lvl="1" eaLnBrk="1" hangingPunct="1"/>
            <a:r>
              <a:rPr lang="en-US" altLang="en-US"/>
              <a:t>General rules</a:t>
            </a:r>
          </a:p>
          <a:p>
            <a:pPr lvl="2" eaLnBrk="1" hangingPunct="1"/>
            <a:r>
              <a:rPr lang="en-US" altLang="en-US"/>
              <a:t>From perceptual experience</a:t>
            </a:r>
          </a:p>
          <a:p>
            <a:pPr eaLnBrk="1" hangingPunct="1"/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F7731F-748B-B843-BB98-559A3D7D1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83116FD-D358-9E46-A7E3-598736620D3B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30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BE7DFE3-A30F-0A42-8439-9EFCF1994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F4321BE-F311-1743-99B9-A6F9F1122AAA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31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52228" name="Rectangle 2">
            <a:extLst>
              <a:ext uri="{FF2B5EF4-FFF2-40B4-BE49-F238E27FC236}">
                <a16:creationId xmlns:a16="http://schemas.microsoft.com/office/drawing/2014/main" id="{ED90303C-E15D-B347-AD7D-934F7EE9D4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Propositional Logic: Syntax</a:t>
            </a:r>
          </a:p>
        </p:txBody>
      </p:sp>
      <p:sp>
        <p:nvSpPr>
          <p:cNvPr id="52229" name="Rectangle 3">
            <a:extLst>
              <a:ext uri="{FF2B5EF4-FFF2-40B4-BE49-F238E27FC236}">
                <a16:creationId xmlns:a16="http://schemas.microsoft.com/office/drawing/2014/main" id="{0B28A2CF-3915-834A-B30E-D33B228320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Propositional logic is the simplest logic –  illustrates basic ideas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The proposition symbols S</a:t>
            </a:r>
            <a:r>
              <a:rPr lang="en-US" altLang="en-US" sz="2400" baseline="-25000"/>
              <a:t>1</a:t>
            </a:r>
            <a:r>
              <a:rPr lang="en-US" altLang="en-US" sz="2400"/>
              <a:t>, S</a:t>
            </a:r>
            <a:r>
              <a:rPr lang="en-US" altLang="en-US" sz="2400" baseline="-16000"/>
              <a:t>2</a:t>
            </a:r>
            <a:r>
              <a:rPr lang="en-US" altLang="en-US" sz="2400"/>
              <a:t> etc are sentences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If S is a sentence, </a:t>
            </a:r>
            <a:r>
              <a:rPr lang="en-US" altLang="en-US" sz="2000">
                <a:sym typeface="Symbol" pitchFamily="2" charset="2"/>
              </a:rPr>
              <a:t></a:t>
            </a:r>
            <a:r>
              <a:rPr lang="en-US" altLang="en-US" sz="2000"/>
              <a:t>S is a sentence (</a:t>
            </a:r>
            <a:r>
              <a:rPr lang="en-US" altLang="en-US" sz="2000">
                <a:solidFill>
                  <a:schemeClr val="accent2"/>
                </a:solidFill>
              </a:rPr>
              <a:t>negation</a:t>
            </a:r>
            <a:r>
              <a:rPr lang="en-US" altLang="en-US" sz="200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If S</a:t>
            </a:r>
            <a:r>
              <a:rPr lang="en-US" altLang="en-US" sz="2000" baseline="-25000"/>
              <a:t>1</a:t>
            </a:r>
            <a:r>
              <a:rPr lang="en-US" altLang="en-US" sz="2000"/>
              <a:t> and S</a:t>
            </a:r>
            <a:r>
              <a:rPr lang="en-US" altLang="en-US" sz="2000" baseline="-25000"/>
              <a:t>2</a:t>
            </a:r>
            <a:r>
              <a:rPr lang="en-US" altLang="en-US" sz="2000"/>
              <a:t> are sentences, S</a:t>
            </a:r>
            <a:r>
              <a:rPr lang="en-US" altLang="en-US" sz="2000" baseline="-25000"/>
              <a:t>1</a:t>
            </a:r>
            <a:r>
              <a:rPr lang="en-US" altLang="en-US" sz="2000"/>
              <a:t> </a:t>
            </a:r>
            <a:r>
              <a:rPr lang="en-US" altLang="en-US" sz="2000">
                <a:sym typeface="Symbol" pitchFamily="2" charset="2"/>
              </a:rPr>
              <a:t></a:t>
            </a:r>
            <a:r>
              <a:rPr lang="en-US" altLang="en-US" sz="2000"/>
              <a:t> S</a:t>
            </a:r>
            <a:r>
              <a:rPr lang="en-US" altLang="en-US" sz="2000" baseline="-16000"/>
              <a:t>2</a:t>
            </a:r>
            <a:r>
              <a:rPr lang="en-US" altLang="en-US" sz="2000"/>
              <a:t> is a sentence (</a:t>
            </a:r>
            <a:r>
              <a:rPr lang="en-US" altLang="en-US" sz="2000">
                <a:solidFill>
                  <a:schemeClr val="accent2"/>
                </a:solidFill>
              </a:rPr>
              <a:t>conjunction</a:t>
            </a:r>
            <a:r>
              <a:rPr lang="en-US" altLang="en-US" sz="200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If S</a:t>
            </a:r>
            <a:r>
              <a:rPr lang="en-US" altLang="en-US" sz="2000" baseline="-25000"/>
              <a:t>1</a:t>
            </a:r>
            <a:r>
              <a:rPr lang="en-US" altLang="en-US" sz="2000"/>
              <a:t> and S</a:t>
            </a:r>
            <a:r>
              <a:rPr lang="en-US" altLang="en-US" sz="2000" baseline="-25000"/>
              <a:t>2</a:t>
            </a:r>
            <a:r>
              <a:rPr lang="en-US" altLang="en-US" sz="2000"/>
              <a:t> are sentences, S</a:t>
            </a:r>
            <a:r>
              <a:rPr lang="en-US" altLang="en-US" sz="2000" baseline="-25000"/>
              <a:t>1</a:t>
            </a:r>
            <a:r>
              <a:rPr lang="en-US" altLang="en-US" sz="2000"/>
              <a:t> </a:t>
            </a:r>
            <a:r>
              <a:rPr lang="en-US" altLang="en-US" sz="2000">
                <a:sym typeface="Symbol" pitchFamily="2" charset="2"/>
              </a:rPr>
              <a:t></a:t>
            </a:r>
            <a:r>
              <a:rPr lang="en-US" altLang="en-US" sz="2000"/>
              <a:t> S</a:t>
            </a:r>
            <a:r>
              <a:rPr lang="en-US" altLang="en-US" sz="2000" baseline="-16000"/>
              <a:t>2</a:t>
            </a:r>
            <a:r>
              <a:rPr lang="en-US" altLang="en-US" sz="2000"/>
              <a:t> is a sentence (</a:t>
            </a:r>
            <a:r>
              <a:rPr lang="en-US" altLang="en-US" sz="2000">
                <a:solidFill>
                  <a:schemeClr val="accent2"/>
                </a:solidFill>
              </a:rPr>
              <a:t>disjunction</a:t>
            </a:r>
            <a:r>
              <a:rPr lang="en-US" altLang="en-US" sz="200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If S</a:t>
            </a:r>
            <a:r>
              <a:rPr lang="en-US" altLang="en-US" sz="2000" baseline="-25000"/>
              <a:t>1</a:t>
            </a:r>
            <a:r>
              <a:rPr lang="en-US" altLang="en-US" sz="2000"/>
              <a:t> and S</a:t>
            </a:r>
            <a:r>
              <a:rPr lang="en-US" altLang="en-US" sz="2000" baseline="-25000"/>
              <a:t>2</a:t>
            </a:r>
            <a:r>
              <a:rPr lang="en-US" altLang="en-US" sz="2000"/>
              <a:t> are sentences, S</a:t>
            </a:r>
            <a:r>
              <a:rPr lang="en-US" altLang="en-US" sz="2000" baseline="-25000"/>
              <a:t>1</a:t>
            </a:r>
            <a:r>
              <a:rPr lang="en-US" altLang="en-US" sz="2000"/>
              <a:t> </a:t>
            </a:r>
            <a:r>
              <a:rPr lang="en-US" altLang="en-US" sz="2000">
                <a:sym typeface="Symbol" pitchFamily="2" charset="2"/>
              </a:rPr>
              <a:t></a:t>
            </a:r>
            <a:r>
              <a:rPr lang="en-US" altLang="en-US" sz="2000"/>
              <a:t> S</a:t>
            </a:r>
            <a:r>
              <a:rPr lang="en-US" altLang="en-US" sz="2000" baseline="-16000"/>
              <a:t>2</a:t>
            </a:r>
            <a:r>
              <a:rPr lang="en-US" altLang="en-US" sz="2000"/>
              <a:t> is a sentence (</a:t>
            </a:r>
            <a:r>
              <a:rPr lang="en-US" altLang="en-US" sz="2000">
                <a:solidFill>
                  <a:schemeClr val="accent2"/>
                </a:solidFill>
              </a:rPr>
              <a:t>implication</a:t>
            </a:r>
            <a:r>
              <a:rPr lang="en-US" altLang="en-US" sz="200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If S</a:t>
            </a:r>
            <a:r>
              <a:rPr lang="en-US" altLang="en-US" sz="2000" baseline="-25000"/>
              <a:t>1</a:t>
            </a:r>
            <a:r>
              <a:rPr lang="en-US" altLang="en-US" sz="2000"/>
              <a:t> and S</a:t>
            </a:r>
            <a:r>
              <a:rPr lang="en-US" altLang="en-US" sz="2000" baseline="-25000"/>
              <a:t>2</a:t>
            </a:r>
            <a:r>
              <a:rPr lang="en-US" altLang="en-US" sz="2000"/>
              <a:t> are sentences, S</a:t>
            </a:r>
            <a:r>
              <a:rPr lang="en-US" altLang="en-US" sz="2000" baseline="-25000"/>
              <a:t>1</a:t>
            </a:r>
            <a:r>
              <a:rPr lang="en-US" altLang="en-US" sz="2000"/>
              <a:t> </a:t>
            </a:r>
            <a:r>
              <a:rPr lang="en-US" altLang="en-US" sz="2000">
                <a:sym typeface="Symbol" pitchFamily="2" charset="2"/>
              </a:rPr>
              <a:t></a:t>
            </a:r>
            <a:r>
              <a:rPr lang="en-US" altLang="en-US" sz="2000"/>
              <a:t> S</a:t>
            </a:r>
            <a:r>
              <a:rPr lang="en-US" altLang="en-US" sz="2000" baseline="-16000"/>
              <a:t>2</a:t>
            </a:r>
            <a:r>
              <a:rPr lang="en-US" altLang="en-US" sz="2000"/>
              <a:t> is a sentence (</a:t>
            </a:r>
            <a:r>
              <a:rPr lang="en-US" altLang="en-US" sz="2000">
                <a:solidFill>
                  <a:schemeClr val="accent2"/>
                </a:solidFill>
              </a:rPr>
              <a:t>biconditional</a:t>
            </a:r>
            <a:r>
              <a:rPr lang="en-US" altLang="en-US" sz="2000"/>
              <a:t>)</a:t>
            </a:r>
            <a:endParaRPr lang="en-US" altLang="en-US" sz="2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7BA529-2A4B-8042-801B-06A0AC7AA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3F8C799-D156-684A-92A7-D4ABBF5436D9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32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53252" name="Rectangle 2">
            <a:extLst>
              <a:ext uri="{FF2B5EF4-FFF2-40B4-BE49-F238E27FC236}">
                <a16:creationId xmlns:a16="http://schemas.microsoft.com/office/drawing/2014/main" id="{DC4B325A-7694-824B-BD52-D7E60DA823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Propositional Logic: Semantics</a:t>
            </a:r>
          </a:p>
        </p:txBody>
      </p:sp>
      <p:sp>
        <p:nvSpPr>
          <p:cNvPr id="53253" name="Rectangle 3">
            <a:extLst>
              <a:ext uri="{FF2B5EF4-FFF2-40B4-BE49-F238E27FC236}">
                <a16:creationId xmlns:a16="http://schemas.microsoft.com/office/drawing/2014/main" id="{DF0AE705-2984-7041-B906-5AE7B39805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/>
              <a:t>Each model specifies true/false for each proposition symbol
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400"/>
              <a:t>E.g. 	P</a:t>
            </a:r>
            <a:r>
              <a:rPr lang="en-US" altLang="en-US" sz="1400" baseline="-25000"/>
              <a:t>1,2</a:t>
            </a:r>
            <a:r>
              <a:rPr lang="en-US" altLang="en-US" sz="1400"/>
              <a:t> 	P</a:t>
            </a:r>
            <a:r>
              <a:rPr lang="en-US" altLang="en-US" sz="1400" baseline="-25000"/>
              <a:t>2,2</a:t>
            </a:r>
            <a:r>
              <a:rPr lang="en-US" altLang="en-US" sz="1400"/>
              <a:t> 	P</a:t>
            </a:r>
            <a:r>
              <a:rPr lang="en-US" altLang="en-US" sz="1400" baseline="-25000"/>
              <a:t>3,1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400"/>
              <a:t> 		false	true	false
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/>
              <a:t>With these symbols, 8 possible models, can be enumerated automatically.
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/>
              <a:t>Rules for evaluating truth with respect to a model </a:t>
            </a:r>
            <a:r>
              <a:rPr lang="en-US" altLang="en-US" sz="1600" i="1"/>
              <a:t>m</a:t>
            </a:r>
            <a:r>
              <a:rPr lang="en-US" altLang="en-US" sz="1600"/>
              <a:t>:
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>
                <a:sym typeface="Symbol" pitchFamily="2" charset="2"/>
              </a:rPr>
              <a:t>		</a:t>
            </a:r>
            <a:r>
              <a:rPr lang="en-US" altLang="en-US" sz="1600"/>
              <a:t>S	is true iff 	S is false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/>
              <a:t>		S</a:t>
            </a:r>
            <a:r>
              <a:rPr lang="en-US" altLang="en-US" sz="1600" baseline="-25000"/>
              <a:t>1</a:t>
            </a:r>
            <a:r>
              <a:rPr lang="en-US" altLang="en-US" sz="1600"/>
              <a:t> </a:t>
            </a:r>
            <a:r>
              <a:rPr lang="en-US" altLang="en-US" sz="1600">
                <a:sym typeface="Symbol" pitchFamily="2" charset="2"/>
              </a:rPr>
              <a:t></a:t>
            </a:r>
            <a:r>
              <a:rPr lang="en-US" altLang="en-US" sz="1600"/>
              <a:t> S</a:t>
            </a:r>
            <a:r>
              <a:rPr lang="en-US" altLang="en-US" sz="1600" baseline="-25000"/>
              <a:t>2</a:t>
            </a:r>
            <a:r>
              <a:rPr lang="en-US" altLang="en-US" sz="1600"/>
              <a:t>   is true iff 	S</a:t>
            </a:r>
            <a:r>
              <a:rPr lang="en-US" altLang="en-US" sz="1600" baseline="-25000"/>
              <a:t>1</a:t>
            </a:r>
            <a:r>
              <a:rPr lang="en-US" altLang="en-US" sz="1600"/>
              <a:t> is true        </a:t>
            </a:r>
            <a:r>
              <a:rPr lang="en-US" altLang="en-US" sz="1600">
                <a:solidFill>
                  <a:schemeClr val="accent2"/>
                </a:solidFill>
              </a:rPr>
              <a:t>and  </a:t>
            </a:r>
            <a:r>
              <a:rPr lang="en-US" altLang="en-US" sz="1600"/>
              <a:t>S</a:t>
            </a:r>
            <a:r>
              <a:rPr lang="en-US" altLang="en-US" sz="1600" baseline="-25000"/>
              <a:t>2</a:t>
            </a:r>
            <a:r>
              <a:rPr lang="en-US" altLang="en-US" sz="1600"/>
              <a:t> is true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/>
              <a:t>		S</a:t>
            </a:r>
            <a:r>
              <a:rPr lang="en-US" altLang="en-US" sz="1600" baseline="-25000"/>
              <a:t>1</a:t>
            </a:r>
            <a:r>
              <a:rPr lang="en-US" altLang="en-US" sz="1600"/>
              <a:t> </a:t>
            </a:r>
            <a:r>
              <a:rPr lang="en-US" altLang="en-US" sz="1600">
                <a:sym typeface="Symbol" pitchFamily="2" charset="2"/>
              </a:rPr>
              <a:t></a:t>
            </a:r>
            <a:r>
              <a:rPr lang="en-US" altLang="en-US" sz="1600"/>
              <a:t> S</a:t>
            </a:r>
            <a:r>
              <a:rPr lang="en-US" altLang="en-US" sz="1600" baseline="-25000"/>
              <a:t>2</a:t>
            </a:r>
            <a:r>
              <a:rPr lang="en-US" altLang="en-US" sz="1600"/>
              <a:t>   is true iff 	S</a:t>
            </a:r>
            <a:r>
              <a:rPr lang="en-US" altLang="en-US" sz="1600" baseline="-25000"/>
              <a:t>1</a:t>
            </a:r>
            <a:r>
              <a:rPr lang="en-US" altLang="en-US" sz="1600"/>
              <a:t>is true         </a:t>
            </a:r>
            <a:r>
              <a:rPr lang="en-US" altLang="en-US" sz="1600">
                <a:solidFill>
                  <a:schemeClr val="accent2"/>
                </a:solidFill>
              </a:rPr>
              <a:t>or</a:t>
            </a:r>
            <a:r>
              <a:rPr lang="en-US" altLang="en-US" sz="1600"/>
              <a:t>	   S</a:t>
            </a:r>
            <a:r>
              <a:rPr lang="en-US" altLang="en-US" sz="1600" baseline="-25000"/>
              <a:t>2</a:t>
            </a:r>
            <a:r>
              <a:rPr lang="en-US" altLang="en-US" sz="1600"/>
              <a:t> is true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/>
              <a:t>		S</a:t>
            </a:r>
            <a:r>
              <a:rPr lang="en-US" altLang="en-US" sz="1600" baseline="-25000"/>
              <a:t>1</a:t>
            </a:r>
            <a:r>
              <a:rPr lang="en-US" altLang="en-US" sz="1600"/>
              <a:t> </a:t>
            </a:r>
            <a:r>
              <a:rPr lang="en-US" altLang="en-US" sz="1600">
                <a:sym typeface="Symbol" pitchFamily="2" charset="2"/>
              </a:rPr>
              <a:t></a:t>
            </a:r>
            <a:r>
              <a:rPr lang="en-US" altLang="en-US" sz="1600"/>
              <a:t> S</a:t>
            </a:r>
            <a:r>
              <a:rPr lang="en-US" altLang="en-US" sz="1600" baseline="-25000"/>
              <a:t>2</a:t>
            </a:r>
            <a:r>
              <a:rPr lang="en-US" altLang="en-US" sz="1600"/>
              <a:t> 	is true iff	S</a:t>
            </a:r>
            <a:r>
              <a:rPr lang="en-US" altLang="en-US" sz="1600" baseline="-25000"/>
              <a:t>1</a:t>
            </a:r>
            <a:r>
              <a:rPr lang="en-US" altLang="en-US" sz="1600"/>
              <a:t> is false       </a:t>
            </a:r>
            <a:r>
              <a:rPr lang="en-US" altLang="en-US" sz="1600">
                <a:solidFill>
                  <a:schemeClr val="accent2"/>
                </a:solidFill>
              </a:rPr>
              <a:t>or     </a:t>
            </a:r>
            <a:r>
              <a:rPr lang="en-US" altLang="en-US" sz="1600"/>
              <a:t>S</a:t>
            </a:r>
            <a:r>
              <a:rPr lang="en-US" altLang="en-US" sz="1600" baseline="-25000"/>
              <a:t>2</a:t>
            </a:r>
            <a:r>
              <a:rPr lang="en-US" altLang="en-US" sz="1600"/>
              <a:t> is true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/>
              <a:t>		 i.e., 	is false iff	S</a:t>
            </a:r>
            <a:r>
              <a:rPr lang="en-US" altLang="en-US" sz="1600" baseline="-25000"/>
              <a:t>1</a:t>
            </a:r>
            <a:r>
              <a:rPr lang="en-US" altLang="en-US" sz="1600"/>
              <a:t> is true        </a:t>
            </a:r>
            <a:r>
              <a:rPr lang="en-US" altLang="en-US" sz="1600">
                <a:solidFill>
                  <a:schemeClr val="accent2"/>
                </a:solidFill>
              </a:rPr>
              <a:t>and  </a:t>
            </a:r>
            <a:r>
              <a:rPr lang="en-US" altLang="en-US" sz="1600"/>
              <a:t>S</a:t>
            </a:r>
            <a:r>
              <a:rPr lang="en-US" altLang="en-US" sz="1600" baseline="-25000"/>
              <a:t>2 </a:t>
            </a:r>
            <a:r>
              <a:rPr lang="en-US" altLang="en-US" sz="1600"/>
              <a:t>is false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/>
              <a:t>		S</a:t>
            </a:r>
            <a:r>
              <a:rPr lang="en-US" altLang="en-US" sz="1600" baseline="-25000"/>
              <a:t>1</a:t>
            </a:r>
            <a:r>
              <a:rPr lang="en-US" altLang="en-US" sz="1600"/>
              <a:t> </a:t>
            </a:r>
            <a:r>
              <a:rPr lang="en-US" altLang="en-US" sz="1600">
                <a:sym typeface="Symbol" pitchFamily="2" charset="2"/>
              </a:rPr>
              <a:t></a:t>
            </a:r>
            <a:r>
              <a:rPr lang="en-US" altLang="en-US" sz="1600"/>
              <a:t> S</a:t>
            </a:r>
            <a:r>
              <a:rPr lang="en-US" altLang="en-US" sz="1600" baseline="-25000"/>
              <a:t>2	</a:t>
            </a:r>
            <a:r>
              <a:rPr lang="en-US" altLang="en-US" sz="1600"/>
              <a:t>is true iff	S</a:t>
            </a:r>
            <a:r>
              <a:rPr lang="en-US" altLang="en-US" sz="1600" baseline="-25000"/>
              <a:t>1</a:t>
            </a:r>
            <a:r>
              <a:rPr lang="en-US" altLang="en-US" sz="1600">
                <a:sym typeface="Symbol" pitchFamily="2" charset="2"/>
              </a:rPr>
              <a:t></a:t>
            </a:r>
            <a:r>
              <a:rPr lang="en-US" altLang="en-US" sz="1600"/>
              <a:t>S</a:t>
            </a:r>
            <a:r>
              <a:rPr lang="en-US" altLang="en-US" sz="1600" baseline="-25000"/>
              <a:t>2</a:t>
            </a:r>
            <a:r>
              <a:rPr lang="en-US" altLang="en-US" sz="1600"/>
              <a:t> is true  </a:t>
            </a:r>
            <a:r>
              <a:rPr lang="en-US" altLang="en-US" sz="1600">
                <a:solidFill>
                  <a:schemeClr val="accent2"/>
                </a:solidFill>
              </a:rPr>
              <a:t>and  </a:t>
            </a:r>
            <a:r>
              <a:rPr lang="en-US" altLang="en-US" sz="1600"/>
              <a:t>S</a:t>
            </a:r>
            <a:r>
              <a:rPr lang="en-US" altLang="en-US" sz="1600" baseline="-25000"/>
              <a:t>2</a:t>
            </a:r>
            <a:r>
              <a:rPr lang="en-US" altLang="en-US" sz="1600">
                <a:sym typeface="Symbol" pitchFamily="2" charset="2"/>
              </a:rPr>
              <a:t></a:t>
            </a:r>
            <a:r>
              <a:rPr lang="en-US" altLang="en-US" sz="1600"/>
              <a:t>S</a:t>
            </a:r>
            <a:r>
              <a:rPr lang="en-US" altLang="en-US" sz="1600" baseline="-25000"/>
              <a:t>1</a:t>
            </a:r>
            <a:r>
              <a:rPr lang="en-US" altLang="en-US" sz="1600"/>
              <a:t> is true
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/>
              <a:t>Simple recursive process evaluates an arbitrary sentence, e.g.,</a:t>
            </a:r>
          </a:p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600">
              <a:sym typeface="Symbol" pitchFamily="2" charset="2"/>
            </a:endParaRPr>
          </a:p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>
                <a:sym typeface="Symbol" pitchFamily="2" charset="2"/>
              </a:rPr>
              <a:t></a:t>
            </a:r>
            <a:r>
              <a:rPr lang="en-US" altLang="en-US" sz="1600"/>
              <a:t>P</a:t>
            </a:r>
            <a:r>
              <a:rPr lang="en-US" altLang="en-US" sz="1600" baseline="-25000"/>
              <a:t>1,2 </a:t>
            </a:r>
            <a:r>
              <a:rPr lang="en-US" altLang="en-US" sz="1600">
                <a:sym typeface="Symbol" pitchFamily="2" charset="2"/>
              </a:rPr>
              <a:t></a:t>
            </a:r>
            <a:r>
              <a:rPr lang="en-US" altLang="en-US" sz="1600"/>
              <a:t> (P</a:t>
            </a:r>
            <a:r>
              <a:rPr lang="en-US" altLang="en-US" sz="1600" baseline="-25000"/>
              <a:t>2,2 </a:t>
            </a:r>
            <a:r>
              <a:rPr lang="en-US" altLang="en-US" sz="1600">
                <a:sym typeface="Symbol" pitchFamily="2" charset="2"/>
              </a:rPr>
              <a:t></a:t>
            </a:r>
            <a:r>
              <a:rPr lang="en-US" altLang="en-US" sz="1600" baseline="-25000"/>
              <a:t> </a:t>
            </a:r>
            <a:r>
              <a:rPr lang="en-US" altLang="en-US" sz="1600"/>
              <a:t>P</a:t>
            </a:r>
            <a:r>
              <a:rPr lang="en-US" altLang="en-US" sz="1600" baseline="-25000"/>
              <a:t>3,1</a:t>
            </a:r>
            <a:r>
              <a:rPr lang="en-US" altLang="en-US" sz="1600"/>
              <a:t>) = </a:t>
            </a:r>
            <a:r>
              <a:rPr lang="en-US" altLang="en-US" sz="1600" i="1"/>
              <a:t>true </a:t>
            </a:r>
            <a:r>
              <a:rPr lang="en-US" altLang="en-US" sz="1600">
                <a:sym typeface="Symbol" pitchFamily="2" charset="2"/>
              </a:rPr>
              <a:t></a:t>
            </a:r>
            <a:r>
              <a:rPr lang="en-US" altLang="en-US" sz="1600" i="1"/>
              <a:t> </a:t>
            </a:r>
            <a:r>
              <a:rPr lang="en-US" altLang="en-US" sz="1600"/>
              <a:t>(</a:t>
            </a:r>
            <a:r>
              <a:rPr lang="en-US" altLang="en-US" sz="1600" i="1"/>
              <a:t>true </a:t>
            </a:r>
            <a:r>
              <a:rPr lang="en-US" altLang="en-US" sz="1600">
                <a:sym typeface="Symbol" pitchFamily="2" charset="2"/>
              </a:rPr>
              <a:t></a:t>
            </a:r>
            <a:r>
              <a:rPr lang="en-US" altLang="en-US" sz="1600" i="1"/>
              <a:t> false</a:t>
            </a:r>
            <a:r>
              <a:rPr lang="en-US" altLang="en-US" sz="1600"/>
              <a:t>) =  </a:t>
            </a:r>
            <a:r>
              <a:rPr lang="en-US" altLang="en-US" sz="1600" i="1"/>
              <a:t>true </a:t>
            </a:r>
            <a:r>
              <a:rPr lang="en-US" altLang="en-US" sz="1600">
                <a:sym typeface="Symbol" pitchFamily="2" charset="2"/>
              </a:rPr>
              <a:t></a:t>
            </a:r>
            <a:r>
              <a:rPr lang="en-US" altLang="en-US" sz="1600"/>
              <a:t> </a:t>
            </a:r>
            <a:r>
              <a:rPr lang="en-US" altLang="en-US" sz="1600" i="1"/>
              <a:t>true </a:t>
            </a:r>
            <a:r>
              <a:rPr lang="en-US" altLang="en-US" sz="1600"/>
              <a:t>= </a:t>
            </a:r>
            <a:r>
              <a:rPr lang="en-US" altLang="en-US" sz="1600" i="1"/>
              <a:t>true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C9E6568-2C4B-1B4A-B2EF-66ECBD27C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56AB260-95F8-9345-90E9-62527BEA6D92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33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54276" name="Rectangle 2">
            <a:extLst>
              <a:ext uri="{FF2B5EF4-FFF2-40B4-BE49-F238E27FC236}">
                <a16:creationId xmlns:a16="http://schemas.microsoft.com/office/drawing/2014/main" id="{A21F20C9-3C64-D344-B8CD-D6483A4AC6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Truth Tables for Connectives</a:t>
            </a:r>
          </a:p>
        </p:txBody>
      </p:sp>
      <p:pic>
        <p:nvPicPr>
          <p:cNvPr id="54277" name="Picture 4">
            <a:extLst>
              <a:ext uri="{FF2B5EF4-FFF2-40B4-BE49-F238E27FC236}">
                <a16:creationId xmlns:a16="http://schemas.microsoft.com/office/drawing/2014/main" id="{B2A5F0B1-34F6-3549-9389-B227C2495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00" t="30208" r="7813" b="50000"/>
          <a:stretch>
            <a:fillRect/>
          </a:stretch>
        </p:blipFill>
        <p:spPr bwMode="auto">
          <a:xfrm>
            <a:off x="609600" y="2482850"/>
            <a:ext cx="7696200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13706CA-EF00-DC49-8DFB-F42BB9B1D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9D422B1-5174-D948-A20E-9A42F6CEFDB2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34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55300" name="Rectangle 2">
            <a:extLst>
              <a:ext uri="{FF2B5EF4-FFF2-40B4-BE49-F238E27FC236}">
                <a16:creationId xmlns:a16="http://schemas.microsoft.com/office/drawing/2014/main" id="{B38D4DB3-AEF1-DC4C-B470-3204EA0321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Wumpus World Sentences</a:t>
            </a:r>
          </a:p>
        </p:txBody>
      </p:sp>
      <p:sp>
        <p:nvSpPr>
          <p:cNvPr id="55301" name="Rectangle 3">
            <a:extLst>
              <a:ext uri="{FF2B5EF4-FFF2-40B4-BE49-F238E27FC236}">
                <a16:creationId xmlns:a16="http://schemas.microsoft.com/office/drawing/2014/main" id="{B32B38FD-3BCC-2E43-A06E-0C157AE6B1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Let P</a:t>
            </a:r>
            <a:r>
              <a:rPr lang="en-US" altLang="en-US" sz="2400" baseline="-12000"/>
              <a:t>i,j</a:t>
            </a:r>
            <a:r>
              <a:rPr lang="en-US" altLang="en-US" sz="2400"/>
              <a:t> be true if there is a pit in [i, j]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Let B</a:t>
            </a:r>
            <a:r>
              <a:rPr lang="en-US" altLang="en-US" sz="2400" baseline="-12000"/>
              <a:t>i,j</a:t>
            </a:r>
            <a:r>
              <a:rPr lang="en-US" altLang="en-US" sz="2400"/>
              <a:t> be true if there is a breeze in [i, j]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sym typeface="Symbol" pitchFamily="2" charset="2"/>
              </a:rPr>
              <a:t>R1: </a:t>
            </a:r>
            <a:r>
              <a:rPr lang="en-US" altLang="en-US" sz="2000"/>
              <a:t>P</a:t>
            </a:r>
            <a:r>
              <a:rPr lang="en-US" altLang="en-US" sz="2000" baseline="-16000"/>
              <a:t>1,1</a:t>
            </a:r>
            <a:endParaRPr lang="en-US" altLang="en-US" sz="2000" baseline="-2500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sym typeface="Symbol" pitchFamily="2" charset="2"/>
              </a:rPr>
              <a:t>R2: </a:t>
            </a:r>
            <a:r>
              <a:rPr lang="en-US" altLang="en-US" sz="2000"/>
              <a:t>B</a:t>
            </a:r>
            <a:r>
              <a:rPr lang="en-US" altLang="en-US" sz="2000" baseline="-16000"/>
              <a:t>1,1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R3: B</a:t>
            </a:r>
            <a:r>
              <a:rPr lang="en-US" altLang="en-US" sz="2000" baseline="-16000"/>
              <a:t>2,1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baseline="-250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"Pits cause breezes in adjacent squares“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R4: B</a:t>
            </a:r>
            <a:r>
              <a:rPr lang="en-US" altLang="en-US" sz="2000" baseline="-16000"/>
              <a:t>1,1</a:t>
            </a:r>
            <a:r>
              <a:rPr lang="en-US" altLang="en-US" sz="2000" baseline="-25000"/>
              <a:t>  </a:t>
            </a:r>
            <a:r>
              <a:rPr lang="en-US" altLang="en-US" sz="2000">
                <a:sym typeface="Symbol" pitchFamily="2" charset="2"/>
              </a:rPr>
              <a:t></a:t>
            </a:r>
            <a:r>
              <a:rPr lang="en-US" altLang="en-US" sz="2000" baseline="-25000"/>
              <a:t> 	</a:t>
            </a:r>
            <a:r>
              <a:rPr lang="en-US" altLang="en-US" sz="2000"/>
              <a:t>(P</a:t>
            </a:r>
            <a:r>
              <a:rPr lang="en-US" altLang="en-US" sz="2000" baseline="-16000"/>
              <a:t>1,2</a:t>
            </a:r>
            <a:r>
              <a:rPr lang="en-US" altLang="en-US" sz="2000"/>
              <a:t> </a:t>
            </a:r>
            <a:r>
              <a:rPr lang="en-US" altLang="en-US" sz="2000">
                <a:sym typeface="Symbol" pitchFamily="2" charset="2"/>
              </a:rPr>
              <a:t></a:t>
            </a:r>
            <a:r>
              <a:rPr lang="en-US" altLang="en-US" sz="2000"/>
              <a:t> P</a:t>
            </a:r>
            <a:r>
              <a:rPr lang="en-US" altLang="en-US" sz="2000" baseline="-16000"/>
              <a:t>2,1</a:t>
            </a:r>
            <a:r>
              <a:rPr lang="en-US" altLang="en-US" sz="200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R5: B</a:t>
            </a:r>
            <a:r>
              <a:rPr lang="en-US" altLang="en-US" sz="2000" baseline="-16000"/>
              <a:t>2,1</a:t>
            </a:r>
            <a:r>
              <a:rPr lang="en-US" altLang="en-US" sz="2000" baseline="-25000"/>
              <a:t>  </a:t>
            </a:r>
            <a:r>
              <a:rPr lang="en-US" altLang="en-US" sz="2000">
                <a:sym typeface="Symbol" pitchFamily="2" charset="2"/>
              </a:rPr>
              <a:t></a:t>
            </a:r>
            <a:r>
              <a:rPr lang="en-US" altLang="en-US" sz="2000"/>
              <a:t>	(P</a:t>
            </a:r>
            <a:r>
              <a:rPr lang="en-US" altLang="en-US" sz="2000" baseline="-16000"/>
              <a:t>1,1</a:t>
            </a:r>
            <a:r>
              <a:rPr lang="en-US" altLang="en-US" sz="2000"/>
              <a:t> </a:t>
            </a:r>
            <a:r>
              <a:rPr lang="en-US" altLang="en-US" sz="2000">
                <a:sym typeface="Symbol" pitchFamily="2" charset="2"/>
              </a:rPr>
              <a:t></a:t>
            </a:r>
            <a:r>
              <a:rPr lang="en-US" altLang="en-US" sz="2000"/>
              <a:t> P</a:t>
            </a:r>
            <a:r>
              <a:rPr lang="en-US" altLang="en-US" sz="2000" baseline="-16000"/>
              <a:t>2,2</a:t>
            </a:r>
            <a:r>
              <a:rPr lang="en-US" altLang="en-US" sz="2000" baseline="-25000"/>
              <a:t> </a:t>
            </a:r>
            <a:r>
              <a:rPr lang="en-US" altLang="en-US" sz="2000">
                <a:sym typeface="Symbol" pitchFamily="2" charset="2"/>
              </a:rPr>
              <a:t></a:t>
            </a:r>
            <a:r>
              <a:rPr lang="en-US" altLang="en-US" sz="2000"/>
              <a:t> P</a:t>
            </a:r>
            <a:r>
              <a:rPr lang="en-US" altLang="en-US" sz="2000" baseline="-16000"/>
              <a:t>3,1</a:t>
            </a:r>
            <a:r>
              <a:rPr lang="en-US" altLang="en-US" sz="2000"/>
              <a:t>)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The KB consists of the above 5 sentences. It can also be considered as a single sentence – the conjunction R1 </a:t>
            </a:r>
            <a:r>
              <a:rPr lang="en-US" altLang="en-US" sz="2400">
                <a:sym typeface="Symbol" pitchFamily="2" charset="2"/>
              </a:rPr>
              <a:t></a:t>
            </a:r>
            <a:r>
              <a:rPr lang="en-US" altLang="en-US" sz="2400">
                <a:sym typeface="Mathematica1" pitchFamily="2" charset="2"/>
              </a:rPr>
              <a:t> R2 </a:t>
            </a:r>
            <a:r>
              <a:rPr lang="en-US" altLang="en-US" sz="2400">
                <a:sym typeface="Symbol" pitchFamily="2" charset="2"/>
              </a:rPr>
              <a:t></a:t>
            </a:r>
            <a:r>
              <a:rPr lang="en-US" altLang="en-US" sz="2400">
                <a:sym typeface="Mathematica1" pitchFamily="2" charset="2"/>
              </a:rPr>
              <a:t> R3 </a:t>
            </a:r>
            <a:r>
              <a:rPr lang="en-US" altLang="en-US" sz="2400">
                <a:sym typeface="Symbol" pitchFamily="2" charset="2"/>
              </a:rPr>
              <a:t></a:t>
            </a:r>
            <a:r>
              <a:rPr lang="en-US" altLang="en-US" sz="2400">
                <a:sym typeface="Mathematica1" pitchFamily="2" charset="2"/>
              </a:rPr>
              <a:t> R4 </a:t>
            </a:r>
            <a:r>
              <a:rPr lang="en-US" altLang="en-US" sz="2400">
                <a:sym typeface="Symbol" pitchFamily="2" charset="2"/>
              </a:rPr>
              <a:t></a:t>
            </a:r>
            <a:r>
              <a:rPr lang="en-US" altLang="en-US" sz="2400">
                <a:sym typeface="Mathematica1" pitchFamily="2" charset="2"/>
              </a:rPr>
              <a:t> R5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0C93246-3D53-6045-89A8-74CBC366E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7477CA6-E9C9-5743-B57B-3238E63B2546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35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56324" name="Rectangle 2">
            <a:extLst>
              <a:ext uri="{FF2B5EF4-FFF2-40B4-BE49-F238E27FC236}">
                <a16:creationId xmlns:a16="http://schemas.microsoft.com/office/drawing/2014/main" id="{D655CD0C-03BC-1B4B-8204-17DBA21130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Inference</a:t>
            </a:r>
          </a:p>
        </p:txBody>
      </p:sp>
      <p:sp>
        <p:nvSpPr>
          <p:cNvPr id="56325" name="Rectangle 3">
            <a:extLst>
              <a:ext uri="{FF2B5EF4-FFF2-40B4-BE49-F238E27FC236}">
                <a16:creationId xmlns:a16="http://schemas.microsoft.com/office/drawing/2014/main" id="{19280A28-A40E-E045-82FD-A0B5C3632F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The aim of logical inference is to decide whether KB</a:t>
            </a:r>
            <a:r>
              <a:rPr lang="en-US" altLang="en-US" sz="3200"/>
              <a:t>╞ </a:t>
            </a:r>
            <a:r>
              <a:rPr lang="en-US" altLang="en-US">
                <a:sym typeface="Mathematica1" pitchFamily="2" charset="2"/>
              </a:rPr>
              <a:t>Ɑ</a:t>
            </a:r>
            <a:r>
              <a:rPr lang="en-US" altLang="en-US" sz="3200">
                <a:sym typeface="Mathematica1" pitchFamily="2" charset="2"/>
              </a:rPr>
              <a:t> </a:t>
            </a:r>
            <a:r>
              <a:rPr lang="en-US" altLang="en-US">
                <a:sym typeface="Mathematica1" pitchFamily="2" charset="2"/>
              </a:rPr>
              <a:t>for some sentence Ɑ.</a:t>
            </a:r>
          </a:p>
          <a:p>
            <a:pPr eaLnBrk="1" hangingPunct="1">
              <a:lnSpc>
                <a:spcPct val="90000"/>
              </a:lnSpc>
            </a:pPr>
            <a:endParaRPr lang="en-US" altLang="en-US">
              <a:sym typeface="Mathematica1" pitchFamily="2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sym typeface="Mathematica1" pitchFamily="2" charset="2"/>
              </a:rPr>
              <a:t>Is P</a:t>
            </a:r>
            <a:r>
              <a:rPr lang="en-US" altLang="en-US" baseline="-12000">
                <a:sym typeface="Mathematica1" pitchFamily="2" charset="2"/>
              </a:rPr>
              <a:t>2,2</a:t>
            </a:r>
            <a:r>
              <a:rPr lang="en-US" altLang="en-US">
                <a:sym typeface="Mathematica1" pitchFamily="2" charset="2"/>
              </a:rPr>
              <a:t> entailed?</a:t>
            </a:r>
          </a:p>
          <a:p>
            <a:pPr eaLnBrk="1" hangingPunct="1">
              <a:lnSpc>
                <a:spcPct val="90000"/>
              </a:lnSpc>
            </a:pPr>
            <a:endParaRPr lang="en-US" altLang="en-US">
              <a:sym typeface="Mathematica1" pitchFamily="2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sym typeface="Mathematica1" pitchFamily="2" charset="2"/>
              </a:rPr>
              <a:t>Our first algorithm for inference will be a direct implementation of the definition of entailment: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sym typeface="Mathematica1" pitchFamily="2" charset="2"/>
              </a:rPr>
              <a:t>Enumerate the models, and check that </a:t>
            </a:r>
            <a:r>
              <a:rPr lang="en-US" altLang="en-US" sz="2000">
                <a:sym typeface="Mathematica1" pitchFamily="2" charset="2"/>
              </a:rPr>
              <a:t>Ɑ</a:t>
            </a:r>
            <a:r>
              <a:rPr lang="en-US" altLang="en-US">
                <a:latin typeface="Tahoma" panose="020B0604030504040204" pitchFamily="34" charset="0"/>
                <a:sym typeface="Mathematica1" pitchFamily="2" charset="2"/>
              </a:rPr>
              <a:t> is true in every model in which KB is true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75D0959D-2700-404B-8A29-2AC9D4972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A37B92D-C049-4E40-BF8E-76B9058270D5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36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57348" name="Rectangle 2">
            <a:extLst>
              <a:ext uri="{FF2B5EF4-FFF2-40B4-BE49-F238E27FC236}">
                <a16:creationId xmlns:a16="http://schemas.microsoft.com/office/drawing/2014/main" id="{AB740133-C76E-BE41-A34E-1C409CB288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Truth Tables for Inference</a:t>
            </a:r>
          </a:p>
        </p:txBody>
      </p:sp>
      <p:pic>
        <p:nvPicPr>
          <p:cNvPr id="57349" name="Picture 3">
            <a:extLst>
              <a:ext uri="{FF2B5EF4-FFF2-40B4-BE49-F238E27FC236}">
                <a16:creationId xmlns:a16="http://schemas.microsoft.com/office/drawing/2014/main" id="{228AB8F8-C75E-DC4F-BA23-478E75D30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00" t="30208" r="7813" b="32292"/>
          <a:stretch>
            <a:fillRect/>
          </a:stretch>
        </p:blipFill>
        <p:spPr bwMode="auto">
          <a:xfrm>
            <a:off x="304800" y="1371600"/>
            <a:ext cx="6934200" cy="356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0" name="Text Box 4">
            <a:extLst>
              <a:ext uri="{FF2B5EF4-FFF2-40B4-BE49-F238E27FC236}">
                <a16:creationId xmlns:a16="http://schemas.microsoft.com/office/drawing/2014/main" id="{4074179A-E29A-CA41-92CD-76E7854A2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105400"/>
            <a:ext cx="510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P</a:t>
            </a:r>
            <a:r>
              <a:rPr lang="en-US" altLang="en-US" baseline="-12000"/>
              <a:t>1,2</a:t>
            </a:r>
            <a:r>
              <a:rPr lang="en-US" altLang="en-US"/>
              <a:t> is false, cannot decide on p</a:t>
            </a:r>
            <a:r>
              <a:rPr lang="en-US" altLang="en-US" baseline="-12000"/>
              <a:t>2,2</a:t>
            </a:r>
          </a:p>
        </p:txBody>
      </p:sp>
      <p:sp>
        <p:nvSpPr>
          <p:cNvPr id="57351" name="Rectangle 5">
            <a:extLst>
              <a:ext uri="{FF2B5EF4-FFF2-40B4-BE49-F238E27FC236}">
                <a16:creationId xmlns:a16="http://schemas.microsoft.com/office/drawing/2014/main" id="{2A1DCB13-26A5-F64F-AA55-5C976DE67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" y="5562600"/>
            <a:ext cx="2733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α</a:t>
            </a:r>
            <a:r>
              <a:rPr lang="en-US" altLang="en-US" baseline="-25000"/>
              <a:t>1</a:t>
            </a:r>
            <a:r>
              <a:rPr lang="en-US" altLang="en-US"/>
              <a:t> = "[1,2] is safe"</a:t>
            </a:r>
          </a:p>
        </p:txBody>
      </p:sp>
      <p:pic>
        <p:nvPicPr>
          <p:cNvPr id="57352" name="Picture 6" descr="wumpus-models3">
            <a:extLst>
              <a:ext uri="{FF2B5EF4-FFF2-40B4-BE49-F238E27FC236}">
                <a16:creationId xmlns:a16="http://schemas.microsoft.com/office/drawing/2014/main" id="{34E97B4A-5768-2D48-A1B8-1B7BA0BED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876800"/>
            <a:ext cx="26670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C69C430-5FEF-8147-8924-57BDC0E76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51DAC84-428F-A54F-BF4C-DFCBF2BC6380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37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58372" name="Rectangle 2">
            <a:extLst>
              <a:ext uri="{FF2B5EF4-FFF2-40B4-BE49-F238E27FC236}">
                <a16:creationId xmlns:a16="http://schemas.microsoft.com/office/drawing/2014/main" id="{9B03D3FD-E9AB-8D4E-9890-4C439E7D04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Inference by Enumeration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8572B0E6-B1E1-674D-8A78-2C1B767431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1800"/>
              <a:t>Depth-first enumeration of all models is sound and complete </a:t>
            </a:r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For </a:t>
            </a:r>
            <a:r>
              <a:rPr lang="en-US" altLang="en-US" sz="1800" i="1">
                <a:latin typeface="Times New Roman" panose="02020603050405020304" pitchFamily="18" charset="0"/>
              </a:rPr>
              <a:t>n</a:t>
            </a:r>
            <a:r>
              <a:rPr lang="en-US" altLang="en-US" sz="1800"/>
              <a:t> symbols, time complexity is </a:t>
            </a:r>
            <a:r>
              <a:rPr lang="en-US" altLang="en-US" sz="1800" i="1"/>
              <a:t>O</a:t>
            </a:r>
            <a:r>
              <a:rPr lang="en-US" altLang="en-US" sz="1800"/>
              <a:t>(</a:t>
            </a:r>
            <a:r>
              <a:rPr lang="en-US" altLang="en-US" sz="1800" i="1">
                <a:latin typeface="Times New Roman" panose="02020603050405020304" pitchFamily="18" charset="0"/>
              </a:rPr>
              <a:t>2</a:t>
            </a:r>
            <a:r>
              <a:rPr lang="en-US" altLang="en-US" sz="1800" i="1" baseline="30000">
                <a:latin typeface="Times New Roman" panose="02020603050405020304" pitchFamily="18" charset="0"/>
              </a:rPr>
              <a:t>n</a:t>
            </a:r>
            <a:r>
              <a:rPr lang="en-US" altLang="en-US" sz="1800"/>
              <a:t>), space complexity is </a:t>
            </a:r>
            <a:r>
              <a:rPr lang="en-US" altLang="en-US" sz="1800" i="1"/>
              <a:t>O</a:t>
            </a:r>
            <a:r>
              <a:rPr lang="en-US" altLang="en-US" sz="1800"/>
              <a:t>(</a:t>
            </a:r>
            <a:r>
              <a:rPr lang="en-US" altLang="en-US" sz="1800" i="1">
                <a:latin typeface="Times New Roman" panose="02020603050405020304" pitchFamily="18" charset="0"/>
              </a:rPr>
              <a:t>n</a:t>
            </a:r>
            <a:r>
              <a:rPr lang="en-US" altLang="en-US" sz="1800"/>
              <a:t>)</a:t>
            </a:r>
          </a:p>
        </p:txBody>
      </p:sp>
      <p:pic>
        <p:nvPicPr>
          <p:cNvPr id="58374" name="Picture 4">
            <a:extLst>
              <a:ext uri="{FF2B5EF4-FFF2-40B4-BE49-F238E27FC236}">
                <a16:creationId xmlns:a16="http://schemas.microsoft.com/office/drawing/2014/main" id="{378A0CA5-4F78-7C4C-AEE2-D2C50E0ED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0" t="35417" r="781" b="19792"/>
          <a:stretch>
            <a:fillRect/>
          </a:stretch>
        </p:blipFill>
        <p:spPr bwMode="auto">
          <a:xfrm>
            <a:off x="1143000" y="1981200"/>
            <a:ext cx="66294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5" name="Rectangle 5">
            <a:extLst>
              <a:ext uri="{FF2B5EF4-FFF2-40B4-BE49-F238E27FC236}">
                <a16:creationId xmlns:a16="http://schemas.microsoft.com/office/drawing/2014/main" id="{01B088A5-E5A1-E149-A0F2-540C0445E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525" y="5867400"/>
            <a:ext cx="7229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800">
                <a:latin typeface="Verdana" panose="020B0604030504040204" pitchFamily="34" charset="0"/>
              </a:rPr>
              <a:t>PL-TRUE? returns true if a sentence holds within a model.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9670AE1-0AC1-6843-9DB7-687193166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F2F1946-E14C-5742-8BC9-26FC14A13885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38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59396" name="Rectangle 2">
            <a:extLst>
              <a:ext uri="{FF2B5EF4-FFF2-40B4-BE49-F238E27FC236}">
                <a16:creationId xmlns:a16="http://schemas.microsoft.com/office/drawing/2014/main" id="{20514DBF-03E9-1E4A-B610-35F81517A5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Proof Methods In General</a:t>
            </a:r>
          </a:p>
        </p:txBody>
      </p:sp>
      <p:sp>
        <p:nvSpPr>
          <p:cNvPr id="59397" name="Rectangle 3">
            <a:extLst>
              <a:ext uri="{FF2B5EF4-FFF2-40B4-BE49-F238E27FC236}">
                <a16:creationId xmlns:a16="http://schemas.microsoft.com/office/drawing/2014/main" id="{8ED5E0D3-30FF-0F4A-BFF5-AEB5D30E81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Proof methods divide into (roughly) two kinds: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solidFill>
                  <a:schemeClr val="accent2"/>
                </a:solidFill>
              </a:rPr>
              <a:t>Model checking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/>
              <a:t>truth table enumeration (always exponential in </a:t>
            </a:r>
            <a:r>
              <a:rPr lang="en-US" altLang="en-US" sz="1800" i="1"/>
              <a:t>n</a:t>
            </a:r>
            <a:r>
              <a:rPr lang="en-US" altLang="en-US" sz="1800"/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/>
              <a:t>improved backtracking, e.g., Davis--Putnam-Logemann-Loveland (DPLL)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/>
              <a:t>heuristic search in model space (sound but incomplete)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sz="1600"/>
              <a:t>e.g., min-conflicts-like hill-climbing algorithms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solidFill>
                  <a:schemeClr val="accent2"/>
                </a:solidFill>
              </a:rPr>
              <a:t>Application of inference rules</a:t>
            </a:r>
            <a:endParaRPr lang="en-US" altLang="en-US" sz="2000"/>
          </a:p>
          <a:p>
            <a:pPr lvl="2" eaLnBrk="1" hangingPunct="1">
              <a:lnSpc>
                <a:spcPct val="90000"/>
              </a:lnSpc>
            </a:pPr>
            <a:r>
              <a:rPr lang="en-US" altLang="en-US" sz="1800"/>
              <a:t>Legitimate (sound) generation of new sentences from old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>
                <a:solidFill>
                  <a:schemeClr val="accent2"/>
                </a:solidFill>
              </a:rPr>
              <a:t>Proof</a:t>
            </a:r>
            <a:r>
              <a:rPr lang="en-US" altLang="en-US" sz="1800"/>
              <a:t> = a sequence of inference rule applications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/>
              <a:t>Can use inference rules as operators in a standard search algorithm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/>
              <a:t>Typically require transformation of sentences into a </a:t>
            </a:r>
            <a:r>
              <a:rPr lang="en-US" altLang="en-US" sz="1800">
                <a:solidFill>
                  <a:schemeClr val="accent2"/>
                </a:solidFill>
              </a:rPr>
              <a:t>normal form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D3C67-332C-DB41-9C99-760C3364C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1CE40A6-6F2A-3441-A10C-6441888DE1CF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39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60420" name="Rectangle 1026">
            <a:extLst>
              <a:ext uri="{FF2B5EF4-FFF2-40B4-BE49-F238E27FC236}">
                <a16:creationId xmlns:a16="http://schemas.microsoft.com/office/drawing/2014/main" id="{05C64069-CA10-4F40-BEF9-C4DED3A175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Validity and Satisfiability</a:t>
            </a:r>
          </a:p>
        </p:txBody>
      </p:sp>
      <p:sp>
        <p:nvSpPr>
          <p:cNvPr id="60421" name="Rectangle 1027">
            <a:extLst>
              <a:ext uri="{FF2B5EF4-FFF2-40B4-BE49-F238E27FC236}">
                <a16:creationId xmlns:a16="http://schemas.microsoft.com/office/drawing/2014/main" id="{65BF77AC-1303-794E-96F2-89B4667814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5344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A sentence is </a:t>
            </a:r>
            <a:r>
              <a:rPr lang="en-US" altLang="en-US" sz="2000">
                <a:solidFill>
                  <a:schemeClr val="accent2"/>
                </a:solidFill>
              </a:rPr>
              <a:t>valid</a:t>
            </a:r>
            <a:r>
              <a:rPr lang="en-US" altLang="en-US" sz="2000"/>
              <a:t> if it is true in </a:t>
            </a:r>
            <a:r>
              <a:rPr lang="en-US" altLang="en-US" sz="2000">
                <a:solidFill>
                  <a:srgbClr val="FF0000"/>
                </a:solidFill>
              </a:rPr>
              <a:t>all</a:t>
            </a:r>
            <a:r>
              <a:rPr lang="en-US" altLang="en-US" sz="2000"/>
              <a:t> models, also known as tautology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e.g., </a:t>
            </a:r>
            <a:r>
              <a:rPr lang="en-US" altLang="en-US" sz="1800" i="1"/>
              <a:t>True</a:t>
            </a:r>
            <a:r>
              <a:rPr lang="en-US" altLang="en-US" sz="1800"/>
              <a:t>, A </a:t>
            </a:r>
            <a:r>
              <a:rPr lang="en-US" altLang="en-US" sz="1800">
                <a:sym typeface="Symbol" pitchFamily="2" charset="2"/>
              </a:rPr>
              <a:t> </a:t>
            </a:r>
            <a:r>
              <a:rPr lang="en-US" altLang="en-US" sz="1800"/>
              <a:t>A, 	A </a:t>
            </a:r>
            <a:r>
              <a:rPr lang="en-US" altLang="en-US" sz="1800">
                <a:sym typeface="Symbol" pitchFamily="2" charset="2"/>
              </a:rPr>
              <a:t></a:t>
            </a:r>
            <a:r>
              <a:rPr lang="en-US" altLang="en-US" sz="1800"/>
              <a:t> A, 	(A </a:t>
            </a:r>
            <a:r>
              <a:rPr lang="en-US" altLang="en-US" sz="1800">
                <a:sym typeface="Symbol" pitchFamily="2" charset="2"/>
              </a:rPr>
              <a:t></a:t>
            </a:r>
            <a:r>
              <a:rPr lang="en-US" altLang="en-US" sz="1800"/>
              <a:t> (A </a:t>
            </a:r>
            <a:r>
              <a:rPr lang="en-US" altLang="en-US" sz="1800">
                <a:sym typeface="Symbol" pitchFamily="2" charset="2"/>
              </a:rPr>
              <a:t> </a:t>
            </a:r>
            <a:r>
              <a:rPr lang="en-US" altLang="en-US" sz="1800"/>
              <a:t>B)) </a:t>
            </a:r>
            <a:r>
              <a:rPr lang="en-US" altLang="en-US" sz="1800">
                <a:sym typeface="Symbol" pitchFamily="2" charset="2"/>
              </a:rPr>
              <a:t></a:t>
            </a:r>
            <a:r>
              <a:rPr lang="en-US" altLang="en-US" sz="1800"/>
              <a:t> B</a:t>
            </a:r>
          </a:p>
          <a:p>
            <a:pPr eaLnBrk="1" hangingPunct="1">
              <a:lnSpc>
                <a:spcPct val="90000"/>
              </a:lnSpc>
            </a:pPr>
            <a:endParaRPr lang="en-US" altLang="en-US" sz="1200"/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Validity is connected to inference via the </a:t>
            </a:r>
            <a:r>
              <a:rPr lang="en-US" altLang="en-US" sz="2000">
                <a:solidFill>
                  <a:schemeClr val="accent2"/>
                </a:solidFill>
              </a:rPr>
              <a:t>Deduction Theorem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i="1">
                <a:solidFill>
                  <a:schemeClr val="hlink"/>
                </a:solidFill>
              </a:rPr>
              <a:t>KB</a:t>
            </a:r>
            <a:r>
              <a:rPr lang="en-US" altLang="en-US" sz="1800">
                <a:solidFill>
                  <a:schemeClr val="hlink"/>
                </a:solidFill>
              </a:rPr>
              <a:t> ╞ α if and only if (</a:t>
            </a:r>
            <a:r>
              <a:rPr lang="en-US" altLang="en-US" sz="1800" i="1">
                <a:solidFill>
                  <a:schemeClr val="hlink"/>
                </a:solidFill>
              </a:rPr>
              <a:t>KB</a:t>
            </a:r>
            <a:r>
              <a:rPr lang="en-US" altLang="en-US" sz="1800">
                <a:solidFill>
                  <a:schemeClr val="hlink"/>
                </a:solidFill>
              </a:rPr>
              <a:t> </a:t>
            </a:r>
            <a:r>
              <a:rPr lang="en-US" altLang="en-US" sz="1800">
                <a:solidFill>
                  <a:schemeClr val="hlink"/>
                </a:solidFill>
                <a:sym typeface="Symbol" pitchFamily="2" charset="2"/>
              </a:rPr>
              <a:t> </a:t>
            </a:r>
            <a:r>
              <a:rPr lang="en-US" altLang="en-US" sz="1800">
                <a:solidFill>
                  <a:schemeClr val="hlink"/>
                </a:solidFill>
              </a:rPr>
              <a:t>α) is valid</a:t>
            </a:r>
          </a:p>
          <a:p>
            <a:pPr eaLnBrk="1" hangingPunct="1">
              <a:lnSpc>
                <a:spcPct val="90000"/>
              </a:lnSpc>
            </a:pPr>
            <a:endParaRPr lang="en-US" altLang="en-US" sz="1200"/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A sentence is </a:t>
            </a:r>
            <a:r>
              <a:rPr lang="en-US" altLang="en-US" sz="2000">
                <a:solidFill>
                  <a:schemeClr val="accent2"/>
                </a:solidFill>
              </a:rPr>
              <a:t>satisfiable</a:t>
            </a:r>
            <a:r>
              <a:rPr lang="en-US" altLang="en-US" sz="2000"/>
              <a:t> if it is true in </a:t>
            </a:r>
            <a:r>
              <a:rPr lang="en-US" altLang="en-US" sz="2000">
                <a:solidFill>
                  <a:schemeClr val="accent2"/>
                </a:solidFill>
              </a:rPr>
              <a:t>some</a:t>
            </a:r>
            <a:r>
              <a:rPr lang="en-US" altLang="en-US" sz="2000"/>
              <a:t> model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e.g., A </a:t>
            </a:r>
            <a:r>
              <a:rPr lang="en-US" altLang="en-US" sz="1800">
                <a:sym typeface="Symbol" pitchFamily="2" charset="2"/>
              </a:rPr>
              <a:t></a:t>
            </a:r>
            <a:r>
              <a:rPr lang="en-US" altLang="en-US" sz="1800"/>
              <a:t> B, C</a:t>
            </a:r>
          </a:p>
          <a:p>
            <a:pPr eaLnBrk="1" hangingPunct="1">
              <a:lnSpc>
                <a:spcPct val="90000"/>
              </a:lnSpc>
            </a:pPr>
            <a:endParaRPr lang="en-US" altLang="en-US" sz="1200"/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A sentence is </a:t>
            </a:r>
            <a:r>
              <a:rPr lang="en-US" altLang="en-US" sz="2000">
                <a:solidFill>
                  <a:schemeClr val="accent2"/>
                </a:solidFill>
              </a:rPr>
              <a:t>unsatisfiable</a:t>
            </a:r>
            <a:r>
              <a:rPr lang="en-US" altLang="en-US" sz="2000"/>
              <a:t> if it is true in </a:t>
            </a:r>
            <a:r>
              <a:rPr lang="en-US" altLang="en-US" sz="2000">
                <a:solidFill>
                  <a:schemeClr val="accent2"/>
                </a:solidFill>
              </a:rPr>
              <a:t>no</a:t>
            </a:r>
            <a:r>
              <a:rPr lang="en-US" altLang="en-US" sz="2000"/>
              <a:t> models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e.g., A </a:t>
            </a:r>
            <a:r>
              <a:rPr lang="en-US" altLang="en-US" sz="1800">
                <a:sym typeface="Symbol" pitchFamily="2" charset="2"/>
              </a:rPr>
              <a:t> </a:t>
            </a:r>
            <a:r>
              <a:rPr lang="en-US" altLang="en-US" sz="1800"/>
              <a:t>A</a:t>
            </a:r>
          </a:p>
          <a:p>
            <a:pPr eaLnBrk="1" hangingPunct="1">
              <a:lnSpc>
                <a:spcPct val="90000"/>
              </a:lnSpc>
            </a:pPr>
            <a:endParaRPr lang="en-US" altLang="en-US" sz="1200"/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Satisfiability is connected to inference via the following: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i="1">
                <a:solidFill>
                  <a:schemeClr val="hlink"/>
                </a:solidFill>
              </a:rPr>
              <a:t>KB</a:t>
            </a:r>
            <a:r>
              <a:rPr lang="en-US" altLang="en-US" sz="1800">
                <a:solidFill>
                  <a:schemeClr val="hlink"/>
                </a:solidFill>
              </a:rPr>
              <a:t> ╞ α if and only if (</a:t>
            </a:r>
            <a:r>
              <a:rPr lang="en-US" altLang="en-US" sz="1800" i="1">
                <a:solidFill>
                  <a:schemeClr val="hlink"/>
                </a:solidFill>
              </a:rPr>
              <a:t>KB</a:t>
            </a:r>
            <a:r>
              <a:rPr lang="en-US" altLang="en-US" sz="1800">
                <a:solidFill>
                  <a:schemeClr val="hlink"/>
                </a:solidFill>
              </a:rPr>
              <a:t> </a:t>
            </a:r>
            <a:r>
              <a:rPr lang="en-US" altLang="en-US" sz="1800">
                <a:solidFill>
                  <a:schemeClr val="hlink"/>
                </a:solidFill>
                <a:sym typeface="Symbol" pitchFamily="2" charset="2"/>
              </a:rPr>
              <a:t> </a:t>
            </a:r>
            <a:r>
              <a:rPr lang="en-US" altLang="en-US" sz="1800">
                <a:solidFill>
                  <a:schemeClr val="hlink"/>
                </a:solidFill>
              </a:rPr>
              <a:t>α) is unsatisfiable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>
                <a:solidFill>
                  <a:schemeClr val="accent2"/>
                </a:solidFill>
              </a:rPr>
              <a:t>Thus proof by contradiction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42408-B1A7-B248-BA53-E60DE9020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40F3D50-F580-4140-BFF4-13BF028BA1D1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4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D47FEE07-0762-4E45-9946-7D7A87394B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A Simple Knowledge-Based Agent</a:t>
            </a:r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2376E935-381B-FC41-B934-2693C3601F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4191000"/>
            <a:ext cx="8534400" cy="2286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800"/>
              <a:t>Details hidden in three functions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/>
              <a:t>Similar to agent with internal state in Chapter 2</a:t>
            </a:r>
          </a:p>
          <a:p>
            <a:pPr eaLnBrk="1" hangingPunct="1">
              <a:lnSpc>
                <a:spcPct val="80000"/>
              </a:lnSpc>
            </a:pPr>
            <a:endParaRPr lang="en-US" altLang="en-US" sz="1800"/>
          </a:p>
          <a:p>
            <a:pPr eaLnBrk="1" hangingPunct="1">
              <a:lnSpc>
                <a:spcPct val="80000"/>
              </a:lnSpc>
            </a:pPr>
            <a:r>
              <a:rPr lang="en-US" altLang="en-US" sz="1800"/>
              <a:t>Agents can be viewed at the </a:t>
            </a:r>
            <a:r>
              <a:rPr lang="en-US" altLang="en-US" sz="1800">
                <a:solidFill>
                  <a:schemeClr val="accent2"/>
                </a:solidFill>
              </a:rPr>
              <a:t>knowledge level</a:t>
            </a:r>
            <a:endParaRPr lang="en-US" altLang="en-US" sz="180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/>
              <a:t>i.e., what they know, regardless of how they are implemented
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/>
              <a:t>Or at the </a:t>
            </a:r>
            <a:r>
              <a:rPr lang="en-US" altLang="en-US" sz="1800">
                <a:solidFill>
                  <a:schemeClr val="accent2"/>
                </a:solidFill>
              </a:rPr>
              <a:t>implementation level</a:t>
            </a:r>
            <a:endParaRPr lang="en-US" altLang="en-US" sz="1800"/>
          </a:p>
          <a:p>
            <a:pPr lvl="1" eaLnBrk="1" hangingPunct="1">
              <a:lnSpc>
                <a:spcPct val="80000"/>
              </a:lnSpc>
            </a:pPr>
            <a:r>
              <a:rPr lang="en-US" altLang="en-US" sz="1600"/>
              <a:t>i.e., data structures in KB and algorithms that manipulate them</a:t>
            </a:r>
            <a:endParaRPr lang="en-US" altLang="en-US" sz="1800"/>
          </a:p>
        </p:txBody>
      </p:sp>
      <p:pic>
        <p:nvPicPr>
          <p:cNvPr id="24582" name="Picture 4">
            <a:extLst>
              <a:ext uri="{FF2B5EF4-FFF2-40B4-BE49-F238E27FC236}">
                <a16:creationId xmlns:a16="http://schemas.microsoft.com/office/drawing/2014/main" id="{8E51C479-11A1-3440-9D8E-0287A6C5D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0" t="30208" b="36459"/>
          <a:stretch>
            <a:fillRect/>
          </a:stretch>
        </p:blipFill>
        <p:spPr bwMode="auto">
          <a:xfrm>
            <a:off x="685800" y="1447800"/>
            <a:ext cx="7620000" cy="277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5A822-1097-774C-9106-FF5C90E37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079B2F0-6C59-5844-89EA-66DDE5B05E68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40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61444" name="Rectangle 2">
            <a:extLst>
              <a:ext uri="{FF2B5EF4-FFF2-40B4-BE49-F238E27FC236}">
                <a16:creationId xmlns:a16="http://schemas.microsoft.com/office/drawing/2014/main" id="{497146FF-FFB9-0B4C-B3B4-94A18DE87A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Equivalence Rules</a:t>
            </a:r>
          </a:p>
        </p:txBody>
      </p:sp>
      <p:sp>
        <p:nvSpPr>
          <p:cNvPr id="61445" name="Rectangle 3">
            <a:extLst>
              <a:ext uri="{FF2B5EF4-FFF2-40B4-BE49-F238E27FC236}">
                <a16:creationId xmlns:a16="http://schemas.microsoft.com/office/drawing/2014/main" id="{132EC0CE-DB13-704E-83EC-668C543D99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534400" cy="914400"/>
          </a:xfrm>
        </p:spPr>
        <p:txBody>
          <a:bodyPr/>
          <a:lstStyle/>
          <a:p>
            <a:pPr eaLnBrk="1" hangingPunct="1"/>
            <a:r>
              <a:rPr lang="en-US" altLang="en-US" sz="2000"/>
              <a:t>Two sentences are </a:t>
            </a:r>
            <a:r>
              <a:rPr lang="en-US" altLang="en-US" sz="2000">
                <a:solidFill>
                  <a:schemeClr val="accent2"/>
                </a:solidFill>
              </a:rPr>
              <a:t>logically equivalent</a:t>
            </a:r>
            <a:r>
              <a:rPr lang="en-US" altLang="en-US" sz="2000"/>
              <a:t> iff they are true in the same models: α </a:t>
            </a:r>
            <a:r>
              <a:rPr lang="en-US" altLang="en-US" sz="2000">
                <a:cs typeface="Arial" panose="020B0604020202020204" pitchFamily="34" charset="0"/>
              </a:rPr>
              <a:t>≡ </a:t>
            </a:r>
            <a:r>
              <a:rPr lang="en-US" altLang="en-US" sz="2000"/>
              <a:t>ß iff α╞ </a:t>
            </a:r>
            <a:r>
              <a:rPr lang="el-GR" altLang="en-US" sz="2000">
                <a:cs typeface="Arial" panose="020B0604020202020204" pitchFamily="34" charset="0"/>
              </a:rPr>
              <a:t>β</a:t>
            </a:r>
            <a:r>
              <a:rPr lang="en-US" altLang="en-US" sz="2000">
                <a:cs typeface="Arial" panose="020B0604020202020204" pitchFamily="34" charset="0"/>
              </a:rPr>
              <a:t> </a:t>
            </a:r>
            <a:r>
              <a:rPr lang="en-US" altLang="en-US" sz="2000"/>
              <a:t>and </a:t>
            </a:r>
            <a:r>
              <a:rPr lang="el-GR" altLang="en-US" sz="2000">
                <a:cs typeface="Arial" panose="020B0604020202020204" pitchFamily="34" charset="0"/>
              </a:rPr>
              <a:t>β</a:t>
            </a:r>
            <a:r>
              <a:rPr lang="en-US" altLang="en-US" sz="2000"/>
              <a:t>╞ α</a:t>
            </a:r>
          </a:p>
        </p:txBody>
      </p:sp>
      <p:pic>
        <p:nvPicPr>
          <p:cNvPr id="61446" name="Picture 4">
            <a:extLst>
              <a:ext uri="{FF2B5EF4-FFF2-40B4-BE49-F238E27FC236}">
                <a16:creationId xmlns:a16="http://schemas.microsoft.com/office/drawing/2014/main" id="{FBB133A8-8676-6E4C-BF3D-082115F3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94" t="39583" r="3125" b="15625"/>
          <a:stretch>
            <a:fillRect/>
          </a:stretch>
        </p:blipFill>
        <p:spPr bwMode="auto">
          <a:xfrm>
            <a:off x="1066800" y="2362200"/>
            <a:ext cx="7162800" cy="380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CC959EA4-7591-2744-B115-819DC6E59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927E1FF-4670-F44D-A5E7-B510F01DF69B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41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62468" name="Rectangle 1061">
            <a:extLst>
              <a:ext uri="{FF2B5EF4-FFF2-40B4-BE49-F238E27FC236}">
                <a16:creationId xmlns:a16="http://schemas.microsoft.com/office/drawing/2014/main" id="{14174AA6-852F-AC44-938D-B11995E8EB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Inference Rules</a:t>
            </a:r>
          </a:p>
        </p:txBody>
      </p:sp>
      <p:sp>
        <p:nvSpPr>
          <p:cNvPr id="62469" name="Rectangle 1062">
            <a:extLst>
              <a:ext uri="{FF2B5EF4-FFF2-40B4-BE49-F238E27FC236}">
                <a16:creationId xmlns:a16="http://schemas.microsoft.com/office/drawing/2014/main" id="{DF61A2F0-D41B-564B-AAA1-A5C2201F6A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86200" y="3962400"/>
            <a:ext cx="4876800" cy="2209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800"/>
              <a:t>R1: ¬P</a:t>
            </a:r>
            <a:r>
              <a:rPr lang="en-US" altLang="en-US" sz="1800" baseline="-14000"/>
              <a:t>1,1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/>
              <a:t>R2: B</a:t>
            </a:r>
            <a:r>
              <a:rPr lang="en-US" altLang="en-US" sz="1800" baseline="-14000"/>
              <a:t>1,1</a:t>
            </a:r>
            <a:r>
              <a:rPr lang="en-US" altLang="en-US" sz="1800"/>
              <a:t> </a:t>
            </a:r>
            <a:r>
              <a:rPr lang="en-US" altLang="en-US" sz="1800">
                <a:sym typeface="Wingdings" pitchFamily="2" charset="2"/>
              </a:rPr>
              <a:t> P</a:t>
            </a:r>
            <a:r>
              <a:rPr lang="en-US" altLang="en-US" sz="1800" baseline="-14000">
                <a:sym typeface="Wingdings" pitchFamily="2" charset="2"/>
              </a:rPr>
              <a:t>1,2</a:t>
            </a:r>
            <a:r>
              <a:rPr lang="en-US" altLang="en-US" sz="1800">
                <a:sym typeface="Wingdings" pitchFamily="2" charset="2"/>
              </a:rPr>
              <a:t> V P</a:t>
            </a:r>
            <a:r>
              <a:rPr lang="en-US" altLang="en-US" sz="1800" baseline="-14000">
                <a:sym typeface="Wingdings" pitchFamily="2" charset="2"/>
              </a:rPr>
              <a:t>2,1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>
                <a:sym typeface="Wingdings" pitchFamily="2" charset="2"/>
              </a:rPr>
              <a:t>R3: B</a:t>
            </a:r>
            <a:r>
              <a:rPr lang="en-US" altLang="en-US" sz="1800" baseline="-14000">
                <a:sym typeface="Wingdings" pitchFamily="2" charset="2"/>
              </a:rPr>
              <a:t>2,1</a:t>
            </a:r>
            <a:r>
              <a:rPr lang="en-US" altLang="en-US" sz="1800">
                <a:sym typeface="Wingdings" pitchFamily="2" charset="2"/>
              </a:rPr>
              <a:t>  </a:t>
            </a:r>
            <a:r>
              <a:rPr lang="en-US" altLang="en-US" sz="1800"/>
              <a:t>P</a:t>
            </a:r>
            <a:r>
              <a:rPr lang="en-US" altLang="en-US" sz="1800" baseline="-14000"/>
              <a:t>1,1</a:t>
            </a:r>
            <a:r>
              <a:rPr lang="en-US" altLang="en-US" sz="1800">
                <a:sym typeface="Wingdings" pitchFamily="2" charset="2"/>
              </a:rPr>
              <a:t> V </a:t>
            </a:r>
            <a:r>
              <a:rPr lang="en-US" altLang="en-US" sz="1800"/>
              <a:t>P</a:t>
            </a:r>
            <a:r>
              <a:rPr lang="en-US" altLang="en-US" sz="1800" baseline="-14000"/>
              <a:t>2,2</a:t>
            </a:r>
            <a:r>
              <a:rPr lang="en-US" altLang="en-US" sz="1800">
                <a:sym typeface="Wingdings" pitchFamily="2" charset="2"/>
              </a:rPr>
              <a:t> V </a:t>
            </a:r>
            <a:r>
              <a:rPr lang="en-US" altLang="en-US" sz="1800"/>
              <a:t>P</a:t>
            </a:r>
            <a:r>
              <a:rPr lang="en-US" altLang="en-US" sz="1800" baseline="-14000"/>
              <a:t>3,1</a:t>
            </a:r>
            <a:endParaRPr lang="en-US" altLang="en-US" sz="1800"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1800">
                <a:sym typeface="Wingdings" pitchFamily="2" charset="2"/>
              </a:rPr>
              <a:t>R4: </a:t>
            </a:r>
            <a:r>
              <a:rPr lang="en-US" altLang="en-US" sz="1800"/>
              <a:t>¬</a:t>
            </a:r>
            <a:r>
              <a:rPr lang="en-US" altLang="en-US" sz="1800">
                <a:sym typeface="Wingdings" pitchFamily="2" charset="2"/>
              </a:rPr>
              <a:t>B</a:t>
            </a:r>
            <a:r>
              <a:rPr lang="en-US" altLang="en-US" sz="1800" baseline="-14000"/>
              <a:t>1,1</a:t>
            </a:r>
            <a:endParaRPr lang="en-US" altLang="en-US" sz="1800"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1800">
                <a:sym typeface="Wingdings" pitchFamily="2" charset="2"/>
              </a:rPr>
              <a:t>R5: B</a:t>
            </a:r>
            <a:r>
              <a:rPr lang="en-US" altLang="en-US" sz="1800" baseline="-14000"/>
              <a:t>2,1</a:t>
            </a:r>
            <a:endParaRPr lang="en-US" altLang="en-US" sz="1800"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1800"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1800">
                <a:sym typeface="Wingdings" pitchFamily="2" charset="2"/>
              </a:rPr>
              <a:t>Can we prove </a:t>
            </a:r>
            <a:r>
              <a:rPr lang="en-US" altLang="en-US" sz="1800"/>
              <a:t>¬</a:t>
            </a:r>
            <a:r>
              <a:rPr lang="en-US" altLang="en-US" sz="1800">
                <a:sym typeface="Wingdings" pitchFamily="2" charset="2"/>
              </a:rPr>
              <a:t>P</a:t>
            </a:r>
            <a:r>
              <a:rPr lang="en-US" altLang="en-US" sz="1800" baseline="-14000">
                <a:sym typeface="Wingdings" pitchFamily="2" charset="2"/>
              </a:rPr>
              <a:t>1,2</a:t>
            </a:r>
            <a:r>
              <a:rPr lang="en-US" altLang="en-US" sz="1800">
                <a:sym typeface="Wingdings" pitchFamily="2" charset="2"/>
              </a:rPr>
              <a:t>?</a:t>
            </a:r>
          </a:p>
        </p:txBody>
      </p:sp>
      <p:graphicFrame>
        <p:nvGraphicFramePr>
          <p:cNvPr id="100387" name="Group 1059">
            <a:extLst>
              <a:ext uri="{FF2B5EF4-FFF2-40B4-BE49-F238E27FC236}">
                <a16:creationId xmlns:a16="http://schemas.microsoft.com/office/drawing/2014/main" id="{5E0A6153-A41A-B54D-9C5F-4500E377DF63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1524000"/>
          <a:ext cx="7010400" cy="2107566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38853343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322931093"/>
                    </a:ext>
                  </a:extLst>
                </a:gridCol>
                <a:gridCol w="3241675">
                  <a:extLst>
                    <a:ext uri="{9D8B030D-6E8A-4147-A177-3AD203B41FA5}">
                      <a16:colId xmlns:a16="http://schemas.microsoft.com/office/drawing/2014/main" val="1919112583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From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Can Derive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Abbreviation for rule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965179"/>
                  </a:ext>
                </a:extLst>
              </a:tr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R, R 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  <a:sym typeface="Symbol" pitchFamily="2" charset="2"/>
                        </a:rPr>
                        <a:t> S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Modus Ponens- </a:t>
                      </a: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anose="020B0604030504040204" pitchFamily="34" charset="0"/>
                        </a:rPr>
                        <a:t>mp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1469981"/>
                  </a:ext>
                </a:extLst>
              </a:tr>
              <a:tr h="3794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R 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  <a:sym typeface="Symbol" pitchFamily="2" charset="2"/>
                        </a:rPr>
                        <a:t> S, S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´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R´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Modus Tollens- </a:t>
                      </a: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anose="020B0604030504040204" pitchFamily="34" charset="0"/>
                        </a:rPr>
                        <a:t>mt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4710445"/>
                  </a:ext>
                </a:extLst>
              </a:tr>
              <a:tr h="379413">
                <a:tc>
                  <a:txBody>
                    <a:bodyPr/>
                    <a:lstStyle>
                      <a:lvl1pPr marL="304800" indent="-3048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304800" marR="0" lvl="0" indent="-3048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R,  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R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 Λ 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Conjunction-</a:t>
                      </a: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anose="020B0604030504040204" pitchFamily="34" charset="0"/>
                        </a:rPr>
                        <a:t>con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3269741"/>
                  </a:ext>
                </a:extLst>
              </a:tr>
              <a:tr h="3429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R 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Λ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  <a:sym typeface="Symbol" pitchFamily="2" charset="2"/>
                        </a:rPr>
                        <a:t> 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R, 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Simplification- </a:t>
                      </a: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anose="020B0604030504040204" pitchFamily="34" charset="0"/>
                        </a:rPr>
                        <a:t>sim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6913360"/>
                  </a:ext>
                </a:extLst>
              </a:tr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R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 V 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Addition- </a:t>
                      </a: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anose="020B0604030504040204" pitchFamily="34" charset="0"/>
                        </a:rPr>
                        <a:t>add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6192540"/>
                  </a:ext>
                </a:extLst>
              </a:tr>
            </a:tbl>
          </a:graphicData>
        </a:graphic>
      </p:graphicFrame>
      <p:pic>
        <p:nvPicPr>
          <p:cNvPr id="62500" name="Picture 1060" descr="wumpus-world">
            <a:extLst>
              <a:ext uri="{FF2B5EF4-FFF2-40B4-BE49-F238E27FC236}">
                <a16:creationId xmlns:a16="http://schemas.microsoft.com/office/drawing/2014/main" id="{D152DECE-7258-0045-80CA-93A006A50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3886200"/>
            <a:ext cx="2771775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5">
            <a:extLst>
              <a:ext uri="{FF2B5EF4-FFF2-40B4-BE49-F238E27FC236}">
                <a16:creationId xmlns:a16="http://schemas.microsoft.com/office/drawing/2014/main" id="{D0C1A480-9DFF-EB44-976A-3C9ED7BE6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2648B98-8284-3749-80A0-B7515FD8C623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42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1029" name="Rectangle 2">
            <a:extLst>
              <a:ext uri="{FF2B5EF4-FFF2-40B4-BE49-F238E27FC236}">
                <a16:creationId xmlns:a16="http://schemas.microsoft.com/office/drawing/2014/main" id="{C513C818-3EC1-594D-B187-028A888839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In-Class Exercises #7.1</a:t>
            </a:r>
          </a:p>
        </p:txBody>
      </p:sp>
      <p:sp>
        <p:nvSpPr>
          <p:cNvPr id="1030" name="Rectangle 3">
            <a:extLst>
              <a:ext uri="{FF2B5EF4-FFF2-40B4-BE49-F238E27FC236}">
                <a16:creationId xmlns:a16="http://schemas.microsoft.com/office/drawing/2014/main" id="{280EBDCB-DF3E-424B-8CBD-3810C69673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3657600"/>
            <a:ext cx="5257800" cy="533400"/>
          </a:xfrm>
        </p:spPr>
        <p:txBody>
          <a:bodyPr/>
          <a:lstStyle/>
          <a:p>
            <a:pPr eaLnBrk="1" hangingPunct="1"/>
            <a:r>
              <a:rPr lang="en-US" altLang="en-US" sz="2000"/>
              <a:t>Prove ¬</a:t>
            </a:r>
            <a:r>
              <a:rPr lang="en-US" altLang="en-US" sz="2000">
                <a:sym typeface="Wingdings" pitchFamily="2" charset="2"/>
              </a:rPr>
              <a:t>P</a:t>
            </a:r>
            <a:r>
              <a:rPr lang="en-US" altLang="en-US" sz="2000" baseline="-14000">
                <a:sym typeface="Wingdings" pitchFamily="2" charset="2"/>
              </a:rPr>
              <a:t>2,1 </a:t>
            </a:r>
            <a:r>
              <a:rPr lang="en-US" altLang="en-US" sz="2000"/>
              <a:t>and </a:t>
            </a:r>
            <a:r>
              <a:rPr lang="en-US" altLang="en-US" sz="2000">
                <a:sym typeface="Wingdings" pitchFamily="2" charset="2"/>
              </a:rPr>
              <a:t>P</a:t>
            </a:r>
            <a:r>
              <a:rPr lang="en-US" altLang="en-US" sz="2000" baseline="-14000">
                <a:sym typeface="Wingdings" pitchFamily="2" charset="2"/>
              </a:rPr>
              <a:t>3,1 </a:t>
            </a:r>
            <a:r>
              <a:rPr lang="en-US" altLang="en-US" sz="2000"/>
              <a:t>given:</a:t>
            </a:r>
          </a:p>
        </p:txBody>
      </p:sp>
      <p:pic>
        <p:nvPicPr>
          <p:cNvPr id="1031" name="Picture 4" descr="wumpus-world">
            <a:extLst>
              <a:ext uri="{FF2B5EF4-FFF2-40B4-BE49-F238E27FC236}">
                <a16:creationId xmlns:a16="http://schemas.microsoft.com/office/drawing/2014/main" id="{9E3FD561-6612-DB49-A9A4-EFFFA5EB4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225" y="3686175"/>
            <a:ext cx="2771775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6">
            <a:extLst>
              <a:ext uri="{FF2B5EF4-FFF2-40B4-BE49-F238E27FC236}">
                <a16:creationId xmlns:a16="http://schemas.microsoft.com/office/drawing/2014/main" id="{D476F916-DCD8-8E4A-A1ED-DD4EFF889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0463" y="27670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026" name="Object 5">
            <a:extLst>
              <a:ext uri="{FF2B5EF4-FFF2-40B4-BE49-F238E27FC236}">
                <a16:creationId xmlns:a16="http://schemas.microsoft.com/office/drawing/2014/main" id="{FF940142-8980-AB4C-BA54-8065D7A36D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4114800"/>
          <a:ext cx="3276600" cy="248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r:id="rId4" imgW="40081200" imgH="30429200" progId="Equation.DSMT4">
                  <p:embed/>
                </p:oleObj>
              </mc:Choice>
              <mc:Fallback>
                <p:oleObj r:id="rId4" imgW="40081200" imgH="30429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114800"/>
                        <a:ext cx="3276600" cy="248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5" name="Group 7">
            <a:extLst>
              <a:ext uri="{FF2B5EF4-FFF2-40B4-BE49-F238E27FC236}">
                <a16:creationId xmlns:a16="http://schemas.microsoft.com/office/drawing/2014/main" id="{4B8EC045-8FD4-6D4F-A9BB-0FAE46BFA314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1295400"/>
          <a:ext cx="7010400" cy="2219326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357654446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064291095"/>
                    </a:ext>
                  </a:extLst>
                </a:gridCol>
                <a:gridCol w="3241675">
                  <a:extLst>
                    <a:ext uri="{9D8B030D-6E8A-4147-A177-3AD203B41FA5}">
                      <a16:colId xmlns:a16="http://schemas.microsoft.com/office/drawing/2014/main" val="3001192870"/>
                    </a:ext>
                  </a:extLst>
                </a:gridCol>
              </a:tblGrid>
              <a:tr h="365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From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Can Derive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Abbreviation for rule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8879813"/>
                  </a:ext>
                </a:extLst>
              </a:tr>
              <a:tr h="365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R, R 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  <a:sym typeface="Symbol" pitchFamily="2" charset="2"/>
                        </a:rPr>
                        <a:t> S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Modus Ponens- </a:t>
                      </a: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anose="020B0604030504040204" pitchFamily="34" charset="0"/>
                        </a:rPr>
                        <a:t>mp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4357391"/>
                  </a:ext>
                </a:extLst>
              </a:tr>
              <a:tr h="3794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R 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  <a:sym typeface="Symbol" pitchFamily="2" charset="2"/>
                        </a:rPr>
                        <a:t> S, S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´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R´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Modus Tollens- </a:t>
                      </a: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anose="020B0604030504040204" pitchFamily="34" charset="0"/>
                        </a:rPr>
                        <a:t>mt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844395"/>
                  </a:ext>
                </a:extLst>
              </a:tr>
              <a:tr h="379413">
                <a:tc>
                  <a:txBody>
                    <a:bodyPr/>
                    <a:lstStyle>
                      <a:lvl1pPr marL="304800" indent="-3048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304800" marR="0" lvl="0" indent="-3048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R,  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R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 Λ 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Conjunction-</a:t>
                      </a: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anose="020B0604030504040204" pitchFamily="34" charset="0"/>
                        </a:rPr>
                        <a:t>con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099864"/>
                  </a:ext>
                </a:extLst>
              </a:tr>
              <a:tr h="365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R 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Λ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  <a:sym typeface="Symbol" pitchFamily="2" charset="2"/>
                        </a:rPr>
                        <a:t> 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R, 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Simplification- </a:t>
                      </a: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anose="020B0604030504040204" pitchFamily="34" charset="0"/>
                        </a:rPr>
                        <a:t>sim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1688175"/>
                  </a:ext>
                </a:extLst>
              </a:tr>
              <a:tr h="365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R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 V 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Addition- </a:t>
                      </a: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anose="020B0604030504040204" pitchFamily="34" charset="0"/>
                        </a:rPr>
                        <a:t>add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96426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>
            <a:extLst>
              <a:ext uri="{FF2B5EF4-FFF2-40B4-BE49-F238E27FC236}">
                <a16:creationId xmlns:a16="http://schemas.microsoft.com/office/drawing/2014/main" id="{ADDB1AA0-4299-ED42-861E-83D2BBE38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Proof Problem as Search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A7DD3-8A6B-6147-9D4E-E399838C1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dirty="0">
                <a:solidFill>
                  <a:schemeClr val="accent6"/>
                </a:solidFill>
              </a:rPr>
              <a:t>Initial state</a:t>
            </a:r>
            <a:r>
              <a:rPr lang="en-US" sz="2400" dirty="0"/>
              <a:t>: </a:t>
            </a:r>
            <a:r>
              <a:rPr lang="en-US" sz="2000" dirty="0"/>
              <a:t>initial knowledge base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rgbClr val="0070C0"/>
                </a:solidFill>
              </a:rPr>
              <a:t>Actions</a:t>
            </a:r>
            <a:r>
              <a:rPr lang="en-US" sz="2400" dirty="0"/>
              <a:t>: </a:t>
            </a:r>
          </a:p>
          <a:p>
            <a:pPr lvl="1" eaLnBrk="1" hangingPunct="1">
              <a:defRPr/>
            </a:pPr>
            <a:r>
              <a:rPr lang="en-US" sz="2000" dirty="0"/>
              <a:t>set of actions consists of all the inference rules applied to all the sentences that match the left half of the inference rule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rgbClr val="0070C0"/>
                </a:solidFill>
              </a:rPr>
              <a:t>Result</a:t>
            </a:r>
            <a:r>
              <a:rPr lang="en-US" sz="2400" dirty="0"/>
              <a:t>: </a:t>
            </a:r>
            <a:r>
              <a:rPr lang="en-US" sz="2000" dirty="0"/>
              <a:t>add the sentence in the right half of the inference rule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rgbClr val="0070C0"/>
                </a:solidFill>
              </a:rPr>
              <a:t>Goal</a:t>
            </a:r>
            <a:r>
              <a:rPr lang="en-US" sz="2400" dirty="0"/>
              <a:t>: </a:t>
            </a:r>
            <a:r>
              <a:rPr lang="en-US" sz="2000" dirty="0"/>
              <a:t>the goal is a state that contains the sentence we are trying to prove</a:t>
            </a:r>
          </a:p>
          <a:p>
            <a:pPr eaLnBrk="1" hangingPunct="1">
              <a:defRPr/>
            </a:pPr>
            <a:endParaRPr lang="en-US" sz="2000" dirty="0"/>
          </a:p>
          <a:p>
            <a:pPr eaLnBrk="1" hangingPunct="1">
              <a:defRPr/>
            </a:pPr>
            <a:r>
              <a:rPr lang="en-US" sz="2000" dirty="0"/>
              <a:t>Practically, finding a proof can be more efficient because the proof can ignore irrelevant propositions, no matter how many of them there are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053AF9-BBB0-E846-97BB-22E753E8A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ADF56EE-20E1-5744-86E1-684AE42ACDBE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43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6AAD16C-A66F-3A45-B095-EA26E9C2D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46C7971-0F09-9C42-9E5C-7D379748255C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44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64516" name="Rectangle 2">
            <a:extLst>
              <a:ext uri="{FF2B5EF4-FFF2-40B4-BE49-F238E27FC236}">
                <a16:creationId xmlns:a16="http://schemas.microsoft.com/office/drawing/2014/main" id="{C072112D-DEAA-C049-B133-FD8735675F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Resolution</a:t>
            </a:r>
          </a:p>
        </p:txBody>
      </p:sp>
      <p:sp>
        <p:nvSpPr>
          <p:cNvPr id="64517" name="Rectangle 3">
            <a:extLst>
              <a:ext uri="{FF2B5EF4-FFF2-40B4-BE49-F238E27FC236}">
                <a16:creationId xmlns:a16="http://schemas.microsoft.com/office/drawing/2014/main" id="{49E1B8ED-931F-7D46-B2B1-EDBC484104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/>
              <a:t>The inference rules can be applied whenever suitable premises are found in the KB</a:t>
            </a:r>
          </a:p>
          <a:p>
            <a:pPr eaLnBrk="1" hangingPunct="1"/>
            <a:endParaRPr lang="en-US" altLang="en-US" sz="2000"/>
          </a:p>
          <a:p>
            <a:pPr eaLnBrk="1" hangingPunct="1"/>
            <a:r>
              <a:rPr lang="en-US" altLang="en-US" sz="2000"/>
              <a:t>The conclusion of the rule must follow regardless of what else is in the KB</a:t>
            </a:r>
          </a:p>
          <a:p>
            <a:pPr eaLnBrk="1" hangingPunct="1"/>
            <a:endParaRPr lang="en-US" altLang="en-US" sz="2000"/>
          </a:p>
          <a:p>
            <a:pPr eaLnBrk="1" hangingPunct="1"/>
            <a:r>
              <a:rPr lang="en-US" altLang="en-US" sz="2000"/>
              <a:t>The above rules are sound, but if the available inference rules are inadequate, then it’s not complete</a:t>
            </a:r>
          </a:p>
          <a:p>
            <a:pPr eaLnBrk="1" hangingPunct="1"/>
            <a:endParaRPr lang="en-US" altLang="en-US" sz="2000"/>
          </a:p>
          <a:p>
            <a:pPr eaLnBrk="1" hangingPunct="1"/>
            <a:r>
              <a:rPr lang="en-US" altLang="en-US" sz="2000"/>
              <a:t>Now, we introduce </a:t>
            </a:r>
            <a:r>
              <a:rPr lang="en-US" altLang="en-US" sz="2000">
                <a:solidFill>
                  <a:schemeClr val="accent2"/>
                </a:solidFill>
              </a:rPr>
              <a:t>a single inference rule</a:t>
            </a:r>
            <a:r>
              <a:rPr lang="en-US" altLang="en-US" sz="2000"/>
              <a:t>, </a:t>
            </a:r>
            <a:r>
              <a:rPr lang="en-US" altLang="en-US" sz="2000" b="1">
                <a:solidFill>
                  <a:schemeClr val="hlink"/>
                </a:solidFill>
              </a:rPr>
              <a:t>resolution</a:t>
            </a:r>
            <a:r>
              <a:rPr lang="en-US" altLang="en-US" sz="2000"/>
              <a:t>, that gives a </a:t>
            </a:r>
            <a:r>
              <a:rPr lang="en-US" altLang="en-US" sz="2000">
                <a:solidFill>
                  <a:schemeClr val="accent2"/>
                </a:solidFill>
              </a:rPr>
              <a:t>complete</a:t>
            </a:r>
            <a:r>
              <a:rPr lang="en-US" altLang="en-US" sz="2000"/>
              <a:t> inference algorithm when coupled with any complete search algorithm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B1066E4-2652-DD47-8C74-D863D480F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3AF6AA4-B27B-7E49-B865-E0BF034BE24E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45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2053" name="Rectangle 2">
            <a:extLst>
              <a:ext uri="{FF2B5EF4-FFF2-40B4-BE49-F238E27FC236}">
                <a16:creationId xmlns:a16="http://schemas.microsoft.com/office/drawing/2014/main" id="{90D5B855-97AB-1C49-B364-3FF22F8878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sp>
        <p:nvSpPr>
          <p:cNvPr id="2054" name="Rectangle 3">
            <a:extLst>
              <a:ext uri="{FF2B5EF4-FFF2-40B4-BE49-F238E27FC236}">
                <a16:creationId xmlns:a16="http://schemas.microsoft.com/office/drawing/2014/main" id="{110F19FC-2855-CF4E-8378-C3E3808028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6019800" cy="4608513"/>
          </a:xfrm>
        </p:spPr>
        <p:txBody>
          <a:bodyPr/>
          <a:lstStyle/>
          <a:p>
            <a:pPr eaLnBrk="1" hangingPunct="1"/>
            <a:r>
              <a:rPr lang="en-US" altLang="en-US" sz="2000"/>
              <a:t>Recall our previous proof of </a:t>
            </a:r>
            <a:r>
              <a:rPr lang="en-US" altLang="en-US" sz="2000">
                <a:sym typeface="Wingdings" pitchFamily="2" charset="2"/>
              </a:rPr>
              <a:t>P</a:t>
            </a:r>
            <a:r>
              <a:rPr lang="en-US" altLang="en-US" sz="2000" baseline="-14000">
                <a:sym typeface="Wingdings" pitchFamily="2" charset="2"/>
              </a:rPr>
              <a:t>3,1 </a:t>
            </a:r>
            <a:r>
              <a:rPr lang="en-US" altLang="en-US" sz="2000"/>
              <a:t>given:</a:t>
            </a:r>
          </a:p>
          <a:p>
            <a:pPr eaLnBrk="1" hangingPunct="1"/>
            <a:endParaRPr lang="en-US" altLang="en-US" sz="2000"/>
          </a:p>
          <a:p>
            <a:pPr eaLnBrk="1" hangingPunct="1"/>
            <a:endParaRPr lang="en-US" altLang="en-US" sz="2000"/>
          </a:p>
        </p:txBody>
      </p:sp>
      <p:pic>
        <p:nvPicPr>
          <p:cNvPr id="2055" name="Picture 4" descr="wumpus-world">
            <a:extLst>
              <a:ext uri="{FF2B5EF4-FFF2-40B4-BE49-F238E27FC236}">
                <a16:creationId xmlns:a16="http://schemas.microsoft.com/office/drawing/2014/main" id="{87C2AD44-776E-714E-98A8-229BAF447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676400"/>
            <a:ext cx="2771775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50" name="Object 6">
            <a:extLst>
              <a:ext uri="{FF2B5EF4-FFF2-40B4-BE49-F238E27FC236}">
                <a16:creationId xmlns:a16="http://schemas.microsoft.com/office/drawing/2014/main" id="{0516DF2E-CA6D-A042-AA51-A652E66FAE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905000"/>
          <a:ext cx="3203575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4" imgW="40081200" imgH="51498500" progId="Equation.DSMT4">
                  <p:embed/>
                </p:oleObj>
              </mc:Choice>
              <mc:Fallback>
                <p:oleObj name="Equation" r:id="rId4" imgW="40081200" imgH="514985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905000"/>
                        <a:ext cx="3203575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1" name="Text Box 7">
            <a:extLst>
              <a:ext uri="{FF2B5EF4-FFF2-40B4-BE49-F238E27FC236}">
                <a16:creationId xmlns:a16="http://schemas.microsoft.com/office/drawing/2014/main" id="{B3AA7FC5-9001-A24F-8CED-FF3F4F7A79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257800"/>
            <a:ext cx="4800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>
                <a:solidFill>
                  <a:schemeClr val="accent2"/>
                </a:solidFill>
              </a:rPr>
              <a:t>Resolution rule: </a:t>
            </a:r>
            <a:r>
              <a:rPr lang="en-US" altLang="en-US" sz="1600">
                <a:solidFill>
                  <a:schemeClr val="accent2"/>
                </a:solidFill>
                <a:latin typeface="Verdana" panose="020B0604030504040204" pitchFamily="34" charset="0"/>
                <a:sym typeface="Wingdings" pitchFamily="2" charset="2"/>
              </a:rPr>
              <a:t>¬P</a:t>
            </a:r>
            <a:r>
              <a:rPr lang="en-US" altLang="en-US" sz="1600" baseline="-14000">
                <a:solidFill>
                  <a:schemeClr val="accent2"/>
                </a:solidFill>
                <a:latin typeface="Verdana" panose="020B0604030504040204" pitchFamily="34" charset="0"/>
                <a:sym typeface="Wingdings" pitchFamily="2" charset="2"/>
              </a:rPr>
              <a:t>1,1</a:t>
            </a:r>
            <a:r>
              <a:rPr lang="en-US" altLang="en-US" sz="2000" baseline="-14000">
                <a:solidFill>
                  <a:schemeClr val="accent2"/>
                </a:solidFill>
                <a:latin typeface="Verdana" panose="020B0604030504040204" pitchFamily="34" charset="0"/>
                <a:sym typeface="Wingdings" pitchFamily="2" charset="2"/>
              </a:rPr>
              <a:t> </a:t>
            </a:r>
            <a:r>
              <a:rPr lang="en-US" altLang="en-US" sz="1600">
                <a:solidFill>
                  <a:schemeClr val="accent2"/>
                </a:solidFill>
              </a:rPr>
              <a:t> resolves with </a:t>
            </a:r>
            <a:r>
              <a:rPr lang="en-US" altLang="en-US" sz="1600">
                <a:solidFill>
                  <a:schemeClr val="accent2"/>
                </a:solidFill>
                <a:latin typeface="Verdana" panose="020B0604030504040204" pitchFamily="34" charset="0"/>
                <a:sym typeface="Wingdings" pitchFamily="2" charset="2"/>
              </a:rPr>
              <a:t>P</a:t>
            </a:r>
            <a:r>
              <a:rPr lang="en-US" altLang="en-US" sz="1600" baseline="-14000">
                <a:solidFill>
                  <a:schemeClr val="accent2"/>
                </a:solidFill>
                <a:latin typeface="Verdana" panose="020B0604030504040204" pitchFamily="34" charset="0"/>
                <a:sym typeface="Wingdings" pitchFamily="2" charset="2"/>
              </a:rPr>
              <a:t>1,1</a:t>
            </a:r>
            <a:r>
              <a:rPr lang="en-US" altLang="en-US" sz="2000" baseline="-14000">
                <a:solidFill>
                  <a:schemeClr val="accent2"/>
                </a:solidFill>
                <a:latin typeface="Verdana" panose="020B0604030504040204" pitchFamily="34" charset="0"/>
                <a:sym typeface="Wingdings" pitchFamily="2" charset="2"/>
              </a:rPr>
              <a:t> </a:t>
            </a:r>
            <a:r>
              <a:rPr lang="en-US" altLang="en-US" sz="1600">
                <a:solidFill>
                  <a:schemeClr val="accent2"/>
                </a:solidFill>
              </a:rPr>
              <a:t>in R9</a:t>
            </a:r>
          </a:p>
        </p:txBody>
      </p:sp>
      <p:sp>
        <p:nvSpPr>
          <p:cNvPr id="113672" name="Text Box 8">
            <a:extLst>
              <a:ext uri="{FF2B5EF4-FFF2-40B4-BE49-F238E27FC236}">
                <a16:creationId xmlns:a16="http://schemas.microsoft.com/office/drawing/2014/main" id="{FC8D7958-504B-3C4A-B7D1-93671E733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715000"/>
            <a:ext cx="480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>
                <a:solidFill>
                  <a:schemeClr val="accent2"/>
                </a:solidFill>
              </a:rPr>
              <a:t>Resolution rule: </a:t>
            </a:r>
            <a:r>
              <a:rPr lang="en-US" altLang="en-US" sz="1600">
                <a:solidFill>
                  <a:schemeClr val="accent2"/>
                </a:solidFill>
                <a:latin typeface="Verdana" panose="020B0604030504040204" pitchFamily="34" charset="0"/>
                <a:sym typeface="Wingdings" pitchFamily="2" charset="2"/>
              </a:rPr>
              <a:t>¬P</a:t>
            </a:r>
            <a:r>
              <a:rPr lang="en-US" altLang="en-US" sz="1600" baseline="-14000">
                <a:solidFill>
                  <a:schemeClr val="accent2"/>
                </a:solidFill>
                <a:latin typeface="Verdana" panose="020B0604030504040204" pitchFamily="34" charset="0"/>
                <a:sym typeface="Wingdings" pitchFamily="2" charset="2"/>
              </a:rPr>
              <a:t>2,2</a:t>
            </a:r>
            <a:r>
              <a:rPr lang="en-US" altLang="en-US" sz="2000" baseline="-14000">
                <a:solidFill>
                  <a:schemeClr val="accent2"/>
                </a:solidFill>
                <a:latin typeface="Verdana" panose="020B0604030504040204" pitchFamily="34" charset="0"/>
                <a:sym typeface="Wingdings" pitchFamily="2" charset="2"/>
              </a:rPr>
              <a:t> </a:t>
            </a:r>
            <a:r>
              <a:rPr lang="en-US" altLang="en-US" sz="1600">
                <a:solidFill>
                  <a:schemeClr val="accent2"/>
                </a:solidFill>
              </a:rPr>
              <a:t> resolves with </a:t>
            </a:r>
            <a:r>
              <a:rPr lang="en-US" altLang="en-US" sz="1600">
                <a:solidFill>
                  <a:schemeClr val="accent2"/>
                </a:solidFill>
                <a:latin typeface="Verdana" panose="020B0604030504040204" pitchFamily="34" charset="0"/>
                <a:sym typeface="Wingdings" pitchFamily="2" charset="2"/>
              </a:rPr>
              <a:t>P</a:t>
            </a:r>
            <a:r>
              <a:rPr lang="en-US" altLang="en-US" sz="1600" baseline="-14000">
                <a:solidFill>
                  <a:schemeClr val="accent2"/>
                </a:solidFill>
                <a:latin typeface="Verdana" panose="020B0604030504040204" pitchFamily="34" charset="0"/>
                <a:sym typeface="Wingdings" pitchFamily="2" charset="2"/>
              </a:rPr>
              <a:t>2,2</a:t>
            </a:r>
            <a:r>
              <a:rPr lang="en-US" altLang="en-US" sz="2000" baseline="-14000">
                <a:solidFill>
                  <a:schemeClr val="accent2"/>
                </a:solidFill>
                <a:latin typeface="Verdana" panose="020B0604030504040204" pitchFamily="34" charset="0"/>
                <a:sym typeface="Wingdings" pitchFamily="2" charset="2"/>
              </a:rPr>
              <a:t> </a:t>
            </a:r>
            <a:r>
              <a:rPr lang="en-US" altLang="en-US" sz="1600">
                <a:solidFill>
                  <a:schemeClr val="accent2"/>
                </a:solidFill>
              </a:rPr>
              <a:t>in R10</a:t>
            </a:r>
          </a:p>
        </p:txBody>
      </p:sp>
      <p:sp>
        <p:nvSpPr>
          <p:cNvPr id="2058" name="Text Box 9">
            <a:extLst>
              <a:ext uri="{FF2B5EF4-FFF2-40B4-BE49-F238E27FC236}">
                <a16:creationId xmlns:a16="http://schemas.microsoft.com/office/drawing/2014/main" id="{4FA5D7D8-EFF9-084C-8A98-BC51AE79E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495800"/>
            <a:ext cx="3810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chemeClr val="hlink"/>
                </a:solidFill>
              </a:rPr>
              <a:t>Unit resolution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1" grpId="0" autoUpdateAnimBg="0"/>
      <p:bldP spid="113672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EF07B89-209E-4D4D-9D95-CCD385846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5792CB6-8FC5-A849-BE85-F71ABB165B0D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46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65540" name="Rectangle 2">
            <a:extLst>
              <a:ext uri="{FF2B5EF4-FFF2-40B4-BE49-F238E27FC236}">
                <a16:creationId xmlns:a16="http://schemas.microsoft.com/office/drawing/2014/main" id="{D2E4B8F7-243F-044A-B49F-B211459D7A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Resolution Rules</a:t>
            </a:r>
          </a:p>
        </p:txBody>
      </p:sp>
      <p:sp>
        <p:nvSpPr>
          <p:cNvPr id="65541" name="Rectangle 3">
            <a:extLst>
              <a:ext uri="{FF2B5EF4-FFF2-40B4-BE49-F238E27FC236}">
                <a16:creationId xmlns:a16="http://schemas.microsoft.com/office/drawing/2014/main" id="{8428E705-99CF-454D-ADB0-A9BF800E9B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Unit resolution</a:t>
            </a:r>
          </a:p>
          <a:p>
            <a:pPr lvl="1" eaLnBrk="1" hangingPunct="1"/>
            <a:r>
              <a:rPr lang="en-US" altLang="en-US" i="1">
                <a:latin typeface="Times New Roman" panose="02020603050405020304" pitchFamily="18" charset="0"/>
              </a:rPr>
              <a:t>li</a:t>
            </a:r>
            <a:r>
              <a:rPr lang="en-US" altLang="en-US"/>
              <a:t> and </a:t>
            </a:r>
            <a:r>
              <a:rPr lang="en-US" altLang="en-US" i="1">
                <a:latin typeface="Times New Roman" panose="02020603050405020304" pitchFamily="18" charset="0"/>
              </a:rPr>
              <a:t>m</a:t>
            </a:r>
            <a:r>
              <a:rPr lang="en-US" altLang="en-US"/>
              <a:t> are complementary literals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endParaRPr lang="en-US" altLang="en-US"/>
          </a:p>
          <a:p>
            <a:pPr lvl="1" eaLnBrk="1" hangingPunct="1"/>
            <a:endParaRPr lang="en-US" altLang="en-US"/>
          </a:p>
          <a:p>
            <a:pPr eaLnBrk="1" hangingPunct="1"/>
            <a:r>
              <a:rPr lang="en-US" altLang="en-US"/>
              <a:t>Generalized resolution rule</a:t>
            </a:r>
          </a:p>
        </p:txBody>
      </p:sp>
      <p:sp>
        <p:nvSpPr>
          <p:cNvPr id="65542" name="Rectangle 4">
            <a:extLst>
              <a:ext uri="{FF2B5EF4-FFF2-40B4-BE49-F238E27FC236}">
                <a16:creationId xmlns:a16="http://schemas.microsoft.com/office/drawing/2014/main" id="{EF55F390-31C3-F94E-82BE-61E047814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667000"/>
            <a:ext cx="35814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000">
                <a:latin typeface="Monotype Corsiva" panose="03010101010201010101" pitchFamily="66" charset="0"/>
              </a:rPr>
              <a:t>l </a:t>
            </a:r>
            <a:r>
              <a:rPr lang="en-US" altLang="en-US" sz="2000" baseline="-25000">
                <a:latin typeface="Verdana" panose="020B0604030504040204" pitchFamily="34" charset="0"/>
              </a:rPr>
              <a:t>1</a:t>
            </a:r>
            <a:r>
              <a:rPr lang="en-US" altLang="en-US" sz="2000">
                <a:latin typeface="Verdana" panose="020B0604030504040204" pitchFamily="34" charset="0"/>
              </a:rPr>
              <a:t> </a:t>
            </a:r>
            <a:r>
              <a:rPr lang="en-US" altLang="en-US" sz="2000">
                <a:latin typeface="Verdana" panose="020B0604030504040204" pitchFamily="34" charset="0"/>
                <a:sym typeface="Symbol" pitchFamily="2" charset="2"/>
              </a:rPr>
              <a:t></a:t>
            </a:r>
            <a:r>
              <a:rPr lang="en-US" altLang="en-US" sz="2000">
                <a:latin typeface="Verdana" panose="020B0604030504040204" pitchFamily="34" charset="0"/>
              </a:rPr>
              <a:t>… </a:t>
            </a:r>
            <a:r>
              <a:rPr lang="en-US" altLang="en-US" sz="2000">
                <a:latin typeface="Verdana" panose="020B0604030504040204" pitchFamily="34" charset="0"/>
                <a:sym typeface="Symbol" pitchFamily="2" charset="2"/>
              </a:rPr>
              <a:t></a:t>
            </a:r>
            <a:r>
              <a:rPr lang="en-US" altLang="en-US" sz="2000">
                <a:latin typeface="Verdana" panose="020B0604030504040204" pitchFamily="34" charset="0"/>
              </a:rPr>
              <a:t> </a:t>
            </a:r>
            <a:r>
              <a:rPr lang="en-US" altLang="en-US" sz="2000">
                <a:latin typeface="Monotype Corsiva" panose="03010101010201010101" pitchFamily="66" charset="0"/>
              </a:rPr>
              <a:t>l </a:t>
            </a:r>
            <a:r>
              <a:rPr lang="en-US" altLang="en-US" sz="2000" baseline="-25000">
                <a:latin typeface="Verdana" panose="020B0604030504040204" pitchFamily="34" charset="0"/>
              </a:rPr>
              <a:t>k</a:t>
            </a:r>
            <a:r>
              <a:rPr lang="en-US" altLang="en-US" sz="2000">
                <a:latin typeface="Verdana" panose="020B0604030504040204" pitchFamily="34" charset="0"/>
              </a:rPr>
              <a:t>, 		 </a:t>
            </a:r>
            <a:r>
              <a:rPr lang="en-US" altLang="en-US" sz="2000">
                <a:latin typeface="Monotype Corsiva" panose="03010101010201010101" pitchFamily="66" charset="0"/>
              </a:rPr>
              <a:t>m</a:t>
            </a:r>
            <a:endParaRPr lang="en-US" altLang="en-US" sz="2000">
              <a:latin typeface="Verdana" panose="020B060403050404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000">
                <a:latin typeface="Monotype Corsiva" panose="03010101010201010101" pitchFamily="66" charset="0"/>
              </a:rPr>
              <a:t>l </a:t>
            </a:r>
            <a:r>
              <a:rPr lang="en-US" altLang="en-US" sz="2000" baseline="-25000">
                <a:latin typeface="Verdana" panose="020B0604030504040204" pitchFamily="34" charset="0"/>
              </a:rPr>
              <a:t>1</a:t>
            </a:r>
            <a:r>
              <a:rPr lang="en-US" altLang="en-US" sz="2000">
                <a:latin typeface="Verdana" panose="020B0604030504040204" pitchFamily="34" charset="0"/>
              </a:rPr>
              <a:t> </a:t>
            </a:r>
            <a:r>
              <a:rPr lang="en-US" altLang="en-US" sz="2000">
                <a:latin typeface="Verdana" panose="020B0604030504040204" pitchFamily="34" charset="0"/>
                <a:sym typeface="Symbol" pitchFamily="2" charset="2"/>
              </a:rPr>
              <a:t></a:t>
            </a:r>
            <a:r>
              <a:rPr lang="en-US" altLang="en-US" sz="2000">
                <a:latin typeface="Verdana" panose="020B0604030504040204" pitchFamily="34" charset="0"/>
              </a:rPr>
              <a:t> … </a:t>
            </a:r>
            <a:r>
              <a:rPr lang="en-US" altLang="en-US" sz="2000">
                <a:latin typeface="Verdana" panose="020B0604030504040204" pitchFamily="34" charset="0"/>
                <a:sym typeface="Symbol" pitchFamily="2" charset="2"/>
              </a:rPr>
              <a:t></a:t>
            </a:r>
            <a:r>
              <a:rPr lang="en-US" altLang="en-US" sz="2000">
                <a:latin typeface="Verdana" panose="020B0604030504040204" pitchFamily="34" charset="0"/>
              </a:rPr>
              <a:t> </a:t>
            </a:r>
            <a:r>
              <a:rPr lang="en-US" altLang="en-US" sz="2000">
                <a:latin typeface="Monotype Corsiva" panose="03010101010201010101" pitchFamily="66" charset="0"/>
              </a:rPr>
              <a:t>l </a:t>
            </a:r>
            <a:r>
              <a:rPr lang="en-US" altLang="en-US" sz="2000" baseline="-25000">
                <a:latin typeface="Verdana" panose="020B0604030504040204" pitchFamily="34" charset="0"/>
              </a:rPr>
              <a:t>i-1 </a:t>
            </a:r>
            <a:r>
              <a:rPr lang="en-US" altLang="en-US" sz="2000">
                <a:latin typeface="Verdana" panose="020B0604030504040204" pitchFamily="34" charset="0"/>
                <a:sym typeface="Symbol" pitchFamily="2" charset="2"/>
              </a:rPr>
              <a:t></a:t>
            </a:r>
            <a:r>
              <a:rPr lang="en-US" altLang="en-US" sz="2000" baseline="-25000">
                <a:latin typeface="Verdana" panose="020B0604030504040204" pitchFamily="34" charset="0"/>
              </a:rPr>
              <a:t> </a:t>
            </a:r>
            <a:r>
              <a:rPr lang="en-US" altLang="en-US" sz="2000">
                <a:latin typeface="Monotype Corsiva" panose="03010101010201010101" pitchFamily="66" charset="0"/>
              </a:rPr>
              <a:t>l </a:t>
            </a:r>
            <a:r>
              <a:rPr lang="en-US" altLang="en-US" sz="2000" baseline="-25000">
                <a:latin typeface="Verdana" panose="020B0604030504040204" pitchFamily="34" charset="0"/>
              </a:rPr>
              <a:t>i+1 </a:t>
            </a:r>
            <a:r>
              <a:rPr lang="en-US" altLang="en-US" sz="2000">
                <a:latin typeface="Verdana" panose="020B0604030504040204" pitchFamily="34" charset="0"/>
                <a:sym typeface="Symbol" pitchFamily="2" charset="2"/>
              </a:rPr>
              <a:t></a:t>
            </a:r>
            <a:r>
              <a:rPr lang="en-US" altLang="en-US" sz="2000">
                <a:latin typeface="Verdana" panose="020B0604030504040204" pitchFamily="34" charset="0"/>
              </a:rPr>
              <a:t> … </a:t>
            </a:r>
            <a:r>
              <a:rPr lang="en-US" altLang="en-US" sz="2000">
                <a:latin typeface="Verdana" panose="020B0604030504040204" pitchFamily="34" charset="0"/>
                <a:sym typeface="Symbol" pitchFamily="2" charset="2"/>
              </a:rPr>
              <a:t></a:t>
            </a:r>
            <a:r>
              <a:rPr lang="en-US" altLang="en-US" sz="2000">
                <a:latin typeface="Verdana" panose="020B0604030504040204" pitchFamily="34" charset="0"/>
              </a:rPr>
              <a:t> </a:t>
            </a:r>
            <a:r>
              <a:rPr lang="en-US" altLang="en-US" sz="2000">
                <a:latin typeface="Monotype Corsiva" panose="03010101010201010101" pitchFamily="66" charset="0"/>
              </a:rPr>
              <a:t>l</a:t>
            </a:r>
            <a:r>
              <a:rPr lang="en-US" altLang="en-US" sz="2000" baseline="-25000">
                <a:latin typeface="Verdana" panose="020B0604030504040204" pitchFamily="34" charset="0"/>
              </a:rPr>
              <a:t>k</a:t>
            </a:r>
          </a:p>
        </p:txBody>
      </p:sp>
      <p:sp>
        <p:nvSpPr>
          <p:cNvPr id="65543" name="Line 5">
            <a:extLst>
              <a:ext uri="{FF2B5EF4-FFF2-40B4-BE49-F238E27FC236}">
                <a16:creationId xmlns:a16="http://schemas.microsoft.com/office/drawing/2014/main" id="{B428B59A-40E0-7346-853D-CA9FFEA262D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3048000"/>
            <a:ext cx="3200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5544" name="Rectangle 6">
            <a:extLst>
              <a:ext uri="{FF2B5EF4-FFF2-40B4-BE49-F238E27FC236}">
                <a16:creationId xmlns:a16="http://schemas.microsoft.com/office/drawing/2014/main" id="{D635A78F-3D97-AB47-847A-E5EB9C88B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343400"/>
            <a:ext cx="7696200" cy="128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000">
                <a:latin typeface="Monotype Corsiva" panose="03010101010201010101" pitchFamily="66" charset="0"/>
              </a:rPr>
              <a:t>l </a:t>
            </a:r>
            <a:r>
              <a:rPr lang="en-US" altLang="en-US" sz="2000" baseline="-25000">
                <a:latin typeface="Verdana" panose="020B0604030504040204" pitchFamily="34" charset="0"/>
              </a:rPr>
              <a:t>1</a:t>
            </a:r>
            <a:r>
              <a:rPr lang="en-US" altLang="en-US" sz="2000">
                <a:latin typeface="Verdana" panose="020B0604030504040204" pitchFamily="34" charset="0"/>
              </a:rPr>
              <a:t> </a:t>
            </a:r>
            <a:r>
              <a:rPr lang="en-US" altLang="en-US" sz="2000">
                <a:latin typeface="Verdana" panose="020B0604030504040204" pitchFamily="34" charset="0"/>
                <a:sym typeface="Symbol" pitchFamily="2" charset="2"/>
              </a:rPr>
              <a:t></a:t>
            </a:r>
            <a:r>
              <a:rPr lang="en-US" altLang="en-US" sz="2000">
                <a:latin typeface="Verdana" panose="020B0604030504040204" pitchFamily="34" charset="0"/>
              </a:rPr>
              <a:t>… </a:t>
            </a:r>
            <a:r>
              <a:rPr lang="en-US" altLang="en-US" sz="2000">
                <a:latin typeface="Verdana" panose="020B0604030504040204" pitchFamily="34" charset="0"/>
                <a:sym typeface="Symbol" pitchFamily="2" charset="2"/>
              </a:rPr>
              <a:t></a:t>
            </a:r>
            <a:r>
              <a:rPr lang="en-US" altLang="en-US" sz="2000">
                <a:latin typeface="Verdana" panose="020B0604030504040204" pitchFamily="34" charset="0"/>
              </a:rPr>
              <a:t> </a:t>
            </a:r>
            <a:r>
              <a:rPr lang="en-US" altLang="en-US" sz="2000">
                <a:latin typeface="Monotype Corsiva" panose="03010101010201010101" pitchFamily="66" charset="0"/>
              </a:rPr>
              <a:t>l </a:t>
            </a:r>
            <a:r>
              <a:rPr lang="en-US" altLang="en-US" sz="2000" baseline="-25000">
                <a:latin typeface="Verdana" panose="020B0604030504040204" pitchFamily="34" charset="0"/>
              </a:rPr>
              <a:t>k</a:t>
            </a:r>
            <a:r>
              <a:rPr lang="en-US" altLang="en-US" sz="2000">
                <a:latin typeface="Verdana" panose="020B0604030504040204" pitchFamily="34" charset="0"/>
              </a:rPr>
              <a:t>, 		 </a:t>
            </a:r>
            <a:r>
              <a:rPr lang="en-US" altLang="en-US" sz="2000">
                <a:latin typeface="Monotype Corsiva" panose="03010101010201010101" pitchFamily="66" charset="0"/>
              </a:rPr>
              <a:t>m</a:t>
            </a:r>
            <a:r>
              <a:rPr lang="en-US" altLang="en-US" sz="2000" baseline="-25000">
                <a:latin typeface="Verdana" panose="020B0604030504040204" pitchFamily="34" charset="0"/>
              </a:rPr>
              <a:t>1</a:t>
            </a:r>
            <a:r>
              <a:rPr lang="en-US" altLang="en-US" sz="2000">
                <a:latin typeface="Verdana" panose="020B0604030504040204" pitchFamily="34" charset="0"/>
              </a:rPr>
              <a:t> </a:t>
            </a:r>
            <a:r>
              <a:rPr lang="en-US" altLang="en-US" sz="2000">
                <a:latin typeface="Verdana" panose="020B0604030504040204" pitchFamily="34" charset="0"/>
                <a:sym typeface="Symbol" pitchFamily="2" charset="2"/>
              </a:rPr>
              <a:t></a:t>
            </a:r>
            <a:r>
              <a:rPr lang="en-US" altLang="en-US" sz="2000">
                <a:latin typeface="Verdana" panose="020B0604030504040204" pitchFamily="34" charset="0"/>
              </a:rPr>
              <a:t> … </a:t>
            </a:r>
            <a:r>
              <a:rPr lang="en-US" altLang="en-US" sz="2000">
                <a:latin typeface="Verdana" panose="020B0604030504040204" pitchFamily="34" charset="0"/>
                <a:sym typeface="Symbol" pitchFamily="2" charset="2"/>
              </a:rPr>
              <a:t></a:t>
            </a:r>
            <a:r>
              <a:rPr lang="en-US" altLang="en-US" sz="2000">
                <a:latin typeface="Verdana" panose="020B0604030504040204" pitchFamily="34" charset="0"/>
              </a:rPr>
              <a:t> </a:t>
            </a:r>
            <a:r>
              <a:rPr lang="en-US" altLang="en-US" sz="2000">
                <a:latin typeface="Monotype Corsiva" panose="03010101010201010101" pitchFamily="66" charset="0"/>
              </a:rPr>
              <a:t>m </a:t>
            </a:r>
            <a:r>
              <a:rPr lang="en-US" altLang="en-US" sz="2000" baseline="-25000">
                <a:latin typeface="Verdana" panose="020B0604030504040204" pitchFamily="34" charset="0"/>
              </a:rPr>
              <a:t>n</a:t>
            </a:r>
            <a:r>
              <a:rPr lang="en-US" altLang="en-US" sz="2000">
                <a:latin typeface="Verdana" panose="020B0604030504040204" pitchFamily="34" charset="0"/>
              </a:rPr>
              <a:t>
</a:t>
            </a:r>
            <a:r>
              <a:rPr lang="en-US" altLang="en-US" sz="2000">
                <a:latin typeface="Monotype Corsiva" panose="03010101010201010101" pitchFamily="66" charset="0"/>
              </a:rPr>
              <a:t>l </a:t>
            </a:r>
            <a:r>
              <a:rPr lang="en-US" altLang="en-US" sz="2000" baseline="-25000">
                <a:latin typeface="Verdana" panose="020B0604030504040204" pitchFamily="34" charset="0"/>
              </a:rPr>
              <a:t>1</a:t>
            </a:r>
            <a:r>
              <a:rPr lang="en-US" altLang="en-US" sz="2000">
                <a:latin typeface="Verdana" panose="020B0604030504040204" pitchFamily="34" charset="0"/>
              </a:rPr>
              <a:t> </a:t>
            </a:r>
            <a:r>
              <a:rPr lang="en-US" altLang="en-US" sz="2000">
                <a:latin typeface="Verdana" panose="020B0604030504040204" pitchFamily="34" charset="0"/>
                <a:sym typeface="Symbol" pitchFamily="2" charset="2"/>
              </a:rPr>
              <a:t></a:t>
            </a:r>
            <a:r>
              <a:rPr lang="en-US" altLang="en-US" sz="2000">
                <a:latin typeface="Verdana" panose="020B0604030504040204" pitchFamily="34" charset="0"/>
              </a:rPr>
              <a:t> … </a:t>
            </a:r>
            <a:r>
              <a:rPr lang="en-US" altLang="en-US" sz="2000">
                <a:latin typeface="Verdana" panose="020B0604030504040204" pitchFamily="34" charset="0"/>
                <a:sym typeface="Symbol" pitchFamily="2" charset="2"/>
              </a:rPr>
              <a:t></a:t>
            </a:r>
            <a:r>
              <a:rPr lang="en-US" altLang="en-US" sz="2000">
                <a:latin typeface="Verdana" panose="020B0604030504040204" pitchFamily="34" charset="0"/>
              </a:rPr>
              <a:t> </a:t>
            </a:r>
            <a:r>
              <a:rPr lang="en-US" altLang="en-US" sz="2000">
                <a:latin typeface="Monotype Corsiva" panose="03010101010201010101" pitchFamily="66" charset="0"/>
              </a:rPr>
              <a:t>l </a:t>
            </a:r>
            <a:r>
              <a:rPr lang="en-US" altLang="en-US" sz="2000" baseline="-25000">
                <a:latin typeface="Verdana" panose="020B0604030504040204" pitchFamily="34" charset="0"/>
              </a:rPr>
              <a:t>i-1 </a:t>
            </a:r>
            <a:r>
              <a:rPr lang="en-US" altLang="en-US" sz="2000">
                <a:latin typeface="Verdana" panose="020B0604030504040204" pitchFamily="34" charset="0"/>
                <a:sym typeface="Symbol" pitchFamily="2" charset="2"/>
              </a:rPr>
              <a:t></a:t>
            </a:r>
            <a:r>
              <a:rPr lang="en-US" altLang="en-US" sz="2000" baseline="-25000">
                <a:latin typeface="Verdana" panose="020B0604030504040204" pitchFamily="34" charset="0"/>
              </a:rPr>
              <a:t> </a:t>
            </a:r>
            <a:r>
              <a:rPr lang="en-US" altLang="en-US" sz="2000">
                <a:latin typeface="Monotype Corsiva" panose="03010101010201010101" pitchFamily="66" charset="0"/>
              </a:rPr>
              <a:t>l </a:t>
            </a:r>
            <a:r>
              <a:rPr lang="en-US" altLang="en-US" sz="2000" baseline="-25000">
                <a:latin typeface="Verdana" panose="020B0604030504040204" pitchFamily="34" charset="0"/>
              </a:rPr>
              <a:t>i+1 </a:t>
            </a:r>
            <a:r>
              <a:rPr lang="en-US" altLang="en-US" sz="2000">
                <a:latin typeface="Verdana" panose="020B0604030504040204" pitchFamily="34" charset="0"/>
                <a:sym typeface="Symbol" pitchFamily="2" charset="2"/>
              </a:rPr>
              <a:t></a:t>
            </a:r>
            <a:r>
              <a:rPr lang="en-US" altLang="en-US" sz="2000">
                <a:latin typeface="Verdana" panose="020B0604030504040204" pitchFamily="34" charset="0"/>
              </a:rPr>
              <a:t> … </a:t>
            </a:r>
            <a:r>
              <a:rPr lang="en-US" altLang="en-US" sz="2000">
                <a:latin typeface="Verdana" panose="020B0604030504040204" pitchFamily="34" charset="0"/>
                <a:sym typeface="Symbol" pitchFamily="2" charset="2"/>
              </a:rPr>
              <a:t></a:t>
            </a:r>
            <a:r>
              <a:rPr lang="en-US" altLang="en-US" sz="2000">
                <a:latin typeface="Verdana" panose="020B0604030504040204" pitchFamily="34" charset="0"/>
              </a:rPr>
              <a:t> </a:t>
            </a:r>
            <a:r>
              <a:rPr lang="en-US" altLang="en-US" sz="2000">
                <a:latin typeface="Monotype Corsiva" panose="03010101010201010101" pitchFamily="66" charset="0"/>
              </a:rPr>
              <a:t>l</a:t>
            </a:r>
            <a:r>
              <a:rPr lang="en-US" altLang="en-US" sz="2000" baseline="-25000">
                <a:latin typeface="Verdana" panose="020B0604030504040204" pitchFamily="34" charset="0"/>
              </a:rPr>
              <a:t>k</a:t>
            </a:r>
            <a:r>
              <a:rPr lang="en-US" altLang="en-US" sz="2000">
                <a:latin typeface="Verdana" panose="020B0604030504040204" pitchFamily="34" charset="0"/>
              </a:rPr>
              <a:t> </a:t>
            </a:r>
            <a:r>
              <a:rPr lang="en-US" altLang="en-US" sz="2000">
                <a:latin typeface="Verdana" panose="020B0604030504040204" pitchFamily="34" charset="0"/>
                <a:sym typeface="Symbol" pitchFamily="2" charset="2"/>
              </a:rPr>
              <a:t></a:t>
            </a:r>
            <a:r>
              <a:rPr lang="en-US" altLang="en-US" sz="2000">
                <a:latin typeface="Verdana" panose="020B0604030504040204" pitchFamily="34" charset="0"/>
              </a:rPr>
              <a:t> </a:t>
            </a:r>
            <a:r>
              <a:rPr lang="en-US" altLang="en-US" sz="2000">
                <a:latin typeface="Monotype Corsiva" panose="03010101010201010101" pitchFamily="66" charset="0"/>
              </a:rPr>
              <a:t>m</a:t>
            </a:r>
            <a:r>
              <a:rPr lang="en-US" altLang="en-US" sz="2000" baseline="-25000">
                <a:latin typeface="Verdana" panose="020B0604030504040204" pitchFamily="34" charset="0"/>
              </a:rPr>
              <a:t>1</a:t>
            </a:r>
            <a:r>
              <a:rPr lang="en-US" altLang="en-US" sz="2000">
                <a:latin typeface="Verdana" panose="020B0604030504040204" pitchFamily="34" charset="0"/>
              </a:rPr>
              <a:t> </a:t>
            </a:r>
            <a:r>
              <a:rPr lang="en-US" altLang="en-US" sz="2000">
                <a:latin typeface="Verdana" panose="020B0604030504040204" pitchFamily="34" charset="0"/>
                <a:sym typeface="Symbol" pitchFamily="2" charset="2"/>
              </a:rPr>
              <a:t></a:t>
            </a:r>
            <a:r>
              <a:rPr lang="en-US" altLang="en-US" sz="2000">
                <a:latin typeface="Verdana" panose="020B0604030504040204" pitchFamily="34" charset="0"/>
              </a:rPr>
              <a:t> … </a:t>
            </a:r>
            <a:r>
              <a:rPr lang="en-US" altLang="en-US" sz="2000">
                <a:latin typeface="Verdana" panose="020B0604030504040204" pitchFamily="34" charset="0"/>
                <a:sym typeface="Symbol" pitchFamily="2" charset="2"/>
              </a:rPr>
              <a:t></a:t>
            </a:r>
            <a:r>
              <a:rPr lang="en-US" altLang="en-US" sz="2000">
                <a:latin typeface="Verdana" panose="020B0604030504040204" pitchFamily="34" charset="0"/>
              </a:rPr>
              <a:t> </a:t>
            </a:r>
            <a:r>
              <a:rPr lang="en-US" altLang="en-US" sz="2000">
                <a:latin typeface="Monotype Corsiva" panose="03010101010201010101" pitchFamily="66" charset="0"/>
              </a:rPr>
              <a:t>m </a:t>
            </a:r>
            <a:r>
              <a:rPr lang="en-US" altLang="en-US" sz="2000" baseline="-25000">
                <a:latin typeface="Verdana" panose="020B0604030504040204" pitchFamily="34" charset="0"/>
              </a:rPr>
              <a:t>j-1 </a:t>
            </a:r>
            <a:r>
              <a:rPr lang="en-US" altLang="en-US" sz="2000">
                <a:latin typeface="Verdana" panose="020B0604030504040204" pitchFamily="34" charset="0"/>
                <a:sym typeface="Symbol" pitchFamily="2" charset="2"/>
              </a:rPr>
              <a:t></a:t>
            </a:r>
            <a:r>
              <a:rPr lang="en-US" altLang="en-US" sz="2000">
                <a:latin typeface="Verdana" panose="020B0604030504040204" pitchFamily="34" charset="0"/>
              </a:rPr>
              <a:t> </a:t>
            </a:r>
            <a:r>
              <a:rPr lang="en-US" altLang="en-US" sz="2000">
                <a:latin typeface="Monotype Corsiva" panose="03010101010201010101" pitchFamily="66" charset="0"/>
              </a:rPr>
              <a:t>m </a:t>
            </a:r>
            <a:r>
              <a:rPr lang="en-US" altLang="en-US" sz="2000" baseline="-25000">
                <a:latin typeface="Verdana" panose="020B0604030504040204" pitchFamily="34" charset="0"/>
              </a:rPr>
              <a:t>j+1</a:t>
            </a:r>
            <a:r>
              <a:rPr lang="en-US" altLang="en-US" sz="2000">
                <a:latin typeface="Verdana" panose="020B0604030504040204" pitchFamily="34" charset="0"/>
              </a:rPr>
              <a:t> </a:t>
            </a:r>
            <a:r>
              <a:rPr lang="en-US" altLang="en-US" sz="2000">
                <a:latin typeface="Verdana" panose="020B0604030504040204" pitchFamily="34" charset="0"/>
                <a:sym typeface="Symbol" pitchFamily="2" charset="2"/>
              </a:rPr>
              <a:t></a:t>
            </a:r>
            <a:r>
              <a:rPr lang="en-US" altLang="en-US" sz="2000">
                <a:latin typeface="Verdana" panose="020B0604030504040204" pitchFamily="34" charset="0"/>
              </a:rPr>
              <a:t>... </a:t>
            </a:r>
            <a:r>
              <a:rPr lang="en-US" altLang="en-US" sz="2000">
                <a:latin typeface="Verdana" panose="020B0604030504040204" pitchFamily="34" charset="0"/>
                <a:sym typeface="Symbol" pitchFamily="2" charset="2"/>
              </a:rPr>
              <a:t></a:t>
            </a:r>
            <a:r>
              <a:rPr lang="en-US" altLang="en-US" sz="2000">
                <a:latin typeface="Verdana" panose="020B0604030504040204" pitchFamily="34" charset="0"/>
              </a:rPr>
              <a:t> </a:t>
            </a:r>
            <a:r>
              <a:rPr lang="en-US" altLang="en-US" sz="2000">
                <a:latin typeface="Monotype Corsiva" panose="03010101010201010101" pitchFamily="66" charset="0"/>
              </a:rPr>
              <a:t>m </a:t>
            </a:r>
            <a:r>
              <a:rPr lang="en-US" altLang="en-US" sz="2000" baseline="-25000">
                <a:latin typeface="Verdana" panose="020B0604030504040204" pitchFamily="34" charset="0"/>
              </a:rPr>
              <a:t>n</a:t>
            </a:r>
            <a:endParaRPr lang="en-US" altLang="en-US" sz="2000">
              <a:latin typeface="Verdana" panose="020B0604030504040204" pitchFamily="34" charset="0"/>
            </a:endParaRPr>
          </a:p>
          <a:p>
            <a:pPr eaLnBrk="1" hangingPunct="1">
              <a:spcBef>
                <a:spcPct val="5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en-US" sz="2000">
                <a:latin typeface="Verdana" panose="020B0604030504040204" pitchFamily="34" charset="0"/>
              </a:rPr>
              <a:t>  </a:t>
            </a:r>
            <a:r>
              <a:rPr lang="en-US" altLang="en-US">
                <a:latin typeface="Verdana" panose="020B0604030504040204" pitchFamily="34" charset="0"/>
              </a:rPr>
              <a:t>where </a:t>
            </a:r>
            <a:r>
              <a:rPr lang="en-US" altLang="en-US" i="1">
                <a:latin typeface="Times New Roman" panose="02020603050405020304" pitchFamily="18" charset="0"/>
              </a:rPr>
              <a:t>li</a:t>
            </a:r>
            <a:r>
              <a:rPr lang="en-US" altLang="en-US">
                <a:latin typeface="Verdana" panose="020B0604030504040204" pitchFamily="34" charset="0"/>
              </a:rPr>
              <a:t> and </a:t>
            </a:r>
            <a:r>
              <a:rPr lang="en-US" altLang="en-US" i="1">
                <a:latin typeface="Times New Roman" panose="02020603050405020304" pitchFamily="18" charset="0"/>
              </a:rPr>
              <a:t>mj</a:t>
            </a:r>
            <a:r>
              <a:rPr lang="en-US" altLang="en-US">
                <a:latin typeface="Verdana" panose="020B0604030504040204" pitchFamily="34" charset="0"/>
              </a:rPr>
              <a:t> are complementary literals</a:t>
            </a:r>
          </a:p>
        </p:txBody>
      </p:sp>
      <p:sp>
        <p:nvSpPr>
          <p:cNvPr id="65545" name="Line 7">
            <a:extLst>
              <a:ext uri="{FF2B5EF4-FFF2-40B4-BE49-F238E27FC236}">
                <a16:creationId xmlns:a16="http://schemas.microsoft.com/office/drawing/2014/main" id="{3A1DF2A5-50A1-5F47-BDEB-3B19E39E46DD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4648200"/>
            <a:ext cx="7086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2C65D10-5896-BA42-BEF1-1C1D1807D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32013FF-8320-0B42-8B5E-1D7217FE5200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47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66564" name="Rectangle 2">
            <a:extLst>
              <a:ext uri="{FF2B5EF4-FFF2-40B4-BE49-F238E27FC236}">
                <a16:creationId xmlns:a16="http://schemas.microsoft.com/office/drawing/2014/main" id="{36946D69-8E2C-8E45-93F9-6A9845C345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Soundness and Completeness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A5584CE7-C521-E74A-BA15-13D4CC8356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534400" cy="5029200"/>
          </a:xfrm>
        </p:spPr>
        <p:txBody>
          <a:bodyPr/>
          <a:lstStyle/>
          <a:p>
            <a:pPr eaLnBrk="1" hangingPunct="1"/>
            <a:r>
              <a:rPr lang="en-US" altLang="en-US" dirty="0"/>
              <a:t>Soundness of resolution inference rule:</a:t>
            </a:r>
          </a:p>
          <a:p>
            <a:pPr lvl="1" eaLnBrk="1" hangingPunct="1"/>
            <a:r>
              <a:rPr lang="en-US" altLang="en-US" dirty="0"/>
              <a:t>if </a:t>
            </a:r>
            <a:r>
              <a:rPr lang="en-US" altLang="en-US" sz="2000" i="1" dirty="0">
                <a:latin typeface="Times New Roman" panose="02020603050405020304" pitchFamily="18" charset="0"/>
              </a:rPr>
              <a:t>l </a:t>
            </a:r>
            <a:r>
              <a:rPr lang="en-US" altLang="en-US" sz="2000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en-US" dirty="0"/>
              <a:t> is true, then </a:t>
            </a:r>
            <a:r>
              <a:rPr lang="en-US" altLang="en-US" i="1" dirty="0" err="1">
                <a:latin typeface="Times New Roman" panose="02020603050405020304" pitchFamily="18" charset="0"/>
              </a:rPr>
              <a:t>m</a:t>
            </a:r>
            <a:r>
              <a:rPr lang="en-US" altLang="en-US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en-US" dirty="0"/>
              <a:t> is false</a:t>
            </a:r>
          </a:p>
          <a:p>
            <a:pPr lvl="2" eaLnBrk="1" hangingPunct="1"/>
            <a:r>
              <a:rPr lang="en-US" altLang="en-US" dirty="0"/>
              <a:t>hence (</a:t>
            </a:r>
            <a:r>
              <a:rPr lang="en-US" altLang="en-US" i="1" dirty="0">
                <a:latin typeface="Times New Roman" panose="02020603050405020304" pitchFamily="18" charset="0"/>
              </a:rPr>
              <a:t>m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i="1" dirty="0">
                <a:latin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en-US" i="1" dirty="0">
                <a:latin typeface="Times New Roman" panose="02020603050405020304" pitchFamily="18" charset="0"/>
              </a:rPr>
              <a:t> … </a:t>
            </a:r>
            <a:r>
              <a:rPr lang="en-US" altLang="en-US" dirty="0">
                <a:latin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en-US" i="1" dirty="0">
                <a:latin typeface="Times New Roman" panose="02020603050405020304" pitchFamily="18" charset="0"/>
              </a:rPr>
              <a:t> m 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j-1 </a:t>
            </a:r>
            <a:r>
              <a:rPr lang="en-US" altLang="en-US" dirty="0">
                <a:latin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en-US" i="1" dirty="0">
                <a:latin typeface="Times New Roman" panose="02020603050405020304" pitchFamily="18" charset="0"/>
              </a:rPr>
              <a:t> m 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j+1</a:t>
            </a:r>
            <a:r>
              <a:rPr lang="en-US" altLang="en-US" i="1" dirty="0">
                <a:latin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en-US" i="1" dirty="0">
                <a:latin typeface="Times New Roman" panose="02020603050405020304" pitchFamily="18" charset="0"/>
              </a:rPr>
              <a:t>... </a:t>
            </a:r>
            <a:r>
              <a:rPr lang="en-US" altLang="en-US" dirty="0">
                <a:latin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en-US" i="1" dirty="0">
                <a:latin typeface="Times New Roman" panose="02020603050405020304" pitchFamily="18" charset="0"/>
              </a:rPr>
              <a:t> </a:t>
            </a:r>
            <a:r>
              <a:rPr lang="en-US" altLang="en-US" i="1" dirty="0" err="1">
                <a:latin typeface="Times New Roman" panose="02020603050405020304" pitchFamily="18" charset="0"/>
              </a:rPr>
              <a:t>m</a:t>
            </a:r>
            <a:r>
              <a:rPr lang="en-US" altLang="en-US" i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en-US" dirty="0"/>
              <a:t>) must be true </a:t>
            </a:r>
          </a:p>
          <a:p>
            <a:pPr lvl="1" eaLnBrk="1" hangingPunct="1"/>
            <a:r>
              <a:rPr lang="en-US" altLang="en-US" dirty="0"/>
              <a:t>if </a:t>
            </a:r>
            <a:r>
              <a:rPr lang="en-US" altLang="en-US" sz="2000" i="1" dirty="0">
                <a:latin typeface="Times New Roman" panose="02020603050405020304" pitchFamily="18" charset="0"/>
              </a:rPr>
              <a:t>l </a:t>
            </a:r>
            <a:r>
              <a:rPr lang="en-US" altLang="en-US" sz="2000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en-US" dirty="0"/>
              <a:t> is false, then</a:t>
            </a:r>
          </a:p>
          <a:p>
            <a:pPr lvl="2" eaLnBrk="1" hangingPunct="1"/>
            <a:r>
              <a:rPr lang="en-US" altLang="en-US" dirty="0"/>
              <a:t>(</a:t>
            </a:r>
            <a:r>
              <a:rPr lang="en-US" altLang="en-US" i="1" dirty="0">
                <a:latin typeface="Times New Roman" panose="02020603050405020304" pitchFamily="18" charset="0"/>
              </a:rPr>
              <a:t>l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i="1" dirty="0">
                <a:latin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en-US" i="1" dirty="0">
                <a:latin typeface="Times New Roman" panose="02020603050405020304" pitchFamily="18" charset="0"/>
              </a:rPr>
              <a:t> … </a:t>
            </a:r>
            <a:r>
              <a:rPr lang="en-US" altLang="en-US" dirty="0">
                <a:latin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en-US" i="1" dirty="0">
                <a:latin typeface="Times New Roman" panose="02020603050405020304" pitchFamily="18" charset="0"/>
              </a:rPr>
              <a:t> l 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i-1 </a:t>
            </a:r>
            <a:r>
              <a:rPr lang="en-US" altLang="en-US" dirty="0">
                <a:latin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en-US" i="1" dirty="0">
                <a:latin typeface="Times New Roman" panose="02020603050405020304" pitchFamily="18" charset="0"/>
              </a:rPr>
              <a:t>l 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i+1 </a:t>
            </a:r>
            <a:r>
              <a:rPr lang="en-US" altLang="en-US" dirty="0">
                <a:latin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en-US" i="1" dirty="0">
                <a:latin typeface="Times New Roman" panose="02020603050405020304" pitchFamily="18" charset="0"/>
              </a:rPr>
              <a:t> … </a:t>
            </a:r>
            <a:r>
              <a:rPr lang="en-US" altLang="en-US" dirty="0">
                <a:latin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en-US" i="1" dirty="0">
                <a:latin typeface="Times New Roman" panose="02020603050405020304" pitchFamily="18" charset="0"/>
              </a:rPr>
              <a:t> </a:t>
            </a:r>
            <a:r>
              <a:rPr lang="en-US" altLang="en-US" i="1" dirty="0" err="1">
                <a:latin typeface="Times New Roman" panose="02020603050405020304" pitchFamily="18" charset="0"/>
              </a:rPr>
              <a:t>l</a:t>
            </a:r>
            <a:r>
              <a:rPr lang="en-US" altLang="en-US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en-US" dirty="0"/>
              <a:t>) must be true</a:t>
            </a:r>
            <a:endParaRPr lang="en-US" altLang="en-US" sz="3200" dirty="0"/>
          </a:p>
          <a:p>
            <a:pPr lvl="1" eaLnBrk="1" hangingPunct="1"/>
            <a:r>
              <a:rPr lang="en-US" altLang="en-US" dirty="0"/>
              <a:t>no matter what </a:t>
            </a:r>
          </a:p>
          <a:p>
            <a:pPr lvl="2" eaLnBrk="1" hangingPunct="1"/>
            <a:r>
              <a:rPr lang="en-US" altLang="en-US" dirty="0"/>
              <a:t>(</a:t>
            </a:r>
            <a:r>
              <a:rPr lang="en-US" altLang="en-US" i="1" dirty="0">
                <a:latin typeface="Times New Roman" panose="02020603050405020304" pitchFamily="18" charset="0"/>
              </a:rPr>
              <a:t>l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i="1" dirty="0">
                <a:latin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en-US" i="1" dirty="0">
                <a:latin typeface="Times New Roman" panose="02020603050405020304" pitchFamily="18" charset="0"/>
              </a:rPr>
              <a:t> … </a:t>
            </a:r>
            <a:r>
              <a:rPr lang="en-US" altLang="en-US" dirty="0">
                <a:latin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en-US" i="1" dirty="0">
                <a:latin typeface="Times New Roman" panose="02020603050405020304" pitchFamily="18" charset="0"/>
              </a:rPr>
              <a:t> l 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i-1 </a:t>
            </a:r>
            <a:r>
              <a:rPr lang="en-US" altLang="en-US" dirty="0">
                <a:latin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en-US" i="1" dirty="0">
                <a:latin typeface="Times New Roman" panose="02020603050405020304" pitchFamily="18" charset="0"/>
              </a:rPr>
              <a:t>l 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i+1 </a:t>
            </a:r>
            <a:r>
              <a:rPr lang="en-US" altLang="en-US" dirty="0">
                <a:latin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en-US" i="1" dirty="0">
                <a:latin typeface="Times New Roman" panose="02020603050405020304" pitchFamily="18" charset="0"/>
              </a:rPr>
              <a:t> … </a:t>
            </a:r>
            <a:r>
              <a:rPr lang="en-US" altLang="en-US" dirty="0">
                <a:latin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en-US" i="1" dirty="0">
                <a:latin typeface="Times New Roman" panose="02020603050405020304" pitchFamily="18" charset="0"/>
              </a:rPr>
              <a:t> </a:t>
            </a:r>
            <a:r>
              <a:rPr lang="en-US" altLang="en-US" i="1" dirty="0" err="1">
                <a:latin typeface="Times New Roman" panose="02020603050405020304" pitchFamily="18" charset="0"/>
              </a:rPr>
              <a:t>l</a:t>
            </a:r>
            <a:r>
              <a:rPr lang="en-US" altLang="en-US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en-US" dirty="0"/>
              <a:t>) V (</a:t>
            </a:r>
            <a:r>
              <a:rPr lang="en-US" altLang="en-US" i="1" dirty="0">
                <a:latin typeface="Times New Roman" panose="02020603050405020304" pitchFamily="18" charset="0"/>
              </a:rPr>
              <a:t>m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i="1" dirty="0">
                <a:latin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en-US" i="1" dirty="0">
                <a:latin typeface="Times New Roman" panose="02020603050405020304" pitchFamily="18" charset="0"/>
              </a:rPr>
              <a:t> … </a:t>
            </a:r>
            <a:r>
              <a:rPr lang="en-US" altLang="en-US" dirty="0">
                <a:latin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en-US" i="1" dirty="0">
                <a:latin typeface="Times New Roman" panose="02020603050405020304" pitchFamily="18" charset="0"/>
              </a:rPr>
              <a:t> m 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j-1 </a:t>
            </a:r>
            <a:r>
              <a:rPr lang="en-US" altLang="en-US" dirty="0">
                <a:latin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en-US" i="1" dirty="0">
                <a:latin typeface="Times New Roman" panose="02020603050405020304" pitchFamily="18" charset="0"/>
              </a:rPr>
              <a:t> m 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j+1</a:t>
            </a:r>
            <a:r>
              <a:rPr lang="en-US" altLang="en-US" i="1" dirty="0">
                <a:latin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en-US" i="1" dirty="0">
                <a:latin typeface="Times New Roman" panose="02020603050405020304" pitchFamily="18" charset="0"/>
              </a:rPr>
              <a:t>... </a:t>
            </a:r>
            <a:r>
              <a:rPr lang="en-US" altLang="en-US" dirty="0">
                <a:latin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en-US" i="1" dirty="0">
                <a:latin typeface="Times New Roman" panose="02020603050405020304" pitchFamily="18" charset="0"/>
              </a:rPr>
              <a:t> </a:t>
            </a:r>
            <a:r>
              <a:rPr lang="en-US" altLang="en-US" i="1" dirty="0" err="1">
                <a:latin typeface="Times New Roman" panose="02020603050405020304" pitchFamily="18" charset="0"/>
              </a:rPr>
              <a:t>m</a:t>
            </a:r>
            <a:r>
              <a:rPr lang="en-US" altLang="en-US" i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en-US" dirty="0"/>
              <a:t>) is true</a:t>
            </a:r>
          </a:p>
          <a:p>
            <a:pPr lvl="2" eaLnBrk="1" hangingPunct="1"/>
            <a:endParaRPr lang="en-US" altLang="en-US" dirty="0"/>
          </a:p>
          <a:p>
            <a:pPr eaLnBrk="1" hangingPunct="1"/>
            <a:r>
              <a:rPr lang="en-US" altLang="en-US" sz="2400" i="1" dirty="0">
                <a:solidFill>
                  <a:schemeClr val="tx2"/>
                </a:solidFill>
              </a:rPr>
              <a:t>Any complete search algorithm, applying only the resolution rule, can derive any conclusion entailed by any knowledge base in propositional logic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>
            <a:extLst>
              <a:ext uri="{FF2B5EF4-FFF2-40B4-BE49-F238E27FC236}">
                <a16:creationId xmlns:a16="http://schemas.microsoft.com/office/drawing/2014/main" id="{B5655F1F-4A08-B147-870F-52D7C97AB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67587" name="Content Placeholder 2">
            <a:extLst>
              <a:ext uri="{FF2B5EF4-FFF2-40B4-BE49-F238E27FC236}">
                <a16:creationId xmlns:a16="http://schemas.microsoft.com/office/drawing/2014/main" id="{A14723BA-3203-EA43-B397-6E2F302B4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resolution-based theorem prover can, for any sentences α and </a:t>
            </a:r>
            <a:r>
              <a:rPr lang="el-GR" altLang="en-US">
                <a:cs typeface="Arial" panose="020B0604020202020204" pitchFamily="34" charset="0"/>
              </a:rPr>
              <a:t>β </a:t>
            </a:r>
            <a:r>
              <a:rPr lang="en-US" altLang="en-US"/>
              <a:t>in propositional logic, decide whether α╞ </a:t>
            </a:r>
            <a:r>
              <a:rPr lang="el-GR" altLang="en-US">
                <a:cs typeface="Arial" panose="020B0604020202020204" pitchFamily="34" charset="0"/>
              </a:rPr>
              <a:t>β</a:t>
            </a:r>
            <a:r>
              <a:rPr lang="en-US" altLang="en-US">
                <a:cs typeface="Arial" panose="020B0604020202020204" pitchFamily="34" charset="0"/>
              </a:rPr>
              <a:t> 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3954F5-3D38-EA45-A5BA-F6A01A4A7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24E7272-E753-284D-BD86-6D4D933968F1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48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02CDE42-6BE8-E543-9A33-2F5EE2C30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1D91E3C-62B4-D048-B1B2-90976FBDFC53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49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68612" name="Rectangle 2">
            <a:extLst>
              <a:ext uri="{FF2B5EF4-FFF2-40B4-BE49-F238E27FC236}">
                <a16:creationId xmlns:a16="http://schemas.microsoft.com/office/drawing/2014/main" id="{14C83B2D-BBFC-FE4E-A6E5-C37777FFB5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Resolution and CNF</a:t>
            </a:r>
          </a:p>
        </p:txBody>
      </p:sp>
      <p:sp>
        <p:nvSpPr>
          <p:cNvPr id="68613" name="Rectangle 3">
            <a:extLst>
              <a:ext uri="{FF2B5EF4-FFF2-40B4-BE49-F238E27FC236}">
                <a16:creationId xmlns:a16="http://schemas.microsoft.com/office/drawing/2014/main" id="{469C870C-3E88-CD46-8EE2-CE65DE896A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5562600" cy="46085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Resolution rule applies </a:t>
            </a:r>
            <a:r>
              <a:rPr lang="en-US" altLang="en-US" sz="2400">
                <a:solidFill>
                  <a:schemeClr val="hlink"/>
                </a:solidFill>
              </a:rPr>
              <a:t>only</a:t>
            </a:r>
            <a:r>
              <a:rPr lang="en-US" altLang="en-US" sz="2400"/>
              <a:t> to disjunctions of literals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 i="1">
                <a:solidFill>
                  <a:schemeClr val="tx2"/>
                </a:solidFill>
              </a:rPr>
              <a:t>Every sentence of propositional logic is logically equivalent to a conjunction of disjunctions of literals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solidFill>
                  <a:schemeClr val="accent2"/>
                </a:solidFill>
              </a:rPr>
              <a:t>Conjunctive Normal Form</a:t>
            </a:r>
            <a:r>
              <a:rPr lang="en-US" altLang="en-US" sz="2400"/>
              <a:t> (CNF):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solidFill>
                  <a:srgbClr val="FF0000"/>
                </a:solidFill>
              </a:rPr>
              <a:t>conjunction</a:t>
            </a:r>
            <a:r>
              <a:rPr lang="en-US" altLang="en-US" sz="2000"/>
              <a:t> of </a:t>
            </a:r>
            <a:r>
              <a:rPr lang="en-US" altLang="en-US" sz="2000">
                <a:solidFill>
                  <a:srgbClr val="FF0000"/>
                </a:solidFill>
              </a:rPr>
              <a:t>disjunctions</a:t>
            </a:r>
            <a:r>
              <a:rPr lang="en-US" altLang="en-US" sz="2000"/>
              <a:t> of </a:t>
            </a:r>
            <a:r>
              <a:rPr lang="en-US" altLang="en-US" sz="2000">
                <a:solidFill>
                  <a:srgbClr val="FF0000"/>
                </a:solidFill>
              </a:rPr>
              <a:t>literals clauses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E.g., (A </a:t>
            </a:r>
            <a:r>
              <a:rPr lang="en-US" altLang="en-US" sz="2000">
                <a:sym typeface="Symbol" pitchFamily="2" charset="2"/>
              </a:rPr>
              <a:t></a:t>
            </a:r>
            <a:r>
              <a:rPr lang="en-US" altLang="en-US" sz="2000"/>
              <a:t> </a:t>
            </a:r>
            <a:r>
              <a:rPr lang="en-US" altLang="en-US" sz="2000">
                <a:sym typeface="Symbol" pitchFamily="2" charset="2"/>
              </a:rPr>
              <a:t></a:t>
            </a:r>
            <a:r>
              <a:rPr lang="en-US" altLang="en-US" sz="2000"/>
              <a:t>B) </a:t>
            </a:r>
            <a:r>
              <a:rPr lang="en-US" altLang="en-US" sz="2000">
                <a:sym typeface="Symbol" pitchFamily="2" charset="2"/>
              </a:rPr>
              <a:t></a:t>
            </a:r>
            <a:r>
              <a:rPr lang="en-US" altLang="en-US" sz="2000"/>
              <a:t> (B </a:t>
            </a:r>
            <a:r>
              <a:rPr lang="en-US" altLang="en-US" sz="2000">
                <a:sym typeface="Symbol" pitchFamily="2" charset="2"/>
              </a:rPr>
              <a:t></a:t>
            </a:r>
            <a:r>
              <a:rPr lang="en-US" altLang="en-US" sz="2000"/>
              <a:t> </a:t>
            </a:r>
            <a:r>
              <a:rPr lang="en-US" altLang="en-US" sz="2000">
                <a:sym typeface="Symbol" pitchFamily="2" charset="2"/>
              </a:rPr>
              <a:t></a:t>
            </a:r>
            <a:r>
              <a:rPr lang="en-US" altLang="en-US" sz="2000"/>
              <a:t>C </a:t>
            </a:r>
            <a:r>
              <a:rPr lang="en-US" altLang="en-US" sz="2000">
                <a:sym typeface="Symbol" pitchFamily="2" charset="2"/>
              </a:rPr>
              <a:t></a:t>
            </a:r>
            <a:r>
              <a:rPr lang="en-US" altLang="en-US" sz="2000"/>
              <a:t> </a:t>
            </a:r>
            <a:r>
              <a:rPr lang="en-US" altLang="en-US" sz="2000">
                <a:sym typeface="Symbol" pitchFamily="2" charset="2"/>
              </a:rPr>
              <a:t></a:t>
            </a:r>
            <a:r>
              <a:rPr lang="en-US" altLang="en-US" sz="2000"/>
              <a:t>D)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1800"/>
          </a:p>
        </p:txBody>
      </p:sp>
      <p:sp>
        <p:nvSpPr>
          <p:cNvPr id="68614" name="Line 5">
            <a:extLst>
              <a:ext uri="{FF2B5EF4-FFF2-40B4-BE49-F238E27FC236}">
                <a16:creationId xmlns:a16="http://schemas.microsoft.com/office/drawing/2014/main" id="{147D8906-A2A1-B14F-9963-C08E23C7DD6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51816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8615" name="Picture 6" descr="wumpus-seq5c">
            <a:extLst>
              <a:ext uri="{FF2B5EF4-FFF2-40B4-BE49-F238E27FC236}">
                <a16:creationId xmlns:a16="http://schemas.microsoft.com/office/drawing/2014/main" id="{B1CEE885-C71E-344C-BB06-E8836E8EB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525" y="1905000"/>
            <a:ext cx="265747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6" name="Rectangle 7">
            <a:extLst>
              <a:ext uri="{FF2B5EF4-FFF2-40B4-BE49-F238E27FC236}">
                <a16:creationId xmlns:a16="http://schemas.microsoft.com/office/drawing/2014/main" id="{04D7A211-9B7E-FE49-BCFB-0EE314975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800600"/>
            <a:ext cx="3124200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altLang="en-US" sz="1600" i="1">
                <a:latin typeface="Verdana" panose="020B0604030504040204" pitchFamily="34" charset="0"/>
              </a:rPr>
              <a:t>P</a:t>
            </a:r>
            <a:r>
              <a:rPr lang="en-US" altLang="en-US" sz="1600" baseline="-25000">
                <a:latin typeface="Verdana" panose="020B0604030504040204" pitchFamily="34" charset="0"/>
              </a:rPr>
              <a:t>1,3</a:t>
            </a:r>
            <a:r>
              <a:rPr lang="en-US" altLang="en-US" sz="1600">
                <a:latin typeface="Verdana" panose="020B0604030504040204" pitchFamily="34" charset="0"/>
              </a:rPr>
              <a:t> </a:t>
            </a:r>
            <a:r>
              <a:rPr lang="en-US" altLang="en-US" sz="1600">
                <a:latin typeface="Verdana" panose="020B0604030504040204" pitchFamily="34" charset="0"/>
                <a:sym typeface="Symbol" pitchFamily="2" charset="2"/>
              </a:rPr>
              <a:t></a:t>
            </a:r>
            <a:r>
              <a:rPr lang="en-US" altLang="en-US" sz="1600">
                <a:latin typeface="Verdana" panose="020B0604030504040204" pitchFamily="34" charset="0"/>
              </a:rPr>
              <a:t> </a:t>
            </a:r>
            <a:r>
              <a:rPr lang="en-US" altLang="en-US" sz="1600" i="1">
                <a:latin typeface="Verdana" panose="020B0604030504040204" pitchFamily="34" charset="0"/>
              </a:rPr>
              <a:t>P</a:t>
            </a:r>
            <a:r>
              <a:rPr lang="en-US" altLang="en-US" sz="1600" baseline="-25000">
                <a:latin typeface="Verdana" panose="020B0604030504040204" pitchFamily="34" charset="0"/>
              </a:rPr>
              <a:t>2,2</a:t>
            </a:r>
            <a:r>
              <a:rPr lang="en-US" altLang="en-US" sz="1600">
                <a:latin typeface="Verdana" panose="020B0604030504040204" pitchFamily="34" charset="0"/>
              </a:rPr>
              <a:t>, 	    </a:t>
            </a:r>
            <a:r>
              <a:rPr lang="en-US" altLang="en-US" sz="1600">
                <a:latin typeface="Verdana" panose="020B0604030504040204" pitchFamily="34" charset="0"/>
                <a:sym typeface="Symbol" pitchFamily="2" charset="2"/>
              </a:rPr>
              <a:t></a:t>
            </a:r>
            <a:r>
              <a:rPr lang="en-US" altLang="en-US" sz="1600" i="1">
                <a:latin typeface="Verdana" panose="020B0604030504040204" pitchFamily="34" charset="0"/>
              </a:rPr>
              <a:t>P</a:t>
            </a:r>
            <a:r>
              <a:rPr lang="en-US" altLang="en-US" sz="1600" baseline="-25000">
                <a:latin typeface="Verdana" panose="020B0604030504040204" pitchFamily="34" charset="0"/>
              </a:rPr>
              <a:t>2,2</a:t>
            </a:r>
            <a:r>
              <a:rPr lang="en-US" altLang="en-US" sz="1600">
                <a:latin typeface="Verdana" panose="020B0604030504040204" pitchFamily="34" charset="0"/>
              </a:rPr>
              <a:t>
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>
                <a:latin typeface="Verdana" panose="020B0604030504040204" pitchFamily="34" charset="0"/>
              </a:rPr>
              <a:t>     	                 </a:t>
            </a:r>
            <a:r>
              <a:rPr lang="en-US" altLang="en-US" sz="1600" i="1">
                <a:latin typeface="Verdana" panose="020B0604030504040204" pitchFamily="34" charset="0"/>
              </a:rPr>
              <a:t>P</a:t>
            </a:r>
            <a:r>
              <a:rPr lang="en-US" altLang="en-US" sz="1600" baseline="-25000">
                <a:latin typeface="Verdana" panose="020B0604030504040204" pitchFamily="34" charset="0"/>
              </a:rPr>
              <a:t>1,3</a:t>
            </a:r>
            <a:r>
              <a:rPr lang="en-US" altLang="en-US" sz="1800">
                <a:latin typeface="Verdana" panose="020B0604030504040204" pitchFamily="34" charset="0"/>
              </a:rPr>
              <a:t>
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4AD154C-FCEE-0F4E-BF1A-0BEC2CC6C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BD23AD4-1508-1541-969F-C1A4F3D9F3ED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5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BD38AE9F-677C-7446-A8A6-E1583E017F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Agent’s Requirements</a:t>
            </a:r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1ABBF9A1-2256-6249-B793-214DE2FEFD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The agent must be able to: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Represent states, actions, etc.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Incorporate new percepts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Update internal representations of the world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Deduce hidden properties of the world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Deduce appropriate actions</a:t>
            </a:r>
            <a:endParaRPr lang="en-US" altLang="en-US" sz="2000"/>
          </a:p>
          <a:p>
            <a:pPr eaLnBrk="1" hangingPunct="1"/>
            <a:endParaRPr lang="en-US" altLang="en-US" sz="36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BAFED43-5C65-5B48-A140-D5BDA9D39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2142648-27C5-E44B-8578-C25B58685242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50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69636" name="Rectangle 2">
            <a:extLst>
              <a:ext uri="{FF2B5EF4-FFF2-40B4-BE49-F238E27FC236}">
                <a16:creationId xmlns:a16="http://schemas.microsoft.com/office/drawing/2014/main" id="{22C76F5B-B720-764C-BE81-9C1CB39A9F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Conversion to CNF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63E2E7A2-FD72-E747-B6A8-3887B557AA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772400" cy="48768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/>
              <a:t>B</a:t>
            </a:r>
            <a:r>
              <a:rPr lang="en-US" altLang="en-US" sz="2000" baseline="-25000"/>
              <a:t>1,1</a:t>
            </a:r>
            <a:r>
              <a:rPr lang="en-US" altLang="en-US" sz="2000"/>
              <a:t>  </a:t>
            </a:r>
            <a:r>
              <a:rPr lang="en-US" altLang="en-US" sz="2000">
                <a:sym typeface="Symbol" pitchFamily="2" charset="2"/>
              </a:rPr>
              <a:t></a:t>
            </a:r>
            <a:r>
              <a:rPr lang="en-US" altLang="en-US" sz="2000"/>
              <a:t> (P</a:t>
            </a:r>
            <a:r>
              <a:rPr lang="en-US" altLang="en-US" sz="2000" baseline="-25000"/>
              <a:t>1,2</a:t>
            </a:r>
            <a:r>
              <a:rPr lang="en-US" altLang="en-US" sz="2000"/>
              <a:t> </a:t>
            </a:r>
            <a:r>
              <a:rPr lang="en-US" altLang="en-US" sz="2000">
                <a:sym typeface="Symbol" pitchFamily="2" charset="2"/>
              </a:rPr>
              <a:t></a:t>
            </a:r>
            <a:r>
              <a:rPr lang="en-US" altLang="en-US" sz="2000"/>
              <a:t> P</a:t>
            </a:r>
            <a:r>
              <a:rPr lang="en-US" altLang="en-US" sz="2000" baseline="-25000"/>
              <a:t>2,1</a:t>
            </a:r>
            <a:r>
              <a:rPr lang="en-US" altLang="en-US" sz="2000"/>
              <a:t>)
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000"/>
              <a:t>1. </a:t>
            </a:r>
            <a:r>
              <a:rPr lang="en-US" altLang="en-US" sz="2000">
                <a:solidFill>
                  <a:schemeClr val="accent2"/>
                </a:solidFill>
              </a:rPr>
              <a:t>Eliminate </a:t>
            </a:r>
            <a:r>
              <a:rPr lang="en-US" altLang="en-US" sz="2000">
                <a:solidFill>
                  <a:schemeClr val="accent2"/>
                </a:solidFill>
                <a:sym typeface="Symbol" pitchFamily="2" charset="2"/>
              </a:rPr>
              <a:t></a:t>
            </a:r>
            <a:r>
              <a:rPr lang="en-US" altLang="en-US" sz="2000">
                <a:sym typeface="Symbol" pitchFamily="2" charset="2"/>
              </a:rPr>
              <a:t>,</a:t>
            </a:r>
            <a:r>
              <a:rPr lang="en-US" altLang="en-US" sz="2000"/>
              <a:t> replacing α </a:t>
            </a:r>
            <a:r>
              <a:rPr lang="en-US" altLang="en-US" sz="2000">
                <a:sym typeface="Symbol" pitchFamily="2" charset="2"/>
              </a:rPr>
              <a:t></a:t>
            </a:r>
            <a:r>
              <a:rPr lang="en-US" altLang="en-US" sz="2000"/>
              <a:t> β with (α </a:t>
            </a:r>
            <a:r>
              <a:rPr lang="en-US" altLang="en-US" sz="2000">
                <a:sym typeface="Symbol" pitchFamily="2" charset="2"/>
              </a:rPr>
              <a:t></a:t>
            </a:r>
            <a:r>
              <a:rPr lang="en-US" altLang="en-US" sz="2000"/>
              <a:t> β)</a:t>
            </a:r>
            <a:r>
              <a:rPr lang="en-US" altLang="en-US" sz="2000">
                <a:sym typeface="Symbol" pitchFamily="2" charset="2"/>
              </a:rPr>
              <a:t></a:t>
            </a:r>
            <a:r>
              <a:rPr lang="en-US" altLang="en-US" sz="2000"/>
              <a:t>(β </a:t>
            </a:r>
            <a:r>
              <a:rPr lang="en-US" altLang="en-US" sz="2000">
                <a:sym typeface="Symbol" pitchFamily="2" charset="2"/>
              </a:rPr>
              <a:t></a:t>
            </a:r>
            <a:r>
              <a:rPr lang="en-US" altLang="en-US" sz="2000"/>
              <a:t> α).
</a:t>
            </a:r>
            <a:r>
              <a:rPr lang="en-US" altLang="en-US" sz="1800"/>
              <a:t>(B</a:t>
            </a:r>
            <a:r>
              <a:rPr lang="en-US" altLang="en-US" sz="1800" baseline="-25000"/>
              <a:t>1,1</a:t>
            </a:r>
            <a:r>
              <a:rPr lang="en-US" altLang="en-US" sz="1800"/>
              <a:t> </a:t>
            </a:r>
            <a:r>
              <a:rPr lang="en-US" altLang="en-US" sz="1800">
                <a:sym typeface="Symbol" pitchFamily="2" charset="2"/>
              </a:rPr>
              <a:t></a:t>
            </a:r>
            <a:r>
              <a:rPr lang="en-US" altLang="en-US" sz="1800"/>
              <a:t> (P</a:t>
            </a:r>
            <a:r>
              <a:rPr lang="en-US" altLang="en-US" sz="1800" baseline="-25000"/>
              <a:t>1,2</a:t>
            </a:r>
            <a:r>
              <a:rPr lang="en-US" altLang="en-US" sz="1800"/>
              <a:t> </a:t>
            </a:r>
            <a:r>
              <a:rPr lang="en-US" altLang="en-US" sz="1800">
                <a:sym typeface="Symbol" pitchFamily="2" charset="2"/>
              </a:rPr>
              <a:t></a:t>
            </a:r>
            <a:r>
              <a:rPr lang="en-US" altLang="en-US" sz="1800"/>
              <a:t> P</a:t>
            </a:r>
            <a:r>
              <a:rPr lang="en-US" altLang="en-US" sz="1800" baseline="-25000"/>
              <a:t>2,1</a:t>
            </a:r>
            <a:r>
              <a:rPr lang="en-US" altLang="en-US" sz="1800"/>
              <a:t>)) </a:t>
            </a:r>
            <a:r>
              <a:rPr lang="en-US" altLang="en-US" sz="1800">
                <a:sym typeface="Symbol" pitchFamily="2" charset="2"/>
              </a:rPr>
              <a:t></a:t>
            </a:r>
            <a:r>
              <a:rPr lang="en-US" altLang="en-US" sz="1800"/>
              <a:t> ((P</a:t>
            </a:r>
            <a:r>
              <a:rPr lang="en-US" altLang="en-US" sz="1800" baseline="-25000"/>
              <a:t>1,2</a:t>
            </a:r>
            <a:r>
              <a:rPr lang="en-US" altLang="en-US" sz="1800"/>
              <a:t> </a:t>
            </a:r>
            <a:r>
              <a:rPr lang="en-US" altLang="en-US" sz="1800">
                <a:sym typeface="Symbol" pitchFamily="2" charset="2"/>
              </a:rPr>
              <a:t></a:t>
            </a:r>
            <a:r>
              <a:rPr lang="en-US" altLang="en-US" sz="1800"/>
              <a:t> P</a:t>
            </a:r>
            <a:r>
              <a:rPr lang="en-US" altLang="en-US" sz="1800" baseline="-25000"/>
              <a:t>2,1</a:t>
            </a:r>
            <a:r>
              <a:rPr lang="en-US" altLang="en-US" sz="1800"/>
              <a:t>) </a:t>
            </a:r>
            <a:r>
              <a:rPr lang="en-US" altLang="en-US" sz="1800">
                <a:sym typeface="Symbol" pitchFamily="2" charset="2"/>
              </a:rPr>
              <a:t></a:t>
            </a:r>
            <a:r>
              <a:rPr lang="en-US" altLang="en-US" sz="1800"/>
              <a:t> B</a:t>
            </a:r>
            <a:r>
              <a:rPr lang="en-US" altLang="en-US" sz="1800" baseline="-25000"/>
              <a:t>1,1</a:t>
            </a:r>
            <a:r>
              <a:rPr lang="en-US" altLang="en-US" sz="1800"/>
              <a:t>)
</a:t>
            </a:r>
          </a:p>
          <a:p>
            <a:pPr marL="2209800" lvl="4" indent="-3810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400"/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/>
              <a:t>2. </a:t>
            </a:r>
            <a:r>
              <a:rPr lang="en-US" altLang="en-US" sz="2000">
                <a:solidFill>
                  <a:schemeClr val="accent2"/>
                </a:solidFill>
              </a:rPr>
              <a:t>Eliminate </a:t>
            </a:r>
            <a:r>
              <a:rPr lang="en-US" altLang="en-US" sz="2000">
                <a:solidFill>
                  <a:schemeClr val="accent2"/>
                </a:solidFill>
                <a:sym typeface="Symbol" pitchFamily="2" charset="2"/>
              </a:rPr>
              <a:t></a:t>
            </a:r>
            <a:r>
              <a:rPr lang="en-US" altLang="en-US" sz="2000">
                <a:sym typeface="Symbol" pitchFamily="2" charset="2"/>
              </a:rPr>
              <a:t>, r</a:t>
            </a:r>
            <a:r>
              <a:rPr lang="en-US" altLang="en-US" sz="2000"/>
              <a:t>eplacing α </a:t>
            </a:r>
            <a:r>
              <a:rPr lang="en-US" altLang="en-US" sz="2000">
                <a:sym typeface="Symbol" pitchFamily="2" charset="2"/>
              </a:rPr>
              <a:t></a:t>
            </a:r>
            <a:r>
              <a:rPr lang="en-US" altLang="en-US" sz="2000"/>
              <a:t> β with </a:t>
            </a:r>
            <a:r>
              <a:rPr lang="en-US" altLang="en-US" sz="2000">
                <a:sym typeface="Symbol" pitchFamily="2" charset="2"/>
              </a:rPr>
              <a:t></a:t>
            </a:r>
            <a:r>
              <a:rPr lang="en-US" altLang="en-US" sz="2000"/>
              <a:t>α</a:t>
            </a:r>
            <a:r>
              <a:rPr lang="en-US" altLang="en-US" sz="2000">
                <a:sym typeface="Symbol" pitchFamily="2" charset="2"/>
              </a:rPr>
              <a:t></a:t>
            </a:r>
            <a:r>
              <a:rPr lang="en-US" altLang="en-US" sz="2000"/>
              <a:t> β.
</a:t>
            </a:r>
            <a:r>
              <a:rPr lang="en-US" altLang="en-US" sz="1800"/>
              <a:t>(</a:t>
            </a:r>
            <a:r>
              <a:rPr lang="en-US" altLang="en-US" sz="1800">
                <a:sym typeface="Symbol" pitchFamily="2" charset="2"/>
              </a:rPr>
              <a:t></a:t>
            </a:r>
            <a:r>
              <a:rPr lang="en-US" altLang="en-US" sz="1800"/>
              <a:t>B</a:t>
            </a:r>
            <a:r>
              <a:rPr lang="en-US" altLang="en-US" sz="1800" baseline="-25000"/>
              <a:t>1,1</a:t>
            </a:r>
            <a:r>
              <a:rPr lang="en-US" altLang="en-US" sz="1800"/>
              <a:t> </a:t>
            </a:r>
            <a:r>
              <a:rPr lang="en-US" altLang="en-US" sz="1800">
                <a:sym typeface="Symbol" pitchFamily="2" charset="2"/>
              </a:rPr>
              <a:t></a:t>
            </a:r>
            <a:r>
              <a:rPr lang="en-US" altLang="en-US" sz="1800"/>
              <a:t> P</a:t>
            </a:r>
            <a:r>
              <a:rPr lang="en-US" altLang="en-US" sz="1800" baseline="-25000"/>
              <a:t>1,2</a:t>
            </a:r>
            <a:r>
              <a:rPr lang="en-US" altLang="en-US" sz="1800"/>
              <a:t> </a:t>
            </a:r>
            <a:r>
              <a:rPr lang="en-US" altLang="en-US" sz="1800">
                <a:sym typeface="Symbol" pitchFamily="2" charset="2"/>
              </a:rPr>
              <a:t></a:t>
            </a:r>
            <a:r>
              <a:rPr lang="en-US" altLang="en-US" sz="1800"/>
              <a:t> P</a:t>
            </a:r>
            <a:r>
              <a:rPr lang="en-US" altLang="en-US" sz="1800" baseline="-25000"/>
              <a:t>2,1</a:t>
            </a:r>
            <a:r>
              <a:rPr lang="en-US" altLang="en-US" sz="1800"/>
              <a:t>) </a:t>
            </a:r>
            <a:r>
              <a:rPr lang="en-US" altLang="en-US" sz="1800">
                <a:sym typeface="Symbol" pitchFamily="2" charset="2"/>
              </a:rPr>
              <a:t></a:t>
            </a:r>
            <a:r>
              <a:rPr lang="en-US" altLang="en-US" sz="1800"/>
              <a:t> (</a:t>
            </a:r>
            <a:r>
              <a:rPr lang="en-US" altLang="en-US" sz="1800">
                <a:sym typeface="Symbol" pitchFamily="2" charset="2"/>
              </a:rPr>
              <a:t></a:t>
            </a:r>
            <a:r>
              <a:rPr lang="en-US" altLang="en-US" sz="1800"/>
              <a:t>(P</a:t>
            </a:r>
            <a:r>
              <a:rPr lang="en-US" altLang="en-US" sz="1800" baseline="-25000"/>
              <a:t>1,2</a:t>
            </a:r>
            <a:r>
              <a:rPr lang="en-US" altLang="en-US" sz="1800"/>
              <a:t> </a:t>
            </a:r>
            <a:r>
              <a:rPr lang="en-US" altLang="en-US" sz="1800">
                <a:sym typeface="Symbol" pitchFamily="2" charset="2"/>
              </a:rPr>
              <a:t> </a:t>
            </a:r>
            <a:r>
              <a:rPr lang="en-US" altLang="en-US" sz="1800"/>
              <a:t>P</a:t>
            </a:r>
            <a:r>
              <a:rPr lang="en-US" altLang="en-US" sz="1800" baseline="-25000"/>
              <a:t>2,1</a:t>
            </a:r>
            <a:r>
              <a:rPr lang="en-US" altLang="en-US" sz="1800"/>
              <a:t>) </a:t>
            </a:r>
            <a:r>
              <a:rPr lang="en-US" altLang="en-US" sz="1800">
                <a:sym typeface="Symbol" pitchFamily="2" charset="2"/>
              </a:rPr>
              <a:t></a:t>
            </a:r>
            <a:r>
              <a:rPr lang="en-US" altLang="en-US" sz="1800"/>
              <a:t> B</a:t>
            </a:r>
            <a:r>
              <a:rPr lang="en-US" altLang="en-US" sz="1800" baseline="-25000"/>
              <a:t>1,1</a:t>
            </a:r>
            <a:r>
              <a:rPr lang="en-US" altLang="en-US" sz="1800"/>
              <a:t>)
</a:t>
            </a:r>
          </a:p>
          <a:p>
            <a:pPr marL="2209800" lvl="4" indent="-3810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400"/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/>
              <a:t>3. Move </a:t>
            </a:r>
            <a:r>
              <a:rPr lang="en-US" altLang="en-US" sz="2000">
                <a:sym typeface="Symbol" pitchFamily="2" charset="2"/>
              </a:rPr>
              <a:t></a:t>
            </a:r>
            <a:r>
              <a:rPr lang="en-US" altLang="en-US" sz="2000"/>
              <a:t> inwards using </a:t>
            </a:r>
            <a:r>
              <a:rPr lang="en-US" altLang="en-US" sz="2000">
                <a:solidFill>
                  <a:schemeClr val="accent2"/>
                </a:solidFill>
              </a:rPr>
              <a:t>de Morgan's rules</a:t>
            </a:r>
            <a:r>
              <a:rPr lang="en-US" altLang="en-US" sz="2000"/>
              <a:t> and double-negation:
</a:t>
            </a:r>
            <a:r>
              <a:rPr lang="en-US" altLang="en-US" sz="1800"/>
              <a:t>(</a:t>
            </a:r>
            <a:r>
              <a:rPr lang="en-US" altLang="en-US" sz="1800">
                <a:sym typeface="Symbol" pitchFamily="2" charset="2"/>
              </a:rPr>
              <a:t></a:t>
            </a:r>
            <a:r>
              <a:rPr lang="en-US" altLang="en-US" sz="1800"/>
              <a:t>B</a:t>
            </a:r>
            <a:r>
              <a:rPr lang="en-US" altLang="en-US" sz="1800" baseline="-25000"/>
              <a:t>1,1 </a:t>
            </a:r>
            <a:r>
              <a:rPr lang="en-US" altLang="en-US" sz="1800">
                <a:sym typeface="Symbol" pitchFamily="2" charset="2"/>
              </a:rPr>
              <a:t></a:t>
            </a:r>
            <a:r>
              <a:rPr lang="en-US" altLang="en-US" sz="1800"/>
              <a:t> P</a:t>
            </a:r>
            <a:r>
              <a:rPr lang="en-US" altLang="en-US" sz="1800" baseline="-25000"/>
              <a:t>1,2</a:t>
            </a:r>
            <a:r>
              <a:rPr lang="en-US" altLang="en-US" sz="1800"/>
              <a:t> </a:t>
            </a:r>
            <a:r>
              <a:rPr lang="en-US" altLang="en-US" sz="1800">
                <a:sym typeface="Symbol" pitchFamily="2" charset="2"/>
              </a:rPr>
              <a:t></a:t>
            </a:r>
            <a:r>
              <a:rPr lang="en-US" altLang="en-US" sz="1800"/>
              <a:t> P</a:t>
            </a:r>
            <a:r>
              <a:rPr lang="en-US" altLang="en-US" sz="1800" baseline="-25000"/>
              <a:t>2,1</a:t>
            </a:r>
            <a:r>
              <a:rPr lang="en-US" altLang="en-US" sz="1800"/>
              <a:t>) </a:t>
            </a:r>
            <a:r>
              <a:rPr lang="en-US" altLang="en-US" sz="1800">
                <a:sym typeface="Symbol" pitchFamily="2" charset="2"/>
              </a:rPr>
              <a:t></a:t>
            </a:r>
            <a:r>
              <a:rPr lang="en-US" altLang="en-US" sz="1800"/>
              <a:t> ((</a:t>
            </a:r>
            <a:r>
              <a:rPr lang="en-US" altLang="en-US" sz="1800">
                <a:sym typeface="Symbol" pitchFamily="2" charset="2"/>
              </a:rPr>
              <a:t></a:t>
            </a:r>
            <a:r>
              <a:rPr lang="en-US" altLang="en-US" sz="1800"/>
              <a:t>P</a:t>
            </a:r>
            <a:r>
              <a:rPr lang="en-US" altLang="en-US" sz="1800" baseline="-25000"/>
              <a:t>1,2 </a:t>
            </a:r>
            <a:r>
              <a:rPr lang="en-US" altLang="en-US" sz="1800">
                <a:sym typeface="Symbol" pitchFamily="2" charset="2"/>
              </a:rPr>
              <a:t></a:t>
            </a:r>
            <a:r>
              <a:rPr lang="en-US" altLang="en-US" sz="1800"/>
              <a:t> </a:t>
            </a:r>
            <a:r>
              <a:rPr lang="en-US" altLang="en-US" sz="1800">
                <a:sym typeface="Symbol" pitchFamily="2" charset="2"/>
              </a:rPr>
              <a:t></a:t>
            </a:r>
            <a:r>
              <a:rPr lang="en-US" altLang="en-US" sz="1800"/>
              <a:t>P</a:t>
            </a:r>
            <a:r>
              <a:rPr lang="en-US" altLang="en-US" sz="1800" baseline="-25000"/>
              <a:t>2,1</a:t>
            </a:r>
            <a:r>
              <a:rPr lang="en-US" altLang="en-US" sz="1800"/>
              <a:t>) </a:t>
            </a:r>
            <a:r>
              <a:rPr lang="en-US" altLang="en-US" sz="1800">
                <a:sym typeface="Symbol" pitchFamily="2" charset="2"/>
              </a:rPr>
              <a:t></a:t>
            </a:r>
            <a:r>
              <a:rPr lang="en-US" altLang="en-US" sz="1800"/>
              <a:t> B</a:t>
            </a:r>
            <a:r>
              <a:rPr lang="en-US" altLang="en-US" sz="1800" baseline="-25000"/>
              <a:t>1,1</a:t>
            </a:r>
            <a:r>
              <a:rPr lang="en-US" altLang="en-US" sz="1800"/>
              <a:t>)
</a:t>
            </a:r>
          </a:p>
          <a:p>
            <a:pPr marL="2209800" lvl="4" indent="-3810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400"/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/>
              <a:t>4. Apply </a:t>
            </a:r>
            <a:r>
              <a:rPr lang="en-US" altLang="en-US" sz="2000">
                <a:solidFill>
                  <a:schemeClr val="accent2"/>
                </a:solidFill>
              </a:rPr>
              <a:t>distributive law</a:t>
            </a:r>
            <a:r>
              <a:rPr lang="en-US" altLang="en-US" sz="2000"/>
              <a:t> (</a:t>
            </a:r>
            <a:r>
              <a:rPr lang="en-US" altLang="en-US" sz="2000">
                <a:sym typeface="Symbol" pitchFamily="2" charset="2"/>
              </a:rPr>
              <a:t></a:t>
            </a:r>
            <a:r>
              <a:rPr lang="en-US" altLang="en-US" sz="2000"/>
              <a:t> over </a:t>
            </a:r>
            <a:r>
              <a:rPr lang="en-US" altLang="en-US" sz="2000">
                <a:sym typeface="Symbol" pitchFamily="2" charset="2"/>
              </a:rPr>
              <a:t></a:t>
            </a:r>
            <a:r>
              <a:rPr lang="en-US" altLang="en-US" sz="2000"/>
              <a:t>) and flatten:
</a:t>
            </a:r>
            <a:r>
              <a:rPr lang="en-US" altLang="en-US" sz="1800"/>
              <a:t>(</a:t>
            </a:r>
            <a:r>
              <a:rPr lang="en-US" altLang="en-US" sz="1800">
                <a:sym typeface="Symbol" pitchFamily="2" charset="2"/>
              </a:rPr>
              <a:t></a:t>
            </a:r>
            <a:r>
              <a:rPr lang="en-US" altLang="en-US" sz="1800"/>
              <a:t>B</a:t>
            </a:r>
            <a:r>
              <a:rPr lang="en-US" altLang="en-US" sz="1800" baseline="-25000"/>
              <a:t>1,1</a:t>
            </a:r>
            <a:r>
              <a:rPr lang="en-US" altLang="en-US" sz="1800"/>
              <a:t> </a:t>
            </a:r>
            <a:r>
              <a:rPr lang="en-US" altLang="en-US" sz="1800">
                <a:sym typeface="Symbol" pitchFamily="2" charset="2"/>
              </a:rPr>
              <a:t></a:t>
            </a:r>
            <a:r>
              <a:rPr lang="en-US" altLang="en-US" sz="1800"/>
              <a:t> P</a:t>
            </a:r>
            <a:r>
              <a:rPr lang="en-US" altLang="en-US" sz="1800" baseline="-25000"/>
              <a:t>1,2</a:t>
            </a:r>
            <a:r>
              <a:rPr lang="en-US" altLang="en-US" sz="1800"/>
              <a:t> </a:t>
            </a:r>
            <a:r>
              <a:rPr lang="en-US" altLang="en-US" sz="1800">
                <a:sym typeface="Symbol" pitchFamily="2" charset="2"/>
              </a:rPr>
              <a:t></a:t>
            </a:r>
            <a:r>
              <a:rPr lang="en-US" altLang="en-US" sz="1800"/>
              <a:t> P</a:t>
            </a:r>
            <a:r>
              <a:rPr lang="en-US" altLang="en-US" sz="1800" baseline="-25000"/>
              <a:t>2,1</a:t>
            </a:r>
            <a:r>
              <a:rPr lang="en-US" altLang="en-US" sz="1800"/>
              <a:t>) </a:t>
            </a:r>
            <a:r>
              <a:rPr lang="en-US" altLang="en-US" sz="1800">
                <a:sym typeface="Symbol" pitchFamily="2" charset="2"/>
              </a:rPr>
              <a:t></a:t>
            </a:r>
            <a:r>
              <a:rPr lang="en-US" altLang="en-US" sz="1800"/>
              <a:t> (</a:t>
            </a:r>
            <a:r>
              <a:rPr lang="en-US" altLang="en-US" sz="1800">
                <a:sym typeface="Symbol" pitchFamily="2" charset="2"/>
              </a:rPr>
              <a:t></a:t>
            </a:r>
            <a:r>
              <a:rPr lang="en-US" altLang="en-US" sz="1800"/>
              <a:t>P</a:t>
            </a:r>
            <a:r>
              <a:rPr lang="en-US" altLang="en-US" sz="1800" baseline="-25000"/>
              <a:t>1,2 </a:t>
            </a:r>
            <a:r>
              <a:rPr lang="en-US" altLang="en-US" sz="1800">
                <a:sym typeface="Symbol" pitchFamily="2" charset="2"/>
              </a:rPr>
              <a:t></a:t>
            </a:r>
            <a:r>
              <a:rPr lang="en-US" altLang="en-US" sz="1800"/>
              <a:t> B</a:t>
            </a:r>
            <a:r>
              <a:rPr lang="en-US" altLang="en-US" sz="1800" baseline="-25000"/>
              <a:t>1,1</a:t>
            </a:r>
            <a:r>
              <a:rPr lang="en-US" altLang="en-US" sz="1800"/>
              <a:t>) </a:t>
            </a:r>
            <a:r>
              <a:rPr lang="en-US" altLang="en-US" sz="1800">
                <a:sym typeface="Symbol" pitchFamily="2" charset="2"/>
              </a:rPr>
              <a:t></a:t>
            </a:r>
            <a:r>
              <a:rPr lang="en-US" altLang="en-US" sz="1800"/>
              <a:t> (</a:t>
            </a:r>
            <a:r>
              <a:rPr lang="en-US" altLang="en-US" sz="1800">
                <a:sym typeface="Symbol" pitchFamily="2" charset="2"/>
              </a:rPr>
              <a:t></a:t>
            </a:r>
            <a:r>
              <a:rPr lang="en-US" altLang="en-US" sz="1800"/>
              <a:t>P</a:t>
            </a:r>
            <a:r>
              <a:rPr lang="en-US" altLang="en-US" sz="1800" baseline="-25000"/>
              <a:t>2,1</a:t>
            </a:r>
            <a:r>
              <a:rPr lang="en-US" altLang="en-US" sz="1800"/>
              <a:t> </a:t>
            </a:r>
            <a:r>
              <a:rPr lang="en-US" altLang="en-US" sz="1800">
                <a:sym typeface="Symbol" pitchFamily="2" charset="2"/>
              </a:rPr>
              <a:t></a:t>
            </a:r>
            <a:r>
              <a:rPr lang="en-US" altLang="en-US" sz="1800"/>
              <a:t> B</a:t>
            </a:r>
            <a:r>
              <a:rPr lang="en-US" altLang="en-US" sz="1800" baseline="-25000"/>
              <a:t>1,1</a:t>
            </a:r>
            <a:r>
              <a:rPr lang="en-US" altLang="en-US" sz="1800"/>
              <a:t>)
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C445164-7981-E141-820A-CB3537E01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C82E85E-F1B3-2044-820E-839C19030707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51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70660" name="Rectangle 2">
            <a:extLst>
              <a:ext uri="{FF2B5EF4-FFF2-40B4-BE49-F238E27FC236}">
                <a16:creationId xmlns:a16="http://schemas.microsoft.com/office/drawing/2014/main" id="{E71ED737-7CF2-F04F-808C-3A8C9A64A1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Resolution Algorithm</a:t>
            </a:r>
          </a:p>
        </p:txBody>
      </p:sp>
      <p:sp>
        <p:nvSpPr>
          <p:cNvPr id="70661" name="Rectangle 3">
            <a:extLst>
              <a:ext uri="{FF2B5EF4-FFF2-40B4-BE49-F238E27FC236}">
                <a16:creationId xmlns:a16="http://schemas.microsoft.com/office/drawing/2014/main" id="{585D36DA-83C1-F746-929B-A0E196A41B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>
                <a:solidFill>
                  <a:schemeClr val="accent2"/>
                </a:solidFill>
              </a:rPr>
              <a:t>To show that KB╞ α</a:t>
            </a:r>
            <a:r>
              <a:rPr lang="en-US" altLang="en-US" sz="2000">
                <a:solidFill>
                  <a:schemeClr val="accent2"/>
                </a:solidFill>
                <a:sym typeface="Mathematica1" pitchFamily="2" charset="2"/>
              </a:rPr>
              <a:t>, we show that (KB ^ </a:t>
            </a:r>
            <a:r>
              <a:rPr lang="en-US" altLang="en-US" sz="2000">
                <a:solidFill>
                  <a:schemeClr val="accent2"/>
                </a:solidFill>
                <a:sym typeface="Symbol" pitchFamily="2" charset="2"/>
              </a:rPr>
              <a:t></a:t>
            </a:r>
            <a:r>
              <a:rPr lang="en-US" altLang="en-US" sz="2000">
                <a:solidFill>
                  <a:schemeClr val="accent2"/>
                </a:solidFill>
              </a:rPr>
              <a:t>α</a:t>
            </a:r>
            <a:r>
              <a:rPr lang="en-US" altLang="en-US" sz="2000">
                <a:solidFill>
                  <a:schemeClr val="accent2"/>
                </a:solidFill>
                <a:sym typeface="Mathematica1" pitchFamily="2" charset="2"/>
              </a:rPr>
              <a:t>) is unsatisfiable, proof by contradiction</a:t>
            </a:r>
          </a:p>
          <a:p>
            <a:pPr eaLnBrk="1" hangingPunct="1"/>
            <a:endParaRPr lang="en-US" altLang="en-US" sz="2000">
              <a:solidFill>
                <a:schemeClr val="accent2"/>
              </a:solidFill>
              <a:sym typeface="Mathematica1" pitchFamily="2" charset="2"/>
            </a:endParaRPr>
          </a:p>
          <a:p>
            <a:pPr eaLnBrk="1" hangingPunct="1"/>
            <a:r>
              <a:rPr lang="en-US" altLang="en-US" sz="2000">
                <a:sym typeface="Mathematica1" pitchFamily="2" charset="2"/>
              </a:rPr>
              <a:t>First, (KB ^ </a:t>
            </a:r>
            <a:r>
              <a:rPr lang="en-US" altLang="en-US" sz="2000">
                <a:sym typeface="Symbol" pitchFamily="2" charset="2"/>
              </a:rPr>
              <a:t></a:t>
            </a:r>
            <a:r>
              <a:rPr lang="en-US" altLang="en-US" sz="2000">
                <a:sym typeface="Mathematica1" pitchFamily="2" charset="2"/>
              </a:rPr>
              <a:t>α) is converted into CNF</a:t>
            </a:r>
          </a:p>
          <a:p>
            <a:pPr eaLnBrk="1" hangingPunct="1"/>
            <a:r>
              <a:rPr lang="en-US" altLang="en-US" sz="2000">
                <a:sym typeface="Mathematica1" pitchFamily="2" charset="2"/>
              </a:rPr>
              <a:t>Then the resolution rule is applied to the resulting clauses</a:t>
            </a:r>
          </a:p>
          <a:p>
            <a:pPr lvl="1" eaLnBrk="1" hangingPunct="1"/>
            <a:r>
              <a:rPr lang="en-US" altLang="en-US" sz="1800">
                <a:sym typeface="Mathematica1" pitchFamily="2" charset="2"/>
              </a:rPr>
              <a:t>Each pair that contains complementary literals is resolved to produce a new clause, which is added to the set if it’s not present</a:t>
            </a:r>
          </a:p>
          <a:p>
            <a:pPr eaLnBrk="1" hangingPunct="1"/>
            <a:r>
              <a:rPr lang="en-US" altLang="en-US" sz="2000">
                <a:sym typeface="Mathematica1" pitchFamily="2" charset="2"/>
              </a:rPr>
              <a:t>Process continues until:</a:t>
            </a:r>
          </a:p>
          <a:p>
            <a:pPr lvl="1" eaLnBrk="1" hangingPunct="1"/>
            <a:r>
              <a:rPr lang="en-US" altLang="en-US" sz="1800">
                <a:solidFill>
                  <a:schemeClr val="accent2"/>
                </a:solidFill>
                <a:sym typeface="Mathematica1" pitchFamily="2" charset="2"/>
              </a:rPr>
              <a:t>no new clauses can be added, thus KB does not entail </a:t>
            </a:r>
            <a:r>
              <a:rPr lang="en-US" altLang="en-US" sz="1800">
                <a:solidFill>
                  <a:schemeClr val="accent2"/>
                </a:solidFill>
              </a:rPr>
              <a:t>α</a:t>
            </a:r>
            <a:endParaRPr lang="en-US" altLang="en-US" sz="1800">
              <a:solidFill>
                <a:schemeClr val="accent2"/>
              </a:solidFill>
              <a:sym typeface="Mathematica1" pitchFamily="2" charset="2"/>
            </a:endParaRPr>
          </a:p>
          <a:p>
            <a:pPr lvl="1" eaLnBrk="1" hangingPunct="1"/>
            <a:r>
              <a:rPr lang="en-US" altLang="en-US" sz="1800">
                <a:solidFill>
                  <a:schemeClr val="accent2"/>
                </a:solidFill>
                <a:sym typeface="Mathematica1" pitchFamily="2" charset="2"/>
              </a:rPr>
              <a:t>two clauses resolve to yield {}, thus KB entails </a:t>
            </a:r>
            <a:r>
              <a:rPr lang="en-US" altLang="en-US" sz="1800">
                <a:solidFill>
                  <a:schemeClr val="accent2"/>
                </a:solidFill>
              </a:rPr>
              <a:t>α</a:t>
            </a:r>
            <a:endParaRPr lang="en-US" altLang="en-US" sz="1800">
              <a:solidFill>
                <a:schemeClr val="accent2"/>
              </a:solidFill>
              <a:sym typeface="Mathematica1" pitchFamily="2" charset="2"/>
            </a:endParaRPr>
          </a:p>
          <a:p>
            <a:pPr eaLnBrk="1" hangingPunct="1"/>
            <a:endParaRPr lang="en-US" altLang="en-US" sz="2000">
              <a:solidFill>
                <a:schemeClr val="accent2"/>
              </a:solidFill>
              <a:sym typeface="Mathematica1" pitchFamily="2" charset="2"/>
            </a:endParaRPr>
          </a:p>
          <a:p>
            <a:pPr eaLnBrk="1" hangingPunct="1"/>
            <a:r>
              <a:rPr lang="en-US" altLang="en-US" sz="2000">
                <a:sym typeface="Mathematica1" pitchFamily="2" charset="2"/>
              </a:rPr>
              <a:t>{} is a disjunction of no disjuncts is equivalent to False, thus the contradiction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0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06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06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706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706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706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706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706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1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0C518-9827-474D-875A-2B76A2BC9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A372F87-5408-734A-B3FB-B7B0CCD70002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52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71684" name="Rectangle 2">
            <a:extLst>
              <a:ext uri="{FF2B5EF4-FFF2-40B4-BE49-F238E27FC236}">
                <a16:creationId xmlns:a16="http://schemas.microsoft.com/office/drawing/2014/main" id="{B46BD383-1D17-544F-AE4F-C7B5F58E7D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Resolution Algorithm</a:t>
            </a:r>
          </a:p>
        </p:txBody>
      </p:sp>
      <p:sp>
        <p:nvSpPr>
          <p:cNvPr id="71685" name="Rectangle 3">
            <a:extLst>
              <a:ext uri="{FF2B5EF4-FFF2-40B4-BE49-F238E27FC236}">
                <a16:creationId xmlns:a16="http://schemas.microsoft.com/office/drawing/2014/main" id="{67DF6FDE-442E-9948-9A97-D4402E9181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534400" cy="76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Proof by contradiction, i.e., show that </a:t>
            </a:r>
            <a:r>
              <a:rPr lang="en-US" altLang="en-US" sz="2400" i="1">
                <a:latin typeface="Times New Roman" panose="02020603050405020304" pitchFamily="18" charset="0"/>
              </a:rPr>
              <a:t>KB</a:t>
            </a:r>
            <a:r>
              <a:rPr lang="en-US" altLang="en-US" sz="2400">
                <a:latin typeface="Times New Roman" panose="02020603050405020304" pitchFamily="18" charset="0"/>
                <a:sym typeface="Symbol" pitchFamily="2" charset="2"/>
              </a:rPr>
              <a:t></a:t>
            </a:r>
            <a:r>
              <a:rPr lang="en-US" altLang="en-US" sz="2400">
                <a:latin typeface="Times New Roman" panose="02020603050405020304" pitchFamily="18" charset="0"/>
              </a:rPr>
              <a:t>α</a:t>
            </a:r>
            <a:r>
              <a:rPr lang="en-US" altLang="en-US" sz="2400"/>
              <a:t> is unsatisfiable</a:t>
            </a:r>
          </a:p>
        </p:txBody>
      </p:sp>
      <p:pic>
        <p:nvPicPr>
          <p:cNvPr id="71686" name="Picture 4">
            <a:extLst>
              <a:ext uri="{FF2B5EF4-FFF2-40B4-BE49-F238E27FC236}">
                <a16:creationId xmlns:a16="http://schemas.microsoft.com/office/drawing/2014/main" id="{03446ACE-AF36-E341-9CBE-748F60361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81" t="28125" r="5469" b="32292"/>
          <a:stretch>
            <a:fillRect/>
          </a:stretch>
        </p:blipFill>
        <p:spPr bwMode="auto">
          <a:xfrm>
            <a:off x="609600" y="2286000"/>
            <a:ext cx="8229600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B05B0A3-27AE-3248-AC1F-CE95ACCB8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700D0E4-B42A-AF4D-9136-71E3215B65E1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53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72708" name="Rectangle 2">
            <a:extLst>
              <a:ext uri="{FF2B5EF4-FFF2-40B4-BE49-F238E27FC236}">
                <a16:creationId xmlns:a16="http://schemas.microsoft.com/office/drawing/2014/main" id="{F11FFAA0-8A83-934C-B602-91E1BB6BED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Resolution Example</a:t>
            </a:r>
          </a:p>
        </p:txBody>
      </p:sp>
      <p:sp>
        <p:nvSpPr>
          <p:cNvPr id="72709" name="Rectangle 3">
            <a:extLst>
              <a:ext uri="{FF2B5EF4-FFF2-40B4-BE49-F238E27FC236}">
                <a16:creationId xmlns:a16="http://schemas.microsoft.com/office/drawing/2014/main" id="{A9491FD9-6981-504F-AFAE-B267C7AE72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534400" cy="762000"/>
          </a:xfrm>
        </p:spPr>
        <p:txBody>
          <a:bodyPr/>
          <a:lstStyle/>
          <a:p>
            <a:pPr eaLnBrk="1" hangingPunct="1"/>
            <a:r>
              <a:rPr lang="en-US" altLang="en-US" i="1"/>
              <a:t>KB</a:t>
            </a:r>
            <a:r>
              <a:rPr lang="en-US" altLang="en-US"/>
              <a:t> = (B</a:t>
            </a:r>
            <a:r>
              <a:rPr lang="en-US" altLang="en-US" baseline="-25000"/>
              <a:t>1,1</a:t>
            </a:r>
            <a:r>
              <a:rPr lang="en-US" altLang="en-US"/>
              <a:t> </a:t>
            </a:r>
            <a:r>
              <a:rPr lang="en-US" altLang="en-US">
                <a:sym typeface="Symbol" pitchFamily="2" charset="2"/>
              </a:rPr>
              <a:t></a:t>
            </a:r>
            <a:r>
              <a:rPr lang="en-US" altLang="en-US"/>
              <a:t> (P</a:t>
            </a:r>
            <a:r>
              <a:rPr lang="en-US" altLang="en-US" baseline="-25000"/>
              <a:t>1,2</a:t>
            </a:r>
            <a:r>
              <a:rPr lang="en-US" altLang="en-US">
                <a:sym typeface="Symbol" pitchFamily="2" charset="2"/>
              </a:rPr>
              <a:t></a:t>
            </a:r>
            <a:r>
              <a:rPr lang="en-US" altLang="en-US"/>
              <a:t> P</a:t>
            </a:r>
            <a:r>
              <a:rPr lang="en-US" altLang="en-US" baseline="-25000"/>
              <a:t>2,1</a:t>
            </a:r>
            <a:r>
              <a:rPr lang="en-US" altLang="en-US"/>
              <a:t>)) </a:t>
            </a:r>
            <a:r>
              <a:rPr lang="en-US" altLang="en-US">
                <a:sym typeface="Symbol" pitchFamily="2" charset="2"/>
              </a:rPr>
              <a:t></a:t>
            </a:r>
            <a:r>
              <a:rPr lang="en-US" altLang="en-US"/>
              <a:t> B</a:t>
            </a:r>
            <a:r>
              <a:rPr lang="en-US" altLang="en-US" baseline="-25000"/>
              <a:t>1,1      </a:t>
            </a:r>
            <a:r>
              <a:rPr lang="en-US" altLang="en-US"/>
              <a:t>α = </a:t>
            </a:r>
            <a:r>
              <a:rPr lang="en-US" altLang="en-US">
                <a:sym typeface="Symbol" pitchFamily="2" charset="2"/>
              </a:rPr>
              <a:t></a:t>
            </a:r>
            <a:r>
              <a:rPr lang="en-US" altLang="en-US"/>
              <a:t>P</a:t>
            </a:r>
            <a:r>
              <a:rPr lang="en-US" altLang="en-US" baseline="-25000"/>
              <a:t>1,2</a:t>
            </a:r>
          </a:p>
        </p:txBody>
      </p:sp>
      <p:pic>
        <p:nvPicPr>
          <p:cNvPr id="72710" name="Picture 4" descr="wumpus-resolution">
            <a:extLst>
              <a:ext uri="{FF2B5EF4-FFF2-40B4-BE49-F238E27FC236}">
                <a16:creationId xmlns:a16="http://schemas.microsoft.com/office/drawing/2014/main" id="{2A705221-247D-5746-BE4C-62DF881A3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0"/>
            <a:ext cx="801052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1" name="Picture 5" descr="wumpus-world">
            <a:extLst>
              <a:ext uri="{FF2B5EF4-FFF2-40B4-BE49-F238E27FC236}">
                <a16:creationId xmlns:a16="http://schemas.microsoft.com/office/drawing/2014/main" id="{5D25DED9-E727-644E-BFC3-67881BB07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86200"/>
            <a:ext cx="2771775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D5314A7-DF3F-654E-8700-988DBEF3E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3686C72-9B35-B74E-A205-72AEB6BCCC77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54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73732" name="Rectangle 2">
            <a:extLst>
              <a:ext uri="{FF2B5EF4-FFF2-40B4-BE49-F238E27FC236}">
                <a16:creationId xmlns:a16="http://schemas.microsoft.com/office/drawing/2014/main" id="{C676F3BB-6A97-8842-AD97-D9BF31DFDB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Horn Clauses</a:t>
            </a:r>
          </a:p>
        </p:txBody>
      </p:sp>
      <p:sp>
        <p:nvSpPr>
          <p:cNvPr id="73733" name="Rectangle 3">
            <a:extLst>
              <a:ext uri="{FF2B5EF4-FFF2-40B4-BE49-F238E27FC236}">
                <a16:creationId xmlns:a16="http://schemas.microsoft.com/office/drawing/2014/main" id="{F64C86AA-78AB-2E47-8035-728BF2DE03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Why horn clauses?</a:t>
            </a:r>
          </a:p>
          <a:p>
            <a:pPr lvl="1" eaLnBrk="1" hangingPunct="1"/>
            <a:r>
              <a:rPr lang="en-US" altLang="en-US"/>
              <a:t>In many practical situations, however, the full power of resolution is not needed</a:t>
            </a:r>
          </a:p>
          <a:p>
            <a:pPr lvl="1" eaLnBrk="1" hangingPunct="1"/>
            <a:r>
              <a:rPr lang="en-US" altLang="en-US"/>
              <a:t>Real-world KBs often contain some restricted clauses – Horn clauses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00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>
                <a:solidFill>
                  <a:schemeClr val="accent2"/>
                </a:solidFill>
              </a:rPr>
              <a:t>Horn Form</a:t>
            </a:r>
            <a:r>
              <a:rPr lang="en-US" altLang="en-US"/>
              <a:t> (restricted)</a:t>
            </a:r>
          </a:p>
          <a:p>
            <a:pPr lvl="1" eaLnBrk="1" hangingPunct="1"/>
            <a:r>
              <a:rPr lang="en-US" altLang="en-US"/>
              <a:t>KB = </a:t>
            </a:r>
            <a:r>
              <a:rPr lang="en-US" altLang="en-US">
                <a:solidFill>
                  <a:srgbClr val="FF0000"/>
                </a:solidFill>
              </a:rPr>
              <a:t>conjunction</a:t>
            </a:r>
            <a:r>
              <a:rPr lang="en-US" altLang="en-US"/>
              <a:t> of </a:t>
            </a:r>
            <a:r>
              <a:rPr lang="en-US" altLang="en-US">
                <a:solidFill>
                  <a:srgbClr val="FF0000"/>
                </a:solidFill>
              </a:rPr>
              <a:t>Horn clauses</a:t>
            </a:r>
          </a:p>
          <a:p>
            <a:pPr lvl="1" eaLnBrk="1" hangingPunct="1"/>
            <a:r>
              <a:rPr lang="en-US" altLang="en-US"/>
              <a:t>Horn clause = disjunction of literals of </a:t>
            </a:r>
            <a:r>
              <a:rPr lang="en-US" altLang="en-US">
                <a:solidFill>
                  <a:schemeClr val="hlink"/>
                </a:solidFill>
              </a:rPr>
              <a:t>which at most one is positive</a:t>
            </a:r>
          </a:p>
          <a:p>
            <a:pPr lvl="2" eaLnBrk="1" hangingPunct="1"/>
            <a:r>
              <a:rPr lang="en-US" altLang="en-US"/>
              <a:t>E.g., (</a:t>
            </a:r>
            <a:r>
              <a:rPr lang="en-US" altLang="en-US">
                <a:sym typeface="Symbol" pitchFamily="2" charset="2"/>
              </a:rPr>
              <a:t></a:t>
            </a:r>
            <a:r>
              <a:rPr lang="en-US" altLang="en-US"/>
              <a:t>L</a:t>
            </a:r>
            <a:r>
              <a:rPr lang="en-US" altLang="en-US" baseline="-12000"/>
              <a:t>1,1</a:t>
            </a:r>
            <a:r>
              <a:rPr lang="en-US" altLang="en-US"/>
              <a:t> V </a:t>
            </a:r>
            <a:r>
              <a:rPr lang="en-US" altLang="en-US">
                <a:sym typeface="Symbol" pitchFamily="2" charset="2"/>
              </a:rPr>
              <a:t></a:t>
            </a:r>
            <a:r>
              <a:rPr lang="en-US" altLang="en-US"/>
              <a:t>Breeze V B</a:t>
            </a:r>
            <a:r>
              <a:rPr lang="en-US" altLang="en-US" baseline="-12000"/>
              <a:t>1,1</a:t>
            </a:r>
            <a:r>
              <a:rPr lang="en-US" altLang="en-US"/>
              <a:t>)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5F710-C313-E140-AE21-1D4542B8E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31794A6-B694-BF43-95A2-677E888D50D3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55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74756" name="Rectangle 2">
            <a:extLst>
              <a:ext uri="{FF2B5EF4-FFF2-40B4-BE49-F238E27FC236}">
                <a16:creationId xmlns:a16="http://schemas.microsoft.com/office/drawing/2014/main" id="{810A423E-15E4-2B45-A383-50CE0517D0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Properties of Horn Clauses</a:t>
            </a:r>
          </a:p>
        </p:txBody>
      </p:sp>
      <p:sp>
        <p:nvSpPr>
          <p:cNvPr id="74757" name="Rectangle 3">
            <a:extLst>
              <a:ext uri="{FF2B5EF4-FFF2-40B4-BE49-F238E27FC236}">
                <a16:creationId xmlns:a16="http://schemas.microsoft.com/office/drawing/2014/main" id="{83CD639B-7587-9540-ACED-C5EFC91B2D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Every horn clause can be </a:t>
            </a:r>
            <a:r>
              <a:rPr lang="en-US" altLang="en-US" sz="2000">
                <a:solidFill>
                  <a:schemeClr val="hlink"/>
                </a:solidFill>
              </a:rPr>
              <a:t>written as an implication</a:t>
            </a:r>
            <a:r>
              <a:rPr lang="en-US" altLang="en-US" sz="2000"/>
              <a:t> whose premise is a conjunction of positive literals and whose conclusion is a single positive literal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E.g., (L</a:t>
            </a:r>
            <a:r>
              <a:rPr lang="en-US" altLang="en-US" sz="1800" baseline="-12000"/>
              <a:t>1,1</a:t>
            </a:r>
            <a:r>
              <a:rPr lang="en-US" altLang="en-US" sz="1800"/>
              <a:t> </a:t>
            </a:r>
            <a:r>
              <a:rPr lang="en-US" altLang="en-US" sz="1800">
                <a:sym typeface="Mathematica1" pitchFamily="2" charset="2"/>
              </a:rPr>
              <a:t>^</a:t>
            </a:r>
            <a:r>
              <a:rPr lang="en-US" altLang="en-US" sz="1800"/>
              <a:t> Breeze) </a:t>
            </a:r>
            <a:r>
              <a:rPr lang="en-US" altLang="en-US" sz="1800">
                <a:sym typeface="Symbol" pitchFamily="2" charset="2"/>
              </a:rPr>
              <a:t></a:t>
            </a:r>
            <a:r>
              <a:rPr lang="en-US" altLang="en-US" sz="1800"/>
              <a:t> B</a:t>
            </a:r>
            <a:r>
              <a:rPr lang="en-US" altLang="en-US" sz="1800" baseline="-12000"/>
              <a:t>1,1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180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>
                <a:solidFill>
                  <a:schemeClr val="accent2"/>
                </a:solidFill>
              </a:rPr>
              <a:t>Modus Ponens</a:t>
            </a:r>
            <a:r>
              <a:rPr lang="en-US" altLang="en-US" sz="2000"/>
              <a:t> (for Horn Form): complete for Horn KBs</a:t>
            </a:r>
          </a:p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/>
              <a:t>α</a:t>
            </a:r>
            <a:r>
              <a:rPr lang="en-US" altLang="en-US" sz="2000" baseline="-25000"/>
              <a:t>1</a:t>
            </a:r>
            <a:r>
              <a:rPr lang="en-US" altLang="en-US" sz="2000"/>
              <a:t>, … ,α</a:t>
            </a:r>
            <a:r>
              <a:rPr lang="en-US" altLang="en-US" sz="2000" baseline="-25000"/>
              <a:t>n</a:t>
            </a:r>
            <a:r>
              <a:rPr lang="en-US" altLang="en-US" sz="2000"/>
              <a:t>,		α</a:t>
            </a:r>
            <a:r>
              <a:rPr lang="en-US" altLang="en-US" sz="2000" baseline="-25000"/>
              <a:t>1</a:t>
            </a:r>
            <a:r>
              <a:rPr lang="en-US" altLang="en-US" sz="2000"/>
              <a:t> </a:t>
            </a:r>
            <a:r>
              <a:rPr lang="en-US" altLang="en-US" sz="2000">
                <a:sym typeface="Symbol" pitchFamily="2" charset="2"/>
              </a:rPr>
              <a:t></a:t>
            </a:r>
            <a:r>
              <a:rPr lang="en-US" altLang="en-US" sz="2000"/>
              <a:t> … </a:t>
            </a:r>
            <a:r>
              <a:rPr lang="en-US" altLang="en-US" sz="2000">
                <a:sym typeface="Symbol" pitchFamily="2" charset="2"/>
              </a:rPr>
              <a:t></a:t>
            </a:r>
            <a:r>
              <a:rPr lang="en-US" altLang="en-US" sz="2000"/>
              <a:t> α</a:t>
            </a:r>
            <a:r>
              <a:rPr lang="en-US" altLang="en-US" sz="2000" baseline="-25000"/>
              <a:t>n</a:t>
            </a:r>
            <a:r>
              <a:rPr lang="en-US" altLang="en-US" sz="2000"/>
              <a:t> </a:t>
            </a:r>
            <a:r>
              <a:rPr lang="en-US" altLang="en-US" sz="2000">
                <a:sym typeface="Symbol" pitchFamily="2" charset="2"/>
              </a:rPr>
              <a:t></a:t>
            </a:r>
            <a:r>
              <a:rPr lang="en-US" altLang="en-US" sz="2000"/>
              <a:t> </a:t>
            </a:r>
            <a:r>
              <a:rPr lang="el-GR" altLang="en-US" sz="2000">
                <a:cs typeface="Arial" panose="020B0604020202020204" pitchFamily="34" charset="0"/>
              </a:rPr>
              <a:t>β</a:t>
            </a:r>
            <a:r>
              <a:rPr lang="en-US" altLang="en-US" sz="2000"/>
              <a:t>
</a:t>
            </a:r>
            <a:r>
              <a:rPr lang="el-GR" altLang="en-US" sz="2000">
                <a:cs typeface="Arial" panose="020B0604020202020204" pitchFamily="34" charset="0"/>
              </a:rPr>
              <a:t>β</a:t>
            </a:r>
            <a:endParaRPr lang="en-US" altLang="en-US" sz="1800"/>
          </a:p>
          <a:p>
            <a:pPr eaLnBrk="1" hangingPunct="1">
              <a:lnSpc>
                <a:spcPct val="90000"/>
              </a:lnSpc>
            </a:pPr>
            <a:r>
              <a:rPr lang="en-US" altLang="en-US" sz="2000">
                <a:solidFill>
                  <a:schemeClr val="accent2"/>
                </a:solidFill>
              </a:rPr>
              <a:t>Definite clause</a:t>
            </a:r>
            <a:r>
              <a:rPr lang="en-US" altLang="en-US" sz="2000"/>
              <a:t>: horn clauses with exactly one positive literal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The positive literal is called the </a:t>
            </a:r>
            <a:r>
              <a:rPr lang="en-US" altLang="en-US" sz="1800" b="1">
                <a:solidFill>
                  <a:schemeClr val="hlink"/>
                </a:solidFill>
              </a:rPr>
              <a:t>head</a:t>
            </a:r>
            <a:r>
              <a:rPr lang="en-US" altLang="en-US" sz="1800"/>
              <a:t> and the negative literals form the </a:t>
            </a:r>
            <a:r>
              <a:rPr lang="en-US" altLang="en-US" sz="1800" b="1">
                <a:solidFill>
                  <a:schemeClr val="hlink"/>
                </a:solidFill>
              </a:rPr>
              <a:t>body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Definite clauses form the basis for logic programming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1800"/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Can be used with </a:t>
            </a:r>
            <a:r>
              <a:rPr lang="en-US" altLang="en-US" sz="2000">
                <a:solidFill>
                  <a:schemeClr val="accent2"/>
                </a:solidFill>
              </a:rPr>
              <a:t>forward chaining</a:t>
            </a:r>
            <a:r>
              <a:rPr lang="en-US" altLang="en-US" sz="2000"/>
              <a:t> or </a:t>
            </a:r>
            <a:r>
              <a:rPr lang="en-US" altLang="en-US" sz="2000">
                <a:solidFill>
                  <a:schemeClr val="accent2"/>
                </a:solidFill>
              </a:rPr>
              <a:t>backward chaining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These algorithms are very natural and run in </a:t>
            </a:r>
            <a:r>
              <a:rPr lang="en-US" altLang="en-US" sz="2000">
                <a:solidFill>
                  <a:srgbClr val="FF0000"/>
                </a:solidFill>
              </a:rPr>
              <a:t>linear</a:t>
            </a:r>
            <a:r>
              <a:rPr lang="en-US" altLang="en-US" sz="2000"/>
              <a:t> time</a:t>
            </a:r>
          </a:p>
        </p:txBody>
      </p:sp>
      <p:sp>
        <p:nvSpPr>
          <p:cNvPr id="74758" name="Line 4">
            <a:extLst>
              <a:ext uri="{FF2B5EF4-FFF2-40B4-BE49-F238E27FC236}">
                <a16:creationId xmlns:a16="http://schemas.microsoft.com/office/drawing/2014/main" id="{3CEEE527-C4AF-A645-8E8A-533DB8257A69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657600"/>
            <a:ext cx="533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F8CDF8F-D30E-E046-A09A-CE368C9A3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848A40F-37CA-474D-BAFE-4EB2CD7ACED5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56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75780" name="Rectangle 2">
            <a:extLst>
              <a:ext uri="{FF2B5EF4-FFF2-40B4-BE49-F238E27FC236}">
                <a16:creationId xmlns:a16="http://schemas.microsoft.com/office/drawing/2014/main" id="{14053953-14DF-7543-B759-0CD482123C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Forward Chaining</a:t>
            </a:r>
          </a:p>
        </p:txBody>
      </p:sp>
      <p:sp>
        <p:nvSpPr>
          <p:cNvPr id="75781" name="Rectangle 3">
            <a:extLst>
              <a:ext uri="{FF2B5EF4-FFF2-40B4-BE49-F238E27FC236}">
                <a16:creationId xmlns:a16="http://schemas.microsoft.com/office/drawing/2014/main" id="{E810CD6F-7C01-7D4A-9B5A-229DB12641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534400" cy="1219200"/>
          </a:xfrm>
        </p:spPr>
        <p:txBody>
          <a:bodyPr/>
          <a:lstStyle/>
          <a:p>
            <a:pPr eaLnBrk="1" hangingPunct="1"/>
            <a:r>
              <a:rPr lang="en-US" altLang="en-US" sz="2400"/>
              <a:t>Idea: </a:t>
            </a:r>
          </a:p>
          <a:p>
            <a:pPr lvl="1" eaLnBrk="1" hangingPunct="1"/>
            <a:r>
              <a:rPr lang="en-US" altLang="en-US" sz="2000">
                <a:solidFill>
                  <a:schemeClr val="accent2"/>
                </a:solidFill>
              </a:rPr>
              <a:t>fire any rule whose premises are satisfied in the </a:t>
            </a:r>
            <a:r>
              <a:rPr lang="en-US" altLang="en-US" sz="2000" i="1">
                <a:solidFill>
                  <a:schemeClr val="accent2"/>
                </a:solidFill>
              </a:rPr>
              <a:t>KB</a:t>
            </a:r>
            <a:endParaRPr lang="en-US" altLang="en-US" sz="2000">
              <a:solidFill>
                <a:schemeClr val="accent2"/>
              </a:solidFill>
            </a:endParaRPr>
          </a:p>
          <a:p>
            <a:pPr lvl="1" eaLnBrk="1" hangingPunct="1"/>
            <a:r>
              <a:rPr lang="en-US" altLang="en-US" sz="2000">
                <a:solidFill>
                  <a:schemeClr val="accent2"/>
                </a:solidFill>
              </a:rPr>
              <a:t>add its conclusion to the </a:t>
            </a:r>
            <a:r>
              <a:rPr lang="en-US" altLang="en-US" sz="2000" i="1">
                <a:solidFill>
                  <a:schemeClr val="accent2"/>
                </a:solidFill>
              </a:rPr>
              <a:t>KB</a:t>
            </a:r>
            <a:r>
              <a:rPr lang="en-US" altLang="en-US" sz="2000">
                <a:solidFill>
                  <a:schemeClr val="accent2"/>
                </a:solidFill>
              </a:rPr>
              <a:t>, until query is found</a:t>
            </a:r>
          </a:p>
          <a:p>
            <a:pPr lvl="1" eaLnBrk="1" hangingPunct="1"/>
            <a:endParaRPr lang="en-US" altLang="en-US" sz="2000"/>
          </a:p>
        </p:txBody>
      </p:sp>
      <p:pic>
        <p:nvPicPr>
          <p:cNvPr id="75782" name="Picture 4">
            <a:extLst>
              <a:ext uri="{FF2B5EF4-FFF2-40B4-BE49-F238E27FC236}">
                <a16:creationId xmlns:a16="http://schemas.microsoft.com/office/drawing/2014/main" id="{87627D8F-D3E8-DD48-8E29-2E318176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63" t="32292" r="4688" b="30208"/>
          <a:stretch>
            <a:fillRect/>
          </a:stretch>
        </p:blipFill>
        <p:spPr bwMode="auto">
          <a:xfrm>
            <a:off x="2057400" y="2895600"/>
            <a:ext cx="5029200" cy="323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3" name="Text Box 5">
            <a:extLst>
              <a:ext uri="{FF2B5EF4-FFF2-40B4-BE49-F238E27FC236}">
                <a16:creationId xmlns:a16="http://schemas.microsoft.com/office/drawing/2014/main" id="{F9BEDC1F-A266-D545-9317-3190995F8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3733800"/>
            <a:ext cx="1600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and-or graph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0B8FC-BF98-924E-9C0F-41A55A957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6AC8868-F727-334F-B13C-1A44F382F5DA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57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76804" name="Rectangle 2">
            <a:extLst>
              <a:ext uri="{FF2B5EF4-FFF2-40B4-BE49-F238E27FC236}">
                <a16:creationId xmlns:a16="http://schemas.microsoft.com/office/drawing/2014/main" id="{63B17DED-70D2-AD40-9562-A10F6312E3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Forward Chaining Algorithm</a:t>
            </a:r>
          </a:p>
        </p:txBody>
      </p:sp>
      <p:sp>
        <p:nvSpPr>
          <p:cNvPr id="76805" name="Rectangle 3">
            <a:extLst>
              <a:ext uri="{FF2B5EF4-FFF2-40B4-BE49-F238E27FC236}">
                <a16:creationId xmlns:a16="http://schemas.microsoft.com/office/drawing/2014/main" id="{033C74CA-A55F-234D-8557-1D26F0E763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5486400"/>
            <a:ext cx="8534400" cy="6461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n-US" sz="2000"/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Forward chaining is sound and complete for Horn KB</a:t>
            </a:r>
          </a:p>
        </p:txBody>
      </p:sp>
      <p:pic>
        <p:nvPicPr>
          <p:cNvPr id="76806" name="Picture 4">
            <a:extLst>
              <a:ext uri="{FF2B5EF4-FFF2-40B4-BE49-F238E27FC236}">
                <a16:creationId xmlns:a16="http://schemas.microsoft.com/office/drawing/2014/main" id="{4A050346-5360-2948-B494-0A17A2A85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0" t="30208" r="781" b="17708"/>
          <a:stretch>
            <a:fillRect/>
          </a:stretch>
        </p:blipFill>
        <p:spPr bwMode="auto">
          <a:xfrm>
            <a:off x="609600" y="1371600"/>
            <a:ext cx="7543800" cy="433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7" name="TextBox 6">
            <a:extLst>
              <a:ext uri="{FF2B5EF4-FFF2-40B4-BE49-F238E27FC236}">
                <a16:creationId xmlns:a16="http://schemas.microsoft.com/office/drawing/2014/main" id="{C9A9CB12-E9A8-D54E-8B44-472E363323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276600"/>
            <a:ext cx="5943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6808" name="Rectangle 7">
            <a:extLst>
              <a:ext uri="{FF2B5EF4-FFF2-40B4-BE49-F238E27FC236}">
                <a16:creationId xmlns:a16="http://schemas.microsoft.com/office/drawing/2014/main" id="{8C5F5942-02A0-9248-AF43-7D50AB32E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276600"/>
            <a:ext cx="57150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600" b="1"/>
              <a:t>if</a:t>
            </a:r>
            <a:r>
              <a:rPr lang="en-US" altLang="en-US" sz="1600"/>
              <a:t> p = q </a:t>
            </a:r>
            <a:r>
              <a:rPr lang="en-US" altLang="en-US" sz="1600" b="1"/>
              <a:t>then return</a:t>
            </a:r>
            <a:r>
              <a:rPr lang="en-US" altLang="en-US" sz="1600"/>
              <a:t> true</a:t>
            </a:r>
          </a:p>
          <a:p>
            <a:pPr eaLnBrk="1" hangingPunct="1"/>
            <a:r>
              <a:rPr lang="en-US" altLang="en-US" sz="1600" b="1"/>
              <a:t>if</a:t>
            </a:r>
            <a:r>
              <a:rPr lang="en-US" altLang="en-US" sz="1600"/>
              <a:t> inferred[p] = false </a:t>
            </a:r>
            <a:r>
              <a:rPr lang="en-US" altLang="en-US" sz="1600" b="1"/>
              <a:t>then</a:t>
            </a:r>
          </a:p>
          <a:p>
            <a:pPr eaLnBrk="1" hangingPunct="1"/>
            <a:r>
              <a:rPr lang="en-US" altLang="en-US" sz="1600"/>
              <a:t>    inferred[p] = true</a:t>
            </a:r>
          </a:p>
          <a:p>
            <a:pPr eaLnBrk="1" hangingPunct="1"/>
            <a:r>
              <a:rPr lang="en-US" altLang="en-US" sz="1600"/>
              <a:t>    </a:t>
            </a:r>
            <a:r>
              <a:rPr lang="en-US" altLang="en-US" sz="1600" b="1"/>
              <a:t>for each </a:t>
            </a:r>
            <a:r>
              <a:rPr lang="en-US" altLang="en-US" sz="1600"/>
              <a:t>clause c in KB where p is in c.Premise </a:t>
            </a:r>
            <a:r>
              <a:rPr lang="en-US" altLang="en-US" sz="1600" b="1"/>
              <a:t>do</a:t>
            </a:r>
          </a:p>
          <a:p>
            <a:pPr eaLnBrk="1" hangingPunct="1"/>
            <a:r>
              <a:rPr lang="en-US" altLang="en-US" sz="1600"/>
              <a:t>        decrement count[c]</a:t>
            </a:r>
          </a:p>
          <a:p>
            <a:pPr eaLnBrk="1" hangingPunct="1"/>
            <a:r>
              <a:rPr lang="en-US" altLang="en-US" sz="1600"/>
              <a:t>        </a:t>
            </a:r>
            <a:r>
              <a:rPr lang="en-US" altLang="en-US" sz="1600" b="1"/>
              <a:t>if</a:t>
            </a:r>
            <a:r>
              <a:rPr lang="en-US" altLang="en-US" sz="1600"/>
              <a:t> count[c] = 0 </a:t>
            </a:r>
            <a:r>
              <a:rPr lang="en-US" altLang="en-US" sz="1600" b="1"/>
              <a:t>then</a:t>
            </a:r>
            <a:r>
              <a:rPr lang="en-US" altLang="en-US" sz="1600"/>
              <a:t> add c.Conclusion to agenda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FC8D3-6DA2-B44B-B066-B7110421B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D08FE2B-19D3-4B41-AA46-1305FCB0926F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58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3077" name="Rectangle 2">
            <a:extLst>
              <a:ext uri="{FF2B5EF4-FFF2-40B4-BE49-F238E27FC236}">
                <a16:creationId xmlns:a16="http://schemas.microsoft.com/office/drawing/2014/main" id="{0321A9FF-8B7B-0B43-8E06-01EBEF39F7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Forward Chaining Example</a:t>
            </a:r>
          </a:p>
        </p:txBody>
      </p:sp>
      <p:pic>
        <p:nvPicPr>
          <p:cNvPr id="3078" name="Picture 4" descr="fc-horn-example01c">
            <a:extLst>
              <a:ext uri="{FF2B5EF4-FFF2-40B4-BE49-F238E27FC236}">
                <a16:creationId xmlns:a16="http://schemas.microsoft.com/office/drawing/2014/main" id="{2B9A5F0F-6CE8-7845-BCE9-0D1126950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676400"/>
            <a:ext cx="3125788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074" name="Object 5">
            <a:extLst>
              <a:ext uri="{FF2B5EF4-FFF2-40B4-BE49-F238E27FC236}">
                <a16:creationId xmlns:a16="http://schemas.microsoft.com/office/drawing/2014/main" id="{A0E8D726-1AB5-2349-9BD1-85796B954A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2286000"/>
          <a:ext cx="1171575" cy="193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Bitmap Image" r:id="rId4" imgW="781050" imgH="1289050" progId="Paint.Picture">
                  <p:embed/>
                </p:oleObj>
              </mc:Choice>
              <mc:Fallback>
                <p:oleObj name="Bitmap Image" r:id="rId4" imgW="781050" imgH="1289050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286000"/>
                        <a:ext cx="1171575" cy="193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09A28FC-B1F0-8D42-A761-EFEE741F8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BA947F1-C407-2B4B-88E2-5D84693F3400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59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4101" name="Rectangle 2">
            <a:extLst>
              <a:ext uri="{FF2B5EF4-FFF2-40B4-BE49-F238E27FC236}">
                <a16:creationId xmlns:a16="http://schemas.microsoft.com/office/drawing/2014/main" id="{6586D500-BBEB-AD45-8068-8C5374ED9A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Forward Chaining Example</a:t>
            </a:r>
          </a:p>
        </p:txBody>
      </p:sp>
      <p:pic>
        <p:nvPicPr>
          <p:cNvPr id="4102" name="Picture 3" descr="fc-horn-example03c">
            <a:extLst>
              <a:ext uri="{FF2B5EF4-FFF2-40B4-BE49-F238E27FC236}">
                <a16:creationId xmlns:a16="http://schemas.microsoft.com/office/drawing/2014/main" id="{3EFEF21A-4986-014C-9DF3-103D4763D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24000"/>
            <a:ext cx="3125788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098" name="Object 4">
            <a:extLst>
              <a:ext uri="{FF2B5EF4-FFF2-40B4-BE49-F238E27FC236}">
                <a16:creationId xmlns:a16="http://schemas.microsoft.com/office/drawing/2014/main" id="{C18A50CA-8511-1B4F-BA6F-BFAE9CE867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2286000"/>
          <a:ext cx="1171575" cy="193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Bitmap Image" r:id="rId4" imgW="781050" imgH="1289050" progId="Paint.Picture">
                  <p:embed/>
                </p:oleObj>
              </mc:Choice>
              <mc:Fallback>
                <p:oleObj name="Bitmap Image" r:id="rId4" imgW="781050" imgH="1289050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286000"/>
                        <a:ext cx="1171575" cy="193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066AD-CAEB-B042-8798-75CE314EE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5BE7E32-96C9-7540-9DEE-943E5F8CA9D8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6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F1BD6741-677E-2248-BF85-424BD6FC32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Our New Toy Problem – </a:t>
            </a:r>
            <a:br>
              <a:rPr lang="en-US" altLang="en-US" sz="3600"/>
            </a:br>
            <a:r>
              <a:rPr lang="en-US" altLang="en-US" sz="3600"/>
              <a:t>Wumpus World</a:t>
            </a:r>
          </a:p>
        </p:txBody>
      </p:sp>
      <p:pic>
        <p:nvPicPr>
          <p:cNvPr id="26629" name="Picture 3" descr="wumpus-world">
            <a:extLst>
              <a:ext uri="{FF2B5EF4-FFF2-40B4-BE49-F238E27FC236}">
                <a16:creationId xmlns:a16="http://schemas.microsoft.com/office/drawing/2014/main" id="{DA604E43-F33B-2548-8971-BB5362852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524000"/>
            <a:ext cx="4648200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DD4B1171-1950-094B-B4F2-5633D2CF3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EEB8A1B-4573-FA41-B420-1A5382A6C35E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60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5125" name="Rectangle 2">
            <a:extLst>
              <a:ext uri="{FF2B5EF4-FFF2-40B4-BE49-F238E27FC236}">
                <a16:creationId xmlns:a16="http://schemas.microsoft.com/office/drawing/2014/main" id="{E4477613-9BE7-D44B-BB87-73F1B4B4FB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Forward Chaining Example</a:t>
            </a:r>
          </a:p>
        </p:txBody>
      </p:sp>
      <p:pic>
        <p:nvPicPr>
          <p:cNvPr id="5126" name="Picture 3" descr="fc-horn-example04c">
            <a:extLst>
              <a:ext uri="{FF2B5EF4-FFF2-40B4-BE49-F238E27FC236}">
                <a16:creationId xmlns:a16="http://schemas.microsoft.com/office/drawing/2014/main" id="{17849409-97E6-C648-99EA-2666E271F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24000"/>
            <a:ext cx="3125788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122" name="Object 1024">
            <a:extLst>
              <a:ext uri="{FF2B5EF4-FFF2-40B4-BE49-F238E27FC236}">
                <a16:creationId xmlns:a16="http://schemas.microsoft.com/office/drawing/2014/main" id="{813F1A4B-DF4D-7A49-A73C-E491E4C8D4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2286000"/>
          <a:ext cx="1171575" cy="193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Bitmap Image" r:id="rId4" imgW="781050" imgH="1289050" progId="Paint.Picture">
                  <p:embed/>
                </p:oleObj>
              </mc:Choice>
              <mc:Fallback>
                <p:oleObj name="Bitmap Image" r:id="rId4" imgW="781050" imgH="1289050" progId="Paint.Picture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286000"/>
                        <a:ext cx="1171575" cy="193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FBAF2F7F-9845-6640-9F9D-D6EA80DBF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A82DA1C-2F96-CD41-90EB-37A80B3A22AD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61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6149" name="Rectangle 2">
            <a:extLst>
              <a:ext uri="{FF2B5EF4-FFF2-40B4-BE49-F238E27FC236}">
                <a16:creationId xmlns:a16="http://schemas.microsoft.com/office/drawing/2014/main" id="{999D87C9-C0C1-D345-AF03-87E3880378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Forward Chaining Example</a:t>
            </a:r>
          </a:p>
        </p:txBody>
      </p:sp>
      <p:pic>
        <p:nvPicPr>
          <p:cNvPr id="6150" name="Picture 3" descr="fc-horn-example05c">
            <a:extLst>
              <a:ext uri="{FF2B5EF4-FFF2-40B4-BE49-F238E27FC236}">
                <a16:creationId xmlns:a16="http://schemas.microsoft.com/office/drawing/2014/main" id="{ECB4ACFD-7A6C-E941-B17B-D564A5C25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24000"/>
            <a:ext cx="3125788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146" name="Object 1024">
            <a:extLst>
              <a:ext uri="{FF2B5EF4-FFF2-40B4-BE49-F238E27FC236}">
                <a16:creationId xmlns:a16="http://schemas.microsoft.com/office/drawing/2014/main" id="{BCBCB1B7-AAE3-8042-A64F-4F92ABC0B8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2286000"/>
          <a:ext cx="1171575" cy="193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Bitmap Image" r:id="rId4" imgW="781050" imgH="1289050" progId="Paint.Picture">
                  <p:embed/>
                </p:oleObj>
              </mc:Choice>
              <mc:Fallback>
                <p:oleObj name="Bitmap Image" r:id="rId4" imgW="781050" imgH="1289050" progId="Paint.Picture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286000"/>
                        <a:ext cx="1171575" cy="193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93B2A9B1-0400-7847-9956-CDE9C8196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9B7F4F6-8497-5247-AEF2-B14111CD7A55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62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7173" name="Rectangle 2">
            <a:extLst>
              <a:ext uri="{FF2B5EF4-FFF2-40B4-BE49-F238E27FC236}">
                <a16:creationId xmlns:a16="http://schemas.microsoft.com/office/drawing/2014/main" id="{732405BD-133B-CB49-B2CF-17D57036FF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Forward Chaining Example</a:t>
            </a:r>
          </a:p>
        </p:txBody>
      </p:sp>
      <p:pic>
        <p:nvPicPr>
          <p:cNvPr id="7174" name="Picture 3" descr="fc-horn-example07c">
            <a:extLst>
              <a:ext uri="{FF2B5EF4-FFF2-40B4-BE49-F238E27FC236}">
                <a16:creationId xmlns:a16="http://schemas.microsoft.com/office/drawing/2014/main" id="{D1B6E290-9468-F54E-A94C-B98150117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24000"/>
            <a:ext cx="3125788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170" name="Object 1024">
            <a:extLst>
              <a:ext uri="{FF2B5EF4-FFF2-40B4-BE49-F238E27FC236}">
                <a16:creationId xmlns:a16="http://schemas.microsoft.com/office/drawing/2014/main" id="{13B93A8F-5C60-134C-BBD7-DA5F560971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2286000"/>
          <a:ext cx="1171575" cy="193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Bitmap Image" r:id="rId4" imgW="781050" imgH="1289050" progId="Paint.Picture">
                  <p:embed/>
                </p:oleObj>
              </mc:Choice>
              <mc:Fallback>
                <p:oleObj name="Bitmap Image" r:id="rId4" imgW="781050" imgH="1289050" progId="Paint.Picture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286000"/>
                        <a:ext cx="1171575" cy="193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247E54B1-CB87-104C-A02B-AC3BEB70E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1877091-3DB8-FF45-9263-174BD00E5D80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63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id="{98A90E99-E801-F649-A01E-D0379ADF8E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Forward Chaining Example</a:t>
            </a:r>
          </a:p>
        </p:txBody>
      </p:sp>
      <p:pic>
        <p:nvPicPr>
          <p:cNvPr id="8198" name="Picture 3" descr="fc-horn-example08c">
            <a:extLst>
              <a:ext uri="{FF2B5EF4-FFF2-40B4-BE49-F238E27FC236}">
                <a16:creationId xmlns:a16="http://schemas.microsoft.com/office/drawing/2014/main" id="{F5127748-552D-094E-955F-65C50BC27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24000"/>
            <a:ext cx="3125788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194" name="Object 0">
            <a:extLst>
              <a:ext uri="{FF2B5EF4-FFF2-40B4-BE49-F238E27FC236}">
                <a16:creationId xmlns:a16="http://schemas.microsoft.com/office/drawing/2014/main" id="{1E290192-9694-6E41-83E3-89C7F4E9B1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2286000"/>
          <a:ext cx="1171575" cy="193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Bitmap Image" r:id="rId4" imgW="781050" imgH="1289050" progId="Paint.Picture">
                  <p:embed/>
                </p:oleObj>
              </mc:Choice>
              <mc:Fallback>
                <p:oleObj name="Bitmap Image" r:id="rId4" imgW="781050" imgH="1289050" progId="Paint.Picture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286000"/>
                        <a:ext cx="1171575" cy="193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8757660-9751-3A4E-A0D8-6F4573685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4CA803C-218D-0148-ACA3-BC42D0B152D9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64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77828" name="Rectangle 2">
            <a:extLst>
              <a:ext uri="{FF2B5EF4-FFF2-40B4-BE49-F238E27FC236}">
                <a16:creationId xmlns:a16="http://schemas.microsoft.com/office/drawing/2014/main" id="{6FA26C0C-4C51-BD49-BEE7-E6E14A684D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Proof of Soundness</a:t>
            </a:r>
          </a:p>
        </p:txBody>
      </p:sp>
      <p:sp>
        <p:nvSpPr>
          <p:cNvPr id="77829" name="Rectangle 3">
            <a:extLst>
              <a:ext uri="{FF2B5EF4-FFF2-40B4-BE49-F238E27FC236}">
                <a16:creationId xmlns:a16="http://schemas.microsoft.com/office/drawing/2014/main" id="{011A7D4A-FDF5-2B4A-9573-014318EFCA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Every inference is an application of Modus Ponens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F678806-BEA9-6746-B0BF-083F1EAD7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485708E-EBFC-D940-B209-FAF0CB229339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65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78852" name="Rectangle 2">
            <a:extLst>
              <a:ext uri="{FF2B5EF4-FFF2-40B4-BE49-F238E27FC236}">
                <a16:creationId xmlns:a16="http://schemas.microsoft.com/office/drawing/2014/main" id="{62CB0CC9-78A2-5145-8390-1879D638FF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Proof of Completeness</a:t>
            </a:r>
          </a:p>
        </p:txBody>
      </p:sp>
      <p:sp>
        <p:nvSpPr>
          <p:cNvPr id="78853" name="Rectangle 3">
            <a:extLst>
              <a:ext uri="{FF2B5EF4-FFF2-40B4-BE49-F238E27FC236}">
                <a16:creationId xmlns:a16="http://schemas.microsoft.com/office/drawing/2014/main" id="{3FDDEA8C-E17D-BC4D-A3AC-47CBF92F4C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en-US" sz="2400"/>
              <a:t>FC derives every atomic sentence that is entailed by </a:t>
            </a:r>
            <a:r>
              <a:rPr lang="en-US" altLang="en-US" sz="2400" i="1"/>
              <a:t>KB</a:t>
            </a:r>
          </a:p>
          <a:p>
            <a:pPr marL="990600" lvl="1" indent="-533400" eaLnBrk="1" hangingPunct="1">
              <a:buSzPct val="90000"/>
              <a:buFontTx/>
              <a:buAutoNum type="arabicPeriod"/>
            </a:pPr>
            <a:r>
              <a:rPr lang="en-US" altLang="en-US" sz="2000"/>
              <a:t>FC reaches a </a:t>
            </a:r>
            <a:r>
              <a:rPr lang="en-US" altLang="en-US" sz="2000">
                <a:solidFill>
                  <a:schemeClr val="accent2"/>
                </a:solidFill>
              </a:rPr>
              <a:t>fixed point</a:t>
            </a:r>
            <a:r>
              <a:rPr lang="en-US" altLang="en-US" sz="2000"/>
              <a:t> where no new atomic sentences are derived</a:t>
            </a:r>
          </a:p>
          <a:p>
            <a:pPr marL="990600" lvl="1" indent="-533400" eaLnBrk="1" hangingPunct="1">
              <a:buSzPct val="90000"/>
              <a:buFontTx/>
              <a:buAutoNum type="arabicPeriod"/>
            </a:pPr>
            <a:r>
              <a:rPr lang="en-US" altLang="en-US" sz="2000"/>
              <a:t>Consider the final state as a model </a:t>
            </a:r>
            <a:r>
              <a:rPr lang="en-US" altLang="en-US" sz="2000" i="1"/>
              <a:t>m</a:t>
            </a:r>
            <a:r>
              <a:rPr lang="en-US" altLang="en-US" sz="2000"/>
              <a:t>, assigning true/false to symbols; </a:t>
            </a:r>
            <a:r>
              <a:rPr lang="en-US" altLang="en-US" sz="2000">
                <a:solidFill>
                  <a:schemeClr val="accent2"/>
                </a:solidFill>
              </a:rPr>
              <a:t>true</a:t>
            </a:r>
            <a:r>
              <a:rPr lang="en-US" altLang="en-US" sz="2000"/>
              <a:t> for each symbol inferred, </a:t>
            </a:r>
            <a:r>
              <a:rPr lang="en-US" altLang="en-US" sz="2000">
                <a:solidFill>
                  <a:schemeClr val="hlink"/>
                </a:solidFill>
              </a:rPr>
              <a:t>false</a:t>
            </a:r>
            <a:r>
              <a:rPr lang="en-US" altLang="en-US" sz="2000"/>
              <a:t> otherwise</a:t>
            </a:r>
          </a:p>
          <a:p>
            <a:pPr marL="990600" lvl="1" indent="-533400" eaLnBrk="1" hangingPunct="1">
              <a:buSzPct val="90000"/>
              <a:buFontTx/>
              <a:buAutoNum type="arabicPeriod"/>
            </a:pPr>
            <a:r>
              <a:rPr lang="en-US" altLang="en-US" sz="2000"/>
              <a:t>Every definite clause in the original </a:t>
            </a:r>
            <a:r>
              <a:rPr lang="en-US" altLang="en-US" sz="2000" i="1"/>
              <a:t>KB</a:t>
            </a:r>
            <a:r>
              <a:rPr lang="en-US" altLang="en-US" sz="2000"/>
              <a:t> is true in </a:t>
            </a:r>
            <a:r>
              <a:rPr lang="en-US" altLang="en-US" sz="2000" i="1"/>
              <a:t>m</a:t>
            </a:r>
            <a:endParaRPr lang="en-US" altLang="en-US" sz="2000"/>
          </a:p>
          <a:p>
            <a:pPr marL="1371600" lvl="2" indent="-457200" eaLnBrk="1" hangingPunct="1">
              <a:buFont typeface="Wingdings" pitchFamily="2" charset="2"/>
              <a:buNone/>
            </a:pPr>
            <a:r>
              <a:rPr lang="en-US" altLang="en-US" sz="1800" i="1"/>
              <a:t>a</a:t>
            </a:r>
            <a:r>
              <a:rPr lang="en-US" altLang="en-US" sz="1800" baseline="-25000"/>
              <a:t>1 </a:t>
            </a:r>
            <a:r>
              <a:rPr lang="en-US" altLang="en-US" sz="1800">
                <a:sym typeface="Symbol" pitchFamily="2" charset="2"/>
              </a:rPr>
              <a:t></a:t>
            </a:r>
            <a:r>
              <a:rPr lang="en-US" altLang="en-US" sz="1800" baseline="-25000"/>
              <a:t> </a:t>
            </a:r>
            <a:r>
              <a:rPr lang="en-US" altLang="en-US" sz="1800"/>
              <a:t> … </a:t>
            </a:r>
            <a:r>
              <a:rPr lang="en-US" altLang="en-US" sz="1800">
                <a:sym typeface="Symbol" pitchFamily="2" charset="2"/>
              </a:rPr>
              <a:t></a:t>
            </a:r>
            <a:r>
              <a:rPr lang="en-US" altLang="en-US" sz="1800"/>
              <a:t>  </a:t>
            </a:r>
            <a:r>
              <a:rPr lang="en-US" altLang="en-US" sz="1800" i="1"/>
              <a:t>a</a:t>
            </a:r>
            <a:r>
              <a:rPr lang="en-US" altLang="en-US" sz="1800" baseline="-25000"/>
              <a:t>k </a:t>
            </a:r>
            <a:r>
              <a:rPr lang="en-US" altLang="en-US" sz="1800">
                <a:sym typeface="Symbol" pitchFamily="2" charset="2"/>
              </a:rPr>
              <a:t></a:t>
            </a:r>
            <a:r>
              <a:rPr lang="en-US" altLang="en-US" sz="1800" baseline="-25000">
                <a:sym typeface="Symbol" pitchFamily="2" charset="2"/>
              </a:rPr>
              <a:t> </a:t>
            </a:r>
            <a:r>
              <a:rPr lang="en-US" altLang="en-US" sz="1800" i="1"/>
              <a:t>b</a:t>
            </a:r>
            <a:r>
              <a:rPr lang="en-US" altLang="en-US" sz="1800"/>
              <a:t>, assuming the opposite, then it contradicts </a:t>
            </a:r>
          </a:p>
          <a:p>
            <a:pPr marL="1371600" lvl="2" indent="-457200" eaLnBrk="1" hangingPunct="1">
              <a:buFont typeface="Wingdings" pitchFamily="2" charset="2"/>
              <a:buNone/>
            </a:pPr>
            <a:r>
              <a:rPr lang="en-US" altLang="en-US" sz="1800"/>
              <a:t>“fixed point”</a:t>
            </a:r>
          </a:p>
          <a:p>
            <a:pPr marL="990600" lvl="1" indent="-533400" eaLnBrk="1" hangingPunct="1">
              <a:buSzPct val="90000"/>
              <a:buFontTx/>
              <a:buAutoNum type="arabicPeriod"/>
            </a:pPr>
            <a:r>
              <a:rPr lang="en-US" altLang="en-US" sz="2000"/>
              <a:t>Hence, every entailed atomic sentence will be derived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6121ED6-4F8D-8F44-AE26-82675B730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74C744A-556A-5E45-B7B6-F4F4AA0F2112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66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79876" name="Rectangle 2">
            <a:extLst>
              <a:ext uri="{FF2B5EF4-FFF2-40B4-BE49-F238E27FC236}">
                <a16:creationId xmlns:a16="http://schemas.microsoft.com/office/drawing/2014/main" id="{55198D93-449A-E948-9498-15293CFDED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Backward Chaining</a:t>
            </a:r>
          </a:p>
        </p:txBody>
      </p:sp>
      <p:sp>
        <p:nvSpPr>
          <p:cNvPr id="79877" name="Rectangle 3">
            <a:extLst>
              <a:ext uri="{FF2B5EF4-FFF2-40B4-BE49-F238E27FC236}">
                <a16:creationId xmlns:a16="http://schemas.microsoft.com/office/drawing/2014/main" id="{71E3BCE5-3073-6D4E-96D8-113593BFC6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Idea: work backwards from the query </a:t>
            </a:r>
            <a:r>
              <a:rPr lang="en-US" altLang="en-US" sz="2400" i="1"/>
              <a:t>q</a:t>
            </a:r>
            <a:r>
              <a:rPr lang="en-US" altLang="en-US" sz="2400"/>
              <a:t>:</a:t>
            </a:r>
          </a:p>
          <a:p>
            <a:pPr lvl="1" eaLnBrk="1" hangingPunct="1"/>
            <a:r>
              <a:rPr lang="en-US" altLang="en-US" sz="2000"/>
              <a:t>to prove </a:t>
            </a:r>
            <a:r>
              <a:rPr lang="en-US" altLang="en-US" sz="2000" i="1"/>
              <a:t>q</a:t>
            </a:r>
            <a:r>
              <a:rPr lang="en-US" altLang="en-US" sz="2000"/>
              <a:t> by BC</a:t>
            </a:r>
          </a:p>
          <a:p>
            <a:pPr lvl="2" eaLnBrk="1" hangingPunct="1"/>
            <a:r>
              <a:rPr lang="en-US" altLang="en-US" sz="1800">
                <a:solidFill>
                  <a:schemeClr val="tx2"/>
                </a:solidFill>
              </a:rPr>
              <a:t>check if </a:t>
            </a:r>
            <a:r>
              <a:rPr lang="en-US" altLang="en-US" sz="1800" i="1">
                <a:solidFill>
                  <a:schemeClr val="tx2"/>
                </a:solidFill>
              </a:rPr>
              <a:t>q</a:t>
            </a:r>
            <a:r>
              <a:rPr lang="en-US" altLang="en-US" sz="1800">
                <a:solidFill>
                  <a:schemeClr val="tx2"/>
                </a:solidFill>
              </a:rPr>
              <a:t> is known already, or</a:t>
            </a:r>
          </a:p>
          <a:p>
            <a:pPr lvl="2" eaLnBrk="1" hangingPunct="1"/>
            <a:r>
              <a:rPr lang="en-US" altLang="en-US" sz="1800">
                <a:solidFill>
                  <a:schemeClr val="tx2"/>
                </a:solidFill>
              </a:rPr>
              <a:t>prove by BC all premises of some rule concluding </a:t>
            </a:r>
            <a:r>
              <a:rPr lang="en-US" altLang="en-US" sz="1800" i="1">
                <a:solidFill>
                  <a:schemeClr val="tx2"/>
                </a:solidFill>
              </a:rPr>
              <a:t>q</a:t>
            </a:r>
          </a:p>
          <a:p>
            <a:pPr eaLnBrk="1" hangingPunct="1"/>
            <a:endParaRPr lang="en-US" altLang="en-US" sz="2000"/>
          </a:p>
          <a:p>
            <a:pPr eaLnBrk="1" hangingPunct="1"/>
            <a:r>
              <a:rPr lang="en-US" altLang="en-US" sz="2400">
                <a:solidFill>
                  <a:schemeClr val="hlink"/>
                </a:solidFill>
              </a:rPr>
              <a:t>Avoid loops</a:t>
            </a:r>
            <a:r>
              <a:rPr lang="en-US" altLang="en-US" sz="2400"/>
              <a:t>: check if new subgoal is already on the goal stack</a:t>
            </a:r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>
                <a:solidFill>
                  <a:schemeClr val="hlink"/>
                </a:solidFill>
              </a:rPr>
              <a:t>Avoid repeated work</a:t>
            </a:r>
            <a:r>
              <a:rPr lang="en-US" altLang="en-US" sz="2400"/>
              <a:t>: check if new subgoal</a:t>
            </a:r>
          </a:p>
          <a:p>
            <a:pPr lvl="1" eaLnBrk="1" hangingPunct="1"/>
            <a:r>
              <a:rPr lang="en-US" altLang="en-US"/>
              <a:t>has already been proved true, or</a:t>
            </a:r>
          </a:p>
          <a:p>
            <a:pPr lvl="1" eaLnBrk="1" hangingPunct="1"/>
            <a:r>
              <a:rPr lang="en-US" altLang="en-US"/>
              <a:t>has already failed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E690C1FE-D25B-A648-93D1-A6E3CDC2F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18ADC8C-A100-C44C-A9D0-E7ECC263D92D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67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9221" name="Rectangle 2">
            <a:extLst>
              <a:ext uri="{FF2B5EF4-FFF2-40B4-BE49-F238E27FC236}">
                <a16:creationId xmlns:a16="http://schemas.microsoft.com/office/drawing/2014/main" id="{DD44B8D2-9856-C041-9122-1A368CF117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Backward Chaining Example</a:t>
            </a:r>
          </a:p>
        </p:txBody>
      </p:sp>
      <p:pic>
        <p:nvPicPr>
          <p:cNvPr id="9222" name="Picture 3" descr="bc-horn-example01c">
            <a:extLst>
              <a:ext uri="{FF2B5EF4-FFF2-40B4-BE49-F238E27FC236}">
                <a16:creationId xmlns:a16="http://schemas.microsoft.com/office/drawing/2014/main" id="{E1A98492-E011-4F43-8F88-4C61792E3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3176588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218" name="Object 1024">
            <a:extLst>
              <a:ext uri="{FF2B5EF4-FFF2-40B4-BE49-F238E27FC236}">
                <a16:creationId xmlns:a16="http://schemas.microsoft.com/office/drawing/2014/main" id="{F2B0AA25-7FD9-D54D-B70B-2CA644EF35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2286000"/>
          <a:ext cx="1171575" cy="193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Bitmap Image" r:id="rId4" imgW="781050" imgH="1289050" progId="Paint.Picture">
                  <p:embed/>
                </p:oleObj>
              </mc:Choice>
              <mc:Fallback>
                <p:oleObj name="Bitmap Image" r:id="rId4" imgW="781050" imgH="1289050" progId="Paint.Picture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286000"/>
                        <a:ext cx="1171575" cy="193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CAF5D892-86A5-624C-A191-C658F06C9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C1FCA61-A011-2A42-8134-5546B2771CC8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68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10245" name="Rectangle 2">
            <a:extLst>
              <a:ext uri="{FF2B5EF4-FFF2-40B4-BE49-F238E27FC236}">
                <a16:creationId xmlns:a16="http://schemas.microsoft.com/office/drawing/2014/main" id="{54AF68AC-3258-DA4F-9827-F730F02283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Backward Chaining Example</a:t>
            </a:r>
          </a:p>
        </p:txBody>
      </p:sp>
      <p:pic>
        <p:nvPicPr>
          <p:cNvPr id="10246" name="Picture 3" descr="bc-horn-example02c">
            <a:extLst>
              <a:ext uri="{FF2B5EF4-FFF2-40B4-BE49-F238E27FC236}">
                <a16:creationId xmlns:a16="http://schemas.microsoft.com/office/drawing/2014/main" id="{16EB59CE-73E7-EB47-8002-0F1EE8BE4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3176588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242" name="Object 1024">
            <a:extLst>
              <a:ext uri="{FF2B5EF4-FFF2-40B4-BE49-F238E27FC236}">
                <a16:creationId xmlns:a16="http://schemas.microsoft.com/office/drawing/2014/main" id="{0627916C-C2B8-1943-A44E-7B7989E8D1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2286000"/>
          <a:ext cx="1171575" cy="193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Bitmap Image" r:id="rId4" imgW="781050" imgH="1289050" progId="Paint.Picture">
                  <p:embed/>
                </p:oleObj>
              </mc:Choice>
              <mc:Fallback>
                <p:oleObj name="Bitmap Image" r:id="rId4" imgW="781050" imgH="1289050" progId="Paint.Picture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286000"/>
                        <a:ext cx="1171575" cy="193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E97FEBC9-4863-EB4A-A8E4-EA9F22478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2DC369F-D198-F147-8656-927CBB35913B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69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11269" name="Rectangle 2">
            <a:extLst>
              <a:ext uri="{FF2B5EF4-FFF2-40B4-BE49-F238E27FC236}">
                <a16:creationId xmlns:a16="http://schemas.microsoft.com/office/drawing/2014/main" id="{1A18BF91-E7FF-7E44-BF8C-EB1AA04FBE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Backward Chaining Example</a:t>
            </a:r>
          </a:p>
        </p:txBody>
      </p:sp>
      <p:pic>
        <p:nvPicPr>
          <p:cNvPr id="11270" name="Picture 3" descr="bc-horn-example03c">
            <a:extLst>
              <a:ext uri="{FF2B5EF4-FFF2-40B4-BE49-F238E27FC236}">
                <a16:creationId xmlns:a16="http://schemas.microsoft.com/office/drawing/2014/main" id="{519778EC-41C6-C141-9B09-CC909E7FC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3176588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266" name="Object 1024">
            <a:extLst>
              <a:ext uri="{FF2B5EF4-FFF2-40B4-BE49-F238E27FC236}">
                <a16:creationId xmlns:a16="http://schemas.microsoft.com/office/drawing/2014/main" id="{31B3BD7F-7B50-6045-9884-45549E4C7D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2286000"/>
          <a:ext cx="1171575" cy="193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Bitmap Image" r:id="rId4" imgW="781050" imgH="1289050" progId="Paint.Picture">
                  <p:embed/>
                </p:oleObj>
              </mc:Choice>
              <mc:Fallback>
                <p:oleObj name="Bitmap Image" r:id="rId4" imgW="781050" imgH="1289050" progId="Paint.Picture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286000"/>
                        <a:ext cx="1171575" cy="193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E5164-5A75-804E-B865-532D842B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6ABF747-5C32-254B-822B-B5DE92FA7E1E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7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pic>
        <p:nvPicPr>
          <p:cNvPr id="27652" name="Picture 4" descr="wumpus-world">
            <a:extLst>
              <a:ext uri="{FF2B5EF4-FFF2-40B4-BE49-F238E27FC236}">
                <a16:creationId xmlns:a16="http://schemas.microsoft.com/office/drawing/2014/main" id="{2769DADE-BC7F-C842-95EE-91C6C866B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371600"/>
            <a:ext cx="3505200" cy="343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Rectangle 2">
            <a:extLst>
              <a:ext uri="{FF2B5EF4-FFF2-40B4-BE49-F238E27FC236}">
                <a16:creationId xmlns:a16="http://schemas.microsoft.com/office/drawing/2014/main" id="{71CF9CCF-2B2B-DA4B-AE1E-30FBE879BD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Wumpus World PEAS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B08DC587-C854-2D4D-9789-53E17E63BE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87488"/>
            <a:ext cx="5257800" cy="46085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>
                <a:solidFill>
                  <a:schemeClr val="accent2"/>
                </a:solidFill>
              </a:rPr>
              <a:t>Performance measure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gold +1000, death -1000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-1 per step, -10 for using the arrow</a:t>
            </a:r>
          </a:p>
          <a:p>
            <a:pPr lvl="4" eaLnBrk="1" hangingPunct="1">
              <a:lnSpc>
                <a:spcPct val="90000"/>
              </a:lnSpc>
            </a:pPr>
            <a:endParaRPr lang="en-US" altLang="en-US" sz="1100"/>
          </a:p>
          <a:p>
            <a:pPr eaLnBrk="1" hangingPunct="1">
              <a:lnSpc>
                <a:spcPct val="90000"/>
              </a:lnSpc>
            </a:pPr>
            <a:r>
              <a:rPr lang="en-US" altLang="en-US" sz="2000">
                <a:solidFill>
                  <a:schemeClr val="accent2"/>
                </a:solidFill>
              </a:rPr>
              <a:t>Environment</a:t>
            </a:r>
            <a:endParaRPr lang="en-US" altLang="en-US" sz="2000"/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4x4 grid of rooms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Agent always starts at [1,1]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Wumpus and gold randomly chosen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Each square other than start is pit with 0.2 probability</a:t>
            </a:r>
          </a:p>
          <a:p>
            <a:pPr lvl="4" eaLnBrk="1" hangingPunct="1">
              <a:lnSpc>
                <a:spcPct val="90000"/>
              </a:lnSpc>
            </a:pPr>
            <a:endParaRPr lang="en-US" altLang="en-US" sz="1000"/>
          </a:p>
          <a:p>
            <a:pPr eaLnBrk="1" hangingPunct="1">
              <a:lnSpc>
                <a:spcPct val="90000"/>
              </a:lnSpc>
            </a:pPr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BDF07279-E82A-374A-ABEB-44FF8D948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32B0428-2E57-9549-9011-67F7834DB291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70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12293" name="Rectangle 2">
            <a:extLst>
              <a:ext uri="{FF2B5EF4-FFF2-40B4-BE49-F238E27FC236}">
                <a16:creationId xmlns:a16="http://schemas.microsoft.com/office/drawing/2014/main" id="{7299E96F-5A3E-7A45-9B1A-0D75C0BBA7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Backward Chaining Example</a:t>
            </a:r>
          </a:p>
        </p:txBody>
      </p:sp>
      <p:pic>
        <p:nvPicPr>
          <p:cNvPr id="12294" name="Picture 3" descr="bc-horn-example04c">
            <a:extLst>
              <a:ext uri="{FF2B5EF4-FFF2-40B4-BE49-F238E27FC236}">
                <a16:creationId xmlns:a16="http://schemas.microsoft.com/office/drawing/2014/main" id="{2939E628-E996-844B-A09F-B5E9457DD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3176588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290" name="Object 1024">
            <a:extLst>
              <a:ext uri="{FF2B5EF4-FFF2-40B4-BE49-F238E27FC236}">
                <a16:creationId xmlns:a16="http://schemas.microsoft.com/office/drawing/2014/main" id="{85AEC8C1-3B3E-F54F-B3BA-5FB27C7C86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2286000"/>
          <a:ext cx="1171575" cy="193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Bitmap Image" r:id="rId4" imgW="781050" imgH="1289050" progId="Paint.Picture">
                  <p:embed/>
                </p:oleObj>
              </mc:Choice>
              <mc:Fallback>
                <p:oleObj name="Bitmap Image" r:id="rId4" imgW="781050" imgH="1289050" progId="Paint.Picture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286000"/>
                        <a:ext cx="1171575" cy="193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E1EAB7AE-C671-2343-9682-BDD123D84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72D8918-FA4D-E643-90C5-8FA971E8A0AD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71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13317" name="Rectangle 2">
            <a:extLst>
              <a:ext uri="{FF2B5EF4-FFF2-40B4-BE49-F238E27FC236}">
                <a16:creationId xmlns:a16="http://schemas.microsoft.com/office/drawing/2014/main" id="{89350480-106A-DF4D-A42A-5A4159D782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Backward Chaining Example</a:t>
            </a:r>
          </a:p>
        </p:txBody>
      </p:sp>
      <p:pic>
        <p:nvPicPr>
          <p:cNvPr id="13318" name="Picture 3" descr="bc-horn-example05c">
            <a:extLst>
              <a:ext uri="{FF2B5EF4-FFF2-40B4-BE49-F238E27FC236}">
                <a16:creationId xmlns:a16="http://schemas.microsoft.com/office/drawing/2014/main" id="{4C468305-AE89-1A4E-9CF7-15188971D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3176588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314" name="Object 1024">
            <a:extLst>
              <a:ext uri="{FF2B5EF4-FFF2-40B4-BE49-F238E27FC236}">
                <a16:creationId xmlns:a16="http://schemas.microsoft.com/office/drawing/2014/main" id="{FF283AB0-E474-ED4D-8756-691769B31E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2286000"/>
          <a:ext cx="1171575" cy="193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Bitmap Image" r:id="rId4" imgW="781050" imgH="1289050" progId="Paint.Picture">
                  <p:embed/>
                </p:oleObj>
              </mc:Choice>
              <mc:Fallback>
                <p:oleObj name="Bitmap Image" r:id="rId4" imgW="781050" imgH="1289050" progId="Paint.Picture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286000"/>
                        <a:ext cx="1171575" cy="193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532AB1AC-669C-214E-8CB3-623DEB1D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F046351-EDFC-2C44-A2CF-55C9030ADCF1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72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14341" name="Rectangle 2">
            <a:extLst>
              <a:ext uri="{FF2B5EF4-FFF2-40B4-BE49-F238E27FC236}">
                <a16:creationId xmlns:a16="http://schemas.microsoft.com/office/drawing/2014/main" id="{D104D63A-F83E-194A-B94C-EE0085D712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Backward Chaining Example</a:t>
            </a:r>
          </a:p>
        </p:txBody>
      </p:sp>
      <p:pic>
        <p:nvPicPr>
          <p:cNvPr id="14342" name="Picture 3" descr="bc-horn-example06c">
            <a:extLst>
              <a:ext uri="{FF2B5EF4-FFF2-40B4-BE49-F238E27FC236}">
                <a16:creationId xmlns:a16="http://schemas.microsoft.com/office/drawing/2014/main" id="{E4D7D241-C51D-0C47-A6F9-44123FB59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3176588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338" name="Object 1024">
            <a:extLst>
              <a:ext uri="{FF2B5EF4-FFF2-40B4-BE49-F238E27FC236}">
                <a16:creationId xmlns:a16="http://schemas.microsoft.com/office/drawing/2014/main" id="{C5E0E53B-D16F-704F-9A2B-06D328BAE3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2286000"/>
          <a:ext cx="1171575" cy="193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Bitmap Image" r:id="rId4" imgW="781050" imgH="1289050" progId="Paint.Picture">
                  <p:embed/>
                </p:oleObj>
              </mc:Choice>
              <mc:Fallback>
                <p:oleObj name="Bitmap Image" r:id="rId4" imgW="781050" imgH="1289050" progId="Paint.Picture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286000"/>
                        <a:ext cx="1171575" cy="193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C4CD839-0F95-164F-8228-9ECC2D66F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0516E16-F6D8-D04E-8A80-003CE533FCF3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73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15365" name="Rectangle 2">
            <a:extLst>
              <a:ext uri="{FF2B5EF4-FFF2-40B4-BE49-F238E27FC236}">
                <a16:creationId xmlns:a16="http://schemas.microsoft.com/office/drawing/2014/main" id="{47359E4E-B767-784C-9EA3-08232280D4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Backward Chaining Example</a:t>
            </a:r>
          </a:p>
        </p:txBody>
      </p:sp>
      <p:pic>
        <p:nvPicPr>
          <p:cNvPr id="15366" name="Picture 3" descr="bc-horn-example07c">
            <a:extLst>
              <a:ext uri="{FF2B5EF4-FFF2-40B4-BE49-F238E27FC236}">
                <a16:creationId xmlns:a16="http://schemas.microsoft.com/office/drawing/2014/main" id="{06CD4745-0BCF-384B-A2D3-2A04DFC49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3176588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5362" name="Object 1024">
            <a:extLst>
              <a:ext uri="{FF2B5EF4-FFF2-40B4-BE49-F238E27FC236}">
                <a16:creationId xmlns:a16="http://schemas.microsoft.com/office/drawing/2014/main" id="{7BA80A79-07A7-484A-9A41-B17D71E767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2286000"/>
          <a:ext cx="1171575" cy="193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Bitmap Image" r:id="rId4" imgW="781050" imgH="1289050" progId="Paint.Picture">
                  <p:embed/>
                </p:oleObj>
              </mc:Choice>
              <mc:Fallback>
                <p:oleObj name="Bitmap Image" r:id="rId4" imgW="781050" imgH="1289050" progId="Paint.Picture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286000"/>
                        <a:ext cx="1171575" cy="193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46C3A88-6248-2149-A097-E832CDD3A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243A335-2ED3-1546-8617-06A11DC5110C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74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16389" name="Rectangle 2">
            <a:extLst>
              <a:ext uri="{FF2B5EF4-FFF2-40B4-BE49-F238E27FC236}">
                <a16:creationId xmlns:a16="http://schemas.microsoft.com/office/drawing/2014/main" id="{2AC67AB0-9ABC-7941-86D5-2C1F779B51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Backward Chaining Example</a:t>
            </a:r>
          </a:p>
        </p:txBody>
      </p:sp>
      <p:pic>
        <p:nvPicPr>
          <p:cNvPr id="16390" name="Picture 3" descr="bc-horn-example08c">
            <a:extLst>
              <a:ext uri="{FF2B5EF4-FFF2-40B4-BE49-F238E27FC236}">
                <a16:creationId xmlns:a16="http://schemas.microsoft.com/office/drawing/2014/main" id="{0FBA6AAD-E1DD-F642-A982-3FCAEB3A1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3176588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386" name="Object 1024">
            <a:extLst>
              <a:ext uri="{FF2B5EF4-FFF2-40B4-BE49-F238E27FC236}">
                <a16:creationId xmlns:a16="http://schemas.microsoft.com/office/drawing/2014/main" id="{4B59C835-C67D-6546-8A5A-2D4FD66B53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2286000"/>
          <a:ext cx="1171575" cy="193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Bitmap Image" r:id="rId4" imgW="781050" imgH="1289050" progId="Paint.Picture">
                  <p:embed/>
                </p:oleObj>
              </mc:Choice>
              <mc:Fallback>
                <p:oleObj name="Bitmap Image" r:id="rId4" imgW="781050" imgH="1289050" progId="Paint.Picture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286000"/>
                        <a:ext cx="1171575" cy="193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F7C3B493-38B1-6D42-A22F-DEDD64B6B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A888F95-3A65-6A49-8A61-D53A913B163D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75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17413" name="Rectangle 2">
            <a:extLst>
              <a:ext uri="{FF2B5EF4-FFF2-40B4-BE49-F238E27FC236}">
                <a16:creationId xmlns:a16="http://schemas.microsoft.com/office/drawing/2014/main" id="{1BBE57E0-59FB-D44A-A28F-1F5D3C5717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Backward Chaining Example</a:t>
            </a:r>
          </a:p>
        </p:txBody>
      </p:sp>
      <p:pic>
        <p:nvPicPr>
          <p:cNvPr id="17414" name="Picture 3" descr="bc-horn-example09c">
            <a:extLst>
              <a:ext uri="{FF2B5EF4-FFF2-40B4-BE49-F238E27FC236}">
                <a16:creationId xmlns:a16="http://schemas.microsoft.com/office/drawing/2014/main" id="{B8B9BA55-6B68-BE48-954D-41002E936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3176588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7410" name="Object 1024">
            <a:extLst>
              <a:ext uri="{FF2B5EF4-FFF2-40B4-BE49-F238E27FC236}">
                <a16:creationId xmlns:a16="http://schemas.microsoft.com/office/drawing/2014/main" id="{E458FA74-0145-094C-AB9B-E38AC1DA8F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2286000"/>
          <a:ext cx="1171575" cy="193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Bitmap Image" r:id="rId4" imgW="781050" imgH="1289050" progId="Paint.Picture">
                  <p:embed/>
                </p:oleObj>
              </mc:Choice>
              <mc:Fallback>
                <p:oleObj name="Bitmap Image" r:id="rId4" imgW="781050" imgH="1289050" progId="Paint.Picture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286000"/>
                        <a:ext cx="1171575" cy="193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C66074EC-E0C2-5E4C-A387-C4B96086E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44612D7-5DB5-B64C-9EA4-0DE6B84BBFE5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76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18437" name="Rectangle 2">
            <a:extLst>
              <a:ext uri="{FF2B5EF4-FFF2-40B4-BE49-F238E27FC236}">
                <a16:creationId xmlns:a16="http://schemas.microsoft.com/office/drawing/2014/main" id="{40B9EA80-1B93-3340-A2EE-F0822518E7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Backward Chaining Example</a:t>
            </a:r>
          </a:p>
        </p:txBody>
      </p:sp>
      <p:pic>
        <p:nvPicPr>
          <p:cNvPr id="18438" name="Picture 3" descr="bc-horn-example10c">
            <a:extLst>
              <a:ext uri="{FF2B5EF4-FFF2-40B4-BE49-F238E27FC236}">
                <a16:creationId xmlns:a16="http://schemas.microsoft.com/office/drawing/2014/main" id="{5CC98BA6-5A29-A945-9FFD-5D428411B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3176588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8434" name="Object 1024">
            <a:extLst>
              <a:ext uri="{FF2B5EF4-FFF2-40B4-BE49-F238E27FC236}">
                <a16:creationId xmlns:a16="http://schemas.microsoft.com/office/drawing/2014/main" id="{71ADD7EC-6B1C-F442-851D-84499FE5E8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2286000"/>
          <a:ext cx="1171575" cy="193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Bitmap Image" r:id="rId4" imgW="781050" imgH="1289050" progId="Paint.Picture">
                  <p:embed/>
                </p:oleObj>
              </mc:Choice>
              <mc:Fallback>
                <p:oleObj name="Bitmap Image" r:id="rId4" imgW="781050" imgH="1289050" progId="Paint.Picture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286000"/>
                        <a:ext cx="1171575" cy="193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6C77889-0E1C-AF4F-8045-7AF567D10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C2BD9BE-8DAD-9B42-AAD6-1C1D516E11D7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77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80900" name="Rectangle 2">
            <a:extLst>
              <a:ext uri="{FF2B5EF4-FFF2-40B4-BE49-F238E27FC236}">
                <a16:creationId xmlns:a16="http://schemas.microsoft.com/office/drawing/2014/main" id="{7CE6D1B3-D3F5-3C46-AD3C-FE358A2D4C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Forward vs. Backward Chaining</a:t>
            </a:r>
          </a:p>
        </p:txBody>
      </p:sp>
      <p:sp>
        <p:nvSpPr>
          <p:cNvPr id="80901" name="Rectangle 3">
            <a:extLst>
              <a:ext uri="{FF2B5EF4-FFF2-40B4-BE49-F238E27FC236}">
                <a16:creationId xmlns:a16="http://schemas.microsoft.com/office/drawing/2014/main" id="{92C620E6-B2A7-E341-B440-1A0A07A01A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FC is </a:t>
            </a:r>
            <a:r>
              <a:rPr lang="en-US" altLang="en-US" sz="2400">
                <a:solidFill>
                  <a:schemeClr val="accent2"/>
                </a:solidFill>
              </a:rPr>
              <a:t>data-driven</a:t>
            </a:r>
            <a:r>
              <a:rPr lang="en-US" altLang="en-US" sz="2400"/>
              <a:t>, automatic, unconscious processing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e.g., object recognition, routine decisions</a:t>
            </a:r>
          </a:p>
          <a:p>
            <a:pPr lvl="4" eaLnBrk="1" hangingPunct="1">
              <a:lnSpc>
                <a:spcPct val="90000"/>
              </a:lnSpc>
            </a:pPr>
            <a:endParaRPr lang="en-US" altLang="en-US" sz="16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May do lots of work that is irrelevant to the goal </a:t>
            </a:r>
          </a:p>
          <a:p>
            <a:pPr lvl="4" eaLnBrk="1" hangingPunct="1">
              <a:lnSpc>
                <a:spcPct val="90000"/>
              </a:lnSpc>
            </a:pPr>
            <a:endParaRPr lang="en-US" altLang="en-US" sz="16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BC is </a:t>
            </a:r>
            <a:r>
              <a:rPr lang="en-US" altLang="en-US" sz="2400">
                <a:solidFill>
                  <a:schemeClr val="accent2"/>
                </a:solidFill>
              </a:rPr>
              <a:t>goal-driven</a:t>
            </a:r>
            <a:r>
              <a:rPr lang="en-US" altLang="en-US" sz="2400"/>
              <a:t>, appropriate for problem-solving,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e.g., Where are my keys? How do I get into a PhD program?</a:t>
            </a:r>
          </a:p>
          <a:p>
            <a:pPr lvl="4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/>
              <a:t>
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Complexity of BC can be </a:t>
            </a:r>
            <a:r>
              <a:rPr lang="en-US" altLang="en-US" sz="2400">
                <a:solidFill>
                  <a:srgbClr val="FF0000"/>
                </a:solidFill>
              </a:rPr>
              <a:t>much less </a:t>
            </a:r>
            <a:r>
              <a:rPr lang="en-US" altLang="en-US" sz="2400"/>
              <a:t>than linear in size of KB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F646B00-6A8E-804C-BCFD-0B8ACCB3A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D5F1087-45B7-7B42-B075-65B4B325252C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78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81924" name="Rectangle 2">
            <a:extLst>
              <a:ext uri="{FF2B5EF4-FFF2-40B4-BE49-F238E27FC236}">
                <a16:creationId xmlns:a16="http://schemas.microsoft.com/office/drawing/2014/main" id="{57598301-0EDC-4A45-9D27-3B5925DB79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500"/>
              <a:t>Inference-Based Agents in the Wumpus World</a:t>
            </a:r>
          </a:p>
        </p:txBody>
      </p:sp>
      <p:sp>
        <p:nvSpPr>
          <p:cNvPr id="81925" name="Rectangle 3">
            <a:extLst>
              <a:ext uri="{FF2B5EF4-FFF2-40B4-BE49-F238E27FC236}">
                <a16:creationId xmlns:a16="http://schemas.microsoft.com/office/drawing/2014/main" id="{9F237E4D-C634-4843-A57B-B0FD1D4840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A wumpus-world agent using propositional logic: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en-US" sz="2000">
              <a:sym typeface="Symbol" pitchFamily="2" charset="2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000">
                <a:sym typeface="Symbol" pitchFamily="2" charset="2"/>
              </a:rPr>
              <a:t></a:t>
            </a:r>
            <a:r>
              <a:rPr lang="en-US" altLang="en-US" sz="2000"/>
              <a:t>P</a:t>
            </a:r>
            <a:r>
              <a:rPr lang="en-US" altLang="en-US" sz="2000" baseline="-16000"/>
              <a:t>1,1</a:t>
            </a:r>
            <a:r>
              <a:rPr lang="en-US" altLang="en-US" sz="2000"/>
              <a:t>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000">
                <a:sym typeface="Symbol" pitchFamily="2" charset="2"/>
              </a:rPr>
              <a:t></a:t>
            </a:r>
            <a:r>
              <a:rPr lang="en-US" altLang="en-US" sz="2000"/>
              <a:t>W</a:t>
            </a:r>
            <a:r>
              <a:rPr lang="en-US" altLang="en-US" sz="2000" baseline="-16000"/>
              <a:t>1,1</a:t>
            </a:r>
            <a:r>
              <a:rPr lang="en-US" altLang="en-US" sz="2000"/>
              <a:t>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000"/>
              <a:t>B</a:t>
            </a:r>
            <a:r>
              <a:rPr lang="en-US" altLang="en-US" sz="2000" baseline="-10000"/>
              <a:t>x,y</a:t>
            </a:r>
            <a:r>
              <a:rPr lang="en-US" altLang="en-US" sz="2000"/>
              <a:t> </a:t>
            </a:r>
            <a:r>
              <a:rPr lang="en-US" altLang="en-US" sz="2000">
                <a:sym typeface="Symbol" pitchFamily="2" charset="2"/>
              </a:rPr>
              <a:t></a:t>
            </a:r>
            <a:r>
              <a:rPr lang="en-US" altLang="en-US" sz="2000"/>
              <a:t> (P</a:t>
            </a:r>
            <a:r>
              <a:rPr lang="en-US" altLang="en-US" sz="2000" baseline="-10000"/>
              <a:t>x,y+1</a:t>
            </a:r>
            <a:r>
              <a:rPr lang="en-US" altLang="en-US" sz="2000"/>
              <a:t> </a:t>
            </a:r>
            <a:r>
              <a:rPr lang="en-US" altLang="en-US" sz="2000">
                <a:sym typeface="Symbol" pitchFamily="2" charset="2"/>
              </a:rPr>
              <a:t></a:t>
            </a:r>
            <a:r>
              <a:rPr lang="en-US" altLang="en-US" sz="2000"/>
              <a:t> P</a:t>
            </a:r>
            <a:r>
              <a:rPr lang="en-US" altLang="en-US" sz="2000" baseline="-12000"/>
              <a:t>x,y-1</a:t>
            </a:r>
            <a:r>
              <a:rPr lang="en-US" altLang="en-US" sz="2000"/>
              <a:t> </a:t>
            </a:r>
            <a:r>
              <a:rPr lang="en-US" altLang="en-US" sz="2000">
                <a:sym typeface="Symbol" pitchFamily="2" charset="2"/>
              </a:rPr>
              <a:t></a:t>
            </a:r>
            <a:r>
              <a:rPr lang="en-US" altLang="en-US" sz="2000"/>
              <a:t> P</a:t>
            </a:r>
            <a:r>
              <a:rPr lang="en-US" altLang="en-US" sz="2000" baseline="-10000"/>
              <a:t>x+1,y</a:t>
            </a:r>
            <a:r>
              <a:rPr lang="en-US" altLang="en-US" sz="2000"/>
              <a:t> </a:t>
            </a:r>
            <a:r>
              <a:rPr lang="en-US" altLang="en-US" sz="2000">
                <a:sym typeface="Symbol" pitchFamily="2" charset="2"/>
              </a:rPr>
              <a:t></a:t>
            </a:r>
            <a:r>
              <a:rPr lang="en-US" altLang="en-US" sz="2000"/>
              <a:t> P</a:t>
            </a:r>
            <a:r>
              <a:rPr lang="en-US" altLang="en-US" sz="2000" baseline="-10000"/>
              <a:t>x-1,y</a:t>
            </a:r>
            <a:r>
              <a:rPr lang="en-US" altLang="en-US" sz="2000"/>
              <a:t>)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000"/>
              <a:t>S</a:t>
            </a:r>
            <a:r>
              <a:rPr lang="en-US" altLang="en-US" sz="2000" baseline="-10000"/>
              <a:t>x,y</a:t>
            </a:r>
            <a:r>
              <a:rPr lang="en-US" altLang="en-US" sz="2000"/>
              <a:t> </a:t>
            </a:r>
            <a:r>
              <a:rPr lang="en-US" altLang="en-US" sz="2000">
                <a:sym typeface="Symbol" pitchFamily="2" charset="2"/>
              </a:rPr>
              <a:t></a:t>
            </a:r>
            <a:r>
              <a:rPr lang="en-US" altLang="en-US" sz="2000"/>
              <a:t> (W</a:t>
            </a:r>
            <a:r>
              <a:rPr lang="en-US" altLang="en-US" sz="2000" baseline="-10000"/>
              <a:t>x,y+1</a:t>
            </a:r>
            <a:r>
              <a:rPr lang="en-US" altLang="en-US" sz="2000"/>
              <a:t> </a:t>
            </a:r>
            <a:r>
              <a:rPr lang="en-US" altLang="en-US" sz="2000">
                <a:sym typeface="Symbol" pitchFamily="2" charset="2"/>
              </a:rPr>
              <a:t></a:t>
            </a:r>
            <a:r>
              <a:rPr lang="en-US" altLang="en-US" sz="2000"/>
              <a:t> W</a:t>
            </a:r>
            <a:r>
              <a:rPr lang="en-US" altLang="en-US" sz="2000" baseline="-10000"/>
              <a:t>x,y-1</a:t>
            </a:r>
            <a:r>
              <a:rPr lang="en-US" altLang="en-US" sz="2000"/>
              <a:t> </a:t>
            </a:r>
            <a:r>
              <a:rPr lang="en-US" altLang="en-US" sz="2000">
                <a:sym typeface="Symbol" pitchFamily="2" charset="2"/>
              </a:rPr>
              <a:t></a:t>
            </a:r>
            <a:r>
              <a:rPr lang="en-US" altLang="en-US" sz="2000"/>
              <a:t> W</a:t>
            </a:r>
            <a:r>
              <a:rPr lang="en-US" altLang="en-US" sz="2000" baseline="-10000"/>
              <a:t>x+1,y</a:t>
            </a:r>
            <a:r>
              <a:rPr lang="en-US" altLang="en-US" sz="2000"/>
              <a:t> </a:t>
            </a:r>
            <a:r>
              <a:rPr lang="en-US" altLang="en-US" sz="2000">
                <a:sym typeface="Symbol" pitchFamily="2" charset="2"/>
              </a:rPr>
              <a:t></a:t>
            </a:r>
            <a:r>
              <a:rPr lang="en-US" altLang="en-US" sz="2000"/>
              <a:t> W</a:t>
            </a:r>
            <a:r>
              <a:rPr lang="en-US" altLang="en-US" sz="2000" baseline="-10000"/>
              <a:t>x-1,y</a:t>
            </a:r>
            <a:r>
              <a:rPr lang="en-US" altLang="en-US" sz="2000"/>
              <a:t>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000"/>
              <a:t>W</a:t>
            </a:r>
            <a:r>
              <a:rPr lang="en-US" altLang="en-US" sz="2000" baseline="-14000"/>
              <a:t>1,1</a:t>
            </a:r>
            <a:r>
              <a:rPr lang="en-US" altLang="en-US" sz="2000"/>
              <a:t> </a:t>
            </a:r>
            <a:r>
              <a:rPr lang="en-US" altLang="en-US" sz="2000">
                <a:sym typeface="Symbol" pitchFamily="2" charset="2"/>
              </a:rPr>
              <a:t></a:t>
            </a:r>
            <a:r>
              <a:rPr lang="en-US" altLang="en-US" sz="2000"/>
              <a:t> W</a:t>
            </a:r>
            <a:r>
              <a:rPr lang="en-US" altLang="en-US" sz="2000" baseline="-14000"/>
              <a:t>1,2</a:t>
            </a:r>
            <a:r>
              <a:rPr lang="en-US" altLang="en-US" sz="2000"/>
              <a:t> </a:t>
            </a:r>
            <a:r>
              <a:rPr lang="en-US" altLang="en-US" sz="2000">
                <a:sym typeface="Symbol" pitchFamily="2" charset="2"/>
              </a:rPr>
              <a:t></a:t>
            </a:r>
            <a:r>
              <a:rPr lang="en-US" altLang="en-US" sz="2000"/>
              <a:t> … </a:t>
            </a:r>
            <a:r>
              <a:rPr lang="en-US" altLang="en-US" sz="2000">
                <a:sym typeface="Symbol" pitchFamily="2" charset="2"/>
              </a:rPr>
              <a:t></a:t>
            </a:r>
            <a:r>
              <a:rPr lang="en-US" altLang="en-US" sz="2000"/>
              <a:t> W</a:t>
            </a:r>
            <a:r>
              <a:rPr lang="en-US" altLang="en-US" sz="2000" baseline="-16000"/>
              <a:t>4,4</a:t>
            </a:r>
            <a:r>
              <a:rPr lang="en-US" altLang="en-US" sz="2000"/>
              <a:t>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000">
                <a:sym typeface="Symbol" pitchFamily="2" charset="2"/>
              </a:rPr>
              <a:t></a:t>
            </a:r>
            <a:r>
              <a:rPr lang="en-US" altLang="en-US" sz="2000"/>
              <a:t>W</a:t>
            </a:r>
            <a:r>
              <a:rPr lang="en-US" altLang="en-US" sz="2000" baseline="-16000"/>
              <a:t>1,1</a:t>
            </a:r>
            <a:r>
              <a:rPr lang="en-US" altLang="en-US" sz="2000"/>
              <a:t> </a:t>
            </a:r>
            <a:r>
              <a:rPr lang="en-US" altLang="en-US" sz="2000">
                <a:sym typeface="Symbol" pitchFamily="2" charset="2"/>
              </a:rPr>
              <a:t></a:t>
            </a:r>
            <a:r>
              <a:rPr lang="en-US" altLang="en-US" sz="2000"/>
              <a:t> </a:t>
            </a:r>
            <a:r>
              <a:rPr lang="en-US" altLang="en-US" sz="2000">
                <a:sym typeface="Symbol" pitchFamily="2" charset="2"/>
              </a:rPr>
              <a:t></a:t>
            </a:r>
            <a:r>
              <a:rPr lang="en-US" altLang="en-US" sz="2000"/>
              <a:t>W</a:t>
            </a:r>
            <a:r>
              <a:rPr lang="en-US" altLang="en-US" sz="2000" baseline="-16000"/>
              <a:t>1,2</a:t>
            </a:r>
            <a:r>
              <a:rPr lang="en-US" altLang="en-US" sz="2000"/>
              <a:t>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000">
                <a:sym typeface="Symbol" pitchFamily="2" charset="2"/>
              </a:rPr>
              <a:t></a:t>
            </a:r>
            <a:r>
              <a:rPr lang="en-US" altLang="en-US" sz="2000"/>
              <a:t>W</a:t>
            </a:r>
            <a:r>
              <a:rPr lang="en-US" altLang="en-US" sz="2000" baseline="-16000"/>
              <a:t>1,1</a:t>
            </a:r>
            <a:r>
              <a:rPr lang="en-US" altLang="en-US" sz="2000"/>
              <a:t> </a:t>
            </a:r>
            <a:r>
              <a:rPr lang="en-US" altLang="en-US" sz="2000">
                <a:sym typeface="Symbol" pitchFamily="2" charset="2"/>
              </a:rPr>
              <a:t></a:t>
            </a:r>
            <a:r>
              <a:rPr lang="en-US" altLang="en-US" sz="2000"/>
              <a:t> </a:t>
            </a:r>
            <a:r>
              <a:rPr lang="en-US" altLang="en-US" sz="2000">
                <a:sym typeface="Symbol" pitchFamily="2" charset="2"/>
              </a:rPr>
              <a:t></a:t>
            </a:r>
            <a:r>
              <a:rPr lang="en-US" altLang="en-US" sz="2000"/>
              <a:t>W</a:t>
            </a:r>
            <a:r>
              <a:rPr lang="en-US" altLang="en-US" sz="2000" baseline="-16000"/>
              <a:t>1,3</a:t>
            </a:r>
            <a:r>
              <a:rPr lang="en-US" altLang="en-US" sz="2000"/>
              <a:t>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000"/>
              <a:t>…
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en-US" sz="2000"/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>
                <a:sym typeface="Symbol" pitchFamily="2" charset="2"/>
              </a:rPr>
              <a:t> </a:t>
            </a:r>
            <a:r>
              <a:rPr lang="en-US" altLang="en-US" sz="2400"/>
              <a:t>64 distinct proposition symbols, 155 sentences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7E98CAB-C11E-244A-B822-4534A48F7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691C5F8-5306-F545-A919-C85DA85B959E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79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C3FE2B83-A4E5-D844-86E4-72B4D4ECA0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Expressiveness Limitation</a:t>
            </a:r>
          </a:p>
        </p:txBody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C7385EB-69BA-FA41-9734-592D45E4EB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KB contains "physics" sentences for every single square</a:t>
            </a:r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For every time </a:t>
            </a:r>
            <a:r>
              <a:rPr lang="en-US" altLang="en-US" sz="2400" i="1"/>
              <a:t>t</a:t>
            </a:r>
            <a:r>
              <a:rPr lang="en-US" altLang="en-US" sz="2400"/>
              <a:t> and every location [</a:t>
            </a:r>
            <a:r>
              <a:rPr lang="en-US" altLang="en-US" sz="2400" i="1"/>
              <a:t>x,y</a:t>
            </a:r>
            <a:r>
              <a:rPr lang="en-US" altLang="en-US" sz="2400"/>
              <a:t>],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i="1"/>
              <a:t>	L</a:t>
            </a:r>
            <a:r>
              <a:rPr lang="en-US" altLang="en-US" sz="2400" baseline="-18000"/>
              <a:t>x,y</a:t>
            </a:r>
            <a:r>
              <a:rPr lang="en-US" altLang="en-US" sz="2400"/>
              <a:t> </a:t>
            </a:r>
            <a:r>
              <a:rPr lang="en-US" altLang="en-US" sz="2400">
                <a:sym typeface="Symbol" pitchFamily="2" charset="2"/>
              </a:rPr>
              <a:t></a:t>
            </a:r>
            <a:r>
              <a:rPr lang="en-US" altLang="en-US" sz="2400"/>
              <a:t> </a:t>
            </a:r>
            <a:r>
              <a:rPr lang="en-US" altLang="en-US" sz="2400" i="1"/>
              <a:t>FacingRight </a:t>
            </a:r>
            <a:r>
              <a:rPr lang="en-US" altLang="en-US" sz="2400" i="1" baseline="30000"/>
              <a:t>t</a:t>
            </a:r>
            <a:r>
              <a:rPr lang="en-US" altLang="en-US" sz="2400" i="1"/>
              <a:t> </a:t>
            </a:r>
            <a:r>
              <a:rPr lang="en-US" altLang="en-US" sz="2400">
                <a:sym typeface="Symbol" pitchFamily="2" charset="2"/>
              </a:rPr>
              <a:t></a:t>
            </a:r>
            <a:r>
              <a:rPr lang="en-US" altLang="en-US" sz="2400"/>
              <a:t> </a:t>
            </a:r>
            <a:r>
              <a:rPr lang="en-US" altLang="en-US" sz="2400" i="1"/>
              <a:t>Forward </a:t>
            </a:r>
            <a:r>
              <a:rPr lang="en-US" altLang="en-US" sz="2400" i="1" baseline="30000"/>
              <a:t>t</a:t>
            </a:r>
            <a:r>
              <a:rPr lang="en-US" altLang="en-US" sz="2400" i="1"/>
              <a:t> </a:t>
            </a:r>
            <a:r>
              <a:rPr lang="en-US" altLang="en-US" sz="2400">
                <a:sym typeface="Symbol" pitchFamily="2" charset="2"/>
              </a:rPr>
              <a:t></a:t>
            </a:r>
            <a:r>
              <a:rPr lang="en-US" altLang="en-US" sz="2400"/>
              <a:t> </a:t>
            </a:r>
            <a:r>
              <a:rPr lang="en-US" altLang="en-US" sz="2400" i="1"/>
              <a:t>L</a:t>
            </a:r>
            <a:r>
              <a:rPr lang="en-US" altLang="en-US" sz="2400" baseline="-16000"/>
              <a:t>x+1,y</a:t>
            </a:r>
            <a:r>
              <a:rPr lang="en-US" altLang="en-US" sz="2400"/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/>
              <a:t>
</a:t>
            </a:r>
          </a:p>
          <a:p>
            <a:pPr eaLnBrk="1" hangingPunct="1"/>
            <a:r>
              <a:rPr lang="en-US" altLang="en-US" sz="2400"/>
              <a:t>Rapid proliferation of clauses</a:t>
            </a:r>
          </a:p>
          <a:p>
            <a:pPr eaLnBrk="1" hangingPunct="1"/>
            <a:endParaRPr lang="en-US" altLang="en-US" sz="3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F896BC02-9A50-F04C-ABB5-8B91EEC1D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Wumpus World PEAS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4EB45F5D-AD7E-444C-93CC-761FB4A4B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524000"/>
            <a:ext cx="5181600" cy="46085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800">
                <a:solidFill>
                  <a:schemeClr val="accent2"/>
                </a:solidFill>
              </a:rPr>
              <a:t>Actuators:</a:t>
            </a:r>
            <a:r>
              <a:rPr lang="en-US" altLang="en-US" sz="1800"/>
              <a:t> </a:t>
            </a:r>
            <a:r>
              <a:rPr lang="en-US" altLang="en-US" sz="1800">
                <a:solidFill>
                  <a:schemeClr val="tx2"/>
                </a:solidFill>
              </a:rPr>
              <a:t>Left turn, Right turn, Forward, Grab, Release, Shoot, Climb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/>
              <a:t>Shooting kills wumpus if you are facing 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/>
              <a:t>Shooting uses up the only arrow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/>
              <a:t>Grabbing picks up gold if in same square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/>
              <a:t>Releasing drops the gold in same square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/>
              <a:t>Climbing out of the cave from [1, 1]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1600"/>
          </a:p>
          <a:p>
            <a:pPr eaLnBrk="1" hangingPunct="1">
              <a:lnSpc>
                <a:spcPct val="90000"/>
              </a:lnSpc>
            </a:pPr>
            <a:r>
              <a:rPr lang="en-US" altLang="en-US" sz="1800">
                <a:solidFill>
                  <a:schemeClr val="accent2"/>
                </a:solidFill>
              </a:rPr>
              <a:t>Sensors (percepts):</a:t>
            </a:r>
            <a:r>
              <a:rPr lang="en-US" altLang="en-US" sz="1800"/>
              <a:t> </a:t>
            </a:r>
            <a:r>
              <a:rPr lang="en-US" altLang="en-US" sz="1800">
                <a:solidFill>
                  <a:schemeClr val="tx2"/>
                </a:solidFill>
              </a:rPr>
              <a:t>Stench, Breeze, Glitter, Bump, Scream</a:t>
            </a:r>
            <a:endParaRPr lang="en-US" altLang="en-US" sz="1800"/>
          </a:p>
          <a:p>
            <a:pPr lvl="1" eaLnBrk="1" hangingPunct="1">
              <a:lnSpc>
                <a:spcPct val="90000"/>
              </a:lnSpc>
            </a:pPr>
            <a:r>
              <a:rPr lang="en-US" altLang="en-US" sz="1600"/>
              <a:t>Squares adjacent to wumpus are smelly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/>
              <a:t>Squares adjacent to pit are breezy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/>
              <a:t>Glitter iff gold is in the same square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/>
              <a:t>Bump when agent walks into a wall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/>
              <a:t>When wumpus is killed, it screams</a:t>
            </a:r>
            <a:endParaRPr lang="en-US" altLang="en-US" sz="28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9B0AC9-5F33-C749-97F0-29E294A9E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678C72B-BD49-9E4D-96D0-75870650EED6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8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pic>
        <p:nvPicPr>
          <p:cNvPr id="28678" name="Picture 4" descr="wumpus-world">
            <a:extLst>
              <a:ext uri="{FF2B5EF4-FFF2-40B4-BE49-F238E27FC236}">
                <a16:creationId xmlns:a16="http://schemas.microsoft.com/office/drawing/2014/main" id="{6EF4D49D-02C7-CF4D-A458-3624DC843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368425"/>
            <a:ext cx="3505200" cy="343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8281459-FCB2-304B-92DC-4225A1E92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E9BBF51-B19E-6740-BF48-6727105C8243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80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83972" name="Rectangle 2">
            <a:extLst>
              <a:ext uri="{FF2B5EF4-FFF2-40B4-BE49-F238E27FC236}">
                <a16:creationId xmlns:a16="http://schemas.microsoft.com/office/drawing/2014/main" id="{68BEE5BA-500F-6D40-9508-030F1A0853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</a:p>
        </p:txBody>
      </p:sp>
      <p:sp>
        <p:nvSpPr>
          <p:cNvPr id="83973" name="Rectangle 3">
            <a:extLst>
              <a:ext uri="{FF2B5EF4-FFF2-40B4-BE49-F238E27FC236}">
                <a16:creationId xmlns:a16="http://schemas.microsoft.com/office/drawing/2014/main" id="{FE68A5D3-843D-C941-A7A4-72F39E0230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800"/>
              <a:t>Logical agents apply </a:t>
            </a:r>
            <a:r>
              <a:rPr lang="en-US" altLang="en-US" sz="1800">
                <a:solidFill>
                  <a:schemeClr val="accent2"/>
                </a:solidFill>
              </a:rPr>
              <a:t>inference</a:t>
            </a:r>
            <a:r>
              <a:rPr lang="en-US" altLang="en-US" sz="1800"/>
              <a:t> to a </a:t>
            </a:r>
            <a:r>
              <a:rPr lang="en-US" altLang="en-US" sz="1800">
                <a:solidFill>
                  <a:schemeClr val="accent2"/>
                </a:solidFill>
              </a:rPr>
              <a:t>knowledge base</a:t>
            </a:r>
            <a:r>
              <a:rPr lang="en-US" altLang="en-US" sz="1800"/>
              <a:t> to derive new information and make decisions</a:t>
            </a:r>
          </a:p>
          <a:p>
            <a:pPr eaLnBrk="1" hangingPunct="1">
              <a:lnSpc>
                <a:spcPct val="80000"/>
              </a:lnSpc>
            </a:pPr>
            <a:endParaRPr lang="en-US" altLang="en-US" sz="1800"/>
          </a:p>
          <a:p>
            <a:pPr eaLnBrk="1" hangingPunct="1">
              <a:lnSpc>
                <a:spcPct val="80000"/>
              </a:lnSpc>
            </a:pPr>
            <a:r>
              <a:rPr lang="en-US" altLang="en-US" sz="1800"/>
              <a:t>Basic concepts of logic: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>
                <a:solidFill>
                  <a:schemeClr val="accent2"/>
                </a:solidFill>
              </a:rPr>
              <a:t>syntax</a:t>
            </a:r>
            <a:r>
              <a:rPr lang="en-US" altLang="en-US" sz="1600"/>
              <a:t>: formal structure of </a:t>
            </a:r>
            <a:r>
              <a:rPr lang="en-US" altLang="en-US" sz="1600">
                <a:solidFill>
                  <a:schemeClr val="accent2"/>
                </a:solidFill>
              </a:rPr>
              <a:t>sentences</a:t>
            </a:r>
            <a:endParaRPr lang="en-US" altLang="en-US" sz="1600"/>
          </a:p>
          <a:p>
            <a:pPr lvl="1" eaLnBrk="1" hangingPunct="1">
              <a:lnSpc>
                <a:spcPct val="80000"/>
              </a:lnSpc>
            </a:pPr>
            <a:r>
              <a:rPr lang="en-US" altLang="en-US" sz="1600">
                <a:solidFill>
                  <a:schemeClr val="accent2"/>
                </a:solidFill>
              </a:rPr>
              <a:t>semantics</a:t>
            </a:r>
            <a:r>
              <a:rPr lang="en-US" altLang="en-US" sz="1600"/>
              <a:t>: </a:t>
            </a:r>
            <a:r>
              <a:rPr lang="en-US" altLang="en-US" sz="1600">
                <a:solidFill>
                  <a:schemeClr val="accent2"/>
                </a:solidFill>
              </a:rPr>
              <a:t>truth</a:t>
            </a:r>
            <a:r>
              <a:rPr lang="en-US" altLang="en-US" sz="1600"/>
              <a:t> of sentences based on </a:t>
            </a:r>
            <a:r>
              <a:rPr lang="en-US" altLang="en-US" sz="1600">
                <a:solidFill>
                  <a:schemeClr val="accent2"/>
                </a:solidFill>
              </a:rPr>
              <a:t>models</a:t>
            </a:r>
            <a:endParaRPr lang="en-US" altLang="en-US" sz="1600"/>
          </a:p>
          <a:p>
            <a:pPr lvl="1" eaLnBrk="1" hangingPunct="1">
              <a:lnSpc>
                <a:spcPct val="80000"/>
              </a:lnSpc>
            </a:pPr>
            <a:r>
              <a:rPr lang="en-US" altLang="en-US" sz="1600">
                <a:solidFill>
                  <a:schemeClr val="accent2"/>
                </a:solidFill>
              </a:rPr>
              <a:t>entailment</a:t>
            </a:r>
            <a:r>
              <a:rPr lang="en-US" altLang="en-US" sz="1600"/>
              <a:t>: necessary truth of one sentence given another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>
                <a:solidFill>
                  <a:schemeClr val="accent2"/>
                </a:solidFill>
              </a:rPr>
              <a:t>inference</a:t>
            </a:r>
            <a:r>
              <a:rPr lang="en-US" altLang="en-US" sz="1600"/>
              <a:t>: deriving sentences from other sentences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>
                <a:solidFill>
                  <a:schemeClr val="accent2"/>
                </a:solidFill>
              </a:rPr>
              <a:t>soundness</a:t>
            </a:r>
            <a:r>
              <a:rPr lang="en-US" altLang="en-US" sz="1600"/>
              <a:t>: derivations produce only entailed sentences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>
                <a:solidFill>
                  <a:schemeClr val="accent2"/>
                </a:solidFill>
              </a:rPr>
              <a:t>completeness</a:t>
            </a:r>
            <a:r>
              <a:rPr lang="en-US" altLang="en-US" sz="1600"/>
              <a:t>: derivations can produce all entailed sentences</a:t>
            </a:r>
          </a:p>
          <a:p>
            <a:pPr eaLnBrk="1" hangingPunct="1">
              <a:lnSpc>
                <a:spcPct val="80000"/>
              </a:lnSpc>
            </a:pPr>
            <a:endParaRPr lang="en-US" altLang="en-US" sz="1800"/>
          </a:p>
          <a:p>
            <a:pPr eaLnBrk="1" hangingPunct="1">
              <a:lnSpc>
                <a:spcPct val="80000"/>
              </a:lnSpc>
            </a:pPr>
            <a:r>
              <a:rPr lang="en-US" altLang="en-US" sz="1800"/>
              <a:t>Wumpus world requires the ability to represent partial and negated information, reason by cases, etc.</a:t>
            </a:r>
          </a:p>
          <a:p>
            <a:pPr eaLnBrk="1" hangingPunct="1">
              <a:lnSpc>
                <a:spcPct val="80000"/>
              </a:lnSpc>
            </a:pPr>
            <a:endParaRPr lang="en-US" altLang="en-US" sz="1800"/>
          </a:p>
          <a:p>
            <a:pPr eaLnBrk="1" hangingPunct="1">
              <a:lnSpc>
                <a:spcPct val="80000"/>
              </a:lnSpc>
            </a:pPr>
            <a:r>
              <a:rPr lang="en-US" altLang="en-US" sz="1800"/>
              <a:t>Resolution is complete for propositional logic</a:t>
            </a:r>
            <a:br>
              <a:rPr lang="en-US" altLang="en-US" sz="1800"/>
            </a:br>
            <a:r>
              <a:rPr lang="en-US" altLang="en-US" sz="1800"/>
              <a:t>Forward, backward chaining are linear-time, complete for Horn clauses</a:t>
            </a:r>
          </a:p>
          <a:p>
            <a:pPr eaLnBrk="1" hangingPunct="1">
              <a:lnSpc>
                <a:spcPct val="80000"/>
              </a:lnSpc>
            </a:pPr>
            <a:endParaRPr lang="en-US" altLang="en-US" sz="1800"/>
          </a:p>
          <a:p>
            <a:pPr eaLnBrk="1" hangingPunct="1">
              <a:lnSpc>
                <a:spcPct val="80000"/>
              </a:lnSpc>
            </a:pPr>
            <a:r>
              <a:rPr lang="en-US" altLang="en-US" sz="1800"/>
              <a:t>Propositional logic lacks expressive power</a:t>
            </a: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B63AEA4-DDCE-2440-9953-DCF55D923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0317467-96ED-854B-BF0D-A4A61470E291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9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D586FD15-D6DF-7047-9C08-8C5B65B0D8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Wumpus World Properties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9A628003-B8B0-F746-8417-704E70D28F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u="sng">
                <a:solidFill>
                  <a:schemeClr val="accent2"/>
                </a:solidFill>
              </a:rPr>
              <a:t>Fully observable?</a:t>
            </a:r>
            <a:r>
              <a:rPr lang="en-US" altLang="en-US" sz="240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No – only </a:t>
            </a:r>
            <a:r>
              <a:rPr lang="en-US" altLang="en-US" sz="2000">
                <a:solidFill>
                  <a:schemeClr val="accent2"/>
                </a:solidFill>
              </a:rPr>
              <a:t>local</a:t>
            </a:r>
            <a:r>
              <a:rPr lang="en-US" altLang="en-US" sz="2000"/>
              <a:t> perception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u="sng">
                <a:solidFill>
                  <a:schemeClr val="accent2"/>
                </a:solidFill>
              </a:rPr>
              <a:t>Deterministic?</a:t>
            </a:r>
            <a:r>
              <a:rPr lang="en-US" altLang="en-US" sz="240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Yes – outcomes exactly specified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u="sng">
                <a:solidFill>
                  <a:schemeClr val="accent2"/>
                </a:solidFill>
              </a:rPr>
              <a:t>Episodic?</a:t>
            </a:r>
            <a:r>
              <a:rPr lang="en-US" altLang="en-US" sz="240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No – sequential at the level of actions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u="sng">
                <a:solidFill>
                  <a:schemeClr val="accent2"/>
                </a:solidFill>
              </a:rPr>
              <a:t>Static?</a:t>
            </a:r>
            <a:r>
              <a:rPr lang="en-US" altLang="en-US" sz="2400"/>
              <a:t>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Yes – Wumpus and Pits do not move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u="sng">
                <a:solidFill>
                  <a:schemeClr val="accent2"/>
                </a:solidFill>
              </a:rPr>
              <a:t>Discrete?</a:t>
            </a:r>
            <a:r>
              <a:rPr lang="en-US" altLang="en-US" sz="240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Yes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u="sng">
                <a:solidFill>
                  <a:schemeClr val="accent2"/>
                </a:solidFill>
              </a:rPr>
              <a:t>Single-agent?</a:t>
            </a:r>
            <a:r>
              <a:rPr lang="en-US" altLang="en-US" sz="240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Yes – Wumpus is essentially a natural feature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 bldLvl="2" autoUpdateAnimBg="0"/>
    </p:bldLst>
  </p:timing>
</p:sld>
</file>

<file path=ppt/theme/theme1.xml><?xml version="1.0" encoding="utf-8"?>
<a:theme xmlns:a="http://schemas.openxmlformats.org/drawingml/2006/main" name="Blends">
  <a:themeElements>
    <a:clrScheme name="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1D80E3"/>
      </a:accent2>
      <a:accent3>
        <a:srgbClr val="FFFFFF"/>
      </a:accent3>
      <a:accent4>
        <a:srgbClr val="000000"/>
      </a:accent4>
      <a:accent5>
        <a:srgbClr val="DEBBCA"/>
      </a:accent5>
      <a:accent6>
        <a:srgbClr val="1973CE"/>
      </a:accent6>
      <a:hlink>
        <a:srgbClr val="FF0000"/>
      </a:hlink>
      <a:folHlink>
        <a:srgbClr val="D9F50B"/>
      </a:folHlink>
    </a:clrScheme>
    <a:fontScheme name="Blend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2697</TotalTime>
  <Words>3852</Words>
  <Application>Microsoft Macintosh PowerPoint</Application>
  <PresentationFormat>On-screen Show (4:3)</PresentationFormat>
  <Paragraphs>569</Paragraphs>
  <Slides>80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80</vt:i4>
      </vt:variant>
    </vt:vector>
  </HeadingPairs>
  <TitlesOfParts>
    <vt:vector size="93" baseType="lpstr">
      <vt:lpstr>Mathematica1</vt:lpstr>
      <vt:lpstr>Arial</vt:lpstr>
      <vt:lpstr>Courier New</vt:lpstr>
      <vt:lpstr>Monotype Corsiva</vt:lpstr>
      <vt:lpstr>Symbol</vt:lpstr>
      <vt:lpstr>Tahoma</vt:lpstr>
      <vt:lpstr>Times New Roman</vt:lpstr>
      <vt:lpstr>Verdana</vt:lpstr>
      <vt:lpstr>Wingdings</vt:lpstr>
      <vt:lpstr>Blends</vt:lpstr>
      <vt:lpstr>Equation.DSMT4</vt:lpstr>
      <vt:lpstr>Equation</vt:lpstr>
      <vt:lpstr>Bitmap Image</vt:lpstr>
      <vt:lpstr>Chapter 7: Logical Agents</vt:lpstr>
      <vt:lpstr>Motivation of Knowledge-Based Agents</vt:lpstr>
      <vt:lpstr>Knowledge Bases</vt:lpstr>
      <vt:lpstr>A Simple Knowledge-Based Agent</vt:lpstr>
      <vt:lpstr>Agent’s Requirements</vt:lpstr>
      <vt:lpstr>Our New Toy Problem –  Wumpus World</vt:lpstr>
      <vt:lpstr>Wumpus World PEAS</vt:lpstr>
      <vt:lpstr>Wumpus World PEAS</vt:lpstr>
      <vt:lpstr>Wumpus World Properties</vt:lpstr>
      <vt:lpstr>Exploring a Wumpus World</vt:lpstr>
      <vt:lpstr>Exploring a Wumpus World</vt:lpstr>
      <vt:lpstr>Exploring a Wumpus World</vt:lpstr>
      <vt:lpstr>Exploring a Wumpus World</vt:lpstr>
      <vt:lpstr>Exploring a Wumpus World</vt:lpstr>
      <vt:lpstr>Exploring a Wumpus World</vt:lpstr>
      <vt:lpstr>Exploring a Wumpus World</vt:lpstr>
      <vt:lpstr>Exploring a Wumpus World</vt:lpstr>
      <vt:lpstr>Logical Reasoning</vt:lpstr>
      <vt:lpstr>Logic in General</vt:lpstr>
      <vt:lpstr>Entailment</vt:lpstr>
      <vt:lpstr>Models</vt:lpstr>
      <vt:lpstr>Entailment in the Wumpus World</vt:lpstr>
      <vt:lpstr>Wumpus Models</vt:lpstr>
      <vt:lpstr>Wumpus Models</vt:lpstr>
      <vt:lpstr>Wumpus Models</vt:lpstr>
      <vt:lpstr>Wumpus Models</vt:lpstr>
      <vt:lpstr>Wumpus Models</vt:lpstr>
      <vt:lpstr>Wumpus Models</vt:lpstr>
      <vt:lpstr>Soundness and Completeness</vt:lpstr>
      <vt:lpstr>Grounding Problem</vt:lpstr>
      <vt:lpstr>Propositional Logic: Syntax</vt:lpstr>
      <vt:lpstr>Propositional Logic: Semantics</vt:lpstr>
      <vt:lpstr>Truth Tables for Connectives</vt:lpstr>
      <vt:lpstr>Wumpus World Sentences</vt:lpstr>
      <vt:lpstr>Inference</vt:lpstr>
      <vt:lpstr>Truth Tables for Inference</vt:lpstr>
      <vt:lpstr>Inference by Enumeration</vt:lpstr>
      <vt:lpstr>Proof Methods In General</vt:lpstr>
      <vt:lpstr>Validity and Satisfiability</vt:lpstr>
      <vt:lpstr>Equivalence Rules</vt:lpstr>
      <vt:lpstr>Inference Rules</vt:lpstr>
      <vt:lpstr>In-Class Exercises #7.1</vt:lpstr>
      <vt:lpstr>Proof Problem as Search Problem</vt:lpstr>
      <vt:lpstr>Resolution</vt:lpstr>
      <vt:lpstr>Example</vt:lpstr>
      <vt:lpstr>Resolution Rules</vt:lpstr>
      <vt:lpstr>Soundness and Completeness</vt:lpstr>
      <vt:lpstr>PowerPoint Presentation</vt:lpstr>
      <vt:lpstr>Resolution and CNF</vt:lpstr>
      <vt:lpstr>Conversion to CNF</vt:lpstr>
      <vt:lpstr>Resolution Algorithm</vt:lpstr>
      <vt:lpstr>Resolution Algorithm</vt:lpstr>
      <vt:lpstr>Resolution Example</vt:lpstr>
      <vt:lpstr>Horn Clauses</vt:lpstr>
      <vt:lpstr>Properties of Horn Clauses</vt:lpstr>
      <vt:lpstr>Forward Chaining</vt:lpstr>
      <vt:lpstr>Forward Chaining Algorithm</vt:lpstr>
      <vt:lpstr>Forward Chaining Example</vt:lpstr>
      <vt:lpstr>Forward Chaining Example</vt:lpstr>
      <vt:lpstr>Forward Chaining Example</vt:lpstr>
      <vt:lpstr>Forward Chaining Example</vt:lpstr>
      <vt:lpstr>Forward Chaining Example</vt:lpstr>
      <vt:lpstr>Forward Chaining Example</vt:lpstr>
      <vt:lpstr>Proof of Soundness</vt:lpstr>
      <vt:lpstr>Proof of Completeness</vt:lpstr>
      <vt:lpstr>Backward Chaining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Forward vs. Backward Chaining</vt:lpstr>
      <vt:lpstr>Inference-Based Agents in the Wumpus World</vt:lpstr>
      <vt:lpstr>Expressiveness Limitation</vt:lpstr>
      <vt:lpstr>Summary</vt:lpstr>
    </vt:vector>
  </TitlesOfParts>
  <Company>Fish Farm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Daisy</dc:creator>
  <cp:lastModifiedBy>Daisy Tang</cp:lastModifiedBy>
  <cp:revision>392</cp:revision>
  <dcterms:created xsi:type="dcterms:W3CDTF">2007-08-29T06:15:21Z</dcterms:created>
  <dcterms:modified xsi:type="dcterms:W3CDTF">2020-06-20T22:08:30Z</dcterms:modified>
</cp:coreProperties>
</file>