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77"/>
  </p:notesMasterIdLst>
  <p:handoutMasterIdLst>
    <p:handoutMasterId r:id="rId78"/>
  </p:handoutMasterIdLst>
  <p:sldIdLst>
    <p:sldId id="256" r:id="rId2"/>
    <p:sldId id="257" r:id="rId3"/>
    <p:sldId id="258" r:id="rId4"/>
    <p:sldId id="311" r:id="rId5"/>
    <p:sldId id="317" r:id="rId6"/>
    <p:sldId id="301" r:id="rId7"/>
    <p:sldId id="259" r:id="rId8"/>
    <p:sldId id="263" r:id="rId9"/>
    <p:sldId id="318" r:id="rId10"/>
    <p:sldId id="260" r:id="rId11"/>
    <p:sldId id="303" r:id="rId12"/>
    <p:sldId id="304" r:id="rId13"/>
    <p:sldId id="261" r:id="rId14"/>
    <p:sldId id="302" r:id="rId15"/>
    <p:sldId id="336" r:id="rId16"/>
    <p:sldId id="337" r:id="rId17"/>
    <p:sldId id="262" r:id="rId18"/>
    <p:sldId id="264" r:id="rId19"/>
    <p:sldId id="319" r:id="rId20"/>
    <p:sldId id="320" r:id="rId21"/>
    <p:sldId id="266" r:id="rId22"/>
    <p:sldId id="306" r:id="rId23"/>
    <p:sldId id="307" r:id="rId24"/>
    <p:sldId id="308" r:id="rId25"/>
    <p:sldId id="267" r:id="rId26"/>
    <p:sldId id="268" r:id="rId27"/>
    <p:sldId id="321" r:id="rId28"/>
    <p:sldId id="322" r:id="rId29"/>
    <p:sldId id="269" r:id="rId30"/>
    <p:sldId id="313" r:id="rId31"/>
    <p:sldId id="309" r:id="rId32"/>
    <p:sldId id="270" r:id="rId33"/>
    <p:sldId id="275" r:id="rId34"/>
    <p:sldId id="314" r:id="rId35"/>
    <p:sldId id="271" r:id="rId36"/>
    <p:sldId id="272" r:id="rId37"/>
    <p:sldId id="273" r:id="rId38"/>
    <p:sldId id="339" r:id="rId39"/>
    <p:sldId id="340" r:id="rId40"/>
    <p:sldId id="328" r:id="rId41"/>
    <p:sldId id="281" r:id="rId42"/>
    <p:sldId id="310" r:id="rId43"/>
    <p:sldId id="274" r:id="rId44"/>
    <p:sldId id="323" r:id="rId45"/>
    <p:sldId id="324" r:id="rId46"/>
    <p:sldId id="325" r:id="rId47"/>
    <p:sldId id="326" r:id="rId48"/>
    <p:sldId id="280" r:id="rId49"/>
    <p:sldId id="315" r:id="rId50"/>
    <p:sldId id="282" r:id="rId51"/>
    <p:sldId id="283" r:id="rId52"/>
    <p:sldId id="288" r:id="rId53"/>
    <p:sldId id="284" r:id="rId54"/>
    <p:sldId id="285" r:id="rId55"/>
    <p:sldId id="286" r:id="rId56"/>
    <p:sldId id="287" r:id="rId57"/>
    <p:sldId id="289" r:id="rId58"/>
    <p:sldId id="330" r:id="rId59"/>
    <p:sldId id="329" r:id="rId60"/>
    <p:sldId id="331" r:id="rId61"/>
    <p:sldId id="332" r:id="rId62"/>
    <p:sldId id="334" r:id="rId63"/>
    <p:sldId id="335" r:id="rId64"/>
    <p:sldId id="290" r:id="rId65"/>
    <p:sldId id="298" r:id="rId66"/>
    <p:sldId id="291" r:id="rId67"/>
    <p:sldId id="292" r:id="rId68"/>
    <p:sldId id="293" r:id="rId69"/>
    <p:sldId id="294" r:id="rId70"/>
    <p:sldId id="295" r:id="rId71"/>
    <p:sldId id="296" r:id="rId72"/>
    <p:sldId id="297" r:id="rId73"/>
    <p:sldId id="299" r:id="rId74"/>
    <p:sldId id="300" r:id="rId75"/>
    <p:sldId id="316" r:id="rId7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802" autoAdjust="0"/>
    <p:restoredTop sz="90929"/>
  </p:normalViewPr>
  <p:slideViewPr>
    <p:cSldViewPr>
      <p:cViewPr varScale="1">
        <p:scale>
          <a:sx n="111" d="100"/>
          <a:sy n="111" d="100"/>
        </p:scale>
        <p:origin x="148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76"/>
    </p:cViewPr>
  </p:sorterViewPr>
  <p:notesViewPr>
    <p:cSldViewPr>
      <p:cViewPr varScale="1">
        <p:scale>
          <a:sx n="63" d="100"/>
          <a:sy n="63" d="100"/>
        </p:scale>
        <p:origin x="-2316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6A74D7E-4D07-F045-9542-42BFDB2BD4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89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1E7841A-6100-2742-97A7-CBA51D6EC8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89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6DB07C8-F49A-8145-97D0-65F3E697289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89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8A573B2-BE6A-944E-B4B6-941AF58083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79E1EE03-8D6E-7E43-BBAA-7DE7E76749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28F060F-9071-694F-B4C9-E0D7B40607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89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2F5847E-9665-BB43-ACA9-595C1E8F37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89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C4DFA027-1E33-1C41-81B3-92D62BC8726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D22D3A8-1065-644D-BC12-8BDB33ED70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CAE61D7-2D8E-A547-A947-3D265E5FBB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89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C02FE51-5C9F-324F-91A5-8C6F206071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018E6829-7962-BF40-A350-320374A2CC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>
            <a:extLst>
              <a:ext uri="{FF2B5EF4-FFF2-40B4-BE49-F238E27FC236}">
                <a16:creationId xmlns:a16="http://schemas.microsoft.com/office/drawing/2014/main" id="{56476105-C76E-C841-B30D-1A69EEA1CC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CS 420: Artificial Intelligence</a:t>
            </a:r>
          </a:p>
        </p:txBody>
      </p:sp>
      <p:sp>
        <p:nvSpPr>
          <p:cNvPr id="81923" name="Rectangle 7">
            <a:extLst>
              <a:ext uri="{FF2B5EF4-FFF2-40B4-BE49-F238E27FC236}">
                <a16:creationId xmlns:a16="http://schemas.microsoft.com/office/drawing/2014/main" id="{69AACE63-2FA8-C948-A70C-4D3667AC2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DF3CFC-965F-2D4D-AFD9-F09597F3F17F}" type="slidenum">
              <a:rPr lang="en-US" altLang="en-US" sz="1300"/>
              <a:pPr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515F8E63-FDA7-454B-BEC9-FBA1CD14F1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DCA08E89-5EB2-AF49-8795-FAE79DFFE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Rectangle 2060"/>
          <p:cNvSpPr>
            <a:spLocks noGrp="1" noChangeArrowheads="1"/>
          </p:cNvSpPr>
          <p:nvPr>
            <p:ph type="ctrTitle"/>
          </p:nvPr>
        </p:nvSpPr>
        <p:spPr>
          <a:xfrm>
            <a:off x="12192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37" name="Rectangle 206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062">
            <a:extLst>
              <a:ext uri="{FF2B5EF4-FFF2-40B4-BE49-F238E27FC236}">
                <a16:creationId xmlns:a16="http://schemas.microsoft.com/office/drawing/2014/main" id="{A1C38E22-E49A-B84D-84AA-11692F53E4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63">
            <a:extLst>
              <a:ext uri="{FF2B5EF4-FFF2-40B4-BE49-F238E27FC236}">
                <a16:creationId xmlns:a16="http://schemas.microsoft.com/office/drawing/2014/main" id="{9ADD5308-6177-9044-925D-C909F40D65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2064">
            <a:extLst>
              <a:ext uri="{FF2B5EF4-FFF2-40B4-BE49-F238E27FC236}">
                <a16:creationId xmlns:a16="http://schemas.microsoft.com/office/drawing/2014/main" id="{7BE63EEB-6124-D84D-847E-190CD3C519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8BB5BE84-3169-8043-804A-A3B907E1E4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59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B98F01C-048B-F44A-A9B5-8D72175BD7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E303526-86C8-7C4A-B25D-CFECD9C1C4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1C69D8A-91C9-8141-A774-92CAEA6199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83E72-1F99-BC4C-9C56-DD912554D0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1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152650" cy="6056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305550" cy="6056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C8CEFD0-2ABF-EF4D-A6EB-351D75649E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7870132-0FE0-B94D-8DF1-563CB3B06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EB13761-C522-F041-9FF4-CD4B65B92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720B7-F53E-A24D-BA1B-D6D547EAC5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17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A2EEDB8-BD83-0942-8276-71A4E037BC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E99219E-4F85-1943-AB0D-8952D71A4F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80E4F4C-2C5D-D04E-BF82-ECC0ACD9BF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FB8B8-9B5F-984F-9A51-7135F3EFD6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05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05660C3-D86A-074A-91FC-B7A70307E8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F87228-8807-5A40-998C-BDB9795E71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FE41DEF-F8F2-A84B-9FB0-4A3D9844CC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932E75-785C-144C-8B8D-ACD7FBDFE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43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2291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524000"/>
            <a:ext cx="42291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3247B74-261A-9A49-8387-5BB273D188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53BE9CB-38DC-574A-96BF-506A2D059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A140A52-F395-0143-B410-447A543A5E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9AFE9-5E5E-6840-ABA1-67350A2003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96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9DE8475-4268-A64F-A421-332E878C82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D7BF606-3E4A-5A4F-AC81-5E965E17C0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DC20AD3-D3C6-C948-AB6A-1BD19F1EE1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60B27-AA4D-5E42-ABE8-9CA61142E9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54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3D638FC-1404-DF46-8566-0F564DDE19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37B804D-B4D3-044A-AC66-3982EA567D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944A1E9-1B47-894F-BA1B-9A5014A229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52A975-DD53-3247-ABBB-003BB2FC27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72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28FD534-6566-0B4A-A20B-66DD0F2F82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18819B4-C96F-4040-9379-1B14136FB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27483E6-13D6-704A-8F7B-945532A850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0F1DA-6AFC-1446-84BC-C8FFBBC292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78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DD42AA5-6CB0-DF48-AB44-9E98C4B5B0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7DCD3B2-EEEA-FA46-A2DE-36B7933FB9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807DDC8-9702-234F-AF7F-F5B097B75F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98429-97B0-9C4A-9735-8BD8FB230E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87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5D87897-959C-3640-844B-44FB788BBC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DC28B2D-2BB0-DB4E-93AD-E5C5D707D9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183DFBC-0691-634B-B8E1-5D47BDCFE1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86132-2631-0B4E-8B59-446577B89A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17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07A48BBD-6472-BA4D-96F9-E7818822EF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D63191EA-5F0D-984C-A879-175EA93C6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562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88A8082A-CC2B-3B44-9926-17965B591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6106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52BD3CFE-4943-FE47-9347-5E914F9C35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1AE7105B-FAE9-A84F-BCE6-FF8C7D085D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BBA424FB-B165-814F-8056-F6D6115021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378CA99E-A780-B64A-A0A0-B625A07D5E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sheila/384/w11/simple-prolog-examples.html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619EBC0-2A44-5244-8E87-9B66B12DB0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4038600" cy="990600"/>
          </a:xfrm>
        </p:spPr>
        <p:txBody>
          <a:bodyPr/>
          <a:lstStyle/>
          <a:p>
            <a:pPr eaLnBrk="1" hangingPunct="1"/>
            <a:r>
              <a:rPr lang="en-US" altLang="en-US" sz="3200"/>
              <a:t>Chapters 8 &amp; 9 </a:t>
            </a:r>
            <a:br>
              <a:rPr lang="en-US" altLang="en-US" sz="3200"/>
            </a:br>
            <a:r>
              <a:rPr lang="en-US" altLang="en-US" sz="3200"/>
              <a:t>First-Order Logic</a:t>
            </a:r>
            <a:endParaRPr lang="en-US" altLang="en-US" sz="28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AB51FCE-2F0B-4D4D-BDF4-95565AA114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4800" y="3581400"/>
            <a:ext cx="4648200" cy="685800"/>
          </a:xfrm>
        </p:spPr>
        <p:txBody>
          <a:bodyPr/>
          <a:lstStyle/>
          <a:p>
            <a:pPr eaLnBrk="1" hangingPunct="1"/>
            <a:r>
              <a:rPr lang="en-US" altLang="en-US"/>
              <a:t>Dr. Daisy Tang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4F3635FD-3700-D040-AC2A-722DD0043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29200"/>
            <a:ext cx="8458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accent2"/>
                </a:solidFill>
              </a:rPr>
              <a:t>In which we notice that the world is blessed with objects, some of which are related to other objects, and in which we endeavor to reason about them.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A6B975EA-00A2-4844-8648-B7A6AA397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61FF7C9-105D-744F-818C-E61642CB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BA50B83-0444-5347-8BAB-BCE259FF7015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10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D2E843EC-7C45-BD4F-928B-4259CD332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 of FOL: Basic Elements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472C9E00-1D50-214A-B854-78E89FB37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Basic symbols: objects (constant symbols), relations (predicate symbols), and functions (functional symbols).</a:t>
            </a:r>
          </a:p>
          <a:p>
            <a:pPr eaLnBrk="1" hangingPunct="1"/>
            <a:r>
              <a:rPr lang="en-US" altLang="en-US" sz="2000"/>
              <a:t>Constants		King John, 2, Wumpus... </a:t>
            </a:r>
          </a:p>
          <a:p>
            <a:pPr eaLnBrk="1" hangingPunct="1"/>
            <a:r>
              <a:rPr lang="en-US" altLang="en-US" sz="2000"/>
              <a:t>Predicates		Brother, &gt;,...</a:t>
            </a:r>
          </a:p>
          <a:p>
            <a:pPr eaLnBrk="1" hangingPunct="1"/>
            <a:r>
              <a:rPr lang="en-US" altLang="en-US" sz="2000"/>
              <a:t>Functions		Sqrt, LeftLegOf,...</a:t>
            </a:r>
          </a:p>
          <a:p>
            <a:pPr eaLnBrk="1" hangingPunct="1"/>
            <a:r>
              <a:rPr lang="en-US" altLang="en-US" sz="2000"/>
              <a:t>Variables		x, y, a, b,...</a:t>
            </a:r>
          </a:p>
          <a:p>
            <a:pPr eaLnBrk="1" hangingPunct="1"/>
            <a:r>
              <a:rPr lang="en-US" altLang="en-US" sz="2000"/>
              <a:t>Connectives	</a:t>
            </a:r>
            <a:r>
              <a:rPr lang="en-US" altLang="en-US" sz="2000">
                <a:sym typeface="Symbol" pitchFamily="2" charset="2"/>
              </a:rPr>
              <a:t>, , , , </a:t>
            </a:r>
          </a:p>
          <a:p>
            <a:pPr eaLnBrk="1" hangingPunct="1"/>
            <a:r>
              <a:rPr lang="en-US" altLang="en-US" sz="2000"/>
              <a:t>Equality		= </a:t>
            </a:r>
          </a:p>
          <a:p>
            <a:pPr eaLnBrk="1" hangingPunct="1"/>
            <a:r>
              <a:rPr lang="en-US" altLang="en-US" sz="2000"/>
              <a:t>Quantifiers  	</a:t>
            </a:r>
            <a:r>
              <a:rPr lang="en-US" altLang="en-US" sz="2000">
                <a:sym typeface="Symbol" pitchFamily="2" charset="2"/>
              </a:rPr>
              <a:t>,  </a:t>
            </a:r>
            <a:r>
              <a:rPr lang="en-US" altLang="en-US" sz="2000"/>
              <a:t> </a:t>
            </a:r>
          </a:p>
          <a:p>
            <a:pPr eaLnBrk="1" hangingPunct="1"/>
            <a:r>
              <a:rPr lang="en-US" altLang="en-US" sz="2000"/>
              <a:t>A legitimate expression of predicate calculus is called </a:t>
            </a:r>
            <a:r>
              <a:rPr lang="en-US" altLang="en-US" sz="2000">
                <a:solidFill>
                  <a:schemeClr val="accent2"/>
                </a:solidFill>
              </a:rPr>
              <a:t>well-formed formula</a:t>
            </a:r>
            <a:r>
              <a:rPr lang="en-US" altLang="en-US" sz="2000"/>
              <a:t> (wff), or simply, </a:t>
            </a:r>
            <a:r>
              <a:rPr lang="en-US" altLang="en-US" sz="2000">
                <a:solidFill>
                  <a:schemeClr val="accent2"/>
                </a:solidFill>
              </a:rPr>
              <a:t>sentence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786E1DD6-CAC3-0342-9948-3B63C060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F747ED6-7D94-8C4D-80EC-2AC9103C48E4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11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3316" name="Rectangle 1026">
            <a:extLst>
              <a:ext uri="{FF2B5EF4-FFF2-40B4-BE49-F238E27FC236}">
                <a16:creationId xmlns:a16="http://schemas.microsoft.com/office/drawing/2014/main" id="{07FF958B-17D5-4445-A07F-BF78D76AC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Relations (Predicates)</a:t>
            </a:r>
          </a:p>
        </p:txBody>
      </p:sp>
      <p:sp>
        <p:nvSpPr>
          <p:cNvPr id="13317" name="Rectangle 1027">
            <a:extLst>
              <a:ext uri="{FF2B5EF4-FFF2-40B4-BE49-F238E27FC236}">
                <a16:creationId xmlns:a16="http://schemas.microsoft.com/office/drawing/2014/main" id="{85FE748C-4658-1047-953B-276D5608B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610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 relation is the set of tuples of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Brotherhood relationship {&lt;Richard, John&gt;, &lt;John, Richard&gt;}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Unary relation, binary relation, …</a:t>
            </a: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Example: set of blocks {a, b, c, d, e}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“On” relation includes: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On = {&lt;a,b&gt;, &lt;b,c&gt;, &lt;d,e&gt;}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predicate On(A,B) can be interpreted as &lt;a,b&gt; </a:t>
            </a:r>
            <a:r>
              <a:rPr lang="en-US" altLang="en-US" sz="1800">
                <a:sym typeface="Mathematica1" pitchFamily="2" charset="2"/>
              </a:rPr>
              <a:t>Є On.</a:t>
            </a:r>
          </a:p>
        </p:txBody>
      </p:sp>
      <p:grpSp>
        <p:nvGrpSpPr>
          <p:cNvPr id="13318" name="Group 1028">
            <a:extLst>
              <a:ext uri="{FF2B5EF4-FFF2-40B4-BE49-F238E27FC236}">
                <a16:creationId xmlns:a16="http://schemas.microsoft.com/office/drawing/2014/main" id="{83B4BDE2-57A0-8F49-8DCB-F6220371877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191000"/>
            <a:ext cx="4114800" cy="2286000"/>
            <a:chOff x="1392" y="1728"/>
            <a:chExt cx="2544" cy="1344"/>
          </a:xfrm>
        </p:grpSpPr>
        <p:sp>
          <p:nvSpPr>
            <p:cNvPr id="13319" name="Oval 1029">
              <a:extLst>
                <a:ext uri="{FF2B5EF4-FFF2-40B4-BE49-F238E27FC236}">
                  <a16:creationId xmlns:a16="http://schemas.microsoft.com/office/drawing/2014/main" id="{868F0DF7-31C3-4C4A-8403-987E45A38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08"/>
              <a:ext cx="2544" cy="864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320" name="AutoShape 1030">
              <a:extLst>
                <a:ext uri="{FF2B5EF4-FFF2-40B4-BE49-F238E27FC236}">
                  <a16:creationId xmlns:a16="http://schemas.microsoft.com/office/drawing/2014/main" id="{A5753674-17BE-724A-AC04-598961290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04"/>
              <a:ext cx="672" cy="288"/>
            </a:xfrm>
            <a:prstGeom prst="diamond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99FF"/>
              </a:extrusionClr>
              <a:contourClr>
                <a:schemeClr val="accent1"/>
              </a:contourClr>
            </a:sp3d>
          </p:spPr>
          <p:txBody>
            <a:bodyPr anchor="ctr">
              <a:spAutoFit/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321" name="AutoShape 1031">
              <a:extLst>
                <a:ext uri="{FF2B5EF4-FFF2-40B4-BE49-F238E27FC236}">
                  <a16:creationId xmlns:a16="http://schemas.microsoft.com/office/drawing/2014/main" id="{45A5234A-2D76-A34A-9F3A-E9C43AE6B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16"/>
              <a:ext cx="672" cy="288"/>
            </a:xfrm>
            <a:prstGeom prst="diamond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accent1"/>
              </a:contourClr>
            </a:sp3d>
          </p:spPr>
          <p:txBody>
            <a:bodyPr anchor="ctr">
              <a:spAutoFit/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322" name="AutoShape 1032">
              <a:extLst>
                <a:ext uri="{FF2B5EF4-FFF2-40B4-BE49-F238E27FC236}">
                  <a16:creationId xmlns:a16="http://schemas.microsoft.com/office/drawing/2014/main" id="{C4D270E4-7119-BC4D-B5A9-3DC0DA24A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28"/>
              <a:ext cx="672" cy="288"/>
            </a:xfrm>
            <a:prstGeom prst="diamond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chemeClr val="accent1"/>
              </a:contourClr>
            </a:sp3d>
          </p:spPr>
          <p:txBody>
            <a:bodyPr anchor="ctr">
              <a:spAutoFit/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323" name="AutoShape 1033">
              <a:extLst>
                <a:ext uri="{FF2B5EF4-FFF2-40B4-BE49-F238E27FC236}">
                  <a16:creationId xmlns:a16="http://schemas.microsoft.com/office/drawing/2014/main" id="{90ED4E1B-7E45-6643-82D6-5AC484E4D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04"/>
              <a:ext cx="672" cy="288"/>
            </a:xfrm>
            <a:prstGeom prst="diamond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accent1"/>
              </a:contourClr>
            </a:sp3d>
          </p:spPr>
          <p:txBody>
            <a:bodyPr anchor="ctr">
              <a:spAutoFit/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324" name="AutoShape 1034">
              <a:extLst>
                <a:ext uri="{FF2B5EF4-FFF2-40B4-BE49-F238E27FC236}">
                  <a16:creationId xmlns:a16="http://schemas.microsoft.com/office/drawing/2014/main" id="{8F880983-7E15-6D4B-9EBB-0458EFFAA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16"/>
              <a:ext cx="672" cy="288"/>
            </a:xfrm>
            <a:prstGeom prst="diamond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1"/>
              </a:contourClr>
            </a:sp3d>
          </p:spPr>
          <p:txBody>
            <a:bodyPr anchor="ctr">
              <a:spAutoFit/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325" name="Text Box 1035">
              <a:extLst>
                <a:ext uri="{FF2B5EF4-FFF2-40B4-BE49-F238E27FC236}">
                  <a16:creationId xmlns:a16="http://schemas.microsoft.com/office/drawing/2014/main" id="{B0EB5FBC-91F0-0248-BFF4-C29003C16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" y="1833"/>
              <a:ext cx="253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32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3326" name="Text Box 1036">
              <a:extLst>
                <a:ext uri="{FF2B5EF4-FFF2-40B4-BE49-F238E27FC236}">
                  <a16:creationId xmlns:a16="http://schemas.microsoft.com/office/drawing/2014/main" id="{D177E9A3-6524-D143-A5D0-1706301B9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2179"/>
              <a:ext cx="25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32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3327" name="Text Box 1037">
              <a:extLst>
                <a:ext uri="{FF2B5EF4-FFF2-40B4-BE49-F238E27FC236}">
                  <a16:creationId xmlns:a16="http://schemas.microsoft.com/office/drawing/2014/main" id="{7ED176F7-1475-EF45-ABAF-6B54D2234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" y="2448"/>
              <a:ext cx="24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32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328" name="Text Box 1038">
              <a:extLst>
                <a:ext uri="{FF2B5EF4-FFF2-40B4-BE49-F238E27FC236}">
                  <a16:creationId xmlns:a16="http://schemas.microsoft.com/office/drawing/2014/main" id="{DF7A369F-BEA1-CE40-9FD3-C6511D9B8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2160"/>
              <a:ext cx="253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32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3329" name="Text Box 1039">
              <a:extLst>
                <a:ext uri="{FF2B5EF4-FFF2-40B4-BE49-F238E27FC236}">
                  <a16:creationId xmlns:a16="http://schemas.microsoft.com/office/drawing/2014/main" id="{0F72D049-8D21-AE44-B22C-A0F5DEAA3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2448"/>
              <a:ext cx="25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3200">
                  <a:latin typeface="Arial" panose="020B0604020202020204" pitchFamily="34" charset="0"/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ECFC36-DC5F-9244-9E64-3A228E90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FEA213D-44B0-9141-A425-61A3366FBDDB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12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4340" name="Rectangle 1026">
            <a:extLst>
              <a:ext uri="{FF2B5EF4-FFF2-40B4-BE49-F238E27FC236}">
                <a16:creationId xmlns:a16="http://schemas.microsoft.com/office/drawing/2014/main" id="{5741795D-1D13-DE40-97B4-02E36A938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</a:t>
            </a:r>
          </a:p>
        </p:txBody>
      </p:sp>
      <p:sp>
        <p:nvSpPr>
          <p:cNvPr id="14341" name="Rectangle 1027">
            <a:extLst>
              <a:ext uri="{FF2B5EF4-FFF2-40B4-BE49-F238E27FC236}">
                <a16:creationId xmlns:a16="http://schemas.microsoft.com/office/drawing/2014/main" id="{8874146A-57F2-174A-9870-AD42E0734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6106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In English, we use “King John’s left leg” rather than giving a name to his leg, where we use “function symbol”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hat(c) = 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hat(b) =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hat(d) is not defined</a:t>
            </a:r>
          </a:p>
        </p:txBody>
      </p:sp>
      <p:grpSp>
        <p:nvGrpSpPr>
          <p:cNvPr id="14342" name="Group 1028">
            <a:extLst>
              <a:ext uri="{FF2B5EF4-FFF2-40B4-BE49-F238E27FC236}">
                <a16:creationId xmlns:a16="http://schemas.microsoft.com/office/drawing/2014/main" id="{542203F8-EE5F-5F42-AEB8-991025C7D28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667000"/>
            <a:ext cx="4114800" cy="2286000"/>
            <a:chOff x="1392" y="1728"/>
            <a:chExt cx="2544" cy="1344"/>
          </a:xfrm>
        </p:grpSpPr>
        <p:sp>
          <p:nvSpPr>
            <p:cNvPr id="14343" name="Oval 1029">
              <a:extLst>
                <a:ext uri="{FF2B5EF4-FFF2-40B4-BE49-F238E27FC236}">
                  <a16:creationId xmlns:a16="http://schemas.microsoft.com/office/drawing/2014/main" id="{F6FBCD33-22FB-4547-BB55-B0ECD6516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08"/>
              <a:ext cx="2544" cy="864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4344" name="AutoShape 1030">
              <a:extLst>
                <a:ext uri="{FF2B5EF4-FFF2-40B4-BE49-F238E27FC236}">
                  <a16:creationId xmlns:a16="http://schemas.microsoft.com/office/drawing/2014/main" id="{8B6A7063-C403-9244-B773-D5D5C8E0A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04"/>
              <a:ext cx="672" cy="288"/>
            </a:xfrm>
            <a:prstGeom prst="diamond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99FF"/>
              </a:extrusionClr>
              <a:contourClr>
                <a:schemeClr val="accent1"/>
              </a:contourClr>
            </a:sp3d>
          </p:spPr>
          <p:txBody>
            <a:bodyPr anchor="ctr">
              <a:spAutoFit/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4345" name="AutoShape 1031">
              <a:extLst>
                <a:ext uri="{FF2B5EF4-FFF2-40B4-BE49-F238E27FC236}">
                  <a16:creationId xmlns:a16="http://schemas.microsoft.com/office/drawing/2014/main" id="{BBB6C570-AEE2-0B4D-8D72-F1D503F33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16"/>
              <a:ext cx="672" cy="288"/>
            </a:xfrm>
            <a:prstGeom prst="diamond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accent1"/>
              </a:contourClr>
            </a:sp3d>
          </p:spPr>
          <p:txBody>
            <a:bodyPr anchor="ctr">
              <a:spAutoFit/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4346" name="AutoShape 1032">
              <a:extLst>
                <a:ext uri="{FF2B5EF4-FFF2-40B4-BE49-F238E27FC236}">
                  <a16:creationId xmlns:a16="http://schemas.microsoft.com/office/drawing/2014/main" id="{B3DF1265-DF7C-3C42-A275-D1ECBB498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28"/>
              <a:ext cx="672" cy="288"/>
            </a:xfrm>
            <a:prstGeom prst="diamond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chemeClr val="accent1"/>
              </a:contourClr>
            </a:sp3d>
          </p:spPr>
          <p:txBody>
            <a:bodyPr anchor="ctr">
              <a:spAutoFit/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4347" name="AutoShape 1033">
              <a:extLst>
                <a:ext uri="{FF2B5EF4-FFF2-40B4-BE49-F238E27FC236}">
                  <a16:creationId xmlns:a16="http://schemas.microsoft.com/office/drawing/2014/main" id="{885A47DB-FA7D-F545-824B-88069DFCF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04"/>
              <a:ext cx="672" cy="288"/>
            </a:xfrm>
            <a:prstGeom prst="diamond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accent1"/>
              </a:contourClr>
            </a:sp3d>
          </p:spPr>
          <p:txBody>
            <a:bodyPr anchor="ctr">
              <a:spAutoFit/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4348" name="AutoShape 1034">
              <a:extLst>
                <a:ext uri="{FF2B5EF4-FFF2-40B4-BE49-F238E27FC236}">
                  <a16:creationId xmlns:a16="http://schemas.microsoft.com/office/drawing/2014/main" id="{1EEB9CF3-F110-8C44-8AF5-BC13A8348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16"/>
              <a:ext cx="672" cy="288"/>
            </a:xfrm>
            <a:prstGeom prst="diamond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1"/>
              </a:contourClr>
            </a:sp3d>
          </p:spPr>
          <p:txBody>
            <a:bodyPr anchor="ctr">
              <a:spAutoFit/>
              <a:flatTx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4349" name="Text Box 1035">
              <a:extLst>
                <a:ext uri="{FF2B5EF4-FFF2-40B4-BE49-F238E27FC236}">
                  <a16:creationId xmlns:a16="http://schemas.microsoft.com/office/drawing/2014/main" id="{B3C6D44D-F9E1-6445-AF6D-2C3B3FA1C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" y="1833"/>
              <a:ext cx="253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32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4350" name="Text Box 1036">
              <a:extLst>
                <a:ext uri="{FF2B5EF4-FFF2-40B4-BE49-F238E27FC236}">
                  <a16:creationId xmlns:a16="http://schemas.microsoft.com/office/drawing/2014/main" id="{D0F2E469-D6B3-6B48-B47F-CBC83581D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2179"/>
              <a:ext cx="25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32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4351" name="Text Box 1037">
              <a:extLst>
                <a:ext uri="{FF2B5EF4-FFF2-40B4-BE49-F238E27FC236}">
                  <a16:creationId xmlns:a16="http://schemas.microsoft.com/office/drawing/2014/main" id="{BA0AC653-BDF6-D442-AEB0-ABA307E42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" y="2448"/>
              <a:ext cx="24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32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4352" name="Text Box 1038">
              <a:extLst>
                <a:ext uri="{FF2B5EF4-FFF2-40B4-BE49-F238E27FC236}">
                  <a16:creationId xmlns:a16="http://schemas.microsoft.com/office/drawing/2014/main" id="{9EAF28EA-4C0B-F043-B62C-8F064C6B1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2160"/>
              <a:ext cx="253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32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4353" name="Text Box 1039">
              <a:extLst>
                <a:ext uri="{FF2B5EF4-FFF2-40B4-BE49-F238E27FC236}">
                  <a16:creationId xmlns:a16="http://schemas.microsoft.com/office/drawing/2014/main" id="{CEDE48D4-2F3B-2E46-8D4D-15C639DBC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2448"/>
              <a:ext cx="25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3200">
                  <a:latin typeface="Arial" panose="020B0604020202020204" pitchFamily="34" charset="0"/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5C23778-68EE-4643-A3E7-F1D9DC14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6A08AFE-4DE7-4D4E-8DB4-CB75195FEAF8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13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11E80C79-A550-A641-9229-3CFFE1CAA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Terms and Atomic Sentences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539F5388-6E75-7242-807F-972F1FD67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Atomic sentence =	</a:t>
            </a:r>
            <a:r>
              <a:rPr lang="en-US" altLang="en-US" sz="2400" i="1">
                <a:solidFill>
                  <a:schemeClr val="hlink"/>
                </a:solidFill>
              </a:rPr>
              <a:t>predicate </a:t>
            </a:r>
            <a:r>
              <a:rPr lang="en-US" altLang="en-US" sz="2400">
                <a:solidFill>
                  <a:schemeClr val="hlink"/>
                </a:solidFill>
              </a:rPr>
              <a:t>(</a:t>
            </a:r>
            <a:r>
              <a:rPr lang="en-US" altLang="en-US" sz="2400" i="1">
                <a:solidFill>
                  <a:schemeClr val="hlink"/>
                </a:solidFill>
              </a:rPr>
              <a:t>term</a:t>
            </a:r>
            <a:r>
              <a:rPr lang="en-US" altLang="en-US" sz="2400" i="1" baseline="-25000">
                <a:solidFill>
                  <a:schemeClr val="hlink"/>
                </a:solidFill>
              </a:rPr>
              <a:t>1</a:t>
            </a:r>
            <a:r>
              <a:rPr lang="en-US" altLang="en-US" sz="2400">
                <a:solidFill>
                  <a:schemeClr val="hlink"/>
                </a:solidFill>
              </a:rPr>
              <a:t>,...,</a:t>
            </a:r>
            <a:r>
              <a:rPr lang="en-US" altLang="en-US" sz="2400" i="1">
                <a:solidFill>
                  <a:schemeClr val="hlink"/>
                </a:solidFill>
              </a:rPr>
              <a:t>term</a:t>
            </a:r>
            <a:r>
              <a:rPr lang="en-US" altLang="en-US" sz="2400" i="1" baseline="-25000">
                <a:solidFill>
                  <a:schemeClr val="hlink"/>
                </a:solidFill>
              </a:rPr>
              <a:t>n</a:t>
            </a:r>
            <a:r>
              <a:rPr lang="en-US" altLang="en-US" sz="2400">
                <a:solidFill>
                  <a:schemeClr val="hlink"/>
                </a:solidFill>
              </a:rPr>
              <a:t>) 					or </a:t>
            </a:r>
            <a:r>
              <a:rPr lang="en-US" altLang="en-US" sz="2400" i="1">
                <a:solidFill>
                  <a:schemeClr val="hlink"/>
                </a:solidFill>
              </a:rPr>
              <a:t>term</a:t>
            </a:r>
            <a:r>
              <a:rPr lang="en-US" altLang="en-US" sz="2400" i="1" baseline="-25000">
                <a:solidFill>
                  <a:schemeClr val="hlink"/>
                </a:solidFill>
              </a:rPr>
              <a:t>1</a:t>
            </a:r>
            <a:r>
              <a:rPr lang="en-US" altLang="en-US" sz="2400" i="1">
                <a:solidFill>
                  <a:schemeClr val="hlink"/>
                </a:solidFill>
              </a:rPr>
              <a:t> = term</a:t>
            </a:r>
            <a:r>
              <a:rPr lang="en-US" altLang="en-US" sz="2400" i="1" baseline="-25000">
                <a:solidFill>
                  <a:schemeClr val="hlink"/>
                </a:solidFill>
              </a:rPr>
              <a:t>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Term                 =	</a:t>
            </a:r>
            <a:r>
              <a:rPr lang="en-US" altLang="en-US" sz="2400" i="1">
                <a:solidFill>
                  <a:schemeClr val="hlink"/>
                </a:solidFill>
              </a:rPr>
              <a:t>function </a:t>
            </a:r>
            <a:r>
              <a:rPr lang="en-US" altLang="en-US" sz="2400">
                <a:solidFill>
                  <a:schemeClr val="hlink"/>
                </a:solidFill>
              </a:rPr>
              <a:t>(</a:t>
            </a:r>
            <a:r>
              <a:rPr lang="en-US" altLang="en-US" sz="2400" i="1">
                <a:solidFill>
                  <a:schemeClr val="hlink"/>
                </a:solidFill>
              </a:rPr>
              <a:t>term</a:t>
            </a:r>
            <a:r>
              <a:rPr lang="en-US" altLang="en-US" sz="2400" i="1" baseline="-25000">
                <a:solidFill>
                  <a:schemeClr val="hlink"/>
                </a:solidFill>
              </a:rPr>
              <a:t>1</a:t>
            </a:r>
            <a:r>
              <a:rPr lang="en-US" altLang="en-US" sz="2400">
                <a:solidFill>
                  <a:schemeClr val="hlink"/>
                </a:solidFill>
              </a:rPr>
              <a:t>,...,</a:t>
            </a:r>
            <a:r>
              <a:rPr lang="en-US" altLang="en-US" sz="2400" i="1">
                <a:solidFill>
                  <a:schemeClr val="hlink"/>
                </a:solidFill>
              </a:rPr>
              <a:t>term</a:t>
            </a:r>
            <a:r>
              <a:rPr lang="en-US" altLang="en-US" sz="2400" i="1" baseline="-25000">
                <a:solidFill>
                  <a:schemeClr val="hlink"/>
                </a:solidFill>
              </a:rPr>
              <a:t>n</a:t>
            </a:r>
            <a:r>
              <a:rPr lang="en-US" altLang="en-US" sz="2400">
                <a:solidFill>
                  <a:schemeClr val="hlink"/>
                </a:solidFill>
              </a:rPr>
              <a:t>) 					or </a:t>
            </a:r>
            <a:r>
              <a:rPr lang="en-US" altLang="en-US" sz="2400" i="1">
                <a:solidFill>
                  <a:schemeClr val="hlink"/>
                </a:solidFill>
              </a:rPr>
              <a:t>constant</a:t>
            </a:r>
            <a:r>
              <a:rPr lang="en-US" altLang="en-US" sz="2400">
                <a:solidFill>
                  <a:schemeClr val="hlink"/>
                </a:solidFill>
              </a:rPr>
              <a:t> or </a:t>
            </a:r>
            <a:r>
              <a:rPr lang="en-US" altLang="en-US" sz="2400" i="1">
                <a:solidFill>
                  <a:schemeClr val="hlink"/>
                </a:solidFill>
              </a:rPr>
              <a:t>variable</a:t>
            </a:r>
            <a:r>
              <a:rPr lang="en-US" altLang="en-US" sz="24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Atomic sentence states facts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Term refers to an 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For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Brother</a:t>
            </a:r>
            <a:r>
              <a:rPr lang="en-US" altLang="en-US" sz="2000"/>
              <a:t>(</a:t>
            </a:r>
            <a:r>
              <a:rPr lang="en-US" altLang="en-US" sz="2000" i="1"/>
              <a:t>KingJohn,RichardTheLionheart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Length</a:t>
            </a:r>
            <a:r>
              <a:rPr lang="en-US" altLang="en-US" sz="2000"/>
              <a:t>(</a:t>
            </a:r>
            <a:r>
              <a:rPr lang="en-US" altLang="en-US" sz="2000" i="1"/>
              <a:t>LeftLegOf</a:t>
            </a:r>
            <a:r>
              <a:rPr lang="en-US" altLang="en-US" sz="2000"/>
              <a:t>(</a:t>
            </a:r>
            <a:r>
              <a:rPr lang="en-US" altLang="en-US" sz="2000" i="1"/>
              <a:t>Richard</a:t>
            </a:r>
            <a:r>
              <a:rPr lang="en-US" altLang="en-US" sz="2000"/>
              <a:t>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Married</a:t>
            </a:r>
            <a:r>
              <a:rPr lang="en-US" altLang="en-US" sz="2000"/>
              <a:t>(</a:t>
            </a:r>
            <a:r>
              <a:rPr lang="en-US" altLang="en-US" sz="2000" i="1"/>
              <a:t>Father</a:t>
            </a:r>
            <a:r>
              <a:rPr lang="en-US" altLang="en-US" sz="2000"/>
              <a:t>(</a:t>
            </a:r>
            <a:r>
              <a:rPr lang="en-US" altLang="en-US" sz="2000" i="1"/>
              <a:t>Richard</a:t>
            </a:r>
            <a:r>
              <a:rPr lang="en-US" altLang="en-US" sz="2000"/>
              <a:t>), </a:t>
            </a:r>
            <a:r>
              <a:rPr lang="en-US" altLang="en-US" sz="2000" i="1"/>
              <a:t>Mother</a:t>
            </a:r>
            <a:r>
              <a:rPr lang="en-US" altLang="en-US" sz="2000"/>
              <a:t>(</a:t>
            </a:r>
            <a:r>
              <a:rPr lang="en-US" altLang="en-US" sz="2000" i="1"/>
              <a:t>John</a:t>
            </a:r>
            <a:r>
              <a:rPr lang="en-US" altLang="en-US" sz="2000"/>
              <a:t>))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BDB85-935B-2B4D-BC85-DB312A40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C6BBCAD-D720-7942-A55C-287E3B79F2B7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14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84F860EF-F8A1-DE44-BCC1-08FF51F1B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Composite Sentences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DE48C936-44FC-8F45-AE65-52E12B436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Complex sentences are made from atomic sentences using connectives
</a:t>
            </a:r>
            <a:r>
              <a:rPr lang="en-US" altLang="en-US" sz="2000">
                <a:solidFill>
                  <a:schemeClr val="hlink"/>
                </a:solidFill>
                <a:sym typeface="Symbol" pitchFamily="2" charset="2"/>
              </a:rPr>
              <a:t></a:t>
            </a:r>
            <a:r>
              <a:rPr lang="en-US" altLang="en-US" sz="2000" i="1">
                <a:solidFill>
                  <a:schemeClr val="hlink"/>
                </a:solidFill>
              </a:rPr>
              <a:t>S</a:t>
            </a:r>
            <a:r>
              <a:rPr lang="en-US" altLang="en-US" sz="2000">
                <a:solidFill>
                  <a:schemeClr val="hlink"/>
                </a:solidFill>
              </a:rPr>
              <a:t>, </a:t>
            </a:r>
            <a:r>
              <a:rPr lang="en-US" altLang="en-US" sz="2000" i="1">
                <a:solidFill>
                  <a:schemeClr val="hlink"/>
                </a:solidFill>
              </a:rPr>
              <a:t>S</a:t>
            </a:r>
            <a:r>
              <a:rPr lang="en-US" altLang="en-US" sz="2000" i="1" baseline="-25000">
                <a:solidFill>
                  <a:schemeClr val="hlink"/>
                </a:solidFill>
              </a:rPr>
              <a:t>1</a:t>
            </a:r>
            <a:r>
              <a:rPr lang="en-US" altLang="en-US" sz="2000" baseline="-25000">
                <a:solidFill>
                  <a:schemeClr val="hlink"/>
                </a:solidFill>
              </a:rPr>
              <a:t> </a:t>
            </a:r>
            <a:r>
              <a:rPr lang="en-US" altLang="en-US" sz="2000">
                <a:solidFill>
                  <a:schemeClr val="hlink"/>
                </a:solidFill>
                <a:sym typeface="Symbol" pitchFamily="2" charset="2"/>
              </a:rPr>
              <a:t> </a:t>
            </a:r>
            <a:r>
              <a:rPr lang="en-US" altLang="en-US" sz="2000" i="1">
                <a:solidFill>
                  <a:schemeClr val="hlink"/>
                </a:solidFill>
              </a:rPr>
              <a:t>S</a:t>
            </a:r>
            <a:r>
              <a:rPr lang="en-US" altLang="en-US" sz="2000" i="1" baseline="-16000">
                <a:solidFill>
                  <a:schemeClr val="hlink"/>
                </a:solidFill>
              </a:rPr>
              <a:t>2</a:t>
            </a:r>
            <a:r>
              <a:rPr lang="en-US" altLang="en-US" sz="2000">
                <a:solidFill>
                  <a:schemeClr val="hlink"/>
                </a:solidFill>
              </a:rPr>
              <a:t>, </a:t>
            </a:r>
            <a:r>
              <a:rPr lang="en-US" altLang="en-US" sz="2000" i="1">
                <a:solidFill>
                  <a:schemeClr val="hlink"/>
                </a:solidFill>
              </a:rPr>
              <a:t>S</a:t>
            </a:r>
            <a:r>
              <a:rPr lang="en-US" altLang="en-US" sz="2000" i="1" baseline="-25000">
                <a:solidFill>
                  <a:schemeClr val="hlink"/>
                </a:solidFill>
              </a:rPr>
              <a:t>1 </a:t>
            </a:r>
            <a:r>
              <a:rPr lang="en-US" altLang="en-US" sz="2000">
                <a:solidFill>
                  <a:schemeClr val="hlink"/>
                </a:solidFill>
                <a:sym typeface="Symbol" pitchFamily="2" charset="2"/>
              </a:rPr>
              <a:t> </a:t>
            </a:r>
            <a:r>
              <a:rPr lang="en-US" altLang="en-US" sz="2000" i="1">
                <a:solidFill>
                  <a:schemeClr val="hlink"/>
                </a:solidFill>
              </a:rPr>
              <a:t>S</a:t>
            </a:r>
            <a:r>
              <a:rPr lang="en-US" altLang="en-US" sz="2000" i="1" baseline="-16000">
                <a:solidFill>
                  <a:schemeClr val="hlink"/>
                </a:solidFill>
              </a:rPr>
              <a:t>2</a:t>
            </a:r>
            <a:r>
              <a:rPr lang="en-US" altLang="en-US" sz="2000">
                <a:solidFill>
                  <a:schemeClr val="hlink"/>
                </a:solidFill>
              </a:rPr>
              <a:t>, </a:t>
            </a:r>
            <a:r>
              <a:rPr lang="en-US" altLang="en-US" sz="2000" i="1">
                <a:solidFill>
                  <a:schemeClr val="hlink"/>
                </a:solidFill>
              </a:rPr>
              <a:t>S</a:t>
            </a:r>
            <a:r>
              <a:rPr lang="en-US" altLang="en-US" sz="2000" i="1" baseline="-25000">
                <a:solidFill>
                  <a:schemeClr val="hlink"/>
                </a:solidFill>
              </a:rPr>
              <a:t>1</a:t>
            </a:r>
            <a:r>
              <a:rPr lang="en-US" altLang="en-US" sz="2000" baseline="-25000">
                <a:solidFill>
                  <a:schemeClr val="hlink"/>
                </a:solidFill>
              </a:rPr>
              <a:t> </a:t>
            </a:r>
            <a:r>
              <a:rPr lang="en-US" altLang="en-US" sz="2000">
                <a:solidFill>
                  <a:schemeClr val="hlink"/>
                </a:solidFill>
                <a:sym typeface="Symbol" pitchFamily="2" charset="2"/>
              </a:rPr>
              <a:t> </a:t>
            </a:r>
            <a:r>
              <a:rPr lang="en-US" altLang="en-US" sz="2000" i="1">
                <a:solidFill>
                  <a:schemeClr val="hlink"/>
                </a:solidFill>
              </a:rPr>
              <a:t>S</a:t>
            </a:r>
            <a:r>
              <a:rPr lang="en-US" altLang="en-US" sz="2000" i="1" baseline="-16000">
                <a:solidFill>
                  <a:schemeClr val="hlink"/>
                </a:solidFill>
              </a:rPr>
              <a:t>2</a:t>
            </a:r>
            <a:r>
              <a:rPr lang="en-US" altLang="en-US" sz="2000">
                <a:solidFill>
                  <a:schemeClr val="hlink"/>
                </a:solidFill>
              </a:rPr>
              <a:t>, </a:t>
            </a:r>
            <a:r>
              <a:rPr lang="en-US" altLang="en-US" sz="2000" i="1">
                <a:solidFill>
                  <a:schemeClr val="hlink"/>
                </a:solidFill>
              </a:rPr>
              <a:t>S</a:t>
            </a:r>
            <a:r>
              <a:rPr lang="en-US" altLang="en-US" sz="2000" i="1" baseline="-25000">
                <a:solidFill>
                  <a:schemeClr val="hlink"/>
                </a:solidFill>
              </a:rPr>
              <a:t>1</a:t>
            </a:r>
            <a:r>
              <a:rPr lang="en-US" altLang="en-US" sz="2000" baseline="-25000">
                <a:solidFill>
                  <a:schemeClr val="hlink"/>
                </a:solidFill>
              </a:rPr>
              <a:t> </a:t>
            </a:r>
            <a:r>
              <a:rPr lang="en-US" altLang="en-US" sz="2000">
                <a:solidFill>
                  <a:schemeClr val="hlink"/>
                </a:solidFill>
                <a:sym typeface="Symbol" pitchFamily="2" charset="2"/>
              </a:rPr>
              <a:t></a:t>
            </a:r>
            <a:r>
              <a:rPr lang="en-US" altLang="en-US" sz="2000" baseline="-25000">
                <a:solidFill>
                  <a:schemeClr val="hlink"/>
                </a:solidFill>
              </a:rPr>
              <a:t> </a:t>
            </a:r>
            <a:r>
              <a:rPr lang="en-US" altLang="en-US" sz="2000" i="1">
                <a:solidFill>
                  <a:schemeClr val="hlink"/>
                </a:solidFill>
              </a:rPr>
              <a:t>S</a:t>
            </a:r>
            <a:r>
              <a:rPr lang="en-US" altLang="en-US" sz="2000" i="1" baseline="-16000">
                <a:solidFill>
                  <a:schemeClr val="hlink"/>
                </a:solidFill>
              </a:rPr>
              <a:t>2</a:t>
            </a:r>
            <a:r>
              <a:rPr lang="en-US" altLang="en-US" sz="2000" i="1" baseline="-25000"/>
              <a:t> </a:t>
            </a:r>
            <a:endParaRPr lang="en-US" altLang="en-US" sz="2000" baseline="-2500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/>
              <a:t>For example:</a:t>
            </a:r>
            <a:endParaRPr lang="en-US" altLang="en-US" sz="2400"/>
          </a:p>
        </p:txBody>
      </p:sp>
      <p:graphicFrame>
        <p:nvGraphicFramePr>
          <p:cNvPr id="16390" name="Object 0">
            <a:extLst>
              <a:ext uri="{FF2B5EF4-FFF2-40B4-BE49-F238E27FC236}">
                <a16:creationId xmlns:a16="http://schemas.microsoft.com/office/drawing/2014/main" id="{C550739C-E3BA-064A-9CC1-CC7C70369C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429000"/>
          <a:ext cx="61722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71678800" imgH="20485100" progId="Equation.DSMT4">
                  <p:embed/>
                </p:oleObj>
              </mc:Choice>
              <mc:Fallback>
                <p:oleObj name="Equation" r:id="rId3" imgW="71678800" imgH="204851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29000"/>
                        <a:ext cx="61722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EB73A54-9FAA-8349-A432-0D9F8FD6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BD875B0-977E-8A4B-9460-886099CF5DB3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15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78D9A65C-0744-5C43-AC1D-9BEE10220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Intended Interpretation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8108E7FF-1A3C-7A44-91CB-49BD11333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semantics relate sentences to models to determine truth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Interpretation</a:t>
            </a:r>
            <a:r>
              <a:rPr lang="en-US" altLang="en-US" sz="2400"/>
              <a:t> specifies exactly which objects, relations and functions are referred to by the constant, predicate, and function symbols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>
                <a:solidFill>
                  <a:schemeClr val="accent2"/>
                </a:solidFill>
              </a:rPr>
              <a:t>Richard</a:t>
            </a:r>
            <a:r>
              <a:rPr lang="en-US" altLang="en-US" sz="2000"/>
              <a:t> refers to Richard the Lionheart and </a:t>
            </a:r>
            <a:r>
              <a:rPr lang="en-US" altLang="en-US" sz="2000" i="1">
                <a:solidFill>
                  <a:schemeClr val="accent2"/>
                </a:solidFill>
              </a:rPr>
              <a:t>John</a:t>
            </a:r>
            <a:r>
              <a:rPr lang="en-US" altLang="en-US" sz="2000"/>
              <a:t> refers to the evil King John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>
                <a:solidFill>
                  <a:schemeClr val="accent2"/>
                </a:solidFill>
              </a:rPr>
              <a:t>Brother</a:t>
            </a:r>
            <a:r>
              <a:rPr lang="en-US" altLang="en-US" sz="2000"/>
              <a:t> refers to the brotherhood relation; </a:t>
            </a:r>
            <a:r>
              <a:rPr lang="en-US" altLang="en-US" sz="2000" i="1">
                <a:solidFill>
                  <a:schemeClr val="accent2"/>
                </a:solidFill>
              </a:rPr>
              <a:t>Crown</a:t>
            </a:r>
            <a:r>
              <a:rPr lang="en-US" altLang="en-US" sz="2000"/>
              <a:t> refer to the set of objects that are crowns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>
                <a:solidFill>
                  <a:schemeClr val="accent2"/>
                </a:solidFill>
              </a:rPr>
              <a:t>LeftLeg</a:t>
            </a:r>
            <a:r>
              <a:rPr lang="en-US" altLang="en-US" sz="2000"/>
              <a:t> refers to the “left leg”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There are many other possible interpretations that relate symbols to model; </a:t>
            </a:r>
            <a:r>
              <a:rPr lang="en-US" altLang="en-US" sz="2000" i="1">
                <a:solidFill>
                  <a:schemeClr val="hlink"/>
                </a:solidFill>
              </a:rPr>
              <a:t>Richard</a:t>
            </a:r>
            <a:r>
              <a:rPr lang="en-US" altLang="en-US" sz="2000"/>
              <a:t> refers to the crown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there are 5 objects in the model, how many possible interpretations are there for two symbols </a:t>
            </a:r>
            <a:r>
              <a:rPr lang="en-US" altLang="en-US" sz="2000" i="1">
                <a:solidFill>
                  <a:schemeClr val="accent2"/>
                </a:solidFill>
              </a:rPr>
              <a:t>Richard</a:t>
            </a:r>
            <a:r>
              <a:rPr lang="en-US" altLang="en-US" sz="2000"/>
              <a:t> and </a:t>
            </a:r>
            <a:r>
              <a:rPr lang="en-US" altLang="en-US" sz="2000" i="1">
                <a:solidFill>
                  <a:schemeClr val="accent2"/>
                </a:solidFill>
              </a:rPr>
              <a:t>John</a:t>
            </a:r>
            <a:r>
              <a:rPr lang="en-US" altLang="en-US" sz="2000"/>
              <a:t>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A8898D9-0FCA-8146-82F9-8D79E0CD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65CB74B-F51B-0E49-8056-C72F0C216726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16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869841EF-631D-844B-B4EC-C606F5198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Intended Interpretation (Con’t)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611CB5FE-A01E-AD46-9816-A939DD928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>
                <a:solidFill>
                  <a:schemeClr val="hlink"/>
                </a:solidFill>
              </a:rPr>
              <a:t>truth of any sentence</a:t>
            </a:r>
            <a:r>
              <a:rPr lang="en-US" altLang="en-US" sz="2400"/>
              <a:t> is determined by a model and an interpretation for the sentence’s model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entailment and validity are defined in terms of </a:t>
            </a:r>
            <a:r>
              <a:rPr lang="en-US" altLang="en-US" sz="2400">
                <a:solidFill>
                  <a:schemeClr val="hlink"/>
                </a:solidFill>
              </a:rPr>
              <a:t>all possible models and all possible interpretations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number of domain elements in each model may be unbounded; thus the number of possible models is unbounded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Checking entailment by enumeration of all possible models is </a:t>
            </a:r>
            <a:r>
              <a:rPr lang="en-US" altLang="en-US" sz="2400" b="1">
                <a:solidFill>
                  <a:schemeClr val="accent2"/>
                </a:solidFill>
              </a:rPr>
              <a:t>NOT</a:t>
            </a:r>
            <a:r>
              <a:rPr lang="en-US" altLang="en-US" sz="2400">
                <a:solidFill>
                  <a:schemeClr val="accent2"/>
                </a:solidFill>
              </a:rPr>
              <a:t> doable for FOL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9853E1-EBC9-984E-9921-A91E437D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153FE23-C79D-9E4B-B21E-A414120CB981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17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CB23A83C-84FD-4D4B-B90A-8689F44E1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General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9EFF7456-E83B-3346-9CFF-5532705B6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Sentences are true with respect to a </a:t>
            </a:r>
            <a:r>
              <a:rPr lang="en-US" altLang="en-US" sz="2400">
                <a:solidFill>
                  <a:schemeClr val="accent2"/>
                </a:solidFill>
              </a:rPr>
              <a:t>model</a:t>
            </a:r>
            <a:r>
              <a:rPr lang="en-US" altLang="en-US" sz="2400"/>
              <a:t> and an </a:t>
            </a:r>
            <a:r>
              <a:rPr lang="en-US" altLang="en-US" sz="2400">
                <a:solidFill>
                  <a:schemeClr val="accent2"/>
                </a:solidFill>
              </a:rPr>
              <a:t>interpretation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Model contains objects (</a:t>
            </a:r>
            <a:r>
              <a:rPr lang="en-US" altLang="en-US" sz="2400">
                <a:solidFill>
                  <a:schemeClr val="accent2"/>
                </a:solidFill>
              </a:rPr>
              <a:t>domain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elements</a:t>
            </a:r>
            <a:r>
              <a:rPr lang="en-US" altLang="en-US" sz="2400"/>
              <a:t>) and relations among them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Interpretation specifies referents for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FF0000"/>
                </a:solidFill>
              </a:rPr>
              <a:t>constant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symbols</a:t>
            </a:r>
            <a:r>
              <a:rPr lang="en-US" altLang="en-US" sz="2000"/>
              <a:t> 	</a:t>
            </a:r>
            <a:r>
              <a:rPr lang="en-US" altLang="en-US" sz="2000">
                <a:cs typeface="Arial" panose="020B0604020202020204" pitchFamily="34" charset="0"/>
              </a:rPr>
              <a:t>→</a:t>
            </a:r>
            <a:r>
              <a:rPr lang="en-US" altLang="en-US" sz="2000"/>
              <a:t> 	</a:t>
            </a:r>
            <a:r>
              <a:rPr lang="en-US" altLang="en-US" sz="2000">
                <a:solidFill>
                  <a:schemeClr val="accent2"/>
                </a:solidFill>
              </a:rPr>
              <a:t>objects</a:t>
            </a:r>
            <a:r>
              <a:rPr lang="en-US" altLang="en-US" sz="2000"/>
              <a:t>
</a:t>
            </a:r>
            <a:r>
              <a:rPr lang="en-US" altLang="en-US" sz="2000">
                <a:solidFill>
                  <a:srgbClr val="FF0000"/>
                </a:solidFill>
              </a:rPr>
              <a:t>predicate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symbols</a:t>
            </a:r>
            <a:r>
              <a:rPr lang="en-US" altLang="en-US" sz="2000"/>
              <a:t> 	</a:t>
            </a:r>
            <a:r>
              <a:rPr lang="en-US" altLang="en-US" sz="2000">
                <a:cs typeface="Arial" panose="020B0604020202020204" pitchFamily="34" charset="0"/>
              </a:rPr>
              <a:t>→</a:t>
            </a:r>
            <a:r>
              <a:rPr lang="en-US" altLang="en-US" sz="2000"/>
              <a:t> 	</a:t>
            </a:r>
            <a:r>
              <a:rPr lang="en-US" altLang="en-US" sz="2000">
                <a:solidFill>
                  <a:schemeClr val="accent2"/>
                </a:solidFill>
              </a:rPr>
              <a:t>relations</a:t>
            </a:r>
            <a:r>
              <a:rPr lang="en-US" altLang="en-US" sz="2000"/>
              <a:t>
</a:t>
            </a:r>
            <a:r>
              <a:rPr lang="en-US" altLang="en-US" sz="2000">
                <a:solidFill>
                  <a:srgbClr val="FF0000"/>
                </a:solidFill>
              </a:rPr>
              <a:t>function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symbols</a:t>
            </a:r>
            <a:r>
              <a:rPr lang="en-US" altLang="en-US" sz="2000"/>
              <a:t> 		</a:t>
            </a:r>
            <a:r>
              <a:rPr lang="en-US" altLang="en-US" sz="2000">
                <a:cs typeface="Arial" panose="020B0604020202020204" pitchFamily="34" charset="0"/>
              </a:rPr>
              <a:t>→	</a:t>
            </a:r>
            <a:r>
              <a:rPr lang="en-US" altLang="en-US" sz="2000">
                <a:solidFill>
                  <a:schemeClr val="accent2"/>
                </a:solidFill>
              </a:rPr>
              <a:t>functional relations</a:t>
            </a:r>
            <a:r>
              <a:rPr lang="en-US" altLang="en-US" sz="2000"/>
              <a:t>
</a:t>
            </a: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Once we have a logic that allows objects, it is natural to want to express properties of entire collections of objects, instead of enumerating the objects by name  </a:t>
            </a:r>
            <a:r>
              <a:rPr lang="en-US" altLang="en-US" sz="2400">
                <a:sym typeface="Wingdings" pitchFamily="2" charset="2"/>
              </a:rPr>
              <a:t> </a:t>
            </a:r>
            <a:r>
              <a:rPr lang="en-US" altLang="en-US" sz="2400">
                <a:solidFill>
                  <a:schemeClr val="hlink"/>
                </a:solidFill>
                <a:sym typeface="Wingdings" pitchFamily="2" charset="2"/>
              </a:rPr>
              <a:t>Quantifiers</a:t>
            </a:r>
            <a:endParaRPr lang="en-US" altLang="en-US"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48A46-7B00-0F4D-8699-2E453F95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7B9CD81-8495-7847-9D66-766EFA37A446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18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pic>
        <p:nvPicPr>
          <p:cNvPr id="20484" name="Picture 4" descr="fol-model">
            <a:extLst>
              <a:ext uri="{FF2B5EF4-FFF2-40B4-BE49-F238E27FC236}">
                <a16:creationId xmlns:a16="http://schemas.microsoft.com/office/drawing/2014/main" id="{59E41996-669A-0B44-8244-34E03420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0"/>
            <a:ext cx="320040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>
            <a:extLst>
              <a:ext uri="{FF2B5EF4-FFF2-40B4-BE49-F238E27FC236}">
                <a16:creationId xmlns:a16="http://schemas.microsoft.com/office/drawing/2014/main" id="{BCBA35EF-27D8-FF45-BBD0-78E9B45C2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Universal Quantifier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9E76B3B1-DD64-7047-ACDB-7D9C67BFF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Universal quantification (</a:t>
            </a:r>
            <a:r>
              <a:rPr lang="en-US" altLang="en-US" sz="2000">
                <a:solidFill>
                  <a:schemeClr val="hlink"/>
                </a:solidFill>
                <a:sym typeface="Symbol" pitchFamily="2" charset="2"/>
              </a:rPr>
              <a:t></a:t>
            </a:r>
            <a:r>
              <a:rPr lang="en-US" altLang="en-US" sz="2000"/>
              <a:t>)</a:t>
            </a:r>
          </a:p>
          <a:p>
            <a:pPr lvl="1" eaLnBrk="1" hangingPunct="1"/>
            <a:r>
              <a:rPr lang="en-US" altLang="en-US" sz="1800"/>
              <a:t>“All kings are person”: </a:t>
            </a:r>
            <a:r>
              <a:rPr lang="en-US" altLang="en-US" sz="1400">
                <a:sym typeface="Symbol" pitchFamily="2" charset="2"/>
              </a:rPr>
              <a:t>x King(x)  Person(x)</a:t>
            </a:r>
          </a:p>
          <a:p>
            <a:pPr lvl="1" eaLnBrk="1" hangingPunct="1"/>
            <a:r>
              <a:rPr lang="en-US" altLang="en-US" sz="1800">
                <a:sym typeface="Symbol" pitchFamily="2" charset="2"/>
              </a:rPr>
              <a:t>For all x, if x is a king, then x is a person</a:t>
            </a:r>
          </a:p>
          <a:p>
            <a:pPr lvl="1" eaLnBrk="1" hangingPunct="1"/>
            <a:endParaRPr lang="en-US" altLang="en-US" sz="1800">
              <a:sym typeface="Symbol" pitchFamily="2" charset="2"/>
            </a:endParaRPr>
          </a:p>
          <a:p>
            <a:pPr eaLnBrk="1" hangingPunct="1"/>
            <a:r>
              <a:rPr lang="en-US" altLang="en-US" sz="2000">
                <a:sym typeface="Symbol" pitchFamily="2" charset="2"/>
              </a:rPr>
              <a:t>In general, </a:t>
            </a: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</a:t>
            </a:r>
            <a:r>
              <a:rPr lang="en-US" altLang="en-US" sz="2000">
                <a:solidFill>
                  <a:schemeClr val="accent2"/>
                </a:solidFill>
                <a:sym typeface="Mathematica1" pitchFamily="2" charset="2"/>
              </a:rPr>
              <a:t>x P</a:t>
            </a: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 is true</a:t>
            </a:r>
            <a:r>
              <a:rPr lang="en-US" altLang="en-US" sz="2000">
                <a:sym typeface="Symbol" pitchFamily="2" charset="2"/>
              </a:rPr>
              <a:t> in a given model under a given interpretation </a:t>
            </a: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if P is true in all possible extended interpretations</a:t>
            </a:r>
          </a:p>
          <a:p>
            <a:pPr eaLnBrk="1" hangingPunct="1"/>
            <a:endParaRPr lang="en-US" altLang="en-US" sz="2000">
              <a:sym typeface="Symbol" pitchFamily="2" charset="2"/>
            </a:endParaRPr>
          </a:p>
          <a:p>
            <a:pPr eaLnBrk="1" hangingPunct="1"/>
            <a:r>
              <a:rPr lang="en-US" altLang="en-US" sz="2000">
                <a:sym typeface="Symbol" pitchFamily="2" charset="2"/>
              </a:rPr>
              <a:t>In the above example, x could be one of the following:</a:t>
            </a:r>
          </a:p>
          <a:p>
            <a:pPr lvl="1" eaLnBrk="1" hangingPunct="1"/>
            <a:r>
              <a:rPr lang="en-US" altLang="en-US" sz="1800">
                <a:sym typeface="Symbol" pitchFamily="2" charset="2"/>
              </a:rPr>
              <a:t>Richard, John, Richard’s left leg, John’s left leg, Crown</a:t>
            </a:r>
          </a:p>
          <a:p>
            <a:pPr lvl="1" eaLnBrk="1" hangingPunct="1"/>
            <a:r>
              <a:rPr lang="en-US" altLang="en-US" sz="1800">
                <a:sym typeface="Symbol" pitchFamily="2" charset="2"/>
              </a:rPr>
              <a:t>5 extended interpretations</a:t>
            </a:r>
          </a:p>
          <a:p>
            <a:pPr eaLnBrk="1" hangingPunct="1"/>
            <a:endParaRPr lang="en-US" altLang="en-US" sz="2000">
              <a:sym typeface="Symbol" pitchFamily="2" charset="2"/>
            </a:endParaRPr>
          </a:p>
          <a:p>
            <a:pPr eaLnBrk="1" hangingPunct="1"/>
            <a:r>
              <a:rPr lang="en-US" altLang="en-US" sz="2000">
                <a:sym typeface="Symbol" pitchFamily="2" charset="2"/>
              </a:rPr>
              <a:t>A common mistake: </a:t>
            </a:r>
            <a:r>
              <a:rPr lang="en-US" altLang="en-US" sz="2000">
                <a:sym typeface="Mathematica1" pitchFamily="2" charset="2"/>
              </a:rPr>
              <a:t>x (King(x) ^ Person(x))</a:t>
            </a:r>
            <a:endParaRPr lang="en-US" altLang="en-US" sz="200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2040-000A-4E42-A307-E0C53C2E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DFF07A3-3E29-7244-97FF-A82540A63C30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19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B4911846-AE64-9F46-BB7B-79B87F6A8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Existential Quantifier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C620585D-8053-5E47-AA11-458EF786F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ym typeface="Symbol" pitchFamily="2" charset="2"/>
              </a:rPr>
              <a:t>Existential quantification (</a:t>
            </a:r>
            <a:r>
              <a:rPr lang="en-US" altLang="en-US" sz="2400">
                <a:solidFill>
                  <a:schemeClr val="hlink"/>
                </a:solidFill>
                <a:sym typeface="Symbol" pitchFamily="2" charset="2"/>
              </a:rPr>
              <a:t></a:t>
            </a:r>
            <a:r>
              <a:rPr lang="en-US" altLang="en-US" sz="2400">
                <a:sym typeface="Symbol" pitchFamily="2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ym typeface="Symbol" pitchFamily="2" charset="2"/>
              </a:rPr>
              <a:t>x Crown(x)  OnHead(x, John)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ym typeface="Symbol" pitchFamily="2" charset="2"/>
              </a:rPr>
              <a:t>There is an x such that x is a crown and x is on the John’s head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ym typeface="Symbol" pitchFamily="2" charset="2"/>
              </a:rPr>
              <a:t>In general, </a:t>
            </a: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</a:t>
            </a:r>
            <a:r>
              <a:rPr lang="en-US" altLang="en-US" sz="2000">
                <a:solidFill>
                  <a:schemeClr val="accent2"/>
                </a:solidFill>
                <a:sym typeface="Mathematica1" pitchFamily="2" charset="2"/>
              </a:rPr>
              <a:t>x P</a:t>
            </a: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 is true</a:t>
            </a:r>
            <a:r>
              <a:rPr lang="en-US" altLang="en-US" sz="2000">
                <a:sym typeface="Symbol" pitchFamily="2" charset="2"/>
              </a:rPr>
              <a:t> in a given model under a given interpretation </a:t>
            </a:r>
            <a:r>
              <a:rPr lang="en-US" altLang="en-US" sz="2000">
                <a:solidFill>
                  <a:schemeClr val="accent2"/>
                </a:solidFill>
                <a:sym typeface="Symbol" pitchFamily="2" charset="2"/>
              </a:rPr>
              <a:t>if P is true in at least one extended interpretation </a:t>
            </a:r>
            <a:r>
              <a:rPr lang="en-US" altLang="en-US" sz="2000">
                <a:sym typeface="Symbol" pitchFamily="2" charset="2"/>
              </a:rPr>
              <a:t>that assigns x to a domain element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ym typeface="Symbol" pitchFamily="2" charset="2"/>
              </a:rPr>
              <a:t>In the above example, “Crown(crown)  OnHead(crown, John)” is true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ym typeface="Symbol" pitchFamily="2" charset="2"/>
              </a:rPr>
              <a:t>Common mistake: x Crown(x)  OnHead(x, John)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sym typeface="Symbol" pitchFamily="2" charset="2"/>
            </a:endParaRPr>
          </a:p>
        </p:txBody>
      </p:sp>
      <p:pic>
        <p:nvPicPr>
          <p:cNvPr id="21510" name="Picture 4" descr="fol-model">
            <a:extLst>
              <a:ext uri="{FF2B5EF4-FFF2-40B4-BE49-F238E27FC236}">
                <a16:creationId xmlns:a16="http://schemas.microsoft.com/office/drawing/2014/main" id="{F69BFC59-B028-A64E-B465-5CAFC932B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304800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AFC9C24-ACE1-BB4F-82C1-FBE33C1B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31B291C-6970-6341-8618-A7AF6406B329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A88A6C75-7F91-0A46-8A55-E1DC21651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0121E314-18CC-E140-AC44-99C5ECD47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FOL?</a:t>
            </a:r>
          </a:p>
          <a:p>
            <a:pPr eaLnBrk="1" hangingPunct="1"/>
            <a:r>
              <a:rPr lang="en-US" altLang="en-US"/>
              <a:t>Syntax and semantics of FOL</a:t>
            </a:r>
          </a:p>
          <a:p>
            <a:pPr eaLnBrk="1" hangingPunct="1"/>
            <a:r>
              <a:rPr lang="en-US" altLang="en-US"/>
              <a:t>Using FOL</a:t>
            </a:r>
          </a:p>
          <a:p>
            <a:pPr eaLnBrk="1" hangingPunct="1"/>
            <a:r>
              <a:rPr lang="en-US" altLang="en-US"/>
              <a:t>Wumpus world in FOL</a:t>
            </a:r>
          </a:p>
          <a:p>
            <a:pPr eaLnBrk="1" hangingPunct="1"/>
            <a:r>
              <a:rPr lang="en-US" altLang="en-US"/>
              <a:t>Inference in FOL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CDD13F-CFA0-854B-810E-53C54CC9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6B89A75-8AB6-CC46-8994-F1909ED2D799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20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30738311-82D7-2542-A5A5-81102A28E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Quantifiers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EF99513B-6631-094A-806A-3126ED8DA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ym typeface="Symbol" pitchFamily="2" charset="2"/>
              </a:rPr>
              <a:t>Nested quantifiers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Symbol" pitchFamily="2" charset="2"/>
              </a:rPr>
              <a:t>x y [Brother(x, y)  Sibling(x, y)]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Symbol" pitchFamily="2" charset="2"/>
              </a:rPr>
              <a:t>x y Loves(x, y)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Symbol" pitchFamily="2" charset="2"/>
              </a:rPr>
              <a:t>y x Loves(x, 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Symbol" pitchFamily="2" charset="2"/>
              </a:rPr>
              <a:t></a:t>
            </a:r>
            <a:r>
              <a:rPr lang="en-US" altLang="en-US"/>
              <a:t>x </a:t>
            </a:r>
            <a:r>
              <a:rPr lang="en-US" altLang="en-US">
                <a:sym typeface="Symbol" pitchFamily="2" charset="2"/>
              </a:rPr>
              <a:t>y</a:t>
            </a:r>
            <a:r>
              <a:rPr lang="en-US" altLang="en-US"/>
              <a:t> is </a:t>
            </a:r>
            <a:r>
              <a:rPr lang="en-US" altLang="en-US">
                <a:solidFill>
                  <a:schemeClr val="accent2"/>
                </a:solidFill>
              </a:rPr>
              <a:t>not</a:t>
            </a:r>
            <a:r>
              <a:rPr lang="en-US" altLang="en-US"/>
              <a:t> the same as </a:t>
            </a:r>
            <a:r>
              <a:rPr lang="en-US" altLang="en-US">
                <a:sym typeface="Symbol" pitchFamily="2" charset="2"/>
              </a:rPr>
              <a:t>y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x</a:t>
            </a:r>
            <a:endParaRPr lang="en-US" altLang="en-US" sz="3600"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Symbol" pitchFamily="2" charset="2"/>
              </a:rPr>
              <a:t>The order of quantification is important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>
              <a:sym typeface="Symbol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solidFill>
                  <a:schemeClr val="accent2"/>
                </a:solidFill>
              </a:rPr>
              <a:t>Quantifier duality</a:t>
            </a:r>
            <a:r>
              <a:rPr lang="en-US" altLang="en-US"/>
              <a:t>: each can be expressed using the other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ym typeface="Symbol" pitchFamily="2" charset="2"/>
              </a:rPr>
              <a:t>x</a:t>
            </a:r>
            <a:r>
              <a:rPr lang="en-US" altLang="en-US"/>
              <a:t> Likes(x,IceCream)   </a:t>
            </a:r>
            <a:r>
              <a:rPr lang="en-US" altLang="en-US">
                <a:sym typeface="Symbol" pitchFamily="2" charset="2"/>
              </a:rPr>
              <a:t></a:t>
            </a:r>
            <a:r>
              <a:rPr lang="en-US" altLang="en-US"/>
              <a:t>x </a:t>
            </a:r>
            <a:r>
              <a:rPr lang="en-US" altLang="en-US">
                <a:sym typeface="Symbol" pitchFamily="2" charset="2"/>
              </a:rPr>
              <a:t></a:t>
            </a:r>
            <a:r>
              <a:rPr lang="en-US" altLang="en-US"/>
              <a:t>Likes(x,IceCream)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ym typeface="Symbol" pitchFamily="2" charset="2"/>
              </a:rPr>
              <a:t></a:t>
            </a:r>
            <a:r>
              <a:rPr lang="en-US" altLang="en-US"/>
              <a:t>x Likes(x,Broccoli)      </a:t>
            </a:r>
            <a:r>
              <a:rPr lang="en-US" altLang="en-US">
                <a:sym typeface="Symbol" pitchFamily="2" charset="2"/>
              </a:rPr>
              <a:t>x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</a:t>
            </a:r>
            <a:r>
              <a:rPr lang="en-US" altLang="en-US"/>
              <a:t>Likes(x,Broccoli)</a:t>
            </a:r>
            <a:endParaRPr lang="en-US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56F977-6BCB-BC4B-9A8D-C26AC6C0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D4F72A3-4A09-A048-9AFC-4F3A0E1FEC8F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21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85661E19-BC50-3345-9832-74CEF25A2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Equality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3450980D-D01C-FB41-AFE2-52B44F051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/>
              <a:t>term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 = term</a:t>
            </a:r>
            <a:r>
              <a:rPr lang="en-US" altLang="en-US" sz="2400" i="1" baseline="-25000"/>
              <a:t>2</a:t>
            </a:r>
            <a:r>
              <a:rPr lang="en-US" altLang="en-US" sz="2400" i="1"/>
              <a:t> </a:t>
            </a:r>
            <a:r>
              <a:rPr lang="en-US" altLang="en-US" sz="2400"/>
              <a:t>is true under a given interpretation if and only if </a:t>
            </a:r>
            <a:r>
              <a:rPr lang="en-US" altLang="en-US" sz="2400" i="1"/>
              <a:t>term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 </a:t>
            </a:r>
            <a:r>
              <a:rPr lang="en-US" altLang="en-US" sz="2400"/>
              <a:t>and </a:t>
            </a:r>
            <a:r>
              <a:rPr lang="en-US" altLang="en-US" sz="2400" i="1"/>
              <a:t>term</a:t>
            </a:r>
            <a:r>
              <a:rPr lang="en-US" altLang="en-US" sz="2400" i="1" baseline="-25000"/>
              <a:t>2</a:t>
            </a:r>
            <a:r>
              <a:rPr lang="en-US" altLang="en-US" sz="2400" i="1"/>
              <a:t> </a:t>
            </a:r>
            <a:r>
              <a:rPr lang="en-US" altLang="en-US" sz="2400"/>
              <a:t>refer to the same object</a:t>
            </a:r>
          </a:p>
          <a:p>
            <a:pPr lvl="1" eaLnBrk="1" hangingPunct="1"/>
            <a:r>
              <a:rPr lang="en-US" altLang="en-US" sz="2000"/>
              <a:t>Can be used to state facts about a given function</a:t>
            </a:r>
          </a:p>
          <a:p>
            <a:pPr lvl="2" eaLnBrk="1" hangingPunct="1"/>
            <a:r>
              <a:rPr lang="en-US" altLang="en-US" sz="1800"/>
              <a:t>E.g., </a:t>
            </a:r>
            <a:r>
              <a:rPr lang="en-US" altLang="en-US" sz="1800">
                <a:solidFill>
                  <a:schemeClr val="tx2"/>
                </a:solidFill>
              </a:rPr>
              <a:t>Father(John) = Henry</a:t>
            </a:r>
          </a:p>
          <a:p>
            <a:pPr lvl="1" eaLnBrk="1" hangingPunct="1"/>
            <a:r>
              <a:rPr lang="en-US" altLang="en-US" sz="2000"/>
              <a:t>Can be used with negation to insist that two terms are not the same object</a:t>
            </a:r>
          </a:p>
          <a:p>
            <a:pPr lvl="1" eaLnBrk="1" hangingPunct="1"/>
            <a:r>
              <a:rPr lang="en-US" altLang="en-US" sz="2000"/>
              <a:t>E.g., definition of </a:t>
            </a:r>
            <a:r>
              <a:rPr lang="en-US" altLang="en-US" sz="2000" i="1"/>
              <a:t>Sibling</a:t>
            </a:r>
            <a:r>
              <a:rPr lang="en-US" altLang="en-US" sz="2000"/>
              <a:t> in terms of </a:t>
            </a:r>
            <a:r>
              <a:rPr lang="en-US" altLang="en-US" sz="2000" i="1"/>
              <a:t>Parent</a:t>
            </a:r>
            <a:r>
              <a:rPr lang="en-US" altLang="en-US" sz="2000"/>
              <a:t>:
</a:t>
            </a:r>
            <a:r>
              <a:rPr lang="en-US" altLang="en-US" sz="2000">
                <a:solidFill>
                  <a:schemeClr val="tx2"/>
                </a:solidFill>
                <a:sym typeface="Symbol" pitchFamily="2" charset="2"/>
              </a:rPr>
              <a:t></a:t>
            </a:r>
            <a:r>
              <a:rPr lang="en-US" altLang="en-US" sz="2000" i="1">
                <a:solidFill>
                  <a:schemeClr val="tx2"/>
                </a:solidFill>
              </a:rPr>
              <a:t>x,y</a:t>
            </a:r>
            <a:r>
              <a:rPr lang="en-US" altLang="en-US" sz="2000">
                <a:solidFill>
                  <a:schemeClr val="tx2"/>
                </a:solidFill>
                <a:sym typeface="Symbol" pitchFamily="2" charset="2"/>
              </a:rPr>
              <a:t> </a:t>
            </a:r>
            <a:r>
              <a:rPr lang="en-US" altLang="en-US" sz="2000" i="1">
                <a:solidFill>
                  <a:schemeClr val="tx2"/>
                </a:solidFill>
              </a:rPr>
              <a:t>Sibling(x,y) </a:t>
            </a:r>
            <a:r>
              <a:rPr lang="en-US" altLang="en-US" sz="2000">
                <a:solidFill>
                  <a:schemeClr val="tx2"/>
                </a:solidFill>
                <a:sym typeface="Symbol" pitchFamily="2" charset="2"/>
              </a:rPr>
              <a:t> </a:t>
            </a:r>
            <a:r>
              <a:rPr lang="en-US" altLang="en-US" sz="2000">
                <a:solidFill>
                  <a:schemeClr val="tx2"/>
                </a:solidFill>
              </a:rPr>
              <a:t>[</a:t>
            </a:r>
            <a:r>
              <a:rPr lang="en-US" altLang="en-US" sz="2000">
                <a:solidFill>
                  <a:schemeClr val="tx2"/>
                </a:solidFill>
                <a:sym typeface="Symbol" pitchFamily="2" charset="2"/>
              </a:rPr>
              <a:t></a:t>
            </a:r>
            <a:r>
              <a:rPr lang="en-US" altLang="en-US" sz="2000">
                <a:solidFill>
                  <a:schemeClr val="tx2"/>
                </a:solidFill>
              </a:rPr>
              <a:t>(x = y) </a:t>
            </a:r>
            <a:r>
              <a:rPr lang="en-US" altLang="en-US" sz="2000">
                <a:solidFill>
                  <a:schemeClr val="tx2"/>
                </a:solidFill>
                <a:sym typeface="Symbol" pitchFamily="2" charset="2"/>
              </a:rPr>
              <a:t> </a:t>
            </a:r>
            <a:r>
              <a:rPr lang="en-US" altLang="en-US" sz="2000">
                <a:solidFill>
                  <a:schemeClr val="tx2"/>
                </a:solidFill>
              </a:rPr>
              <a:t> </a:t>
            </a:r>
            <a:r>
              <a:rPr lang="en-US" altLang="en-US" sz="2000">
                <a:solidFill>
                  <a:schemeClr val="tx2"/>
                </a:solidFill>
                <a:sym typeface="Symbol" pitchFamily="2" charset="2"/>
              </a:rPr>
              <a:t></a:t>
            </a:r>
            <a:r>
              <a:rPr lang="en-US" altLang="en-US" sz="2000">
                <a:solidFill>
                  <a:schemeClr val="tx2"/>
                </a:solidFill>
              </a:rPr>
              <a:t>m,f </a:t>
            </a:r>
            <a:r>
              <a:rPr lang="en-US" altLang="en-US" sz="2000">
                <a:solidFill>
                  <a:schemeClr val="tx2"/>
                </a:solidFill>
                <a:sym typeface="Symbol" pitchFamily="2" charset="2"/>
              </a:rPr>
              <a:t></a:t>
            </a:r>
            <a:r>
              <a:rPr lang="en-US" altLang="en-US" sz="2000">
                <a:solidFill>
                  <a:schemeClr val="tx2"/>
                </a:solidFill>
              </a:rPr>
              <a:t> (m = f) </a:t>
            </a:r>
            <a:r>
              <a:rPr lang="en-US" altLang="en-US" sz="2000">
                <a:solidFill>
                  <a:schemeClr val="tx2"/>
                </a:solidFill>
                <a:sym typeface="Symbol" pitchFamily="2" charset="2"/>
              </a:rPr>
              <a:t> </a:t>
            </a:r>
            <a:r>
              <a:rPr lang="en-US" altLang="en-US" sz="2000">
                <a:solidFill>
                  <a:schemeClr val="tx2"/>
                </a:solidFill>
              </a:rPr>
              <a:t>Parent(m,x) </a:t>
            </a:r>
            <a:r>
              <a:rPr lang="en-US" altLang="en-US" sz="2000">
                <a:solidFill>
                  <a:schemeClr val="tx2"/>
                </a:solidFill>
                <a:sym typeface="Symbol" pitchFamily="2" charset="2"/>
              </a:rPr>
              <a:t> </a:t>
            </a:r>
            <a:r>
              <a:rPr lang="en-US" altLang="en-US" sz="2000">
                <a:solidFill>
                  <a:schemeClr val="tx2"/>
                </a:solidFill>
              </a:rPr>
              <a:t>Parent(f,x) </a:t>
            </a:r>
            <a:r>
              <a:rPr lang="en-US" altLang="en-US" sz="2000">
                <a:solidFill>
                  <a:schemeClr val="tx2"/>
                </a:solidFill>
                <a:sym typeface="Symbol" pitchFamily="2" charset="2"/>
              </a:rPr>
              <a:t></a:t>
            </a:r>
            <a:r>
              <a:rPr lang="en-US" altLang="en-US" sz="2000">
                <a:solidFill>
                  <a:schemeClr val="tx2"/>
                </a:solidFill>
              </a:rPr>
              <a:t> Parent(m,y) </a:t>
            </a:r>
            <a:r>
              <a:rPr lang="en-US" altLang="en-US" sz="2000">
                <a:solidFill>
                  <a:schemeClr val="tx2"/>
                </a:solidFill>
                <a:sym typeface="Symbol" pitchFamily="2" charset="2"/>
              </a:rPr>
              <a:t></a:t>
            </a:r>
            <a:r>
              <a:rPr lang="en-US" altLang="en-US" sz="2000">
                <a:solidFill>
                  <a:schemeClr val="tx2"/>
                </a:solidFill>
              </a:rPr>
              <a:t>  Parent(f,y)]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9A78D-AA72-0E45-AA40-5286D6E9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5A77257-4328-954F-9A00-A7CECCA0FA01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22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4FF9DBCF-4A09-4945-B3F0-2C8D318EC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FOL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68AE895B-C940-A045-A1C7-BD2D44ABF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610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Sentences are added to a KB using </a:t>
            </a:r>
            <a:r>
              <a:rPr lang="en-US" altLang="en-US" sz="2000">
                <a:solidFill>
                  <a:schemeClr val="accent2"/>
                </a:solidFill>
              </a:rPr>
              <a:t>TELL</a:t>
            </a:r>
            <a:r>
              <a:rPr lang="en-US" altLang="en-US" sz="2000"/>
              <a:t>, which is called </a:t>
            </a:r>
            <a:r>
              <a:rPr lang="en-US" altLang="en-US" sz="2000">
                <a:solidFill>
                  <a:schemeClr val="hlink"/>
                </a:solidFill>
              </a:rPr>
              <a:t>assertions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Questions asked using </a:t>
            </a:r>
            <a:r>
              <a:rPr lang="en-US" altLang="en-US" sz="2000">
                <a:solidFill>
                  <a:schemeClr val="accent2"/>
                </a:solidFill>
              </a:rPr>
              <a:t>ASK</a:t>
            </a:r>
            <a:r>
              <a:rPr lang="en-US" altLang="en-US" sz="2000"/>
              <a:t> are called </a:t>
            </a:r>
            <a:r>
              <a:rPr lang="en-US" altLang="en-US" sz="2000">
                <a:solidFill>
                  <a:schemeClr val="hlink"/>
                </a:solidFill>
              </a:rPr>
              <a:t>queries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Any query that is logically entailed by the KB should be answered affirmatively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standard form for an answer is a </a:t>
            </a:r>
            <a:r>
              <a:rPr lang="en-US" altLang="en-US" sz="2000">
                <a:solidFill>
                  <a:schemeClr val="hlink"/>
                </a:solidFill>
              </a:rPr>
              <a:t>substitution</a:t>
            </a:r>
            <a:r>
              <a:rPr lang="en-US" altLang="en-US" sz="2000"/>
              <a:t> or </a:t>
            </a:r>
            <a:r>
              <a:rPr lang="en-US" altLang="en-US" sz="2000">
                <a:solidFill>
                  <a:schemeClr val="hlink"/>
                </a:solidFill>
              </a:rPr>
              <a:t>binding list</a:t>
            </a:r>
            <a:r>
              <a:rPr lang="en-US" altLang="en-US" sz="2000"/>
              <a:t>, which is a set of </a:t>
            </a:r>
            <a:r>
              <a:rPr lang="en-US" altLang="en-US" sz="2000">
                <a:solidFill>
                  <a:schemeClr val="hlink"/>
                </a:solidFill>
              </a:rPr>
              <a:t>variable/term</a:t>
            </a:r>
            <a:r>
              <a:rPr lang="en-US" altLang="en-US" sz="2000"/>
              <a:t> pairs</a:t>
            </a:r>
          </a:p>
        </p:txBody>
      </p:sp>
      <p:graphicFrame>
        <p:nvGraphicFramePr>
          <p:cNvPr id="24582" name="Object 4">
            <a:extLst>
              <a:ext uri="{FF2B5EF4-FFF2-40B4-BE49-F238E27FC236}">
                <a16:creationId xmlns:a16="http://schemas.microsoft.com/office/drawing/2014/main" id="{E9E5C431-D974-0942-BBA1-F02E31462C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962400"/>
          <a:ext cx="51816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3" imgW="68757800" imgH="25742900" progId="Equation.DSMT4">
                  <p:embed/>
                </p:oleObj>
              </mc:Choice>
              <mc:Fallback>
                <p:oleObj name="Equation" r:id="rId3" imgW="68757800" imgH="25742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62400"/>
                        <a:ext cx="5181600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E93008-E6F9-944A-A8BB-C15E94DA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3DB4468-F852-3B4A-ADB7-ABBA2F430F7E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23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50065702-592E-644A-B7EC-B8F0038E3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The Kinship Domain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F6BB390E-436F-2949-9E1B-B8C7B4753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An example KB includes things like:</a:t>
            </a:r>
          </a:p>
          <a:p>
            <a:pPr lvl="1" eaLnBrk="1" hangingPunct="1"/>
            <a:r>
              <a:rPr lang="en-US" altLang="en-US" sz="2000"/>
              <a:t>Fact:</a:t>
            </a:r>
          </a:p>
          <a:p>
            <a:pPr lvl="2" eaLnBrk="1" hangingPunct="1"/>
            <a:r>
              <a:rPr lang="en-US" altLang="en-US" sz="1800"/>
              <a:t>“Elizabeth is the mother of Charles”</a:t>
            </a:r>
          </a:p>
          <a:p>
            <a:pPr lvl="2" eaLnBrk="1" hangingPunct="1"/>
            <a:r>
              <a:rPr lang="en-US" altLang="en-US" sz="1800"/>
              <a:t>“Charles is the father of William”</a:t>
            </a:r>
          </a:p>
          <a:p>
            <a:pPr lvl="1" eaLnBrk="1" hangingPunct="1"/>
            <a:r>
              <a:rPr lang="en-US" altLang="en-US" sz="2000"/>
              <a:t>Rules: </a:t>
            </a:r>
          </a:p>
          <a:p>
            <a:pPr lvl="2" eaLnBrk="1" hangingPunct="1"/>
            <a:r>
              <a:rPr lang="en-US" altLang="en-US" sz="1800"/>
              <a:t>One’s grandmother is the mother of one’s parent”</a:t>
            </a:r>
          </a:p>
          <a:p>
            <a:pPr eaLnBrk="1" hangingPunct="1"/>
            <a:r>
              <a:rPr lang="en-US" altLang="en-US" sz="2400" u="sng"/>
              <a:t>Object</a:t>
            </a:r>
            <a:r>
              <a:rPr lang="en-US" altLang="en-US" sz="2400"/>
              <a:t>: people</a:t>
            </a:r>
          </a:p>
          <a:p>
            <a:pPr eaLnBrk="1" hangingPunct="1"/>
            <a:r>
              <a:rPr lang="en-US" altLang="en-US" sz="2400" u="sng"/>
              <a:t>Unary predicate</a:t>
            </a:r>
            <a:r>
              <a:rPr lang="en-US" altLang="en-US" sz="2400"/>
              <a:t>: Male, Female</a:t>
            </a:r>
          </a:p>
          <a:p>
            <a:pPr eaLnBrk="1" hangingPunct="1"/>
            <a:r>
              <a:rPr lang="en-US" altLang="en-US" sz="2400" u="sng"/>
              <a:t>Binary predicate</a:t>
            </a:r>
            <a:r>
              <a:rPr lang="en-US" altLang="en-US" sz="2400"/>
              <a:t>: Son, Spouse, Wife, Husband, Grandparent, Grandchild, Cousin, Aunt, and Uncle</a:t>
            </a:r>
          </a:p>
          <a:p>
            <a:pPr eaLnBrk="1" hangingPunct="1"/>
            <a:r>
              <a:rPr lang="en-US" altLang="en-US" sz="2400" u="sng"/>
              <a:t>Function</a:t>
            </a:r>
            <a:r>
              <a:rPr lang="en-US" altLang="en-US" sz="2400"/>
              <a:t>: Mother, Father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4CEA8-0008-9345-BF4E-3B87A157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3DF59E8-2801-FC47-971C-0A051BE0CC9A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24</a:t>
            </a:fld>
            <a:endParaRPr lang="en-US" altLang="en-US" sz="1200" dirty="0">
              <a:latin typeface="Verdana" panose="020B060403050404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4ABA3FC1-4F01-6243-B0F8-8E73EFDE1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The Kinship Domain</a:t>
            </a:r>
          </a:p>
        </p:txBody>
      </p:sp>
      <p:graphicFrame>
        <p:nvGraphicFramePr>
          <p:cNvPr id="26629" name="Object 4">
            <a:extLst>
              <a:ext uri="{FF2B5EF4-FFF2-40B4-BE49-F238E27FC236}">
                <a16:creationId xmlns:a16="http://schemas.microsoft.com/office/drawing/2014/main" id="{8FFDB6A2-EBD1-D742-9163-60B13F1815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371600"/>
          <a:ext cx="6400800" cy="317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3" imgW="83680300" imgH="41541700" progId="Equation.DSMT4">
                  <p:embed/>
                </p:oleObj>
              </mc:Choice>
              <mc:Fallback>
                <p:oleObj name="Equation" r:id="rId3" imgW="83680300" imgH="41541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6400800" cy="317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5">
            <a:extLst>
              <a:ext uri="{FF2B5EF4-FFF2-40B4-BE49-F238E27FC236}">
                <a16:creationId xmlns:a16="http://schemas.microsoft.com/office/drawing/2014/main" id="{68447A33-FDFC-7C47-A0E5-E373049E9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48200"/>
            <a:ext cx="8077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hlink"/>
                </a:solidFill>
                <a:latin typeface="Tahoma" panose="020B0604030504040204" pitchFamily="34" charset="0"/>
              </a:rPr>
              <a:t>In-Class Exercise #8.1: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Male and female are disjoint categories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A sibling is another child of one’s parents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B31A55-978D-F24C-81B6-C5A86484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54DE53B-EF51-B142-B812-FB61260E09A2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25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4680E548-9CD2-3F44-B8F5-B5EE2C490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Wumpus World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EDC8663E-0020-7447-BB58-009941A93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percept is a binary predicate:</a:t>
            </a:r>
          </a:p>
          <a:p>
            <a:pPr lvl="1" eaLnBrk="1" hangingPunct="1"/>
            <a:r>
              <a:rPr lang="en-US" altLang="en-US" sz="1800"/>
              <a:t>Percept([Stench, Breeze, Glitter, None, None], 5)</a:t>
            </a:r>
          </a:p>
          <a:p>
            <a:pPr eaLnBrk="1" hangingPunct="1"/>
            <a:r>
              <a:rPr lang="en-US" altLang="en-US" sz="2400"/>
              <a:t>Actions are logical terms:</a:t>
            </a:r>
          </a:p>
          <a:p>
            <a:pPr lvl="1" eaLnBrk="1" hangingPunct="1"/>
            <a:r>
              <a:rPr lang="en-US" altLang="en-US" sz="1800"/>
              <a:t>Turn(Right), Turn(Left), Forward, Shoot, Grab, Release, Climb</a:t>
            </a:r>
          </a:p>
          <a:p>
            <a:pPr eaLnBrk="1" hangingPunct="1"/>
            <a:r>
              <a:rPr lang="en-US" altLang="en-US" sz="2400"/>
              <a:t>Query:</a:t>
            </a:r>
          </a:p>
          <a:p>
            <a:pPr lvl="1" eaLnBrk="1" hangingPunct="1"/>
            <a:r>
              <a:rPr lang="en-US" altLang="en-US" sz="1800">
                <a:sym typeface="Symbol" pitchFamily="2" charset="2"/>
              </a:rPr>
              <a:t>a BestAction(a, 5)</a:t>
            </a:r>
          </a:p>
          <a:p>
            <a:pPr lvl="1" eaLnBrk="1" hangingPunct="1"/>
            <a:r>
              <a:rPr lang="en-US" altLang="en-US" sz="1800">
                <a:sym typeface="Symbol" pitchFamily="2" charset="2"/>
              </a:rPr>
              <a:t>Answer: {a/Grab}</a:t>
            </a:r>
          </a:p>
          <a:p>
            <a:pPr eaLnBrk="1" hangingPunct="1"/>
            <a:r>
              <a:rPr lang="en-US" altLang="en-US" sz="2400">
                <a:sym typeface="Symbol" pitchFamily="2" charset="2"/>
              </a:rPr>
              <a:t>Perception: percept implies facts:</a:t>
            </a:r>
          </a:p>
          <a:p>
            <a:pPr lvl="1" eaLnBrk="1" hangingPunct="1"/>
            <a:r>
              <a:rPr lang="en-US" altLang="en-US" sz="2000">
                <a:sym typeface="Symbol" pitchFamily="2" charset="2"/>
              </a:rPr>
              <a:t></a:t>
            </a:r>
            <a:r>
              <a:rPr lang="en-US" altLang="en-US" sz="1800">
                <a:sym typeface="Symbol" pitchFamily="2" charset="2"/>
              </a:rPr>
              <a:t> t, s, b, m, c Percept([s, b, Glitter, m, c], t) </a:t>
            </a:r>
            <a:r>
              <a:rPr lang="en-US" altLang="en-US" sz="1600">
                <a:sym typeface="Symbol" pitchFamily="2" charset="2"/>
              </a:rPr>
              <a:t> Glitter(t)</a:t>
            </a:r>
          </a:p>
          <a:p>
            <a:pPr eaLnBrk="1" hangingPunct="1"/>
            <a:r>
              <a:rPr lang="en-US" altLang="en-US" sz="2400">
                <a:sym typeface="Symbol" pitchFamily="2" charset="2"/>
              </a:rPr>
              <a:t>Reflex behavior:</a:t>
            </a:r>
          </a:p>
          <a:p>
            <a:pPr lvl="1" eaLnBrk="1" hangingPunct="1"/>
            <a:r>
              <a:rPr lang="en-US" altLang="en-US" sz="1800">
                <a:sym typeface="Symbol" pitchFamily="2" charset="2"/>
              </a:rPr>
              <a:t> t Glitter(t)  BestAction(Grab, t)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1A600-0903-FA41-81B1-EADB3C46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74F6DB0-49D4-B54D-9536-3BC8262F016E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26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73EA9823-CD6B-9747-B4FA-E6E780237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Wumpus World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D275C8C8-E88F-C041-8148-FB50B4C43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Environment:</a:t>
            </a:r>
          </a:p>
          <a:p>
            <a:pPr lvl="1" eaLnBrk="1" hangingPunct="1"/>
            <a:r>
              <a:rPr lang="en-US" altLang="en-US" sz="2000"/>
              <a:t>Objects: squares, pits and the wumpus</a:t>
            </a:r>
          </a:p>
          <a:p>
            <a:pPr lvl="1" eaLnBrk="1" hangingPunct="1"/>
            <a:r>
              <a:rPr lang="en-US" altLang="en-US" sz="2000">
                <a:sym typeface="Symbol" pitchFamily="2" charset="2"/>
              </a:rPr>
              <a:t></a:t>
            </a:r>
            <a:r>
              <a:rPr lang="en-US" altLang="en-US" sz="2000"/>
              <a:t>x,y,a,b </a:t>
            </a:r>
            <a:r>
              <a:rPr lang="en-US" altLang="en-US" sz="2000" i="1"/>
              <a:t>Adjacent</a:t>
            </a:r>
            <a:r>
              <a:rPr lang="en-US" altLang="en-US" sz="2000"/>
              <a:t>([x,y],[a,b]) </a:t>
            </a:r>
            <a:r>
              <a:rPr lang="en-US" altLang="en-US" sz="2000">
                <a:sym typeface="Symbol" pitchFamily="2" charset="2"/>
              </a:rPr>
              <a:t></a:t>
            </a:r>
            <a:r>
              <a:rPr lang="en-US" altLang="en-US" sz="200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/>
              <a:t>	</a:t>
            </a:r>
            <a:r>
              <a:rPr lang="en-US" altLang="en-US" sz="2000"/>
              <a:t>[a,b] </a:t>
            </a:r>
            <a:r>
              <a:rPr lang="en-US" altLang="en-US" sz="2000">
                <a:sym typeface="Symbol" pitchFamily="2" charset="2"/>
              </a:rPr>
              <a:t> </a:t>
            </a:r>
            <a:r>
              <a:rPr lang="en-US" altLang="en-US" sz="2000"/>
              <a:t>{[x+1,y], [x-1,y],[x,y+1],[x,y-1]}</a:t>
            </a:r>
          </a:p>
          <a:p>
            <a:pPr lvl="1" eaLnBrk="1" hangingPunct="1"/>
            <a:r>
              <a:rPr lang="en-US" altLang="en-US" sz="2000">
                <a:sym typeface="Symbol" pitchFamily="2" charset="2"/>
              </a:rPr>
              <a:t>A unary predicate </a:t>
            </a:r>
            <a:r>
              <a:rPr lang="en-US" altLang="en-US" sz="2000" i="1">
                <a:sym typeface="Symbol" pitchFamily="2" charset="2"/>
              </a:rPr>
              <a:t>Pit</a:t>
            </a:r>
            <a:r>
              <a:rPr lang="en-US" altLang="en-US" sz="2000">
                <a:sym typeface="Symbol" pitchFamily="2" charset="2"/>
              </a:rPr>
              <a:t>(x)</a:t>
            </a:r>
          </a:p>
          <a:p>
            <a:pPr lvl="1" eaLnBrk="1" hangingPunct="1"/>
            <a:r>
              <a:rPr lang="en-US" altLang="en-US" sz="2000">
                <a:sym typeface="Symbol" pitchFamily="2" charset="2"/>
              </a:rPr>
              <a:t></a:t>
            </a:r>
            <a:r>
              <a:rPr lang="en-US" altLang="en-US" sz="2000"/>
              <a:t>s,t </a:t>
            </a:r>
            <a:r>
              <a:rPr lang="en-US" altLang="en-US" sz="2000" i="1"/>
              <a:t>At</a:t>
            </a:r>
            <a:r>
              <a:rPr lang="en-US" altLang="en-US" sz="2000"/>
              <a:t>(Agent,s,t) </a:t>
            </a:r>
            <a:r>
              <a:rPr lang="en-US" altLang="en-US" sz="2000">
                <a:sym typeface="Symbol" pitchFamily="2" charset="2"/>
              </a:rPr>
              <a:t></a:t>
            </a:r>
            <a:r>
              <a:rPr lang="en-US" altLang="en-US" sz="2000"/>
              <a:t> </a:t>
            </a:r>
            <a:r>
              <a:rPr lang="en-US" altLang="en-US" sz="2000" i="1"/>
              <a:t>Breeze</a:t>
            </a:r>
            <a:r>
              <a:rPr lang="en-US" altLang="en-US" sz="2000"/>
              <a:t>(t) </a:t>
            </a:r>
            <a:r>
              <a:rPr lang="en-US" altLang="en-US" sz="2000">
                <a:sym typeface="Symbol" pitchFamily="2" charset="2"/>
              </a:rPr>
              <a:t> </a:t>
            </a:r>
            <a:r>
              <a:rPr lang="en-US" altLang="en-US" sz="2000" i="1"/>
              <a:t>Breezy</a:t>
            </a:r>
            <a:r>
              <a:rPr lang="en-US" altLang="en-US" sz="2000"/>
              <a:t>(s), the agent infers properties of the square from properties of its current percept</a:t>
            </a:r>
          </a:p>
          <a:p>
            <a:pPr lvl="1" eaLnBrk="1" hangingPunct="1"/>
            <a:r>
              <a:rPr lang="en-US" altLang="en-US" sz="2000"/>
              <a:t>Breezy() has no time argument</a:t>
            </a:r>
          </a:p>
          <a:p>
            <a:pPr lvl="1" eaLnBrk="1" hangingPunct="1"/>
            <a:r>
              <a:rPr lang="en-US" altLang="en-US" sz="2000"/>
              <a:t>Having discovered which places are breezy or smelly, not breezy or not smelly, the agent can deduce where the pits are and where the wumpus is</a:t>
            </a:r>
            <a:endParaRPr lang="en-US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3671EA3-8B4E-B646-9E56-9BDDD9B0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510C337-2C72-F046-9882-7F083DC2596E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27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74E85A06-2597-194B-959F-83AC7E50A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Diagnostic Rules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460CCFEB-B1F4-4B4E-94F2-BEA7B082B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Diagnostic</a:t>
            </a:r>
            <a:r>
              <a:rPr lang="en-US" altLang="en-US"/>
              <a:t> rule: lead from observed effects to hidden causes</a:t>
            </a:r>
          </a:p>
          <a:p>
            <a:pPr lvl="1" eaLnBrk="1" hangingPunct="1"/>
            <a:r>
              <a:rPr lang="en-US" altLang="en-US"/>
              <a:t>If the square is breezy then adjacent square(s) must contain a pit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>
                <a:sym typeface="Symbol" pitchFamily="2" charset="2"/>
              </a:rPr>
              <a:t>   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</a:t>
            </a:r>
            <a:r>
              <a:rPr lang="en-US" altLang="en-US">
                <a:solidFill>
                  <a:schemeClr val="hlink"/>
                </a:solidFill>
              </a:rPr>
              <a:t>s Breezy(s) 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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</a:t>
            </a:r>
            <a:r>
              <a:rPr lang="en-US" altLang="en-US">
                <a:solidFill>
                  <a:schemeClr val="hlink"/>
                </a:solidFill>
              </a:rPr>
              <a:t>r Adjacent(r,s) 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 </a:t>
            </a:r>
            <a:r>
              <a:rPr lang="en-US" altLang="en-US">
                <a:solidFill>
                  <a:schemeClr val="hlink"/>
                </a:solidFill>
              </a:rPr>
              <a:t>Pit(r)</a:t>
            </a:r>
          </a:p>
          <a:p>
            <a:pPr lvl="1" eaLnBrk="1" hangingPunct="1"/>
            <a:r>
              <a:rPr lang="en-US" altLang="en-US"/>
              <a:t>If the square is not breezy, no adjacent square contains a pit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>
                <a:sym typeface="Symbol" pitchFamily="2" charset="2"/>
              </a:rPr>
              <a:t>   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</a:t>
            </a:r>
            <a:r>
              <a:rPr lang="en-US" altLang="en-US">
                <a:solidFill>
                  <a:schemeClr val="hlink"/>
                </a:solidFill>
              </a:rPr>
              <a:t>s 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</a:t>
            </a:r>
            <a:r>
              <a:rPr lang="en-US" altLang="en-US">
                <a:solidFill>
                  <a:schemeClr val="hlink"/>
                </a:solidFill>
              </a:rPr>
              <a:t>Breezy(s) 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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 (</a:t>
            </a:r>
            <a:r>
              <a:rPr lang="en-US" altLang="en-US">
                <a:solidFill>
                  <a:schemeClr val="hlink"/>
                </a:solidFill>
              </a:rPr>
              <a:t>r Adjacent(r,s) 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 </a:t>
            </a:r>
            <a:r>
              <a:rPr lang="en-US" altLang="en-US">
                <a:solidFill>
                  <a:schemeClr val="hlink"/>
                </a:solidFill>
              </a:rPr>
              <a:t>Pit(r))</a:t>
            </a:r>
          </a:p>
          <a:p>
            <a:pPr lvl="1" eaLnBrk="1" hangingPunct="1"/>
            <a:r>
              <a:rPr lang="en-US" altLang="en-US"/>
              <a:t>Combining both: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>
                <a:sym typeface="Symbol" pitchFamily="2" charset="2"/>
              </a:rPr>
              <a:t>   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</a:t>
            </a:r>
            <a:r>
              <a:rPr lang="en-US" altLang="en-US">
                <a:solidFill>
                  <a:schemeClr val="hlink"/>
                </a:solidFill>
              </a:rPr>
              <a:t>s Breezy(s) 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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</a:t>
            </a:r>
            <a:r>
              <a:rPr lang="en-US" altLang="en-US">
                <a:solidFill>
                  <a:schemeClr val="hlink"/>
                </a:solidFill>
              </a:rPr>
              <a:t>r Adjacent(r,s) 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 </a:t>
            </a:r>
            <a:r>
              <a:rPr lang="en-US" altLang="en-US">
                <a:solidFill>
                  <a:schemeClr val="hlink"/>
                </a:solidFill>
              </a:rPr>
              <a:t>Pit(r)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8C73F9-D1E0-0245-AF13-22D3B80B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D117A5A-2968-4348-9D2D-C0FA9AB6E0CB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28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B8EDFBE3-C107-A145-840E-60402520C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Causal Rules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92F8DA6C-3968-C84D-BD81-CDFBE39F1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Causal </a:t>
            </a:r>
            <a:r>
              <a:rPr lang="en-US" altLang="en-US"/>
              <a:t>rule: some hidden property of the world causes certain percept to be generated</a:t>
            </a:r>
          </a:p>
          <a:p>
            <a:pPr lvl="1" eaLnBrk="1" hangingPunct="1"/>
            <a:r>
              <a:rPr lang="en-US" altLang="en-US"/>
              <a:t>A pit causes all adjacent squares to be breezy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   </a:t>
            </a:r>
            <a:r>
              <a:rPr lang="en-US" altLang="en-US">
                <a:solidFill>
                  <a:schemeClr val="hlink"/>
                </a:solidFill>
              </a:rPr>
              <a:t>r Pit(r) 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</a:t>
            </a:r>
            <a:r>
              <a:rPr lang="en-US" altLang="en-US">
                <a:solidFill>
                  <a:schemeClr val="hlink"/>
                </a:solidFill>
              </a:rPr>
              <a:t> [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</a:t>
            </a:r>
            <a:r>
              <a:rPr lang="en-US" altLang="en-US">
                <a:solidFill>
                  <a:schemeClr val="hlink"/>
                </a:solidFill>
              </a:rPr>
              <a:t>s Adjacent(r,s) 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</a:t>
            </a:r>
            <a:r>
              <a:rPr lang="en-US" altLang="en-US">
                <a:solidFill>
                  <a:schemeClr val="hlink"/>
                </a:solidFill>
              </a:rPr>
              <a:t> Breezy(s)]</a:t>
            </a:r>
          </a:p>
          <a:p>
            <a:pPr lvl="1" eaLnBrk="1" hangingPunct="1"/>
            <a:r>
              <a:rPr lang="en-US" altLang="en-US"/>
              <a:t>If all squares adjacent to a given square are pitless, the square will not be breezy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   </a:t>
            </a:r>
            <a:r>
              <a:rPr lang="en-US" altLang="en-US">
                <a:solidFill>
                  <a:schemeClr val="hlink"/>
                </a:solidFill>
              </a:rPr>
              <a:t>s [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</a:t>
            </a:r>
            <a:r>
              <a:rPr lang="en-US" altLang="en-US">
                <a:solidFill>
                  <a:schemeClr val="hlink"/>
                </a:solidFill>
              </a:rPr>
              <a:t>r [Adjacent(r,s) 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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</a:t>
            </a:r>
            <a:r>
              <a:rPr lang="en-US" altLang="en-US">
                <a:solidFill>
                  <a:schemeClr val="hlink"/>
                </a:solidFill>
              </a:rPr>
              <a:t>Pit(r)] 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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>
                <a:solidFill>
                  <a:schemeClr val="hlink"/>
                </a:solidFill>
                <a:sym typeface="Symbol" pitchFamily="2" charset="2"/>
              </a:rPr>
              <a:t></a:t>
            </a:r>
            <a:r>
              <a:rPr lang="en-US" altLang="en-US">
                <a:solidFill>
                  <a:schemeClr val="hlink"/>
                </a:solidFill>
              </a:rPr>
              <a:t>Breezy(s)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7F89B9-C602-FA4D-A058-4270ECDD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147BA86-94DB-0249-9E3D-EE84CCAF992D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29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06BF0B5F-91E1-2B4C-AB87-1BF4813C6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4EDBC701-2701-D54F-B5E9-0966C8A6F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First-order logic:</a:t>
            </a:r>
          </a:p>
          <a:p>
            <a:pPr lvl="1" eaLnBrk="1" hangingPunct="1"/>
            <a:r>
              <a:rPr lang="en-US" altLang="en-US"/>
              <a:t>objects and relations are semantic primitives</a:t>
            </a:r>
          </a:p>
          <a:p>
            <a:pPr lvl="1" eaLnBrk="1" hangingPunct="1"/>
            <a:r>
              <a:rPr lang="en-US" altLang="en-US"/>
              <a:t>syntax: constants, functions, predicates, equality, quantifiers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Increased expressive power: sufficient to define wumpus world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247D2F2-BA31-E84F-BF5F-EADAED46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F0E8FD8-33B7-D643-B2A4-9873FADBDD53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19D4AEB4-FDE8-734D-92CF-27124B7E4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Pros and Cons of Pro. Logic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368FB4B1-9B95-F543-9197-DADE06AC0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610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ym typeface="Wingdings" pitchFamily="2" charset="2"/>
              </a:rPr>
              <a:t> </a:t>
            </a:r>
            <a:r>
              <a:rPr lang="en-US" altLang="en-US" sz="2000"/>
              <a:t>Propositional logic is </a:t>
            </a:r>
            <a:r>
              <a:rPr lang="en-US" altLang="en-US" sz="2000">
                <a:solidFill>
                  <a:srgbClr val="FF0000"/>
                </a:solidFill>
              </a:rPr>
              <a:t>declarative</a:t>
            </a:r>
            <a:r>
              <a:rPr lang="en-US" altLang="en-US" sz="2000"/>
              <a:t>
</a:t>
            </a:r>
            <a:r>
              <a:rPr lang="en-US" altLang="en-US" sz="2000">
                <a:sym typeface="Wingdings" pitchFamily="2" charset="2"/>
              </a:rPr>
              <a:t></a:t>
            </a:r>
            <a:r>
              <a:rPr lang="en-US" altLang="en-US" sz="2000"/>
              <a:t> Propositional logic allows partial/disjunctive/negated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unlike most data structures and databases, which are domain-specific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ym typeface="Wingdings" pitchFamily="2" charset="2"/>
              </a:rPr>
              <a:t></a:t>
            </a:r>
            <a:r>
              <a:rPr lang="en-US" altLang="en-US" sz="2000"/>
              <a:t> Propositional logic is </a:t>
            </a:r>
            <a:r>
              <a:rPr lang="en-US" altLang="en-US" sz="2000">
                <a:solidFill>
                  <a:srgbClr val="FF0000"/>
                </a:solidFill>
              </a:rPr>
              <a:t>compositional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meaning of </a:t>
            </a:r>
            <a:r>
              <a:rPr lang="en-US" altLang="en-US" sz="1800" i="1"/>
              <a:t>B</a:t>
            </a:r>
            <a:r>
              <a:rPr lang="en-US" altLang="en-US" sz="1800" i="1" baseline="-16000"/>
              <a:t>1,1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2" charset="2"/>
              </a:rPr>
              <a:t> </a:t>
            </a:r>
            <a:r>
              <a:rPr lang="en-US" altLang="en-US" sz="1800" i="1"/>
              <a:t>P</a:t>
            </a:r>
            <a:r>
              <a:rPr lang="en-US" altLang="en-US" sz="1800" i="1" baseline="-16000"/>
              <a:t>1,2</a:t>
            </a:r>
            <a:r>
              <a:rPr lang="en-US" altLang="en-US" sz="1800"/>
              <a:t> is derived from meaning of </a:t>
            </a:r>
            <a:r>
              <a:rPr lang="en-US" altLang="en-US" sz="1800" i="1"/>
              <a:t>B</a:t>
            </a:r>
            <a:r>
              <a:rPr lang="en-US" altLang="en-US" sz="1800" i="1" baseline="-16000"/>
              <a:t>1,1</a:t>
            </a:r>
            <a:r>
              <a:rPr lang="en-US" altLang="en-US" sz="1800"/>
              <a:t> and of </a:t>
            </a:r>
            <a:r>
              <a:rPr lang="en-US" altLang="en-US" sz="1800" i="1"/>
              <a:t>P</a:t>
            </a:r>
            <a:r>
              <a:rPr lang="en-US" altLang="en-US" sz="1800" i="1" baseline="-16000"/>
              <a:t>1,2</a:t>
            </a:r>
            <a:endParaRPr lang="en-US" altLang="en-US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ym typeface="Wingdings" pitchFamily="2" charset="2"/>
              </a:rPr>
              <a:t> </a:t>
            </a:r>
            <a:r>
              <a:rPr lang="en-US" altLang="en-US" sz="2000"/>
              <a:t>Meaning in propositional logic is </a:t>
            </a:r>
            <a:r>
              <a:rPr lang="en-US" altLang="en-US" sz="2000">
                <a:solidFill>
                  <a:srgbClr val="FF0000"/>
                </a:solidFill>
              </a:rPr>
              <a:t>context-independent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(unlike natural language, where meaning depends on context)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ym typeface="Wingdings" pitchFamily="2" charset="2"/>
              </a:rPr>
              <a:t> </a:t>
            </a:r>
            <a:r>
              <a:rPr lang="en-US" altLang="en-US" sz="2000"/>
              <a:t>Propositional logic has very </a:t>
            </a:r>
            <a:r>
              <a:rPr lang="en-US" altLang="en-US" sz="2000">
                <a:solidFill>
                  <a:schemeClr val="accent2"/>
                </a:solidFill>
              </a:rPr>
              <a:t>limited expressive power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(unlike natural language)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E.g., cannot say "pits cause breezes in adjacent squares“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except by writing one sentence for each square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A2C00D-C9AD-BC48-A34E-E7947981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DBF4644-EE9D-9E43-87A5-FBE6DF9FE561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30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F3B35E73-C7D0-0B45-8285-EE93A57EA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In-Class Exercise #8.2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3EE043E3-D8B3-AD44-B3BF-F4BD1B905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Represent the following sentences in FOL</a:t>
            </a:r>
          </a:p>
          <a:p>
            <a:pPr lvl="1" eaLnBrk="1" hangingPunct="1"/>
            <a:r>
              <a:rPr lang="en-US" altLang="en-US" sz="1800">
                <a:solidFill>
                  <a:schemeClr val="tx2"/>
                </a:solidFill>
              </a:rPr>
              <a:t>Some students took French in spring 2001.</a:t>
            </a:r>
          </a:p>
          <a:p>
            <a:pPr lvl="1" eaLnBrk="1" hangingPunct="1"/>
            <a:r>
              <a:rPr lang="en-US" altLang="en-US" sz="1800">
                <a:solidFill>
                  <a:schemeClr val="tx2"/>
                </a:solidFill>
              </a:rPr>
              <a:t>Every student who takes French passes it.</a:t>
            </a:r>
          </a:p>
          <a:p>
            <a:pPr lvl="1" eaLnBrk="1" hangingPunct="1"/>
            <a:r>
              <a:rPr lang="en-US" altLang="en-US" sz="1800">
                <a:solidFill>
                  <a:schemeClr val="tx2"/>
                </a:solidFill>
              </a:rPr>
              <a:t>Only one student took Greek in spring 2001.</a:t>
            </a:r>
          </a:p>
          <a:p>
            <a:pPr lvl="1" eaLnBrk="1" hangingPunct="1"/>
            <a:r>
              <a:rPr lang="en-US" altLang="en-US" sz="1800">
                <a:solidFill>
                  <a:schemeClr val="tx2"/>
                </a:solidFill>
              </a:rPr>
              <a:t>The best score in Greek is always higher than the best score in French.</a:t>
            </a:r>
          </a:p>
          <a:p>
            <a:pPr eaLnBrk="1" hangingPunct="1"/>
            <a:r>
              <a:rPr lang="en-US" altLang="en-US" sz="2000"/>
              <a:t>Let the basic vocabulary be as follows:</a:t>
            </a:r>
          </a:p>
        </p:txBody>
      </p:sp>
      <p:graphicFrame>
        <p:nvGraphicFramePr>
          <p:cNvPr id="33798" name="Object 4">
            <a:extLst>
              <a:ext uri="{FF2B5EF4-FFF2-40B4-BE49-F238E27FC236}">
                <a16:creationId xmlns:a16="http://schemas.microsoft.com/office/drawing/2014/main" id="{04D46290-97DA-EC49-BC1E-C3D476BD2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300538"/>
          <a:ext cx="8382000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Bitmap Image" r:id="rId3" imgW="5219700" imgH="1212850" progId="Paint.Picture">
                  <p:embed/>
                </p:oleObj>
              </mc:Choice>
              <mc:Fallback>
                <p:oleObj name="Bitmap Image" r:id="rId3" imgW="5219700" imgH="121285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00538"/>
                        <a:ext cx="8382000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5">
            <a:extLst>
              <a:ext uri="{FF2B5EF4-FFF2-40B4-BE49-F238E27FC236}">
                <a16:creationId xmlns:a16="http://schemas.microsoft.com/office/drawing/2014/main" id="{C0243AFF-34F3-8846-A7CD-DCF36F8B40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971925"/>
          <a:ext cx="10763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Bitmap Image" r:id="rId5" imgW="717550" imgH="196850" progId="Paint.Picture">
                  <p:embed/>
                </p:oleObj>
              </mc:Choice>
              <mc:Fallback>
                <p:oleObj name="Bitmap Image" r:id="rId5" imgW="717550" imgH="19685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71925"/>
                        <a:ext cx="10763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EB6B1E-F31C-1149-8981-E2F4C51C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83F6BAA-C4E5-A444-A467-926E7FE68FB7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31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4820" name="Rectangle 1026">
            <a:extLst>
              <a:ext uri="{FF2B5EF4-FFF2-40B4-BE49-F238E27FC236}">
                <a16:creationId xmlns:a16="http://schemas.microsoft.com/office/drawing/2014/main" id="{AC177589-CF23-E84C-A9F5-871DA5D17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Inference in FOL</a:t>
            </a:r>
          </a:p>
        </p:txBody>
      </p:sp>
      <p:sp>
        <p:nvSpPr>
          <p:cNvPr id="34821" name="Rectangle 1027">
            <a:extLst>
              <a:ext uri="{FF2B5EF4-FFF2-40B4-BE49-F238E27FC236}">
                <a16:creationId xmlns:a16="http://schemas.microsoft.com/office/drawing/2014/main" id="{849D0CF6-378D-3C45-BE6F-A0E313EB8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ideas:</a:t>
            </a:r>
          </a:p>
          <a:p>
            <a:pPr lvl="1" eaLnBrk="1" hangingPunct="1"/>
            <a:r>
              <a:rPr lang="en-US" altLang="en-US"/>
              <a:t>convert the KB to propositional logic and use propositional inference</a:t>
            </a:r>
          </a:p>
          <a:p>
            <a:pPr lvl="1" eaLnBrk="1" hangingPunct="1"/>
            <a:r>
              <a:rPr lang="en-US" altLang="en-US"/>
              <a:t>a shortcut that manipulates on first-order sentences directly (resolution, will not be introduced here)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0AF83-9533-7848-AA2E-97809319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33C696F-5E4B-BF47-9B74-CBBECE076B5B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32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B7D0264B-ACA3-0840-B9BD-D1A416C55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Universal Instantiation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A152EFD-2401-C242-AC46-7812D8D14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/>
              <a:t>Universal instantiation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infer any sentence by substituting a ground term (a term without variables) for the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Symbol" pitchFamily="2" charset="2"/>
              </a:rPr>
              <a:t>          </a:t>
            </a:r>
            <a:r>
              <a:rPr lang="en-US" altLang="en-US" i="1">
                <a:latin typeface="Times New Roman" panose="02020603050405020304" pitchFamily="18" charset="0"/>
              </a:rPr>
              <a:t>v</a:t>
            </a:r>
            <a:r>
              <a:rPr lang="en-US" altLang="en-US"/>
              <a:t> </a:t>
            </a:r>
            <a:r>
              <a:rPr lang="el-GR" altLang="en-US" i="1">
                <a:latin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α</a:t>
            </a:r>
            <a:br>
              <a:rPr lang="en-US" altLang="en-US">
                <a:cs typeface="Arial" panose="020B0604020202020204" pitchFamily="34" charset="0"/>
                <a:sym typeface="Symbol" pitchFamily="2" charset="2"/>
              </a:rPr>
            </a:br>
            <a:r>
              <a:rPr lang="en-US" altLang="en-US">
                <a:cs typeface="Arial" panose="020B0604020202020204" pitchFamily="34" charset="0"/>
                <a:sym typeface="Symbol" pitchFamily="2" charset="2"/>
              </a:rPr>
              <a:t>    </a:t>
            </a:r>
            <a:r>
              <a:rPr lang="en-US" altLang="en-US"/>
              <a:t>Subst({</a:t>
            </a:r>
            <a:r>
              <a:rPr lang="en-US" altLang="en-US" i="1">
                <a:latin typeface="Times New Roman" panose="02020603050405020304" pitchFamily="18" charset="0"/>
              </a:rPr>
              <a:t>v</a:t>
            </a:r>
            <a:r>
              <a:rPr lang="en-US" altLang="en-US"/>
              <a:t>/</a:t>
            </a:r>
            <a:r>
              <a:rPr lang="en-US" altLang="en-US" i="1">
                <a:latin typeface="Times New Roman" panose="02020603050405020304" pitchFamily="18" charset="0"/>
              </a:rPr>
              <a:t>g</a:t>
            </a:r>
            <a:r>
              <a:rPr lang="en-US" altLang="en-US"/>
              <a:t>}, </a:t>
            </a:r>
            <a:r>
              <a:rPr lang="el-GR" altLang="en-US" i="1">
                <a:latin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α</a:t>
            </a:r>
            <a:r>
              <a:rPr lang="en-US" altLang="en-US">
                <a:cs typeface="Arial" panose="020B0604020202020204" pitchFamily="34" charset="0"/>
                <a:sym typeface="Symbol" pitchFamily="2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for any </a:t>
            </a:r>
            <a:r>
              <a:rPr lang="en-US" altLang="en-US">
                <a:solidFill>
                  <a:schemeClr val="accent2"/>
                </a:solidFill>
              </a:rPr>
              <a:t>variable </a:t>
            </a:r>
            <a:r>
              <a:rPr lang="en-US" altLang="en-US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hlink"/>
                </a:solidFill>
              </a:rPr>
              <a:t>ground term </a:t>
            </a:r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g</a:t>
            </a:r>
            <a:endParaRPr lang="en-US" altLang="en-US" sz="2800">
              <a:solidFill>
                <a:schemeClr val="hlink"/>
              </a:solidFill>
              <a:cs typeface="Arial" panose="020B0604020202020204" pitchFamily="34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200">
                <a:cs typeface="Arial" panose="020B0604020202020204" pitchFamily="34" charset="0"/>
                <a:sym typeface="Symbol" pitchFamily="2" charset="2"/>
              </a:rPr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ym typeface="Symbol" pitchFamily="2" charset="2"/>
              </a:rPr>
              <a:t>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/>
              <a:t> </a:t>
            </a:r>
            <a:r>
              <a:rPr lang="en-US" altLang="en-US" sz="2000" i="1"/>
              <a:t>King</a:t>
            </a:r>
            <a:r>
              <a:rPr lang="en-US" altLang="en-US" sz="2000"/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/>
              <a:t>) </a:t>
            </a:r>
            <a:r>
              <a:rPr lang="en-US" altLang="en-US" sz="2000">
                <a:sym typeface="Symbol" pitchFamily="2" charset="2"/>
              </a:rPr>
              <a:t></a:t>
            </a:r>
            <a:r>
              <a:rPr lang="en-US" altLang="en-US" sz="2000"/>
              <a:t> </a:t>
            </a:r>
            <a:r>
              <a:rPr lang="en-US" altLang="en-US" sz="2000" i="1"/>
              <a:t>Greedy</a:t>
            </a:r>
            <a:r>
              <a:rPr lang="en-US" altLang="en-US" sz="2000"/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/>
              <a:t>) </a:t>
            </a:r>
            <a:r>
              <a:rPr lang="en-US" altLang="en-US" sz="2000">
                <a:sym typeface="Symbol" pitchFamily="2" charset="2"/>
              </a:rPr>
              <a:t> </a:t>
            </a:r>
            <a:r>
              <a:rPr lang="en-US" altLang="en-US" sz="2000" i="1"/>
              <a:t>Evil</a:t>
            </a:r>
            <a:r>
              <a:rPr lang="en-US" altLang="en-US" sz="2000"/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/>
              <a:t>) yields: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King</a:t>
            </a:r>
            <a:r>
              <a:rPr lang="en-US" altLang="en-US" sz="2000"/>
              <a:t>(</a:t>
            </a:r>
            <a:r>
              <a:rPr lang="en-US" altLang="en-US" sz="2000" i="1"/>
              <a:t>John</a:t>
            </a:r>
            <a:r>
              <a:rPr lang="en-US" altLang="en-US" sz="2000"/>
              <a:t>) </a:t>
            </a:r>
            <a:r>
              <a:rPr lang="en-US" altLang="en-US" sz="2000">
                <a:sym typeface="Symbol" pitchFamily="2" charset="2"/>
              </a:rPr>
              <a:t></a:t>
            </a:r>
            <a:r>
              <a:rPr lang="en-US" altLang="en-US" sz="2000"/>
              <a:t> </a:t>
            </a:r>
            <a:r>
              <a:rPr lang="en-US" altLang="en-US" sz="2000" i="1"/>
              <a:t>Greedy</a:t>
            </a:r>
            <a:r>
              <a:rPr lang="en-US" altLang="en-US" sz="2000"/>
              <a:t>(</a:t>
            </a:r>
            <a:r>
              <a:rPr lang="en-US" altLang="en-US" sz="2000" i="1"/>
              <a:t>John</a:t>
            </a:r>
            <a:r>
              <a:rPr lang="en-US" altLang="en-US" sz="2000"/>
              <a:t>) </a:t>
            </a:r>
            <a:r>
              <a:rPr lang="en-US" altLang="en-US" sz="2000">
                <a:sym typeface="Symbol" pitchFamily="2" charset="2"/>
              </a:rPr>
              <a:t></a:t>
            </a:r>
            <a:r>
              <a:rPr lang="en-US" altLang="en-US" sz="2000"/>
              <a:t>  </a:t>
            </a:r>
            <a:r>
              <a:rPr lang="en-US" altLang="en-US" sz="2000" i="1"/>
              <a:t>Evil</a:t>
            </a:r>
            <a:r>
              <a:rPr lang="en-US" altLang="en-US" sz="2000"/>
              <a:t>(</a:t>
            </a:r>
            <a:r>
              <a:rPr lang="en-US" altLang="en-US" sz="2000" i="1"/>
              <a:t>John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King</a:t>
            </a:r>
            <a:r>
              <a:rPr lang="en-US" altLang="en-US" sz="2000"/>
              <a:t>(</a:t>
            </a:r>
            <a:r>
              <a:rPr lang="en-US" altLang="en-US" sz="2000" i="1"/>
              <a:t>Richard</a:t>
            </a:r>
            <a:r>
              <a:rPr lang="en-US" altLang="en-US" sz="2000"/>
              <a:t>) </a:t>
            </a:r>
            <a:r>
              <a:rPr lang="en-US" altLang="en-US" sz="2000">
                <a:sym typeface="Symbol" pitchFamily="2" charset="2"/>
              </a:rPr>
              <a:t></a:t>
            </a:r>
            <a:r>
              <a:rPr lang="en-US" altLang="en-US" sz="2000"/>
              <a:t> </a:t>
            </a:r>
            <a:r>
              <a:rPr lang="en-US" altLang="en-US" sz="2000" i="1"/>
              <a:t>Greedy</a:t>
            </a:r>
            <a:r>
              <a:rPr lang="en-US" altLang="en-US" sz="2000"/>
              <a:t>(</a:t>
            </a:r>
            <a:r>
              <a:rPr lang="en-US" altLang="en-US" sz="2000" i="1"/>
              <a:t>Richard</a:t>
            </a:r>
            <a:r>
              <a:rPr lang="en-US" altLang="en-US" sz="2000"/>
              <a:t>) </a:t>
            </a:r>
            <a:r>
              <a:rPr lang="en-US" altLang="en-US" sz="2000">
                <a:sym typeface="Symbol" pitchFamily="2" charset="2"/>
              </a:rPr>
              <a:t></a:t>
            </a:r>
            <a:r>
              <a:rPr lang="en-US" altLang="en-US" sz="2000"/>
              <a:t> </a:t>
            </a:r>
            <a:r>
              <a:rPr lang="en-US" altLang="en-US" sz="2000" i="1"/>
              <a:t>Evil</a:t>
            </a:r>
            <a:r>
              <a:rPr lang="en-US" altLang="en-US" sz="2000"/>
              <a:t>(</a:t>
            </a:r>
            <a:r>
              <a:rPr lang="en-US" altLang="en-US" sz="2000" i="1"/>
              <a:t>Richard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King</a:t>
            </a:r>
            <a:r>
              <a:rPr lang="en-US" altLang="en-US" sz="2000"/>
              <a:t>(</a:t>
            </a:r>
            <a:r>
              <a:rPr lang="en-US" altLang="en-US" sz="2000" i="1"/>
              <a:t>Father</a:t>
            </a:r>
            <a:r>
              <a:rPr lang="en-US" altLang="en-US" sz="2000"/>
              <a:t>(</a:t>
            </a:r>
            <a:r>
              <a:rPr lang="en-US" altLang="en-US" sz="2000" i="1"/>
              <a:t>John</a:t>
            </a:r>
            <a:r>
              <a:rPr lang="en-US" altLang="en-US" sz="2000"/>
              <a:t>)) </a:t>
            </a:r>
            <a:r>
              <a:rPr lang="en-US" altLang="en-US" sz="2000">
                <a:sym typeface="Symbol" pitchFamily="2" charset="2"/>
              </a:rPr>
              <a:t></a:t>
            </a:r>
            <a:r>
              <a:rPr lang="en-US" altLang="en-US" sz="2000"/>
              <a:t> </a:t>
            </a:r>
            <a:r>
              <a:rPr lang="en-US" altLang="en-US" sz="2000" i="1"/>
              <a:t>Greedy</a:t>
            </a:r>
            <a:r>
              <a:rPr lang="en-US" altLang="en-US" sz="2000"/>
              <a:t>(</a:t>
            </a:r>
            <a:r>
              <a:rPr lang="en-US" altLang="en-US" sz="2000" i="1"/>
              <a:t>Father</a:t>
            </a:r>
            <a:r>
              <a:rPr lang="en-US" altLang="en-US" sz="2000"/>
              <a:t>(</a:t>
            </a:r>
            <a:r>
              <a:rPr lang="en-US" altLang="en-US" sz="2000" i="1"/>
              <a:t>John</a:t>
            </a:r>
            <a:r>
              <a:rPr lang="en-US" altLang="en-US" sz="2000"/>
              <a:t>)) </a:t>
            </a:r>
            <a:r>
              <a:rPr lang="en-US" altLang="en-US" sz="2000">
                <a:sym typeface="Symbol" pitchFamily="2" charset="2"/>
              </a:rPr>
              <a:t></a:t>
            </a:r>
            <a:r>
              <a:rPr lang="en-US" altLang="en-US" sz="2000"/>
              <a:t> </a:t>
            </a:r>
            <a:r>
              <a:rPr lang="en-US" altLang="en-US" sz="2000" i="1"/>
              <a:t>Evil</a:t>
            </a:r>
            <a:r>
              <a:rPr lang="en-US" altLang="en-US" sz="2000"/>
              <a:t>(</a:t>
            </a:r>
            <a:r>
              <a:rPr lang="en-US" altLang="en-US" sz="2000" i="1"/>
              <a:t>Father</a:t>
            </a:r>
            <a:r>
              <a:rPr lang="en-US" altLang="en-US" sz="2000"/>
              <a:t>(</a:t>
            </a:r>
            <a:r>
              <a:rPr lang="en-US" altLang="en-US" sz="2000" i="1"/>
              <a:t>John</a:t>
            </a:r>
            <a:r>
              <a:rPr lang="en-US" altLang="en-US" sz="2000"/>
              <a:t>))</a:t>
            </a:r>
          </a:p>
        </p:txBody>
      </p:sp>
      <p:sp>
        <p:nvSpPr>
          <p:cNvPr id="35846" name="Line 4">
            <a:extLst>
              <a:ext uri="{FF2B5EF4-FFF2-40B4-BE49-F238E27FC236}">
                <a16:creationId xmlns:a16="http://schemas.microsoft.com/office/drawing/2014/main" id="{4D6F8D81-484B-2244-8C97-9149BB89D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124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956E6-9D19-AD49-8A1D-9E8A3B7B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1700A44-CAE9-2E44-A9D1-236796A2736D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33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567A7B99-7B52-5145-B2EA-F14DA7F7A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Existential Instantiation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41ADFAE-3E0B-384C-BAC2-971C7916B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Existential instantiation</a:t>
            </a:r>
          </a:p>
          <a:p>
            <a:pPr lvl="1" eaLnBrk="1" hangingPunct="1"/>
            <a:r>
              <a:rPr lang="en-US" altLang="en-US" sz="1800"/>
              <a:t>For any sentence </a:t>
            </a:r>
            <a:r>
              <a:rPr lang="el-GR" altLang="en-US" sz="1800" i="1">
                <a:latin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α</a:t>
            </a:r>
            <a:r>
              <a:rPr lang="en-US" altLang="en-US" sz="1800"/>
              <a:t>, variable </a:t>
            </a:r>
            <a:r>
              <a:rPr lang="en-US" altLang="en-US" sz="1800" i="1">
                <a:latin typeface="Times New Roman" panose="02020603050405020304" pitchFamily="18" charset="0"/>
              </a:rPr>
              <a:t>v</a:t>
            </a:r>
            <a:r>
              <a:rPr lang="en-US" altLang="en-US" sz="1800"/>
              <a:t>, and constant symbol </a:t>
            </a:r>
            <a:r>
              <a:rPr lang="en-US" altLang="en-US" sz="1800" i="1">
                <a:latin typeface="Times New Roman" panose="02020603050405020304" pitchFamily="18" charset="0"/>
              </a:rPr>
              <a:t>k</a:t>
            </a:r>
            <a:r>
              <a:rPr lang="en-US" altLang="en-US" sz="1800" i="1"/>
              <a:t> </a:t>
            </a:r>
            <a:r>
              <a:rPr lang="en-US" altLang="en-US" sz="1800"/>
              <a:t>that does </a:t>
            </a:r>
            <a:r>
              <a:rPr lang="en-US" altLang="en-US" sz="1800">
                <a:solidFill>
                  <a:srgbClr val="FF0000"/>
                </a:solidFill>
              </a:rPr>
              <a:t>NOT</a:t>
            </a:r>
            <a:r>
              <a:rPr lang="en-US" altLang="en-US" sz="1800"/>
              <a:t> appear elsewhere in the knowledge base, replace </a:t>
            </a:r>
            <a:r>
              <a:rPr lang="en-US" altLang="en-US" sz="1800" i="1">
                <a:latin typeface="Times New Roman" panose="02020603050405020304" pitchFamily="18" charset="0"/>
              </a:rPr>
              <a:t>v</a:t>
            </a:r>
            <a:r>
              <a:rPr lang="en-US" altLang="en-US" sz="1800"/>
              <a:t> with </a:t>
            </a:r>
            <a:r>
              <a:rPr lang="en-US" altLang="en-US" sz="1800" i="1">
                <a:latin typeface="Times New Roman" panose="02020603050405020304" pitchFamily="18" charset="0"/>
              </a:rPr>
              <a:t>k</a:t>
            </a:r>
            <a:endParaRPr lang="en-US" altLang="en-US" sz="1800" i="1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l-GR" altLang="en-US" sz="1800">
                <a:cs typeface="Arial" panose="020B0604020202020204" pitchFamily="34" charset="0"/>
                <a:sym typeface="Symbol" pitchFamily="2" charset="2"/>
              </a:rPr>
              <a:t></a:t>
            </a:r>
            <a:r>
              <a:rPr lang="en-US" altLang="en-US" sz="2000" i="1">
                <a:latin typeface="Times New Roman" panose="02020603050405020304" pitchFamily="18" charset="0"/>
              </a:rPr>
              <a:t>v</a:t>
            </a:r>
            <a:r>
              <a:rPr lang="en-US" altLang="en-US" sz="1800"/>
              <a:t> </a:t>
            </a:r>
            <a:r>
              <a:rPr lang="el-GR" altLang="en-US" sz="2000" i="1">
                <a:latin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α</a:t>
            </a:r>
            <a:endParaRPr lang="en-US" altLang="en-US" sz="1800">
              <a:cs typeface="Arial" panose="020B0604020202020204" pitchFamily="34" charset="0"/>
              <a:sym typeface="Symbol" pitchFamily="2" charset="2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/>
              <a:t>Subst({</a:t>
            </a:r>
            <a:r>
              <a:rPr lang="en-US" altLang="en-US" sz="2000" i="1">
                <a:latin typeface="Times New Roman" panose="02020603050405020304" pitchFamily="18" charset="0"/>
              </a:rPr>
              <a:t>v</a:t>
            </a:r>
            <a:r>
              <a:rPr lang="en-US" altLang="en-US" sz="1800"/>
              <a:t>/</a:t>
            </a: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  <a:r>
              <a:rPr lang="en-US" altLang="en-US" sz="1800"/>
              <a:t>}, </a:t>
            </a:r>
            <a:r>
              <a:rPr lang="el-GR" altLang="en-US" sz="2000" i="1">
                <a:latin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α</a:t>
            </a:r>
            <a:r>
              <a:rPr lang="en-US" altLang="en-US" sz="1800"/>
              <a:t>)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i="1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l-GR" altLang="en-US" sz="2000">
                <a:cs typeface="Arial" panose="020B0604020202020204" pitchFamily="34" charset="0"/>
                <a:sym typeface="Symbol" pitchFamily="2" charset="2"/>
              </a:rPr>
              <a:t>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/>
              <a:t> </a:t>
            </a:r>
            <a:r>
              <a:rPr lang="en-US" altLang="en-US" sz="2000" i="1"/>
              <a:t>Crown</a:t>
            </a:r>
            <a:r>
              <a:rPr lang="en-US" altLang="en-US" sz="2000"/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/>
              <a:t>) </a:t>
            </a:r>
            <a:r>
              <a:rPr lang="en-US" altLang="en-US" sz="2000">
                <a:sym typeface="Symbol" pitchFamily="2" charset="2"/>
              </a:rPr>
              <a:t></a:t>
            </a:r>
            <a:r>
              <a:rPr lang="en-US" altLang="en-US" sz="2000"/>
              <a:t> </a:t>
            </a:r>
            <a:r>
              <a:rPr lang="en-US" altLang="en-US" sz="2000" i="1"/>
              <a:t>OnHead</a:t>
            </a:r>
            <a:r>
              <a:rPr lang="en-US" altLang="en-US" sz="2000"/>
              <a:t>(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 i="1"/>
              <a:t>, John</a:t>
            </a:r>
            <a:r>
              <a:rPr lang="en-US" altLang="en-US" sz="2000"/>
              <a:t>) yields: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i="1"/>
              <a:t>Crown</a:t>
            </a:r>
            <a:r>
              <a:rPr lang="en-US" altLang="en-US" sz="2000"/>
              <a:t>(</a:t>
            </a:r>
            <a:r>
              <a:rPr lang="en-US" altLang="en-US" sz="2000" i="1"/>
              <a:t>C</a:t>
            </a:r>
            <a:r>
              <a:rPr lang="en-US" altLang="en-US" sz="2000" i="1" baseline="-25000"/>
              <a:t>1</a:t>
            </a:r>
            <a:r>
              <a:rPr lang="en-US" altLang="en-US" sz="2000"/>
              <a:t>) </a:t>
            </a:r>
            <a:r>
              <a:rPr lang="en-US" altLang="en-US" sz="2000">
                <a:sym typeface="Symbol" pitchFamily="2" charset="2"/>
              </a:rPr>
              <a:t></a:t>
            </a:r>
            <a:r>
              <a:rPr lang="en-US" altLang="en-US" sz="2000"/>
              <a:t> </a:t>
            </a:r>
            <a:r>
              <a:rPr lang="en-US" altLang="en-US" sz="2000" i="1"/>
              <a:t>OnHead</a:t>
            </a:r>
            <a:r>
              <a:rPr lang="en-US" altLang="en-US" sz="2000"/>
              <a:t>(</a:t>
            </a:r>
            <a:r>
              <a:rPr lang="en-US" altLang="en-US" sz="2000" i="1"/>
              <a:t>C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, John</a:t>
            </a:r>
            <a:r>
              <a:rPr lang="en-US" altLang="en-US" sz="2000"/>
              <a:t>)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	provided </a:t>
            </a:r>
            <a:r>
              <a:rPr lang="en-US" altLang="en-US" sz="2000" i="1"/>
              <a:t>C</a:t>
            </a:r>
            <a:r>
              <a:rPr lang="en-US" altLang="en-US" sz="2000" i="1" baseline="-25000"/>
              <a:t>1</a:t>
            </a:r>
            <a:r>
              <a:rPr lang="en-US" altLang="en-US" sz="2000"/>
              <a:t> is a new constant symbol, called a </a:t>
            </a:r>
            <a:r>
              <a:rPr lang="en-US" altLang="en-US" sz="2000">
                <a:solidFill>
                  <a:schemeClr val="accent2"/>
                </a:solidFill>
              </a:rPr>
              <a:t>Skolem constant</a:t>
            </a:r>
          </a:p>
        </p:txBody>
      </p:sp>
      <p:sp>
        <p:nvSpPr>
          <p:cNvPr id="36870" name="Line 4">
            <a:extLst>
              <a:ext uri="{FF2B5EF4-FFF2-40B4-BE49-F238E27FC236}">
                <a16:creationId xmlns:a16="http://schemas.microsoft.com/office/drawing/2014/main" id="{3C350AC3-337E-4348-9800-F5AF921D1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819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C288DA5-5053-6941-9831-A183D7B9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0CD01C2-A03F-8446-920A-9295697C10B0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34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576EF39B-4E9F-7C46-8566-A7022B0A3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In-Class Exercise #8.3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444DECCA-9D47-354E-9A6F-A8FA1CC39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Suppose a knowledge base contains just one sentence, </a:t>
            </a:r>
            <a:r>
              <a:rPr lang="el-GR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lang="en-US" altLang="en-US" sz="2400" i="1">
                <a:solidFill>
                  <a:schemeClr val="accent2"/>
                </a:solidFill>
                <a:latin typeface="Times New Roman" panose="02020603050405020304" pitchFamily="18" charset="0"/>
                <a:sym typeface="Mathematica1" pitchFamily="2" charset="2"/>
              </a:rPr>
              <a:t>x</a:t>
            </a:r>
            <a:r>
              <a:rPr lang="en-US" altLang="en-US" sz="2400">
                <a:solidFill>
                  <a:schemeClr val="accent2"/>
                </a:solidFill>
                <a:sym typeface="Mathematica1" pitchFamily="2" charset="2"/>
              </a:rPr>
              <a:t> AsHighAs(</a:t>
            </a:r>
            <a:r>
              <a:rPr lang="en-US" altLang="en-US" sz="2400" i="1">
                <a:solidFill>
                  <a:schemeClr val="accent2"/>
                </a:solidFill>
                <a:latin typeface="Times New Roman" panose="02020603050405020304" pitchFamily="18" charset="0"/>
                <a:sym typeface="Mathematica1" pitchFamily="2" charset="2"/>
              </a:rPr>
              <a:t>x</a:t>
            </a:r>
            <a:r>
              <a:rPr lang="en-US" altLang="en-US" sz="2400">
                <a:solidFill>
                  <a:schemeClr val="accent2"/>
                </a:solidFill>
                <a:sym typeface="Mathematica1" pitchFamily="2" charset="2"/>
              </a:rPr>
              <a:t>, Everest)</a:t>
            </a:r>
            <a:r>
              <a:rPr lang="en-US" altLang="en-US" sz="2400">
                <a:sym typeface="Mathematica1" pitchFamily="2" charset="2"/>
              </a:rPr>
              <a:t>. Which of the following are legitimate results of applying Existential Instantiation?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AsHighAs(Everest, Everest)</a:t>
            </a:r>
          </a:p>
          <a:p>
            <a:pPr lvl="1" eaLnBrk="1" hangingPunct="1"/>
            <a:r>
              <a:rPr lang="en-US" altLang="en-US" sz="2000"/>
              <a:t>AsHighAs(Kilimanjaro, Everest)</a:t>
            </a:r>
          </a:p>
          <a:p>
            <a:pPr lvl="1" eaLnBrk="1" hangingPunct="1"/>
            <a:r>
              <a:rPr lang="en-US" altLang="en-US" sz="2000"/>
              <a:t>AsHighAs(Kilimajaro, Everest) and AsHighAs(BenNevis, Everest)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BE0C167-2D74-6D43-B8AE-A55908A3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3E7D5FD-2E10-6043-B6D8-833BA5BD19B4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35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CD953553-A986-9A4E-B11B-B0103CF74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Reduction to Propositional Inference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DE8D7355-3117-A447-81EE-ADB0C06C3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/>
              <a:t>Suppose the KB contains just the following:
	</a:t>
            </a:r>
            <a:r>
              <a:rPr lang="en-US" altLang="en-US" sz="1600">
                <a:sym typeface="Symbol" pitchFamily="2" charset="2"/>
              </a:rPr>
              <a:t></a:t>
            </a: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 i="1"/>
              <a:t> King</a:t>
            </a:r>
            <a:r>
              <a:rPr lang="en-US" altLang="en-US" sz="1600"/>
              <a:t>(</a:t>
            </a: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/>
              <a:t>) </a:t>
            </a:r>
            <a:r>
              <a:rPr lang="en-US" altLang="en-US" sz="1600">
                <a:sym typeface="Symbol" pitchFamily="2" charset="2"/>
              </a:rPr>
              <a:t></a:t>
            </a:r>
            <a:r>
              <a:rPr lang="en-US" altLang="en-US" sz="1600" i="1"/>
              <a:t> Greedy</a:t>
            </a:r>
            <a:r>
              <a:rPr lang="en-US" altLang="en-US" sz="1600"/>
              <a:t>(</a:t>
            </a: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/>
              <a:t>) </a:t>
            </a:r>
            <a:r>
              <a:rPr lang="en-US" altLang="en-US" sz="1600">
                <a:sym typeface="Symbol" pitchFamily="2" charset="2"/>
              </a:rPr>
              <a:t></a:t>
            </a:r>
            <a:r>
              <a:rPr lang="en-US" altLang="en-US" sz="1600" i="1"/>
              <a:t> Evil</a:t>
            </a:r>
            <a:r>
              <a:rPr lang="en-US" altLang="en-US" sz="1600"/>
              <a:t>(</a:t>
            </a: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/>
              <a:t>	King(John)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/>
              <a:t>	Greedy(John)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/>
              <a:t>	Brother(Richard,John)</a:t>
            </a:r>
            <a:r>
              <a:rPr lang="en-US" altLang="en-US" sz="1400"/>
              <a:t>
</a:t>
            </a:r>
            <a:endParaRPr lang="en-US" altLang="en-US" sz="16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Instantiating the universal sentence in </a:t>
            </a:r>
            <a:r>
              <a:rPr lang="en-US" altLang="en-US" sz="1800">
                <a:solidFill>
                  <a:srgbClr val="FF0000"/>
                </a:solidFill>
              </a:rPr>
              <a:t>all possible</a:t>
            </a:r>
            <a:r>
              <a:rPr lang="en-US" altLang="en-US" sz="1800"/>
              <a:t> ways, we have: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/>
              <a:t>King(John) </a:t>
            </a:r>
            <a:r>
              <a:rPr lang="en-US" altLang="en-US" sz="1600" i="1">
                <a:sym typeface="Symbol" pitchFamily="2" charset="2"/>
              </a:rPr>
              <a:t></a:t>
            </a:r>
            <a:r>
              <a:rPr lang="en-US" altLang="en-US" sz="1600" i="1"/>
              <a:t> Greedy(John) </a:t>
            </a:r>
            <a:r>
              <a:rPr lang="en-US" altLang="en-US" sz="1600" i="1">
                <a:sym typeface="Symbol" pitchFamily="2" charset="2"/>
              </a:rPr>
              <a:t></a:t>
            </a:r>
            <a:r>
              <a:rPr lang="en-US" altLang="en-US" sz="1600" i="1"/>
              <a:t> Evil(John)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/>
              <a:t>King(Richard) </a:t>
            </a:r>
            <a:r>
              <a:rPr lang="en-US" altLang="en-US" sz="1600" i="1">
                <a:sym typeface="Symbol" pitchFamily="2" charset="2"/>
              </a:rPr>
              <a:t></a:t>
            </a:r>
            <a:r>
              <a:rPr lang="en-US" altLang="en-US" sz="1600" i="1"/>
              <a:t> Greedy(Richard) </a:t>
            </a:r>
            <a:r>
              <a:rPr lang="en-US" altLang="en-US" sz="1600" i="1">
                <a:sym typeface="Symbol" pitchFamily="2" charset="2"/>
              </a:rPr>
              <a:t></a:t>
            </a:r>
            <a:r>
              <a:rPr lang="en-US" altLang="en-US" sz="1600" i="1"/>
              <a:t> Evil(Richard)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/>
              <a:t>King(John)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/>
              <a:t>Greedy(John)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/>
              <a:t>Brother(Richard,John)
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The new KB is </a:t>
            </a:r>
            <a:r>
              <a:rPr lang="en-US" altLang="en-US" sz="1800">
                <a:solidFill>
                  <a:schemeClr val="accent2"/>
                </a:solidFill>
              </a:rPr>
              <a:t>propositionalized</a:t>
            </a:r>
            <a:r>
              <a:rPr lang="en-US" altLang="en-US" sz="1800"/>
              <a:t>: proposition symbols are
</a:t>
            </a:r>
            <a:r>
              <a:rPr lang="en-US" altLang="en-US" sz="1600" i="1"/>
              <a:t>King(John), Greedy(John), Evil(John), King(Richard)</a:t>
            </a:r>
            <a:r>
              <a:rPr lang="en-US" altLang="en-US" sz="1600"/>
              <a:t>, etc.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What conclusion can you get?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62F071-5D81-964D-B6F9-978813FB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E8C7CC7-B040-554A-A077-994630CF7723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36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8EA74FC6-7837-C544-A0DF-3E5131FC2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Reduction Cont’d.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70892B8A-487F-E241-A3F3-5AB22B7B7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Every FOL KB can be propositionalized so as to preserve entailment</a:t>
            </a:r>
          </a:p>
          <a:p>
            <a:pPr lvl="4" eaLnBrk="1" hangingPunct="1"/>
            <a:endParaRPr lang="en-US" altLang="en-US" sz="1600"/>
          </a:p>
          <a:p>
            <a:pPr eaLnBrk="1" hangingPunct="1"/>
            <a:r>
              <a:rPr lang="en-US" altLang="en-US" sz="2400"/>
              <a:t>(A ground sentence is entailed by new KB iff entailed by original KB)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>
                <a:solidFill>
                  <a:schemeClr val="hlink"/>
                </a:solidFill>
              </a:rPr>
              <a:t>Idea</a:t>
            </a:r>
            <a:r>
              <a:rPr lang="en-US" altLang="en-US" sz="2400"/>
              <a:t>: </a:t>
            </a:r>
            <a:r>
              <a:rPr lang="en-US" altLang="en-US" sz="2400">
                <a:solidFill>
                  <a:schemeClr val="accent2"/>
                </a:solidFill>
              </a:rPr>
              <a:t>propositionalize KB and query, apply resolution, return result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150118A-2FCD-4342-91A4-99F93BBA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3FCE8BB-AE09-2D44-AAEA-640A655453B8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37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AC79B54B-3C28-E743-841C-8B7BF7E33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/>
              <a:t>Problems with Propositionalization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D7C9AFAA-ACC2-0A4E-811B-05AE9C484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err="1"/>
              <a:t>Propositionalization</a:t>
            </a:r>
            <a:r>
              <a:rPr lang="en-US" sz="2000" dirty="0"/>
              <a:t> seems to generate </a:t>
            </a:r>
            <a:r>
              <a:rPr lang="en-US" sz="2000" dirty="0">
                <a:solidFill>
                  <a:schemeClr val="accent2"/>
                </a:solidFill>
              </a:rPr>
              <a:t>lots of irrelevant sentences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E.g., from: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1800" dirty="0">
                <a:solidFill>
                  <a:schemeClr val="accent6"/>
                </a:solidFill>
                <a:sym typeface="Symbol" pitchFamily="18" charset="2"/>
              </a:rPr>
              <a:t></a:t>
            </a:r>
            <a:r>
              <a:rPr lang="en-US" sz="1800" i="1" dirty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sz="1800" i="1" dirty="0">
                <a:solidFill>
                  <a:schemeClr val="accent6"/>
                </a:solidFill>
              </a:rPr>
              <a:t> King(</a:t>
            </a:r>
            <a:r>
              <a:rPr lang="en-US" sz="1800" i="1" dirty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sz="1800" i="1" dirty="0">
                <a:solidFill>
                  <a:schemeClr val="accent6"/>
                </a:solidFill>
              </a:rPr>
              <a:t>) </a:t>
            </a:r>
            <a:r>
              <a:rPr lang="en-US" sz="1800" i="1" dirty="0">
                <a:solidFill>
                  <a:schemeClr val="accent6"/>
                </a:solidFill>
                <a:sym typeface="Symbol" pitchFamily="18" charset="2"/>
              </a:rPr>
              <a:t></a:t>
            </a:r>
            <a:r>
              <a:rPr lang="en-US" sz="1800" i="1" dirty="0">
                <a:solidFill>
                  <a:schemeClr val="accent6"/>
                </a:solidFill>
              </a:rPr>
              <a:t> Greedy(</a:t>
            </a:r>
            <a:r>
              <a:rPr lang="en-US" sz="1800" i="1" dirty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sz="1800" i="1" dirty="0">
                <a:solidFill>
                  <a:schemeClr val="accent6"/>
                </a:solidFill>
              </a:rPr>
              <a:t>) </a:t>
            </a:r>
            <a:r>
              <a:rPr lang="en-US" sz="1800" i="1" dirty="0">
                <a:solidFill>
                  <a:schemeClr val="accent6"/>
                </a:solidFill>
                <a:sym typeface="Symbol" pitchFamily="18" charset="2"/>
              </a:rPr>
              <a:t></a:t>
            </a:r>
            <a:r>
              <a:rPr lang="en-US" sz="1800" i="1" dirty="0">
                <a:solidFill>
                  <a:schemeClr val="accent6"/>
                </a:solidFill>
              </a:rPr>
              <a:t> Evil(</a:t>
            </a:r>
            <a:r>
              <a:rPr lang="en-US" sz="1800" i="1" dirty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sz="1800" i="1" dirty="0">
                <a:solidFill>
                  <a:schemeClr val="accent6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i="1" dirty="0">
                <a:solidFill>
                  <a:schemeClr val="accent6"/>
                </a:solidFill>
              </a:rPr>
              <a:t>	King(John)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i="1" dirty="0">
                <a:solidFill>
                  <a:schemeClr val="accent6"/>
                </a:solidFill>
                <a:sym typeface="Symbol" pitchFamily="18" charset="2"/>
              </a:rPr>
              <a:t>	</a:t>
            </a:r>
            <a:r>
              <a:rPr lang="en-US" sz="1800" dirty="0">
                <a:solidFill>
                  <a:schemeClr val="accent6"/>
                </a:solidFill>
                <a:sym typeface="Symbol" pitchFamily="18" charset="2"/>
              </a:rPr>
              <a:t></a:t>
            </a:r>
            <a:r>
              <a:rPr lang="en-US" sz="1800" i="1" dirty="0">
                <a:solidFill>
                  <a:schemeClr val="accent6"/>
                </a:solidFill>
                <a:latin typeface="Times New Roman" pitchFamily="18" charset="0"/>
              </a:rPr>
              <a:t>y</a:t>
            </a:r>
            <a:r>
              <a:rPr lang="en-US" sz="1800" i="1" dirty="0">
                <a:solidFill>
                  <a:schemeClr val="accent6"/>
                </a:solidFill>
              </a:rPr>
              <a:t> Greedy(</a:t>
            </a:r>
            <a:r>
              <a:rPr lang="en-US" sz="1800" i="1" dirty="0">
                <a:solidFill>
                  <a:schemeClr val="accent6"/>
                </a:solidFill>
                <a:latin typeface="Times New Roman" pitchFamily="18" charset="0"/>
              </a:rPr>
              <a:t>y</a:t>
            </a:r>
            <a:r>
              <a:rPr lang="en-US" sz="1800" i="1" dirty="0">
                <a:solidFill>
                  <a:schemeClr val="accent6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i="1" dirty="0">
                <a:solidFill>
                  <a:schemeClr val="accent6"/>
                </a:solidFill>
              </a:rPr>
              <a:t>	Brother(</a:t>
            </a:r>
            <a:r>
              <a:rPr lang="en-US" sz="1800" i="1" dirty="0" err="1">
                <a:solidFill>
                  <a:schemeClr val="accent6"/>
                </a:solidFill>
              </a:rPr>
              <a:t>Richard,John</a:t>
            </a:r>
            <a:r>
              <a:rPr lang="en-US" sz="1800" i="1" dirty="0">
                <a:solidFill>
                  <a:schemeClr val="accent6"/>
                </a:solidFill>
              </a:rPr>
              <a:t>)
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It seems obvious that </a:t>
            </a:r>
            <a:r>
              <a:rPr lang="en-US" sz="2000" i="1" dirty="0"/>
              <a:t>Evil</a:t>
            </a:r>
            <a:r>
              <a:rPr lang="en-US" sz="2000" dirty="0"/>
              <a:t>(</a:t>
            </a:r>
            <a:r>
              <a:rPr lang="en-US" sz="2000" i="1" dirty="0"/>
              <a:t>John</a:t>
            </a:r>
            <a:r>
              <a:rPr lang="en-US" sz="2000" dirty="0"/>
              <a:t>) is true, but </a:t>
            </a:r>
            <a:r>
              <a:rPr lang="en-US" sz="2000" dirty="0" err="1"/>
              <a:t>propositionalization</a:t>
            </a:r>
            <a:r>
              <a:rPr lang="en-US" sz="2000" dirty="0"/>
              <a:t> produces lots of facts such as </a:t>
            </a:r>
            <a:r>
              <a:rPr lang="en-US" sz="2000" i="1" dirty="0"/>
              <a:t>Greedy</a:t>
            </a:r>
            <a:r>
              <a:rPr lang="en-US" sz="2000" dirty="0"/>
              <a:t>(</a:t>
            </a:r>
            <a:r>
              <a:rPr lang="en-US" sz="2000" i="1" dirty="0"/>
              <a:t>Richard</a:t>
            </a:r>
            <a:r>
              <a:rPr lang="en-US" sz="2000" dirty="0"/>
              <a:t>) that are irrelevant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With </a:t>
            </a:r>
            <a:r>
              <a:rPr lang="en-US" sz="2000" i="1" dirty="0">
                <a:latin typeface="Times New Roman" pitchFamily="18" charset="0"/>
              </a:rPr>
              <a:t>p k</a:t>
            </a:r>
            <a:r>
              <a:rPr lang="en-US" sz="2000" dirty="0"/>
              <a:t>-</a:t>
            </a:r>
            <a:r>
              <a:rPr lang="en-US" sz="2000" dirty="0" err="1"/>
              <a:t>ary</a:t>
            </a:r>
            <a:r>
              <a:rPr lang="en-US" sz="2000" dirty="0"/>
              <a:t> predicates and </a:t>
            </a:r>
            <a:r>
              <a:rPr lang="en-US" sz="2000" i="1" dirty="0">
                <a:latin typeface="Times New Roman" pitchFamily="18" charset="0"/>
              </a:rPr>
              <a:t>n</a:t>
            </a:r>
            <a:r>
              <a:rPr lang="en-US" sz="2000" dirty="0"/>
              <a:t> constants, there are </a:t>
            </a:r>
            <a:r>
              <a:rPr lang="en-US" sz="2000" i="1" dirty="0" err="1">
                <a:solidFill>
                  <a:schemeClr val="hlink"/>
                </a:solidFill>
                <a:latin typeface="Times New Roman" pitchFamily="18" charset="0"/>
              </a:rPr>
              <a:t>p</a:t>
            </a:r>
            <a:r>
              <a:rPr lang="en-US" sz="2000" i="1" dirty="0" err="1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·</a:t>
            </a:r>
            <a:r>
              <a:rPr lang="en-US" sz="2000" i="1" dirty="0" err="1">
                <a:solidFill>
                  <a:schemeClr val="hlink"/>
                </a:solidFill>
                <a:latin typeface="Times New Roman" pitchFamily="18" charset="0"/>
              </a:rPr>
              <a:t>n</a:t>
            </a:r>
            <a:r>
              <a:rPr lang="en-US" sz="2000" i="1" baseline="30000" dirty="0" err="1">
                <a:solidFill>
                  <a:schemeClr val="hlink"/>
                </a:solidFill>
                <a:latin typeface="Times New Roman" pitchFamily="18" charset="0"/>
              </a:rPr>
              <a:t>k</a:t>
            </a:r>
            <a:r>
              <a:rPr lang="en-US" sz="2000" dirty="0"/>
              <a:t> instantiations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290D0A4-D104-4D4F-8F87-0095CF21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Problems with Propositionalization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2BCC89B0-A4AD-064C-80C1-B7464B0AD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When the KB includes a function symbol, the set of possible ground term substitutions is infinite</a:t>
            </a:r>
          </a:p>
          <a:p>
            <a:pPr lvl="1"/>
            <a:r>
              <a:rPr lang="en-US" altLang="en-US" sz="2000"/>
              <a:t>Father(Father(…(John)…))</a:t>
            </a:r>
          </a:p>
          <a:p>
            <a:endParaRPr lang="en-US" altLang="en-US" sz="2400"/>
          </a:p>
          <a:p>
            <a:r>
              <a:rPr lang="en-US" altLang="en-US" sz="2400"/>
              <a:t>Theorem:</a:t>
            </a:r>
          </a:p>
          <a:p>
            <a:pPr lvl="1"/>
            <a:r>
              <a:rPr lang="en-US" altLang="en-US" sz="2000"/>
              <a:t>If a sentence is entailed by the original, first-order KB, then there is a proof involving just a finite subset of the propositionalized KB</a:t>
            </a:r>
          </a:p>
          <a:p>
            <a:pPr lvl="1"/>
            <a:r>
              <a:rPr lang="en-US" altLang="en-US" sz="2000"/>
              <a:t>First instantiation with constant symbols</a:t>
            </a:r>
          </a:p>
          <a:p>
            <a:pPr lvl="1"/>
            <a:r>
              <a:rPr lang="en-US" altLang="en-US" sz="2000"/>
              <a:t>Then terms with depth 1 (Father(John))</a:t>
            </a:r>
          </a:p>
          <a:p>
            <a:pPr lvl="1"/>
            <a:r>
              <a:rPr lang="en-US" altLang="en-US" sz="2000"/>
              <a:t>Then terms with depth 2 …</a:t>
            </a:r>
          </a:p>
          <a:p>
            <a:pPr lvl="1"/>
            <a:r>
              <a:rPr lang="en-US" altLang="en-US" sz="2000"/>
              <a:t>Until the sentence is entailed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1937E-37A2-FF4E-AEAD-9C305978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C792558-BDE8-5446-BE10-65932A88E820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38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114E7781-5F73-8A47-92FC-8BB711885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Unification and Lifting</a:t>
            </a:r>
          </a:p>
        </p:txBody>
      </p:sp>
      <p:sp>
        <p:nvSpPr>
          <p:cNvPr id="43011" name="Subtitle 2">
            <a:extLst>
              <a:ext uri="{FF2B5EF4-FFF2-40B4-BE49-F238E27FC236}">
                <a16:creationId xmlns:a16="http://schemas.microsoft.com/office/drawing/2014/main" id="{269F5FB0-DA58-6E4A-9C2E-4189EB88F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en-US"/>
              <a:t>Propositionalization approach is rather inefficient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9974F91-319F-1446-B5D2-A31E7339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37679DB-F69A-E14C-85F6-0D93BC85DEF0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8C550374-3343-FF47-9665-443E56FDB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Our Approach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C7E2CA8F-609F-9A45-8D57-B03F1F96F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Adopt </a:t>
            </a:r>
            <a:r>
              <a:rPr lang="en-US" altLang="en-US" sz="2400">
                <a:solidFill>
                  <a:schemeClr val="accent2"/>
                </a:solidFill>
              </a:rPr>
              <a:t>the foundation of propositional logic</a:t>
            </a:r>
            <a:r>
              <a:rPr lang="en-US" altLang="en-US" sz="2400"/>
              <a:t> – a declarative, compositional semantics that is context-independent and unambiguous – but with more expressive power, </a:t>
            </a:r>
            <a:r>
              <a:rPr lang="en-US" altLang="en-US" sz="2400">
                <a:solidFill>
                  <a:schemeClr val="accent2"/>
                </a:solidFill>
              </a:rPr>
              <a:t>borrowing ideas from natural language</a:t>
            </a:r>
            <a:r>
              <a:rPr lang="en-US" altLang="en-US" sz="2400"/>
              <a:t> while avoiding its drawbacks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Important elements in natural language: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Objects</a:t>
            </a:r>
            <a:r>
              <a:rPr lang="en-US" altLang="en-US" sz="2000"/>
              <a:t> (squares, pits, wumpuses)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Relations</a:t>
            </a:r>
            <a:r>
              <a:rPr lang="en-US" altLang="en-US" sz="2000"/>
              <a:t> among objects (is adjacent to, is bigger than) or </a:t>
            </a:r>
            <a:r>
              <a:rPr lang="en-US" altLang="en-US" sz="2000" i="1"/>
              <a:t>unary relations</a:t>
            </a:r>
            <a:r>
              <a:rPr lang="en-US" altLang="en-US" sz="2000"/>
              <a:t> or </a:t>
            </a:r>
            <a:r>
              <a:rPr lang="en-US" altLang="en-US" sz="2000">
                <a:solidFill>
                  <a:schemeClr val="accent2"/>
                </a:solidFill>
              </a:rPr>
              <a:t>properties</a:t>
            </a:r>
            <a:r>
              <a:rPr lang="en-US" altLang="en-US" sz="2000"/>
              <a:t> (is red, round)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Functions</a:t>
            </a:r>
            <a:r>
              <a:rPr lang="en-US" altLang="en-US" sz="2000"/>
              <a:t> (father of, best friend of)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>
                <a:solidFill>
                  <a:schemeClr val="hlink"/>
                </a:solidFill>
              </a:rPr>
              <a:t>First-order logic (FOL)</a:t>
            </a:r>
            <a:r>
              <a:rPr lang="en-US" altLang="en-US" sz="2000"/>
              <a:t> is built around the above 3 elements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5B84203-AD45-E242-9F7C-A061EC9C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8800FA6-7DC6-5342-AF28-6A5E1D18E224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40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8EC8F3E6-6D2D-EC49-903E-4939D8D2C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First-Order Inference Rule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F2E3D715-0B19-A94B-A03A-2621748B7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If there is some </a:t>
            </a:r>
            <a:r>
              <a:rPr lang="en-US" altLang="en-US" sz="2000">
                <a:solidFill>
                  <a:schemeClr val="hlink"/>
                </a:solidFill>
              </a:rPr>
              <a:t>substitution </a:t>
            </a:r>
            <a:r>
              <a:rPr lang="el-GR" altLang="en-US" sz="2000">
                <a:solidFill>
                  <a:schemeClr val="hlink"/>
                </a:solidFill>
              </a:rPr>
              <a:t>θ</a:t>
            </a:r>
            <a:r>
              <a:rPr lang="en-US" altLang="en-US" sz="2000">
                <a:sym typeface="Mathematica1" pitchFamily="2" charset="2"/>
              </a:rPr>
              <a:t> that makes the premise of the implication identical to sentences already in the KB, then we assert the conclusion of the implication, after applying </a:t>
            </a:r>
            <a:r>
              <a:rPr lang="el-GR" altLang="en-US" sz="2000">
                <a:solidFill>
                  <a:schemeClr val="tx2"/>
                </a:solidFill>
                <a:cs typeface="Arial" panose="020B0604020202020204" pitchFamily="34" charset="0"/>
              </a:rPr>
              <a:t>θ</a:t>
            </a:r>
            <a:endParaRPr lang="en-US" altLang="en-US" sz="2000">
              <a:sym typeface="Mathematica1" pitchFamily="2" charset="2"/>
            </a:endParaRPr>
          </a:p>
          <a:p>
            <a:pPr eaLnBrk="1" hangingPunct="1"/>
            <a:endParaRPr lang="en-US" altLang="en-US" sz="2000">
              <a:sym typeface="Mathematica1" pitchFamily="2" charset="2"/>
            </a:endParaRPr>
          </a:p>
          <a:p>
            <a:pPr eaLnBrk="1" hangingPunct="1"/>
            <a:endParaRPr lang="en-US" altLang="en-US" sz="2000">
              <a:sym typeface="Mathematica1" pitchFamily="2" charset="2"/>
            </a:endParaRPr>
          </a:p>
          <a:p>
            <a:pPr eaLnBrk="1" hangingPunct="1"/>
            <a:endParaRPr lang="en-US" altLang="en-US" sz="2000">
              <a:sym typeface="Mathematica1" pitchFamily="2" charset="2"/>
            </a:endParaRPr>
          </a:p>
          <a:p>
            <a:pPr eaLnBrk="1" hangingPunct="1"/>
            <a:endParaRPr lang="en-US" altLang="en-US" sz="2000">
              <a:sym typeface="Mathematica1" pitchFamily="2" charset="2"/>
            </a:endParaRPr>
          </a:p>
          <a:p>
            <a:pPr eaLnBrk="1" hangingPunct="1"/>
            <a:r>
              <a:rPr lang="en-US" altLang="en-US" sz="2000">
                <a:sym typeface="Mathematica1" pitchFamily="2" charset="2"/>
              </a:rPr>
              <a:t>Sometimes, we need to do is find a substitution </a:t>
            </a:r>
            <a:r>
              <a:rPr lang="el-GR" altLang="en-US" sz="2000">
                <a:solidFill>
                  <a:schemeClr val="tx2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ym typeface="Mathematica1" pitchFamily="2" charset="2"/>
              </a:rPr>
              <a:t> </a:t>
            </a:r>
            <a:r>
              <a:rPr lang="en-US" altLang="en-US" sz="2000">
                <a:solidFill>
                  <a:schemeClr val="hlink"/>
                </a:solidFill>
                <a:sym typeface="Mathematica1" pitchFamily="2" charset="2"/>
              </a:rPr>
              <a:t>both</a:t>
            </a:r>
            <a:r>
              <a:rPr lang="en-US" altLang="en-US" sz="2000">
                <a:sym typeface="Mathematica1" pitchFamily="2" charset="2"/>
              </a:rPr>
              <a:t> for the </a:t>
            </a:r>
            <a:r>
              <a:rPr lang="en-US" altLang="en-US" sz="2000">
                <a:solidFill>
                  <a:schemeClr val="hlink"/>
                </a:solidFill>
                <a:sym typeface="Mathematica1" pitchFamily="2" charset="2"/>
              </a:rPr>
              <a:t>variables</a:t>
            </a:r>
            <a:r>
              <a:rPr lang="en-US" altLang="en-US" sz="2000">
                <a:sym typeface="Mathematica1" pitchFamily="2" charset="2"/>
              </a:rPr>
              <a:t> in the implication and in the sentence to be matched</a:t>
            </a:r>
          </a:p>
        </p:txBody>
      </p:sp>
      <p:sp>
        <p:nvSpPr>
          <p:cNvPr id="44038" name="Rectangle 4">
            <a:extLst>
              <a:ext uri="{FF2B5EF4-FFF2-40B4-BE49-F238E27FC236}">
                <a16:creationId xmlns:a16="http://schemas.microsoft.com/office/drawing/2014/main" id="{606E6A6C-8A06-EE4A-941E-66BF562E2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738438"/>
            <a:ext cx="45720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sym typeface="Symbol" pitchFamily="2" charset="2"/>
              </a:rPr>
              <a:t></a:t>
            </a:r>
            <a:r>
              <a:rPr lang="en-US" altLang="en-US" sz="1800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800" i="1">
                <a:solidFill>
                  <a:schemeClr val="tx2"/>
                </a:solidFill>
              </a:rPr>
              <a:t> King(</a:t>
            </a:r>
            <a:r>
              <a:rPr lang="en-US" altLang="en-US" sz="1800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800" i="1">
                <a:solidFill>
                  <a:schemeClr val="tx2"/>
                </a:solidFill>
              </a:rPr>
              <a:t>) </a:t>
            </a:r>
            <a:r>
              <a:rPr lang="en-US" altLang="en-US" sz="1800" i="1">
                <a:solidFill>
                  <a:schemeClr val="tx2"/>
                </a:solidFill>
                <a:sym typeface="Symbol" pitchFamily="2" charset="2"/>
              </a:rPr>
              <a:t></a:t>
            </a:r>
            <a:r>
              <a:rPr lang="en-US" altLang="en-US" sz="1800" i="1">
                <a:solidFill>
                  <a:schemeClr val="tx2"/>
                </a:solidFill>
              </a:rPr>
              <a:t> Greedy(</a:t>
            </a:r>
            <a:r>
              <a:rPr lang="en-US" altLang="en-US" sz="1800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800" i="1">
                <a:solidFill>
                  <a:schemeClr val="tx2"/>
                </a:solidFill>
              </a:rPr>
              <a:t>) </a:t>
            </a:r>
            <a:r>
              <a:rPr lang="en-US" altLang="en-US" sz="1800" i="1">
                <a:solidFill>
                  <a:schemeClr val="tx2"/>
                </a:solidFill>
                <a:sym typeface="Symbol" pitchFamily="2" charset="2"/>
              </a:rPr>
              <a:t></a:t>
            </a:r>
            <a:r>
              <a:rPr lang="en-US" altLang="en-US" sz="1800" i="1">
                <a:solidFill>
                  <a:schemeClr val="tx2"/>
                </a:solidFill>
              </a:rPr>
              <a:t> Evil(</a:t>
            </a:r>
            <a:r>
              <a:rPr lang="en-US" altLang="en-US" sz="1800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800" i="1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800" i="1">
                <a:solidFill>
                  <a:schemeClr val="tx2"/>
                </a:solidFill>
              </a:rPr>
              <a:t>King(John)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800" i="1">
                <a:solidFill>
                  <a:schemeClr val="tx2"/>
                </a:solidFill>
              </a:rPr>
              <a:t>Greedy(John)</a:t>
            </a:r>
          </a:p>
        </p:txBody>
      </p:sp>
      <p:sp>
        <p:nvSpPr>
          <p:cNvPr id="44039" name="Text Box 5">
            <a:extLst>
              <a:ext uri="{FF2B5EF4-FFF2-40B4-BE49-F238E27FC236}">
                <a16:creationId xmlns:a16="http://schemas.microsoft.com/office/drawing/2014/main" id="{12AED027-4DA8-5540-BD51-71FDF88FC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1242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What’s </a:t>
            </a:r>
            <a:r>
              <a:rPr lang="el-GR" altLang="en-US" sz="20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θ</a:t>
            </a:r>
            <a:r>
              <a:rPr lang="en-US" altLang="en-US" sz="2000">
                <a:sym typeface="Mathematica1" pitchFamily="2" charset="2"/>
              </a:rPr>
              <a:t> here?</a:t>
            </a:r>
          </a:p>
        </p:txBody>
      </p:sp>
      <p:sp>
        <p:nvSpPr>
          <p:cNvPr id="44040" name="Rectangle 6">
            <a:extLst>
              <a:ext uri="{FF2B5EF4-FFF2-40B4-BE49-F238E27FC236}">
                <a16:creationId xmlns:a16="http://schemas.microsoft.com/office/drawing/2014/main" id="{FED866AC-A0AD-2B43-A457-42BCA5769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00600"/>
            <a:ext cx="45720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sym typeface="Symbol" pitchFamily="2" charset="2"/>
              </a:rPr>
              <a:t></a:t>
            </a:r>
            <a:r>
              <a:rPr lang="en-US" altLang="en-US" sz="1800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800" i="1">
                <a:solidFill>
                  <a:schemeClr val="tx2"/>
                </a:solidFill>
              </a:rPr>
              <a:t> King(</a:t>
            </a:r>
            <a:r>
              <a:rPr lang="en-US" altLang="en-US" sz="1800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800" i="1">
                <a:solidFill>
                  <a:schemeClr val="tx2"/>
                </a:solidFill>
              </a:rPr>
              <a:t>) </a:t>
            </a:r>
            <a:r>
              <a:rPr lang="en-US" altLang="en-US" sz="1800" i="1">
                <a:solidFill>
                  <a:schemeClr val="tx2"/>
                </a:solidFill>
                <a:sym typeface="Symbol" pitchFamily="2" charset="2"/>
              </a:rPr>
              <a:t></a:t>
            </a:r>
            <a:r>
              <a:rPr lang="en-US" altLang="en-US" sz="1800" i="1">
                <a:solidFill>
                  <a:schemeClr val="tx2"/>
                </a:solidFill>
              </a:rPr>
              <a:t> Greedy(</a:t>
            </a:r>
            <a:r>
              <a:rPr lang="en-US" altLang="en-US" sz="1800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800" i="1">
                <a:solidFill>
                  <a:schemeClr val="tx2"/>
                </a:solidFill>
              </a:rPr>
              <a:t>) </a:t>
            </a:r>
            <a:r>
              <a:rPr lang="en-US" altLang="en-US" sz="1800" i="1">
                <a:solidFill>
                  <a:schemeClr val="tx2"/>
                </a:solidFill>
                <a:sym typeface="Symbol" pitchFamily="2" charset="2"/>
              </a:rPr>
              <a:t></a:t>
            </a:r>
            <a:r>
              <a:rPr lang="en-US" altLang="en-US" sz="1800" i="1">
                <a:solidFill>
                  <a:schemeClr val="tx2"/>
                </a:solidFill>
              </a:rPr>
              <a:t> Evil(</a:t>
            </a:r>
            <a:r>
              <a:rPr lang="en-US" altLang="en-US" sz="1800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800" i="1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800" i="1">
                <a:solidFill>
                  <a:schemeClr val="tx2"/>
                </a:solidFill>
              </a:rPr>
              <a:t>King(John)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sym typeface="Symbol" pitchFamily="2" charset="2"/>
              </a:rPr>
              <a:t></a:t>
            </a:r>
            <a:r>
              <a:rPr lang="en-US" altLang="en-US" sz="1800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1800" i="1">
                <a:solidFill>
                  <a:schemeClr val="tx2"/>
                </a:solidFill>
              </a:rPr>
              <a:t> Greedy(</a:t>
            </a:r>
            <a:r>
              <a:rPr lang="en-US" altLang="en-US" sz="1800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1800" i="1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800" i="1">
                <a:solidFill>
                  <a:schemeClr val="tx2"/>
                </a:solidFill>
              </a:rPr>
              <a:t>Brother(Richard,John)</a:t>
            </a:r>
          </a:p>
        </p:txBody>
      </p:sp>
      <p:sp>
        <p:nvSpPr>
          <p:cNvPr id="44041" name="Text Box 7">
            <a:extLst>
              <a:ext uri="{FF2B5EF4-FFF2-40B4-BE49-F238E27FC236}">
                <a16:creationId xmlns:a16="http://schemas.microsoft.com/office/drawing/2014/main" id="{638FF4EE-CABB-CF48-8493-C7BA86F0D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3340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What’s </a:t>
            </a:r>
            <a:r>
              <a:rPr lang="el-GR" altLang="en-US" sz="20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θ</a:t>
            </a:r>
            <a:r>
              <a:rPr lang="en-US" altLang="en-US" sz="2000">
                <a:sym typeface="Mathematica1" pitchFamily="2" charset="2"/>
              </a:rPr>
              <a:t> here?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99790FF-E589-814B-BCCF-E340907C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C81005D-E63F-7047-AB55-849FD6E00F57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41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334660FD-F2F1-4644-AF3C-EC21E5B6C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Generalized Modus Ponens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BAB20F89-68C7-6142-9AE4-C155772038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For atomic sentences p</a:t>
            </a:r>
            <a:r>
              <a:rPr lang="en-US" altLang="en-US" sz="2000" baseline="-12000">
                <a:solidFill>
                  <a:schemeClr val="tx2"/>
                </a:solidFill>
              </a:rPr>
              <a:t>i</a:t>
            </a:r>
            <a:r>
              <a:rPr lang="en-US" altLang="en-US" sz="2000">
                <a:solidFill>
                  <a:schemeClr val="tx2"/>
                </a:solidFill>
              </a:rPr>
              <a:t>, p</a:t>
            </a:r>
            <a:r>
              <a:rPr lang="en-US" altLang="en-US" sz="2000" baseline="-12000">
                <a:solidFill>
                  <a:schemeClr val="tx2"/>
                </a:solidFill>
              </a:rPr>
              <a:t>i</a:t>
            </a:r>
            <a:r>
              <a:rPr lang="en-US" altLang="en-US" sz="2000">
                <a:solidFill>
                  <a:schemeClr val="tx2"/>
                </a:solidFill>
              </a:rPr>
              <a:t>’, and q, where there is a substitution </a:t>
            </a:r>
            <a:r>
              <a:rPr lang="el-GR" altLang="en-US" sz="2000">
                <a:solidFill>
                  <a:schemeClr val="tx2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chemeClr val="tx2"/>
                </a:solidFill>
                <a:cs typeface="Arial" panose="020B0604020202020204" pitchFamily="34" charset="0"/>
              </a:rPr>
              <a:t> such that Subst(</a:t>
            </a:r>
            <a:r>
              <a:rPr lang="el-GR" altLang="en-US" sz="2000">
                <a:solidFill>
                  <a:schemeClr val="tx2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en-US" altLang="en-US" sz="2000">
                <a:solidFill>
                  <a:schemeClr val="tx2"/>
                </a:solidFill>
              </a:rPr>
              <a:t>p</a:t>
            </a:r>
            <a:r>
              <a:rPr lang="en-US" altLang="en-US" sz="2000" baseline="-12000">
                <a:solidFill>
                  <a:schemeClr val="tx2"/>
                </a:solidFill>
              </a:rPr>
              <a:t>i</a:t>
            </a:r>
            <a:r>
              <a:rPr lang="en-US" altLang="en-US" sz="2000">
                <a:solidFill>
                  <a:schemeClr val="tx2"/>
                </a:solidFill>
              </a:rPr>
              <a:t>’</a:t>
            </a:r>
            <a:r>
              <a:rPr lang="en-US" altLang="en-US" sz="2000">
                <a:solidFill>
                  <a:schemeClr val="tx2"/>
                </a:solidFill>
                <a:cs typeface="Arial" panose="020B0604020202020204" pitchFamily="34" charset="0"/>
              </a:rPr>
              <a:t>) = Subst(</a:t>
            </a:r>
            <a:r>
              <a:rPr lang="el-GR" altLang="en-US" sz="2000">
                <a:solidFill>
                  <a:schemeClr val="tx2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en-US" altLang="en-US" sz="2000">
                <a:solidFill>
                  <a:schemeClr val="tx2"/>
                </a:solidFill>
              </a:rPr>
              <a:t>p</a:t>
            </a:r>
            <a:r>
              <a:rPr lang="en-US" altLang="en-US" sz="2000" baseline="-12000">
                <a:solidFill>
                  <a:schemeClr val="tx2"/>
                </a:solidFill>
              </a:rPr>
              <a:t>i</a:t>
            </a:r>
            <a:r>
              <a:rPr lang="en-US" altLang="en-US" sz="2000">
                <a:solidFill>
                  <a:schemeClr val="tx2"/>
                </a:solidFill>
                <a:cs typeface="Arial" panose="020B0604020202020204" pitchFamily="34" charset="0"/>
              </a:rPr>
              <a:t>), for all i</a:t>
            </a:r>
            <a:r>
              <a:rPr lang="en-US" altLang="en-US" sz="2000">
                <a:cs typeface="Arial" panose="020B0604020202020204" pitchFamily="34" charset="0"/>
              </a:rPr>
              <a:t>:</a:t>
            </a:r>
          </a:p>
          <a:p>
            <a:pPr eaLnBrk="1" hangingPunct="1"/>
            <a:endParaRPr lang="en-US" altLang="en-US" sz="2000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p</a:t>
            </a:r>
            <a:r>
              <a:rPr lang="en-US" altLang="en-US" sz="2000" baseline="-25000"/>
              <a:t>1</a:t>
            </a:r>
            <a:r>
              <a:rPr lang="en-US" altLang="en-US" sz="2000"/>
              <a:t>', p</a:t>
            </a:r>
            <a:r>
              <a:rPr lang="en-US" altLang="en-US" sz="2000" baseline="-25000"/>
              <a:t>2</a:t>
            </a:r>
            <a:r>
              <a:rPr lang="en-US" altLang="en-US" sz="2000"/>
              <a:t>', … , p</a:t>
            </a:r>
            <a:r>
              <a:rPr lang="en-US" altLang="en-US" sz="2000" baseline="-25000"/>
              <a:t>n</a:t>
            </a:r>
            <a:r>
              <a:rPr lang="en-US" altLang="en-US" sz="2000"/>
              <a:t>', ( p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</a:t>
            </a:r>
            <a:r>
              <a:rPr lang="en-US" altLang="en-US" sz="2000"/>
              <a:t> p</a:t>
            </a:r>
            <a:r>
              <a:rPr lang="en-US" altLang="en-US" sz="2000" baseline="-25000"/>
              <a:t>2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</a:t>
            </a:r>
            <a:r>
              <a:rPr lang="en-US" altLang="en-US" sz="2000"/>
              <a:t> … </a:t>
            </a:r>
            <a:r>
              <a:rPr lang="en-US" altLang="en-US" sz="2000">
                <a:sym typeface="Symbol" pitchFamily="2" charset="2"/>
              </a:rPr>
              <a:t></a:t>
            </a:r>
            <a:r>
              <a:rPr lang="en-US" altLang="en-US" sz="2000"/>
              <a:t> p</a:t>
            </a:r>
            <a:r>
              <a:rPr lang="en-US" altLang="en-US" sz="2000" baseline="-25000"/>
              <a:t>n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</a:t>
            </a:r>
            <a:r>
              <a:rPr lang="en-US" altLang="en-US" sz="2000"/>
              <a:t>q)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                    Subst(</a:t>
            </a:r>
            <a:r>
              <a:rPr lang="el-GR" altLang="en-US" sz="2000">
                <a:cs typeface="Arial" panose="020B0604020202020204" pitchFamily="34" charset="0"/>
              </a:rPr>
              <a:t>θ</a:t>
            </a:r>
            <a:r>
              <a:rPr lang="en-US" altLang="en-US" sz="2000">
                <a:cs typeface="Arial" panose="020B0604020202020204" pitchFamily="34" charset="0"/>
              </a:rPr>
              <a:t>, q)</a:t>
            </a:r>
            <a:endParaRPr lang="en-US" altLang="en-US" sz="2000"/>
          </a:p>
          <a:p>
            <a:pPr eaLnBrk="1" hangingPunct="1"/>
            <a:endParaRPr lang="en-US" altLang="en-US" sz="3600">
              <a:cs typeface="Arial" panose="020B0604020202020204" pitchFamily="34" charset="0"/>
            </a:endParaRPr>
          </a:p>
        </p:txBody>
      </p:sp>
      <p:sp>
        <p:nvSpPr>
          <p:cNvPr id="45062" name="Line 4">
            <a:extLst>
              <a:ext uri="{FF2B5EF4-FFF2-40B4-BE49-F238E27FC236}">
                <a16:creationId xmlns:a16="http://schemas.microsoft.com/office/drawing/2014/main" id="{B63826C5-A5E7-1248-846B-0BD64C3E5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895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Rectangle 5">
            <a:extLst>
              <a:ext uri="{FF2B5EF4-FFF2-40B4-BE49-F238E27FC236}">
                <a16:creationId xmlns:a16="http://schemas.microsoft.com/office/drawing/2014/main" id="{994FD39F-59C4-4D4A-B511-58EB2503F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81400"/>
            <a:ext cx="62484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</a:t>
            </a:r>
            <a:r>
              <a:rPr lang="en-US" altLang="en-US" sz="1800" baseline="-25000">
                <a:latin typeface="Arial" panose="020B0604020202020204" pitchFamily="34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</a:rPr>
              <a:t>' is </a:t>
            </a:r>
            <a:r>
              <a:rPr lang="en-US" altLang="en-US" sz="1800" i="1">
                <a:latin typeface="Arial" panose="020B0604020202020204" pitchFamily="34" charset="0"/>
              </a:rPr>
              <a:t>King</a:t>
            </a:r>
            <a:r>
              <a:rPr lang="en-US" altLang="en-US" sz="1800">
                <a:latin typeface="Arial" panose="020B0604020202020204" pitchFamily="34" charset="0"/>
              </a:rPr>
              <a:t>(</a:t>
            </a:r>
            <a:r>
              <a:rPr lang="en-US" altLang="en-US" sz="1800" i="1">
                <a:latin typeface="Arial" panose="020B0604020202020204" pitchFamily="34" charset="0"/>
              </a:rPr>
              <a:t>John</a:t>
            </a:r>
            <a:r>
              <a:rPr lang="en-US" altLang="en-US" sz="1800">
                <a:latin typeface="Arial" panose="020B0604020202020204" pitchFamily="34" charset="0"/>
              </a:rPr>
              <a:t>)  		p</a:t>
            </a:r>
            <a:r>
              <a:rPr lang="en-US" altLang="en-US" sz="1800" baseline="-25000">
                <a:latin typeface="Arial" panose="020B0604020202020204" pitchFamily="34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</a:rPr>
              <a:t> is </a:t>
            </a:r>
            <a:r>
              <a:rPr lang="en-US" altLang="en-US" sz="1800" i="1">
                <a:latin typeface="Arial" panose="020B0604020202020204" pitchFamily="34" charset="0"/>
              </a:rPr>
              <a:t>King</a:t>
            </a:r>
            <a:r>
              <a:rPr lang="en-US" altLang="en-US" sz="1800">
                <a:latin typeface="Arial" panose="020B0604020202020204" pitchFamily="34" charset="0"/>
              </a:rPr>
              <a:t>(</a:t>
            </a:r>
            <a:r>
              <a:rPr lang="en-US" altLang="en-US" sz="1800" i="1">
                <a:latin typeface="Arial" panose="020B0604020202020204" pitchFamily="34" charset="0"/>
              </a:rPr>
              <a:t>x</a:t>
            </a:r>
            <a:r>
              <a:rPr lang="en-US" altLang="en-US" sz="1800">
                <a:latin typeface="Arial" panose="020B0604020202020204" pitchFamily="34" charset="0"/>
              </a:rPr>
              <a:t>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</a:t>
            </a:r>
            <a:r>
              <a:rPr lang="en-US" altLang="en-US" sz="1800" baseline="-25000">
                <a:latin typeface="Arial" panose="020B0604020202020204" pitchFamily="34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</a:rPr>
              <a:t>' is </a:t>
            </a:r>
            <a:r>
              <a:rPr lang="en-US" altLang="en-US" sz="1800" i="1">
                <a:latin typeface="Arial" panose="020B0604020202020204" pitchFamily="34" charset="0"/>
              </a:rPr>
              <a:t>Greedy</a:t>
            </a:r>
            <a:r>
              <a:rPr lang="en-US" altLang="en-US" sz="1800">
                <a:latin typeface="Arial" panose="020B0604020202020204" pitchFamily="34" charset="0"/>
              </a:rPr>
              <a:t>(</a:t>
            </a:r>
            <a:r>
              <a:rPr lang="en-US" altLang="en-US" sz="1800" i="1">
                <a:latin typeface="Arial" panose="020B0604020202020204" pitchFamily="34" charset="0"/>
              </a:rPr>
              <a:t>y</a:t>
            </a:r>
            <a:r>
              <a:rPr lang="en-US" altLang="en-US" sz="1800">
                <a:latin typeface="Arial" panose="020B0604020202020204" pitchFamily="34" charset="0"/>
              </a:rPr>
              <a:t>)  		p</a:t>
            </a:r>
            <a:r>
              <a:rPr lang="en-US" altLang="en-US" sz="1800" baseline="-25000">
                <a:latin typeface="Arial" panose="020B0604020202020204" pitchFamily="34" charset="0"/>
              </a:rPr>
              <a:t>2 </a:t>
            </a:r>
            <a:r>
              <a:rPr lang="en-US" altLang="en-US" sz="1800">
                <a:latin typeface="Arial" panose="020B0604020202020204" pitchFamily="34" charset="0"/>
              </a:rPr>
              <a:t>is </a:t>
            </a:r>
            <a:r>
              <a:rPr lang="en-US" altLang="en-US" sz="1800" i="1">
                <a:latin typeface="Arial" panose="020B0604020202020204" pitchFamily="34" charset="0"/>
              </a:rPr>
              <a:t>Greedy</a:t>
            </a:r>
            <a:r>
              <a:rPr lang="en-US" altLang="en-US" sz="1800">
                <a:latin typeface="Arial" panose="020B0604020202020204" pitchFamily="34" charset="0"/>
              </a:rPr>
              <a:t>(</a:t>
            </a:r>
            <a:r>
              <a:rPr lang="en-US" altLang="en-US" sz="1800" i="1">
                <a:latin typeface="Arial" panose="020B0604020202020204" pitchFamily="34" charset="0"/>
              </a:rPr>
              <a:t>x</a:t>
            </a:r>
            <a:r>
              <a:rPr lang="en-US" altLang="en-US" sz="1800">
                <a:latin typeface="Arial" panose="020B0604020202020204" pitchFamily="34" charset="0"/>
              </a:rPr>
              <a:t>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l-GR" altLang="en-US" sz="18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en-US" sz="1800">
                <a:latin typeface="Arial" panose="020B0604020202020204" pitchFamily="34" charset="0"/>
              </a:rPr>
              <a:t> is {x/John,y/John} 	q is </a:t>
            </a:r>
            <a:r>
              <a:rPr lang="en-US" altLang="en-US" sz="1800" i="1">
                <a:latin typeface="Arial" panose="020B0604020202020204" pitchFamily="34" charset="0"/>
              </a:rPr>
              <a:t>Evil</a:t>
            </a:r>
            <a:r>
              <a:rPr lang="en-US" altLang="en-US" sz="1800">
                <a:latin typeface="Arial" panose="020B0604020202020204" pitchFamily="34" charset="0"/>
              </a:rPr>
              <a:t>(</a:t>
            </a:r>
            <a:r>
              <a:rPr lang="en-US" altLang="en-US" sz="1800" i="1">
                <a:latin typeface="Arial" panose="020B0604020202020204" pitchFamily="34" charset="0"/>
              </a:rPr>
              <a:t>x</a:t>
            </a:r>
            <a:r>
              <a:rPr lang="en-US" altLang="en-US" sz="1800">
                <a:latin typeface="Arial" panose="020B0604020202020204" pitchFamily="34" charset="0"/>
              </a:rPr>
              <a:t>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Subst(</a:t>
            </a:r>
            <a:r>
              <a:rPr lang="el-GR" altLang="en-US" sz="18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, q)</a:t>
            </a:r>
            <a:r>
              <a:rPr lang="en-US" altLang="en-US" sz="1800">
                <a:latin typeface="Arial" panose="020B0604020202020204" pitchFamily="34" charset="0"/>
              </a:rPr>
              <a:t> is </a:t>
            </a:r>
            <a:r>
              <a:rPr lang="en-US" altLang="en-US" sz="1800" i="1">
                <a:latin typeface="Arial" panose="020B0604020202020204" pitchFamily="34" charset="0"/>
              </a:rPr>
              <a:t>Evil</a:t>
            </a:r>
            <a:r>
              <a:rPr lang="en-US" altLang="en-US" sz="1800">
                <a:latin typeface="Arial" panose="020B0604020202020204" pitchFamily="34" charset="0"/>
              </a:rPr>
              <a:t>(</a:t>
            </a:r>
            <a:r>
              <a:rPr lang="en-US" altLang="en-US" sz="1800" i="1">
                <a:latin typeface="Arial" panose="020B0604020202020204" pitchFamily="34" charset="0"/>
              </a:rPr>
              <a:t>John</a:t>
            </a:r>
            <a:r>
              <a:rPr lang="en-US" altLang="en-US" sz="1800">
                <a:latin typeface="Arial" panose="020B0604020202020204" pitchFamily="34" charset="0"/>
              </a:rPr>
              <a:t>)</a:t>
            </a:r>
            <a:r>
              <a:rPr lang="en-US" altLang="en-US" sz="2000">
                <a:latin typeface="Arial" panose="020B0604020202020204" pitchFamily="34" charset="0"/>
              </a:rPr>
              <a:t>
</a:t>
            </a:r>
          </a:p>
        </p:txBody>
      </p:sp>
      <p:sp>
        <p:nvSpPr>
          <p:cNvPr id="45064" name="Rectangle 6">
            <a:extLst>
              <a:ext uri="{FF2B5EF4-FFF2-40B4-BE49-F238E27FC236}">
                <a16:creationId xmlns:a16="http://schemas.microsoft.com/office/drawing/2014/main" id="{7D14FDD8-ECE2-B645-B3DA-A02F13033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6213"/>
            <a:ext cx="815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Can be used with KB of 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definite clauses</a:t>
            </a:r>
            <a:r>
              <a:rPr lang="en-US" altLang="en-US" sz="2000">
                <a:latin typeface="Arial" panose="020B0604020202020204" pitchFamily="34" charset="0"/>
              </a:rPr>
              <a:t> (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exactly</a:t>
            </a:r>
            <a:r>
              <a:rPr lang="en-US" altLang="en-US" sz="2000">
                <a:latin typeface="Arial" panose="020B0604020202020204" pitchFamily="34" charset="0"/>
              </a:rPr>
              <a:t> one positive literal)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8574CB5-DEFB-934A-81BA-7797ED0E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EFC58D8-659E-EA4D-8099-9F53A9261DC1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42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2B1F4ED4-C021-7246-9227-DE159D502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Unification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7AD6974B-EF3C-A74E-9299-90951E85B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GMP is a </a:t>
            </a:r>
            <a:r>
              <a:rPr lang="en-US" altLang="en-US" sz="2400">
                <a:solidFill>
                  <a:schemeClr val="accent2"/>
                </a:solidFill>
              </a:rPr>
              <a:t>lifted version</a:t>
            </a:r>
            <a:r>
              <a:rPr lang="en-US" altLang="en-US" sz="2400"/>
              <a:t> of Modus Ponens – raises Modus Ponens from propositional to first-order logic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What’s the key </a:t>
            </a:r>
            <a:r>
              <a:rPr lang="en-US" altLang="en-US" sz="2400">
                <a:solidFill>
                  <a:schemeClr val="accent2"/>
                </a:solidFill>
              </a:rPr>
              <a:t>advantage</a:t>
            </a:r>
            <a:r>
              <a:rPr lang="en-US" altLang="en-US" sz="2400"/>
              <a:t> of GMP over propositionalization?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Lifted inference rules require finding substitutions that make different logical expressions look identical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This process is called </a:t>
            </a:r>
            <a:r>
              <a:rPr lang="en-US" altLang="en-US" sz="2400" b="1">
                <a:solidFill>
                  <a:schemeClr val="hlink"/>
                </a:solidFill>
              </a:rPr>
              <a:t>unification</a:t>
            </a:r>
            <a:r>
              <a:rPr lang="en-US" altLang="en-US" sz="2400"/>
              <a:t> and is a key component of all first-order inference algorithms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1A16E6-83F5-5A40-BC9E-8D1139F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113B35A-E5C8-C34C-A44C-A4FFAD6FA0C5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43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536A5FC5-24C5-6243-9EAB-A6CE9E155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Unification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B3535234-0358-CA44-A6B0-BE08B577D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unify algorithm takes two sentences and returns a unifier for them if one exists:</a:t>
            </a:r>
          </a:p>
          <a:p>
            <a:pPr lvl="1" eaLnBrk="1" hangingPunct="1"/>
            <a:r>
              <a:rPr lang="en-US" altLang="en-US"/>
              <a:t>UNIFY(p, q) = </a:t>
            </a:r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 where Subst(</a:t>
            </a:r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, p) = Subst(</a:t>
            </a:r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, q)</a:t>
            </a:r>
          </a:p>
          <a:p>
            <a:pPr lvl="1"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/>
              <a:t>p 			      q	 		     </a:t>
            </a:r>
            <a:r>
              <a:rPr lang="el-GR" altLang="en-US" sz="2000">
                <a:cs typeface="Arial" panose="020B0604020202020204" pitchFamily="34" charset="0"/>
              </a:rPr>
              <a:t>θ</a:t>
            </a:r>
            <a:r>
              <a:rPr lang="en-US" altLang="en-US" sz="2000"/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Knows(John,x) 	      Knows(John,Jane) 	</a:t>
            </a:r>
            <a:endParaRPr lang="en-US" altLang="en-US" sz="1800">
              <a:solidFill>
                <a:srgbClr val="CC0099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Knows(John,x)	      Knows(y,OJ) 		</a:t>
            </a:r>
            <a:endParaRPr lang="en-US" altLang="en-US" sz="1800">
              <a:solidFill>
                <a:srgbClr val="CC0099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Knows(John,x) 	      Knows(y,Mother(y))	</a:t>
            </a:r>
            <a:endParaRPr lang="en-US" altLang="en-US" sz="1800">
              <a:solidFill>
                <a:srgbClr val="CC0099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Knows(John,x)	      Knows(x,OJ)</a:t>
            </a:r>
            <a:r>
              <a:rPr lang="en-US" altLang="en-US" sz="2000"/>
              <a:t> 		</a:t>
            </a:r>
            <a:r>
              <a:rPr lang="en-US" altLang="en-US" sz="2000">
                <a:solidFill>
                  <a:srgbClr val="CC0099"/>
                </a:solidFill>
              </a:rPr>
              <a:t>
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47110" name="Line 5">
            <a:extLst>
              <a:ext uri="{FF2B5EF4-FFF2-40B4-BE49-F238E27FC236}">
                <a16:creationId xmlns:a16="http://schemas.microsoft.com/office/drawing/2014/main" id="{25587C79-E546-6547-9C94-D7ADFCF9A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37338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6">
            <a:extLst>
              <a:ext uri="{FF2B5EF4-FFF2-40B4-BE49-F238E27FC236}">
                <a16:creationId xmlns:a16="http://schemas.microsoft.com/office/drawing/2014/main" id="{BCFC719A-DB66-DD4B-8FE3-38DAFF64A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429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7">
            <a:extLst>
              <a:ext uri="{FF2B5EF4-FFF2-40B4-BE49-F238E27FC236}">
                <a16:creationId xmlns:a16="http://schemas.microsoft.com/office/drawing/2014/main" id="{9A9109C2-46D1-BD41-8E47-177DAB039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429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5D9C84E-42DF-E349-9997-CDCD90B5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E15FE5F-E26E-FE46-B1EF-36F73EB2A19A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44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77755BF9-5454-C145-B791-57E395118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"/>
            <a:ext cx="8562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Unification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DD7210B7-EBD3-9449-9BCB-6A2833B7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6106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The unify algorithm takes two sentences and returns a unifier for them if one exists:</a:t>
            </a:r>
          </a:p>
          <a:p>
            <a:pPr lvl="1" eaLnBrk="1" hangingPunct="1"/>
            <a:r>
              <a:rPr lang="en-US" altLang="en-US"/>
              <a:t>UNIFY(p, q) = </a:t>
            </a:r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 where Subst(</a:t>
            </a:r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, p) = Subst(</a:t>
            </a:r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, q)</a:t>
            </a:r>
          </a:p>
          <a:p>
            <a:pPr lvl="1"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/>
              <a:t>p 			      q	 		     </a:t>
            </a:r>
            <a:r>
              <a:rPr lang="el-GR" altLang="en-US" sz="2000">
                <a:cs typeface="Arial" panose="020B0604020202020204" pitchFamily="34" charset="0"/>
              </a:rPr>
              <a:t>θ</a:t>
            </a:r>
            <a:r>
              <a:rPr lang="en-US" altLang="en-US" sz="2000"/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Knows(John,x) 	      Knows(John,Jane) 	     </a:t>
            </a:r>
            <a:r>
              <a:rPr lang="en-US" altLang="en-US" sz="2000">
                <a:solidFill>
                  <a:srgbClr val="CC0099"/>
                </a:solidFill>
                <a:latin typeface="Arial" panose="020B0604020202020204" pitchFamily="34" charset="0"/>
              </a:rPr>
              <a:t>{x/Jane}</a:t>
            </a:r>
            <a:endParaRPr lang="en-US" altLang="en-US" sz="1800">
              <a:solidFill>
                <a:srgbClr val="CC0099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Knows(John,x)	      Knows(y,OJ) 		</a:t>
            </a:r>
            <a:endParaRPr lang="en-US" altLang="en-US" sz="1800">
              <a:solidFill>
                <a:srgbClr val="CC0099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Knows(John,x) 	      Knows(y,Mother(y))	</a:t>
            </a:r>
            <a:endParaRPr lang="en-US" altLang="en-US" sz="1800">
              <a:solidFill>
                <a:srgbClr val="CC0099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Knows(John,x)	      Knows(x,OJ)</a:t>
            </a:r>
            <a:r>
              <a:rPr lang="en-US" altLang="en-US" sz="2000"/>
              <a:t> 		</a:t>
            </a:r>
            <a:r>
              <a:rPr lang="en-US" altLang="en-US" sz="2000">
                <a:solidFill>
                  <a:srgbClr val="CC0099"/>
                </a:solidFill>
              </a:rPr>
              <a:t>
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48134" name="Line 4">
            <a:extLst>
              <a:ext uri="{FF2B5EF4-FFF2-40B4-BE49-F238E27FC236}">
                <a16:creationId xmlns:a16="http://schemas.microsoft.com/office/drawing/2014/main" id="{6E7263E5-8802-4C42-8E67-506D0C6E2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37338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Line 5">
            <a:extLst>
              <a:ext uri="{FF2B5EF4-FFF2-40B4-BE49-F238E27FC236}">
                <a16:creationId xmlns:a16="http://schemas.microsoft.com/office/drawing/2014/main" id="{144C2885-EA25-A04E-A36B-EB62D839B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429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Line 6">
            <a:extLst>
              <a:ext uri="{FF2B5EF4-FFF2-40B4-BE49-F238E27FC236}">
                <a16:creationId xmlns:a16="http://schemas.microsoft.com/office/drawing/2014/main" id="{2B685BC5-1D1B-A74C-B7B2-85DF266A1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429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8BAD8FC-EDD0-B94A-97C6-D6311C83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E92E8E6-3967-8D47-8474-5E399BAF0490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45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F1581A56-94D5-FC40-AAB6-B801A8E14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"/>
            <a:ext cx="8562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Unification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E9D2DA1C-1362-4A49-9340-E28E962FE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6106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The unify algorithm takes two sentences and returns a unifier for them if one exists:</a:t>
            </a:r>
          </a:p>
          <a:p>
            <a:pPr lvl="1" eaLnBrk="1" hangingPunct="1"/>
            <a:r>
              <a:rPr lang="en-US" altLang="en-US"/>
              <a:t>UNIFY(p, q) = </a:t>
            </a:r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 where Subst(</a:t>
            </a:r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, p) = Subst(</a:t>
            </a:r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, q)</a:t>
            </a:r>
          </a:p>
          <a:p>
            <a:pPr lvl="1"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/>
              <a:t>p 			      q	 		     </a:t>
            </a:r>
            <a:r>
              <a:rPr lang="el-GR" altLang="en-US" sz="2000">
                <a:cs typeface="Arial" panose="020B0604020202020204" pitchFamily="34" charset="0"/>
              </a:rPr>
              <a:t>θ</a:t>
            </a:r>
            <a:r>
              <a:rPr lang="en-US" altLang="en-US" sz="2000"/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Knows(John,x) 	      Knows(John,Jane) 	     </a:t>
            </a:r>
            <a:r>
              <a:rPr lang="en-US" altLang="en-US" sz="2000">
                <a:solidFill>
                  <a:srgbClr val="CC0099"/>
                </a:solidFill>
                <a:latin typeface="Arial" panose="020B0604020202020204" pitchFamily="34" charset="0"/>
              </a:rPr>
              <a:t>{x/Jane}</a:t>
            </a:r>
            <a:endParaRPr lang="en-US" altLang="en-US" sz="1800">
              <a:solidFill>
                <a:srgbClr val="CC0099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Knows(John,x)	      Knows(y,OJ)               </a:t>
            </a:r>
            <a:r>
              <a:rPr lang="en-US" altLang="en-US" sz="2000">
                <a:solidFill>
                  <a:srgbClr val="CC0099"/>
                </a:solidFill>
                <a:latin typeface="Arial" panose="020B0604020202020204" pitchFamily="34" charset="0"/>
              </a:rPr>
              <a:t>{x/OJ,y/John}</a:t>
            </a:r>
            <a:endParaRPr lang="en-US" altLang="en-US" sz="1800">
              <a:solidFill>
                <a:srgbClr val="CC0099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Knows(John,x) 	      Knows(y,Mother(y))	</a:t>
            </a:r>
            <a:endParaRPr lang="en-US" altLang="en-US" sz="1800">
              <a:solidFill>
                <a:srgbClr val="CC0099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Knows(John,x)	      Knows(x,OJ)</a:t>
            </a:r>
            <a:r>
              <a:rPr lang="en-US" altLang="en-US" sz="2000"/>
              <a:t> 		</a:t>
            </a:r>
            <a:r>
              <a:rPr lang="en-US" altLang="en-US" sz="2000">
                <a:solidFill>
                  <a:srgbClr val="CC0099"/>
                </a:solidFill>
              </a:rPr>
              <a:t>
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49158" name="Line 4">
            <a:extLst>
              <a:ext uri="{FF2B5EF4-FFF2-40B4-BE49-F238E27FC236}">
                <a16:creationId xmlns:a16="http://schemas.microsoft.com/office/drawing/2014/main" id="{360AAF21-4F1F-5847-AACE-79EC22C5F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37338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Line 5">
            <a:extLst>
              <a:ext uri="{FF2B5EF4-FFF2-40B4-BE49-F238E27FC236}">
                <a16:creationId xmlns:a16="http://schemas.microsoft.com/office/drawing/2014/main" id="{F72836DC-6B43-6246-BECF-55FBB70BB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429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Line 6">
            <a:extLst>
              <a:ext uri="{FF2B5EF4-FFF2-40B4-BE49-F238E27FC236}">
                <a16:creationId xmlns:a16="http://schemas.microsoft.com/office/drawing/2014/main" id="{385C2F9C-DAC5-1B4A-97EC-C1A42974D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429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1E4DBF3-E53D-4643-9179-C4F6AB9C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B791C6F-8022-B144-BA31-11E0BC159B28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46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AB6A0C5B-21E2-E546-A61D-4E3A07F3D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"/>
            <a:ext cx="8562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Unification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86B97626-0884-0C46-8EBA-6CC78CAA1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6106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The unify algorithm takes two sentences and returns a unifier for them if one exists:</a:t>
            </a:r>
          </a:p>
          <a:p>
            <a:pPr lvl="1" eaLnBrk="1" hangingPunct="1"/>
            <a:r>
              <a:rPr lang="en-US" altLang="en-US"/>
              <a:t>UNIFY(p, q) = </a:t>
            </a:r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 where Subst(</a:t>
            </a:r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, p) = Subst(</a:t>
            </a:r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, q)</a:t>
            </a:r>
          </a:p>
          <a:p>
            <a:pPr lvl="1"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/>
              <a:t>p 			      q	 		     </a:t>
            </a:r>
            <a:r>
              <a:rPr lang="el-GR" altLang="en-US" sz="2000">
                <a:cs typeface="Arial" panose="020B0604020202020204" pitchFamily="34" charset="0"/>
              </a:rPr>
              <a:t>θ</a:t>
            </a:r>
            <a:r>
              <a:rPr lang="en-US" altLang="en-US" sz="2000"/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Knows(John,x) 	      Knows(John,Jane) 	     </a:t>
            </a:r>
            <a:r>
              <a:rPr lang="en-US" altLang="en-US" sz="2000">
                <a:solidFill>
                  <a:srgbClr val="CC0099"/>
                </a:solidFill>
                <a:latin typeface="Arial" panose="020B0604020202020204" pitchFamily="34" charset="0"/>
              </a:rPr>
              <a:t>{x/Jane}</a:t>
            </a:r>
            <a:endParaRPr lang="en-US" altLang="en-US" sz="1800">
              <a:solidFill>
                <a:srgbClr val="CC0099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Knows(John,x)	      Knows(y,OJ)               </a:t>
            </a:r>
            <a:r>
              <a:rPr lang="en-US" altLang="en-US" sz="2000">
                <a:solidFill>
                  <a:srgbClr val="CC0099"/>
                </a:solidFill>
                <a:latin typeface="Arial" panose="020B0604020202020204" pitchFamily="34" charset="0"/>
              </a:rPr>
              <a:t>{x/OJ,y/John}</a:t>
            </a:r>
            <a:endParaRPr lang="en-US" altLang="en-US" sz="1800">
              <a:solidFill>
                <a:srgbClr val="CC0099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Knows(John,x) 	      Knows(y,Mother(y))     </a:t>
            </a:r>
            <a:r>
              <a:rPr lang="en-US" altLang="en-US" sz="2000">
                <a:solidFill>
                  <a:srgbClr val="CC0099"/>
                </a:solidFill>
                <a:latin typeface="Arial" panose="020B0604020202020204" pitchFamily="34" charset="0"/>
              </a:rPr>
              <a:t>{y/John,x/Mother(John)}</a:t>
            </a:r>
            <a:endParaRPr lang="en-US" altLang="en-US" sz="1800">
              <a:solidFill>
                <a:srgbClr val="CC0099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Knows(John,x)	      Knows(x,OJ)</a:t>
            </a:r>
            <a:r>
              <a:rPr lang="en-US" altLang="en-US" sz="2000"/>
              <a:t> 		</a:t>
            </a:r>
            <a:r>
              <a:rPr lang="en-US" altLang="en-US" sz="2000">
                <a:solidFill>
                  <a:srgbClr val="CC0099"/>
                </a:solidFill>
              </a:rPr>
              <a:t>
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50182" name="Line 4">
            <a:extLst>
              <a:ext uri="{FF2B5EF4-FFF2-40B4-BE49-F238E27FC236}">
                <a16:creationId xmlns:a16="http://schemas.microsoft.com/office/drawing/2014/main" id="{529D9E06-157B-FF42-A202-F2E6C42E3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37338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" name="Line 5">
            <a:extLst>
              <a:ext uri="{FF2B5EF4-FFF2-40B4-BE49-F238E27FC236}">
                <a16:creationId xmlns:a16="http://schemas.microsoft.com/office/drawing/2014/main" id="{89B841D1-3DEA-8E40-81AA-1F05DE96A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429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6">
            <a:extLst>
              <a:ext uri="{FF2B5EF4-FFF2-40B4-BE49-F238E27FC236}">
                <a16:creationId xmlns:a16="http://schemas.microsoft.com/office/drawing/2014/main" id="{1FC883B3-C1A2-A749-BC51-88869DA28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429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AD6AB86-7B57-0E4F-BA61-D5548C79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B978533-3F70-2741-AB0E-D3C2615DE267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47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4086DD09-129A-6C4D-A58A-FDB49D241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"/>
            <a:ext cx="8562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Unification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D6E22ABB-C647-F44C-9AFE-8F66439A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6106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The unify algorithm takes two sentences and returns a unifier for them if one exists:</a:t>
            </a:r>
          </a:p>
          <a:p>
            <a:pPr lvl="1" eaLnBrk="1" hangingPunct="1"/>
            <a:r>
              <a:rPr lang="en-US" altLang="en-US"/>
              <a:t>UNIFY(p, q) = </a:t>
            </a:r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 where Subst(</a:t>
            </a:r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, p) = Subst(</a:t>
            </a:r>
            <a:r>
              <a:rPr lang="el-GR" altLang="en-US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, q)</a:t>
            </a:r>
          </a:p>
          <a:p>
            <a:pPr lvl="1"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/>
              <a:t>p 			      q	 		     </a:t>
            </a:r>
            <a:r>
              <a:rPr lang="el-GR" altLang="en-US" sz="2000">
                <a:cs typeface="Arial" panose="020B0604020202020204" pitchFamily="34" charset="0"/>
              </a:rPr>
              <a:t>θ</a:t>
            </a:r>
            <a:r>
              <a:rPr lang="en-US" altLang="en-US" sz="2000"/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Knows(John,x) 	      Knows(John,Jane) 	     </a:t>
            </a:r>
            <a:r>
              <a:rPr lang="en-US" altLang="en-US" sz="2000">
                <a:solidFill>
                  <a:srgbClr val="CC0099"/>
                </a:solidFill>
                <a:latin typeface="Arial" panose="020B0604020202020204" pitchFamily="34" charset="0"/>
              </a:rPr>
              <a:t>{x/Jane}</a:t>
            </a:r>
            <a:endParaRPr lang="en-US" altLang="en-US" sz="1800">
              <a:solidFill>
                <a:srgbClr val="CC0099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Knows(John,x)	      Knows(y,OJ)               </a:t>
            </a:r>
            <a:r>
              <a:rPr lang="en-US" altLang="en-US" sz="2000">
                <a:solidFill>
                  <a:srgbClr val="CC0099"/>
                </a:solidFill>
                <a:latin typeface="Arial" panose="020B0604020202020204" pitchFamily="34" charset="0"/>
              </a:rPr>
              <a:t>{x/OJ,y/John}</a:t>
            </a:r>
            <a:endParaRPr lang="en-US" altLang="en-US" sz="1800">
              <a:solidFill>
                <a:srgbClr val="CC0099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Knows(John,x) 	      Knows(y,Mother(y))     </a:t>
            </a:r>
            <a:r>
              <a:rPr lang="en-US" altLang="en-US" sz="2000">
                <a:solidFill>
                  <a:srgbClr val="CC0099"/>
                </a:solidFill>
                <a:latin typeface="Arial" panose="020B0604020202020204" pitchFamily="34" charset="0"/>
              </a:rPr>
              <a:t>{y/John,x/Mother(John)}</a:t>
            </a:r>
            <a:endParaRPr lang="en-US" altLang="en-US" sz="1800">
              <a:solidFill>
                <a:srgbClr val="CC0099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Knows(John,x)	      Knows(x,OJ)</a:t>
            </a:r>
            <a:r>
              <a:rPr lang="en-US" altLang="en-US" sz="2000"/>
              <a:t>              </a:t>
            </a:r>
            <a:r>
              <a:rPr lang="en-US" altLang="en-US" sz="2000">
                <a:solidFill>
                  <a:srgbClr val="CC0099"/>
                </a:solidFill>
                <a:latin typeface="Tahoma" panose="020B0604030504040204" pitchFamily="34" charset="0"/>
              </a:rPr>
              <a:t>{</a:t>
            </a:r>
            <a:r>
              <a:rPr lang="en-US" altLang="en-US" sz="2000">
                <a:solidFill>
                  <a:srgbClr val="CC0099"/>
                </a:solidFill>
                <a:latin typeface="Arial" panose="020B0604020202020204" pitchFamily="34" charset="0"/>
              </a:rPr>
              <a:t>fail}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CC0099"/>
                </a:solidFill>
              </a:rPr>
              <a:t>
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51206" name="Line 4">
            <a:extLst>
              <a:ext uri="{FF2B5EF4-FFF2-40B4-BE49-F238E27FC236}">
                <a16:creationId xmlns:a16="http://schemas.microsoft.com/office/drawing/2014/main" id="{5222281A-62A0-4448-8E1B-EDBAC8C2B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37338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Line 5">
            <a:extLst>
              <a:ext uri="{FF2B5EF4-FFF2-40B4-BE49-F238E27FC236}">
                <a16:creationId xmlns:a16="http://schemas.microsoft.com/office/drawing/2014/main" id="{B4395597-5777-2243-AF95-87282E409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429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Line 6">
            <a:extLst>
              <a:ext uri="{FF2B5EF4-FFF2-40B4-BE49-F238E27FC236}">
                <a16:creationId xmlns:a16="http://schemas.microsoft.com/office/drawing/2014/main" id="{AA898F9B-62DA-9044-A897-0F41F1DD4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429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9" name="Text Box 7">
            <a:extLst>
              <a:ext uri="{FF2B5EF4-FFF2-40B4-BE49-F238E27FC236}">
                <a16:creationId xmlns:a16="http://schemas.microsoft.com/office/drawing/2014/main" id="{B2546CC6-6042-E84F-908B-A55FB0BA3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86400"/>
            <a:ext cx="8382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  <a:latin typeface="Tahoma" panose="020B0604030504040204" pitchFamily="34" charset="0"/>
              </a:rPr>
              <a:t>Standardizing apart</a:t>
            </a:r>
            <a:r>
              <a:rPr lang="en-US" altLang="en-US" sz="1800">
                <a:latin typeface="Tahoma" panose="020B0604030504040204" pitchFamily="34" charset="0"/>
              </a:rPr>
              <a:t>: renaming variables to avoid name clashes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UNIFY(Knows(John, x), Knows(z, OJ)) = {x/OJ, z/John}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7D6F69-0CAD-6C4D-B260-135B7AF4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D0A2C5C-316A-E24F-989B-4AB5037E09C1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48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8E3BE562-3847-2845-94BB-F4144670B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Unification Contd.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CFAF02B0-8BCE-C642-98E7-149AEBD32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To unify </a:t>
            </a:r>
            <a:r>
              <a:rPr lang="en-US" altLang="en-US" sz="2400" i="1"/>
              <a:t>Knows(John,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i="1"/>
              <a:t>)</a:t>
            </a:r>
            <a:r>
              <a:rPr lang="en-US" altLang="en-US" sz="2400"/>
              <a:t> and </a:t>
            </a:r>
            <a:r>
              <a:rPr lang="en-US" altLang="en-US" sz="2400" i="1"/>
              <a:t>Knows(</a:t>
            </a:r>
            <a:r>
              <a:rPr lang="en-US" altLang="en-US" sz="2400" i="1">
                <a:latin typeface="Times New Roman" panose="02020603050405020304" pitchFamily="18" charset="0"/>
              </a:rPr>
              <a:t>y</a:t>
            </a:r>
            <a:r>
              <a:rPr lang="en-US" altLang="en-US" sz="2400"/>
              <a:t>, </a:t>
            </a:r>
            <a:r>
              <a:rPr lang="en-US" altLang="en-US" sz="2400" i="1">
                <a:latin typeface="Times New Roman" panose="02020603050405020304" pitchFamily="18" charset="0"/>
              </a:rPr>
              <a:t>z</a:t>
            </a:r>
            <a:r>
              <a:rPr lang="en-US" altLang="en-US" sz="2400" i="1"/>
              <a:t>)</a:t>
            </a:r>
            <a:r>
              <a:rPr lang="en-US" altLang="en-US" sz="2400"/>
              <a:t>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>
                <a:cs typeface="Arial" panose="020B0604020202020204" pitchFamily="34" charset="0"/>
              </a:rPr>
              <a:t>	</a:t>
            </a:r>
            <a:r>
              <a:rPr lang="el-GR" altLang="en-US" sz="2000">
                <a:cs typeface="Arial" panose="020B0604020202020204" pitchFamily="34" charset="0"/>
              </a:rPr>
              <a:t>θ</a:t>
            </a:r>
            <a:r>
              <a:rPr lang="en-US" altLang="en-US" sz="2000"/>
              <a:t> = { </a:t>
            </a:r>
            <a:r>
              <a:rPr lang="en-US" altLang="en-US" sz="2400" i="1">
                <a:latin typeface="Times New Roman" panose="02020603050405020304" pitchFamily="18" charset="0"/>
              </a:rPr>
              <a:t>y</a:t>
            </a:r>
            <a:r>
              <a:rPr lang="en-US" altLang="en-US" sz="2000"/>
              <a:t>/John, 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/>
              <a:t>/</a:t>
            </a:r>
            <a:r>
              <a:rPr lang="en-US" altLang="en-US" sz="2000" i="1">
                <a:latin typeface="Times New Roman" panose="02020603050405020304" pitchFamily="18" charset="0"/>
              </a:rPr>
              <a:t>z</a:t>
            </a:r>
            <a:r>
              <a:rPr lang="en-US" altLang="en-US" sz="2000"/>
              <a:t> } or </a:t>
            </a:r>
            <a:r>
              <a:rPr lang="el-GR" altLang="en-US" sz="2000">
                <a:cs typeface="Arial" panose="020B0604020202020204" pitchFamily="34" charset="0"/>
              </a:rPr>
              <a:t>θ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2000"/>
              <a:t>= { </a:t>
            </a:r>
            <a:r>
              <a:rPr lang="en-US" altLang="en-US" sz="2000" i="1">
                <a:latin typeface="Times New Roman" panose="02020603050405020304" pitchFamily="18" charset="0"/>
              </a:rPr>
              <a:t>y</a:t>
            </a:r>
            <a:r>
              <a:rPr lang="en-US" altLang="en-US" sz="2000"/>
              <a:t>/John, 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/>
              <a:t>/John, </a:t>
            </a:r>
            <a:r>
              <a:rPr lang="en-US" altLang="en-US" sz="2000" i="1">
                <a:latin typeface="Times New Roman" panose="02020603050405020304" pitchFamily="18" charset="0"/>
              </a:rPr>
              <a:t>z</a:t>
            </a:r>
            <a:r>
              <a:rPr lang="en-US" altLang="en-US" sz="2000"/>
              <a:t>/John}
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first unifier is </a:t>
            </a:r>
            <a:r>
              <a:rPr lang="en-US" altLang="en-US" sz="2400">
                <a:solidFill>
                  <a:schemeClr val="accent2"/>
                </a:solidFill>
              </a:rPr>
              <a:t>more general</a:t>
            </a:r>
            <a:r>
              <a:rPr lang="en-US" altLang="en-US" sz="2400"/>
              <a:t> than the second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There is a single </a:t>
            </a:r>
            <a:r>
              <a:rPr lang="en-US" altLang="en-US" sz="2400">
                <a:solidFill>
                  <a:schemeClr val="accent2"/>
                </a:solidFill>
              </a:rPr>
              <a:t>most general unifier</a:t>
            </a:r>
            <a:r>
              <a:rPr lang="en-US" altLang="en-US" sz="2400"/>
              <a:t> (MGU)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MGU = {</a:t>
            </a:r>
            <a:r>
              <a:rPr lang="en-US" altLang="en-US" sz="2400" i="1">
                <a:latin typeface="Times New Roman" panose="02020603050405020304" pitchFamily="18" charset="0"/>
              </a:rPr>
              <a:t>y</a:t>
            </a:r>
            <a:r>
              <a:rPr lang="en-US" altLang="en-US" sz="2400"/>
              <a:t>/John,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/</a:t>
            </a:r>
            <a:r>
              <a:rPr lang="en-US" altLang="en-US" sz="2400" i="1">
                <a:latin typeface="Times New Roman" panose="02020603050405020304" pitchFamily="18" charset="0"/>
              </a:rPr>
              <a:t>z</a:t>
            </a:r>
            <a:r>
              <a:rPr lang="en-US" altLang="en-US" sz="2400"/>
              <a:t>}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3424E26-E6EE-EE4A-8D6F-D136D1D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05CDB38-F0CF-6640-845F-2A926D3F35C4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49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CB061FDB-45CA-F14A-9141-26BDEDBCF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In-Class Exercise #8.4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89FB0DD6-CFF8-8E4B-8A41-1EB9CB9ED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each pair of atomic sentences, give the most general unifier if it exists:</a:t>
            </a:r>
          </a:p>
          <a:p>
            <a:pPr lvl="1" eaLnBrk="1" hangingPunct="1"/>
            <a:r>
              <a:rPr lang="en-US" altLang="en-US"/>
              <a:t>P(A, B, B), P(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/>
              <a:t>, 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/>
              <a:t>, </a:t>
            </a:r>
            <a:r>
              <a:rPr lang="en-US" altLang="en-US" i="1">
                <a:latin typeface="Times New Roman" panose="02020603050405020304" pitchFamily="18" charset="0"/>
              </a:rPr>
              <a:t>z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Q(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/>
              <a:t>, G(A, B)), Q(G(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/>
              <a:t>,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/>
              <a:t>), 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Older(Father(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/>
              <a:t>), 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/>
              <a:t>), Older(Father(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/>
              <a:t>), John)</a:t>
            </a:r>
          </a:p>
          <a:p>
            <a:pPr lvl="1" eaLnBrk="1" hangingPunct="1"/>
            <a:r>
              <a:rPr lang="en-US" altLang="en-US"/>
              <a:t>Knows(Father(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/>
              <a:t>), 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/>
              <a:t>), Knows(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/>
              <a:t>,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75FDF9-624C-4844-A210-12063182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1CF4B15-A80E-F543-860E-F31A1C216E3B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2FEAD693-38EA-9C44-B55C-3EA59A23B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Identify Objects, Relations, Functions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5A3D0C5-5188-2844-BC53-97DD0650B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plus two equals three.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Squares neighboring the wumpus are smelly.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Evil King John ruled England in 1200.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FB9DF6-1BAF-834C-B375-67DB4DD9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0CD4FA6-4F8D-8943-85B0-7A8C6CF5A286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50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2D037ADF-ED6F-674A-A776-825FD6653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Knowledge Base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4E7A594B-033F-9641-83D4-153FDF3AC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610600" cy="2057400"/>
          </a:xfrm>
        </p:spPr>
        <p:txBody>
          <a:bodyPr/>
          <a:lstStyle/>
          <a:p>
            <a:pPr eaLnBrk="1" hangingPunct="1"/>
            <a:r>
              <a:rPr lang="en-US" altLang="en-US" sz="2000"/>
              <a:t>The law says that it is a crime for an </a:t>
            </a:r>
            <a:r>
              <a:rPr lang="en-US" altLang="en-US" sz="2000" i="1">
                <a:solidFill>
                  <a:schemeClr val="tx2"/>
                </a:solidFill>
              </a:rPr>
              <a:t>American</a:t>
            </a:r>
            <a:r>
              <a:rPr lang="en-US" altLang="en-US" sz="2000"/>
              <a:t> to sell weapons to hostile nations.  The country </a:t>
            </a:r>
            <a:r>
              <a:rPr lang="en-US" altLang="en-US" sz="2000" i="1">
                <a:solidFill>
                  <a:schemeClr val="tx2"/>
                </a:solidFill>
              </a:rPr>
              <a:t>Nono</a:t>
            </a:r>
            <a:r>
              <a:rPr lang="en-US" altLang="en-US" sz="2000"/>
              <a:t>, an enemy of America, has some missiles, and all of its missiles were sold to it by Colonel </a:t>
            </a:r>
            <a:r>
              <a:rPr lang="en-US" altLang="en-US" sz="2000" i="1">
                <a:solidFill>
                  <a:schemeClr val="tx2"/>
                </a:solidFill>
              </a:rPr>
              <a:t>West</a:t>
            </a:r>
            <a:r>
              <a:rPr lang="en-US" altLang="en-US" sz="2000"/>
              <a:t>, who is American.</a:t>
            </a:r>
          </a:p>
          <a:p>
            <a:pPr eaLnBrk="1" hangingPunct="1"/>
            <a:r>
              <a:rPr lang="en-US" altLang="en-US" sz="2000"/>
              <a:t>Prove that Colonel West is a criminal</a:t>
            </a:r>
          </a:p>
          <a:p>
            <a:pPr eaLnBrk="1" hangingPunct="1"/>
            <a:endParaRPr lang="en-US" altLang="en-US"/>
          </a:p>
        </p:txBody>
      </p:sp>
      <p:sp>
        <p:nvSpPr>
          <p:cNvPr id="54278" name="Text Box 4">
            <a:extLst>
              <a:ext uri="{FF2B5EF4-FFF2-40B4-BE49-F238E27FC236}">
                <a16:creationId xmlns:a16="http://schemas.microsoft.com/office/drawing/2014/main" id="{6F678EC3-13A7-AF47-8076-5E893705B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5900738"/>
            <a:ext cx="275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D5FB43AC-AE87-874C-8588-03EC6E5DD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76600"/>
            <a:ext cx="716280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/>
              <a:t>American(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/>
              <a:t>): 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/>
              <a:t> is an American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Weapon(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/>
              <a:t>): 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/>
              <a:t> is a weapon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Hostile(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/>
              <a:t>): 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/>
              <a:t> is a hostile 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Criminal(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/>
              <a:t>): 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/>
              <a:t> is a criminal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Missile(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/>
              <a:t>): 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/>
              <a:t> is a missile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Owns(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/>
              <a:t>, </a:t>
            </a:r>
            <a:r>
              <a:rPr lang="en-US" altLang="en-US" sz="1800" i="1">
                <a:latin typeface="Times New Roman" panose="02020603050405020304" pitchFamily="18" charset="0"/>
              </a:rPr>
              <a:t>y</a:t>
            </a:r>
            <a:r>
              <a:rPr lang="en-US" altLang="en-US" sz="1800"/>
              <a:t>): 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/>
              <a:t> owns </a:t>
            </a:r>
            <a:r>
              <a:rPr lang="en-US" altLang="en-US" sz="1800" i="1">
                <a:latin typeface="Times New Roman" panose="02020603050405020304" pitchFamily="18" charset="0"/>
              </a:rPr>
              <a:t>y</a:t>
            </a: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Sells(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/>
              <a:t>, </a:t>
            </a:r>
            <a:r>
              <a:rPr lang="en-US" altLang="en-US" sz="1800" i="1">
                <a:latin typeface="Times New Roman" panose="02020603050405020304" pitchFamily="18" charset="0"/>
              </a:rPr>
              <a:t>y</a:t>
            </a:r>
            <a:r>
              <a:rPr lang="en-US" altLang="en-US" sz="1800"/>
              <a:t>, </a:t>
            </a:r>
            <a:r>
              <a:rPr lang="en-US" altLang="en-US" sz="1800" i="1">
                <a:latin typeface="Times New Roman" panose="02020603050405020304" pitchFamily="18" charset="0"/>
              </a:rPr>
              <a:t>z</a:t>
            </a:r>
            <a:r>
              <a:rPr lang="en-US" altLang="en-US" sz="1800"/>
              <a:t>): 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/>
              <a:t> sells </a:t>
            </a:r>
            <a:r>
              <a:rPr lang="en-US" altLang="en-US" sz="1800" i="1">
                <a:latin typeface="Times New Roman" panose="02020603050405020304" pitchFamily="18" charset="0"/>
              </a:rPr>
              <a:t>y</a:t>
            </a:r>
            <a:r>
              <a:rPr lang="en-US" altLang="en-US" sz="1800"/>
              <a:t> to </a:t>
            </a:r>
            <a:r>
              <a:rPr lang="en-US" altLang="en-US" sz="1800" i="1">
                <a:latin typeface="Times New Roman" panose="02020603050405020304" pitchFamily="18" charset="0"/>
              </a:rPr>
              <a:t>z</a:t>
            </a: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Enemy(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/>
              <a:t>, </a:t>
            </a:r>
            <a:r>
              <a:rPr lang="en-US" altLang="en-US" sz="1800" i="1">
                <a:latin typeface="Times New Roman" panose="02020603050405020304" pitchFamily="18" charset="0"/>
              </a:rPr>
              <a:t>y</a:t>
            </a:r>
            <a:r>
              <a:rPr lang="en-US" altLang="en-US" sz="1800"/>
              <a:t>): 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/>
              <a:t> is an enemy of </a:t>
            </a:r>
            <a:r>
              <a:rPr lang="en-US" altLang="en-US" sz="1800" i="1">
                <a:latin typeface="Times New Roman" panose="02020603050405020304" pitchFamily="18" charset="0"/>
              </a:rPr>
              <a:t>y</a:t>
            </a: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Constants: America, Nono, West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43F3983-4A90-684D-8AB3-FFAF9BA1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47761EA-48B4-4C4D-BEB2-8468B69067AC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51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04B66F5D-7F4A-0C42-A6C3-B0BE396EC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Knowledge Base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7F96B7D7-07C9-304B-831D-FAA24144F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u="sng">
                <a:solidFill>
                  <a:schemeClr val="accent2"/>
                </a:solidFill>
              </a:rPr>
              <a:t>First-Order Definite Clauses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/>
              <a:t>... it is a crime for an American to sell weapons to hostile nations: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>
                <a:solidFill>
                  <a:srgbClr val="CC0099"/>
                </a:solidFill>
              </a:rPr>
              <a:t>	American(</a:t>
            </a:r>
            <a:r>
              <a:rPr lang="en-US" altLang="en-US" sz="1600" i="1">
                <a:solidFill>
                  <a:srgbClr val="CC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>
                <a:solidFill>
                  <a:srgbClr val="CC0099"/>
                </a:solidFill>
              </a:rPr>
              <a:t>) </a:t>
            </a:r>
            <a:r>
              <a:rPr lang="en-US" altLang="en-US" sz="1600" i="1">
                <a:solidFill>
                  <a:srgbClr val="CC0099"/>
                </a:solidFill>
                <a:sym typeface="Symbol" pitchFamily="2" charset="2"/>
              </a:rPr>
              <a:t></a:t>
            </a:r>
            <a:r>
              <a:rPr lang="en-US" altLang="en-US" sz="1600" i="1">
                <a:solidFill>
                  <a:srgbClr val="CC0099"/>
                </a:solidFill>
              </a:rPr>
              <a:t> Weapon(y) </a:t>
            </a:r>
            <a:r>
              <a:rPr lang="en-US" altLang="en-US" sz="1600" i="1">
                <a:solidFill>
                  <a:srgbClr val="CC0099"/>
                </a:solidFill>
                <a:sym typeface="Symbol" pitchFamily="2" charset="2"/>
              </a:rPr>
              <a:t></a:t>
            </a:r>
            <a:r>
              <a:rPr lang="en-US" altLang="en-US" sz="1600" i="1">
                <a:solidFill>
                  <a:srgbClr val="CC0099"/>
                </a:solidFill>
              </a:rPr>
              <a:t> Sells(</a:t>
            </a:r>
            <a:r>
              <a:rPr lang="en-US" altLang="en-US" sz="1600" i="1">
                <a:solidFill>
                  <a:srgbClr val="CC0099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en-US" sz="1600" i="1">
                <a:solidFill>
                  <a:srgbClr val="CC0099"/>
                </a:solidFill>
              </a:rPr>
              <a:t>) </a:t>
            </a:r>
            <a:r>
              <a:rPr lang="en-US" altLang="en-US" sz="1600" i="1">
                <a:solidFill>
                  <a:srgbClr val="CC0099"/>
                </a:solidFill>
                <a:sym typeface="Symbol" pitchFamily="2" charset="2"/>
              </a:rPr>
              <a:t></a:t>
            </a:r>
            <a:r>
              <a:rPr lang="en-US" altLang="en-US" sz="1600" i="1">
                <a:solidFill>
                  <a:srgbClr val="CC0099"/>
                </a:solidFill>
              </a:rPr>
              <a:t> Hostile(</a:t>
            </a:r>
            <a:r>
              <a:rPr lang="en-US" altLang="en-US" sz="1600" i="1">
                <a:solidFill>
                  <a:srgbClr val="CC00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1600" i="1">
                <a:solidFill>
                  <a:srgbClr val="CC0099"/>
                </a:solidFill>
              </a:rPr>
              <a:t>) </a:t>
            </a:r>
            <a:r>
              <a:rPr lang="en-US" altLang="en-US" sz="1600" i="1">
                <a:solidFill>
                  <a:srgbClr val="CC0099"/>
                </a:solidFill>
                <a:sym typeface="Symbol" pitchFamily="2" charset="2"/>
              </a:rPr>
              <a:t></a:t>
            </a:r>
            <a:r>
              <a:rPr lang="en-US" altLang="en-US" sz="1600" i="1">
                <a:solidFill>
                  <a:srgbClr val="CC0099"/>
                </a:solidFill>
              </a:rPr>
              <a:t> Criminal(</a:t>
            </a:r>
            <a:r>
              <a:rPr lang="en-US" altLang="en-US" sz="1600" i="1">
                <a:solidFill>
                  <a:srgbClr val="CC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>
                <a:solidFill>
                  <a:srgbClr val="CC0099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/>
              <a:t>Nono … has some missiles, i.e., </a:t>
            </a:r>
            <a:r>
              <a:rPr lang="el-GR" altLang="en-US" sz="1800">
                <a:cs typeface="Arial" panose="020B0604020202020204" pitchFamily="34" charset="0"/>
                <a:sym typeface="Symbol" pitchFamily="2" charset="2"/>
              </a:rPr>
              <a:t></a:t>
            </a:r>
            <a:r>
              <a:rPr lang="en-US" altLang="en-US" sz="1800"/>
              <a:t>x Owns(Nono,x) </a:t>
            </a:r>
            <a:r>
              <a:rPr lang="en-US" altLang="en-US" sz="1800">
                <a:sym typeface="Symbol" pitchFamily="2" charset="2"/>
              </a:rPr>
              <a:t></a:t>
            </a:r>
            <a:r>
              <a:rPr lang="en-US" altLang="en-US" sz="1800"/>
              <a:t> Missile(x):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>
                <a:solidFill>
                  <a:srgbClr val="CC0099"/>
                </a:solidFill>
              </a:rPr>
              <a:t>	Owns(Nono,M</a:t>
            </a:r>
            <a:r>
              <a:rPr lang="en-US" altLang="en-US" sz="1600" i="1" baseline="-25000">
                <a:solidFill>
                  <a:srgbClr val="CC0099"/>
                </a:solidFill>
              </a:rPr>
              <a:t>1</a:t>
            </a:r>
            <a:r>
              <a:rPr lang="en-US" altLang="en-US" sz="1600" i="1">
                <a:solidFill>
                  <a:srgbClr val="CC0099"/>
                </a:solidFill>
              </a:rPr>
              <a:t>) and Missile(M</a:t>
            </a:r>
            <a:r>
              <a:rPr lang="en-US" altLang="en-US" sz="1600" i="1" baseline="-25000">
                <a:solidFill>
                  <a:srgbClr val="CC0099"/>
                </a:solidFill>
              </a:rPr>
              <a:t>1</a:t>
            </a:r>
            <a:r>
              <a:rPr lang="en-US" altLang="en-US" sz="1600" i="1">
                <a:solidFill>
                  <a:srgbClr val="CC0099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/>
              <a:t>… all of its missiles were sold to it by Colonel West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>
                <a:solidFill>
                  <a:srgbClr val="CC0099"/>
                </a:solidFill>
              </a:rPr>
              <a:t>	Missile(</a:t>
            </a:r>
            <a:r>
              <a:rPr lang="en-US" altLang="en-US" sz="1600" i="1">
                <a:solidFill>
                  <a:srgbClr val="CC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>
                <a:solidFill>
                  <a:srgbClr val="CC0099"/>
                </a:solidFill>
              </a:rPr>
              <a:t>) </a:t>
            </a:r>
            <a:r>
              <a:rPr lang="en-US" altLang="en-US" sz="1600" i="1">
                <a:solidFill>
                  <a:srgbClr val="CC0099"/>
                </a:solidFill>
                <a:sym typeface="Symbol" pitchFamily="2" charset="2"/>
              </a:rPr>
              <a:t></a:t>
            </a:r>
            <a:r>
              <a:rPr lang="en-US" altLang="en-US" sz="1600" i="1">
                <a:solidFill>
                  <a:srgbClr val="CC0099"/>
                </a:solidFill>
              </a:rPr>
              <a:t> Owns(Nono, </a:t>
            </a:r>
            <a:r>
              <a:rPr lang="en-US" altLang="en-US" sz="1600" i="1">
                <a:solidFill>
                  <a:srgbClr val="CC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>
                <a:solidFill>
                  <a:srgbClr val="CC0099"/>
                </a:solidFill>
              </a:rPr>
              <a:t>) </a:t>
            </a:r>
            <a:r>
              <a:rPr lang="en-US" altLang="en-US" sz="1600" i="1">
                <a:solidFill>
                  <a:srgbClr val="CC0099"/>
                </a:solidFill>
                <a:sym typeface="Symbol" pitchFamily="2" charset="2"/>
              </a:rPr>
              <a:t></a:t>
            </a:r>
            <a:r>
              <a:rPr lang="en-US" altLang="en-US" sz="1600" i="1">
                <a:solidFill>
                  <a:srgbClr val="CC0099"/>
                </a:solidFill>
              </a:rPr>
              <a:t> Sells(West, </a:t>
            </a:r>
            <a:r>
              <a:rPr lang="en-US" altLang="en-US" sz="1600" i="1">
                <a:solidFill>
                  <a:srgbClr val="CC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>
                <a:solidFill>
                  <a:srgbClr val="CC0099"/>
                </a:solidFill>
              </a:rPr>
              <a:t>,Nono)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/>
              <a:t>Missiles are weapons: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i="1">
                <a:solidFill>
                  <a:srgbClr val="CC0099"/>
                </a:solidFill>
              </a:rPr>
              <a:t>	</a:t>
            </a:r>
            <a:r>
              <a:rPr lang="en-US" altLang="en-US" sz="1600" i="1">
                <a:solidFill>
                  <a:srgbClr val="CC0099"/>
                </a:solidFill>
              </a:rPr>
              <a:t>Missile(</a:t>
            </a:r>
            <a:r>
              <a:rPr lang="en-US" altLang="en-US" sz="1600" i="1">
                <a:solidFill>
                  <a:srgbClr val="CC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>
                <a:solidFill>
                  <a:srgbClr val="CC0099"/>
                </a:solidFill>
              </a:rPr>
              <a:t>) </a:t>
            </a:r>
            <a:r>
              <a:rPr lang="en-US" altLang="en-US" sz="1600" i="1">
                <a:solidFill>
                  <a:srgbClr val="CC0099"/>
                </a:solidFill>
                <a:sym typeface="Symbol" pitchFamily="2" charset="2"/>
              </a:rPr>
              <a:t></a:t>
            </a:r>
            <a:r>
              <a:rPr lang="en-US" altLang="en-US" sz="1600" i="1">
                <a:solidFill>
                  <a:srgbClr val="CC0099"/>
                </a:solidFill>
              </a:rPr>
              <a:t> Weapon(</a:t>
            </a:r>
            <a:r>
              <a:rPr lang="en-US" altLang="en-US" sz="1600" i="1">
                <a:solidFill>
                  <a:srgbClr val="CC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>
                <a:solidFill>
                  <a:srgbClr val="CC0099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/>
              <a:t>An enemy of America counts as "hostile“: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i="1">
                <a:solidFill>
                  <a:srgbClr val="CC0099"/>
                </a:solidFill>
              </a:rPr>
              <a:t>	</a:t>
            </a:r>
            <a:r>
              <a:rPr lang="en-US" altLang="en-US" sz="1600" i="1">
                <a:solidFill>
                  <a:srgbClr val="CC0099"/>
                </a:solidFill>
              </a:rPr>
              <a:t>Enemy(</a:t>
            </a:r>
            <a:r>
              <a:rPr lang="en-US" altLang="en-US" sz="1600" i="1">
                <a:solidFill>
                  <a:srgbClr val="CC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>
                <a:solidFill>
                  <a:srgbClr val="CC0099"/>
                </a:solidFill>
              </a:rPr>
              <a:t>, America) </a:t>
            </a:r>
            <a:r>
              <a:rPr lang="en-US" altLang="en-US" sz="1600" i="1">
                <a:solidFill>
                  <a:srgbClr val="CC0099"/>
                </a:solidFill>
                <a:sym typeface="Symbol" pitchFamily="2" charset="2"/>
              </a:rPr>
              <a:t></a:t>
            </a:r>
            <a:r>
              <a:rPr lang="en-US" altLang="en-US" sz="1600" i="1">
                <a:solidFill>
                  <a:srgbClr val="CC0099"/>
                </a:solidFill>
              </a:rPr>
              <a:t> Hostile(</a:t>
            </a:r>
            <a:r>
              <a:rPr lang="en-US" altLang="en-US" sz="1600" i="1">
                <a:solidFill>
                  <a:srgbClr val="CC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>
                <a:solidFill>
                  <a:srgbClr val="CC0099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/>
              <a:t>West, who is American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i="1">
                <a:solidFill>
                  <a:srgbClr val="CC0099"/>
                </a:solidFill>
              </a:rPr>
              <a:t>	</a:t>
            </a:r>
            <a:r>
              <a:rPr lang="en-US" altLang="en-US" sz="1600" i="1">
                <a:solidFill>
                  <a:srgbClr val="CC0099"/>
                </a:solidFill>
              </a:rPr>
              <a:t>American(West)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/>
              <a:t>The country Nono, an enemy of America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i="1">
                <a:solidFill>
                  <a:srgbClr val="CC0099"/>
                </a:solidFill>
              </a:rPr>
              <a:t>	</a:t>
            </a:r>
            <a:r>
              <a:rPr lang="en-US" altLang="en-US" sz="1600" i="1">
                <a:solidFill>
                  <a:srgbClr val="CC0099"/>
                </a:solidFill>
              </a:rPr>
              <a:t>Enemy(Nono,America)</a:t>
            </a:r>
            <a:r>
              <a:rPr lang="en-US" altLang="en-US" sz="1600">
                <a:solidFill>
                  <a:srgbClr val="CC0099"/>
                </a:solidFill>
              </a:rPr>
              <a:t>
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3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32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32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32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32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D9FEE03-29FE-E542-9457-F2A817D0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28FA597-6C7D-E54D-9724-685F7A9788DA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52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C23F3799-16BE-D644-B3F1-6F0E3EF3C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1823A6A6-AE7C-F546-A859-16EA2D532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Starting from known facts, it triggers all the rules whose premises are satisfied, adding their conclusions to the known facts.</a:t>
            </a:r>
            <a:r>
              <a:rPr lang="en-US" altLang="en-US" sz="2400"/>
              <a:t> This process will continue until query is answered.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When a new fact P is added to the KB:</a:t>
            </a:r>
          </a:p>
          <a:p>
            <a:pPr lvl="1" eaLnBrk="1" hangingPunct="1"/>
            <a:r>
              <a:rPr lang="en-US" altLang="en-US" sz="2000"/>
              <a:t>For each rule such that P unifies with a premise</a:t>
            </a:r>
          </a:p>
          <a:p>
            <a:pPr lvl="2" eaLnBrk="1" hangingPunct="1"/>
            <a:r>
              <a:rPr lang="en-US" altLang="en-US" sz="1800"/>
              <a:t>if the other premises are already known</a:t>
            </a:r>
          </a:p>
          <a:p>
            <a:pPr lvl="2" eaLnBrk="1" hangingPunct="1"/>
            <a:r>
              <a:rPr lang="en-US" altLang="en-US" sz="1800"/>
              <a:t>then add the conclusion to the KB and continue chaining</a:t>
            </a:r>
          </a:p>
          <a:p>
            <a:pPr eaLnBrk="1" hangingPunct="1"/>
            <a:r>
              <a:rPr lang="en-US" altLang="en-US" sz="2400"/>
              <a:t>Forward chaining is data-driven:</a:t>
            </a:r>
          </a:p>
          <a:p>
            <a:pPr lvl="1" eaLnBrk="1" hangingPunct="1"/>
            <a:r>
              <a:rPr lang="en-US" altLang="en-US" sz="2000"/>
              <a:t>inferring properties and categories from percepts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88299E-51A5-A441-A173-54342BB5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31B8D63-6C76-BC45-A4BA-AF0812857FF3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53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823C21EF-EB8C-7D48-B7B6-0C9E1BDF1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Algorithm</a:t>
            </a:r>
          </a:p>
        </p:txBody>
      </p:sp>
      <p:pic>
        <p:nvPicPr>
          <p:cNvPr id="57349" name="Picture 4">
            <a:extLst>
              <a:ext uri="{FF2B5EF4-FFF2-40B4-BE49-F238E27FC236}">
                <a16:creationId xmlns:a16="http://schemas.microsoft.com/office/drawing/2014/main" id="{C524E2D2-A596-6E43-8CBE-42E060159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32292" r="8984" b="12500"/>
          <a:stretch>
            <a:fillRect/>
          </a:stretch>
        </p:blipFill>
        <p:spPr bwMode="auto">
          <a:xfrm>
            <a:off x="533400" y="1371600"/>
            <a:ext cx="8077200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DF597-EC2A-B847-9EF3-49D50681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B342774-5061-B54E-8FA8-6BF08C25DAA6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54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2E387C6F-66CF-C742-BFB4-3E84A9BF7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Proof</a:t>
            </a:r>
          </a:p>
        </p:txBody>
      </p:sp>
      <p:pic>
        <p:nvPicPr>
          <p:cNvPr id="58373" name="Picture 3" descr="crime-fc1c">
            <a:extLst>
              <a:ext uri="{FF2B5EF4-FFF2-40B4-BE49-F238E27FC236}">
                <a16:creationId xmlns:a16="http://schemas.microsoft.com/office/drawing/2014/main" id="{077AB25C-F78C-B043-A027-63E70E1CB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467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11324-CDA7-7D4D-AB03-84B6925C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EF4C0FC-6DCC-3142-87B1-959DD7F9C163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55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3BF481B1-93F7-5C46-80CF-84C799CAD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Proof</a:t>
            </a:r>
          </a:p>
        </p:txBody>
      </p:sp>
      <p:pic>
        <p:nvPicPr>
          <p:cNvPr id="59397" name="Picture 3" descr="crime-fc2c">
            <a:extLst>
              <a:ext uri="{FF2B5EF4-FFF2-40B4-BE49-F238E27FC236}">
                <a16:creationId xmlns:a16="http://schemas.microsoft.com/office/drawing/2014/main" id="{0BD39C22-7FAA-1840-A4E0-4FA5F7A3E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467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18308-23E1-8842-9C08-136C792E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6C744A0-334F-D249-8BDE-5331D395E9F6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56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FF1DAA1F-2E4F-7244-9BDB-ACB315561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Proof</a:t>
            </a:r>
          </a:p>
        </p:txBody>
      </p:sp>
      <p:pic>
        <p:nvPicPr>
          <p:cNvPr id="60421" name="Picture 4" descr="crime-fc3c">
            <a:extLst>
              <a:ext uri="{FF2B5EF4-FFF2-40B4-BE49-F238E27FC236}">
                <a16:creationId xmlns:a16="http://schemas.microsoft.com/office/drawing/2014/main" id="{6064C71C-E08B-CA4F-8958-20DC9925E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467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10CD6B0-E333-C647-B7F7-3E4CC107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610EFE4-55C1-C042-9C23-85205136B2D7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57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7A1159CD-304C-6049-B368-3BBEC68F6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of Forward Chaining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021C75C2-1B57-CE4F-8A29-771B80988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fixed point of the inference process can be reached</a:t>
            </a:r>
          </a:p>
          <a:p>
            <a:pPr eaLnBrk="1" hangingPunct="1"/>
            <a:r>
              <a:rPr lang="en-US" altLang="en-US"/>
              <a:t>The algorithm is sound and complete</a:t>
            </a:r>
          </a:p>
          <a:p>
            <a:pPr eaLnBrk="1" hangingPunct="1"/>
            <a:r>
              <a:rPr lang="en-US" altLang="en-US"/>
              <a:t>Its efficiency can be improved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7AB48C-DEBC-C744-BD2B-B1F6B99C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9FFE0EC-4B32-6749-BCE9-6397C8B00743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58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F502D3EE-5D4D-4B4B-BBC4-C44D45726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FC Algorithm Analysis</a:t>
            </a:r>
          </a:p>
        </p:txBody>
      </p:sp>
      <p:pic>
        <p:nvPicPr>
          <p:cNvPr id="62469" name="Picture 3">
            <a:extLst>
              <a:ext uri="{FF2B5EF4-FFF2-40B4-BE49-F238E27FC236}">
                <a16:creationId xmlns:a16="http://schemas.microsoft.com/office/drawing/2014/main" id="{3385CC8E-BC15-8D4E-B932-7A7DD4ACC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32292" r="8984" b="12500"/>
          <a:stretch>
            <a:fillRect/>
          </a:stretch>
        </p:blipFill>
        <p:spPr bwMode="auto">
          <a:xfrm>
            <a:off x="533400" y="1371600"/>
            <a:ext cx="8077200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C389B26-548D-5440-9174-A323657F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8D945B8-D4D6-3B44-975D-0D1B3DA0918C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59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35D8124C-FC2C-C348-826F-2498103A1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Complexity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4F975449-2AB3-5844-9A93-0C10B0D40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1. “Inner loop” involves finding </a:t>
            </a:r>
            <a:r>
              <a:rPr lang="en-US" altLang="en-US" sz="2400">
                <a:solidFill>
                  <a:schemeClr val="hlink"/>
                </a:solidFill>
              </a:rPr>
              <a:t>all possible unifiers</a:t>
            </a:r>
            <a:r>
              <a:rPr lang="en-US" altLang="en-US" sz="2400"/>
              <a:t> such that the premise of a rule unifies with facts in the KB</a:t>
            </a:r>
          </a:p>
          <a:p>
            <a:pPr lvl="1" eaLnBrk="1" hangingPunct="1"/>
            <a:r>
              <a:rPr lang="en-US" altLang="en-US" sz="2000"/>
              <a:t>Often called “</a:t>
            </a:r>
            <a:r>
              <a:rPr lang="en-US" altLang="en-US" sz="2000">
                <a:solidFill>
                  <a:schemeClr val="accent2"/>
                </a:solidFill>
              </a:rPr>
              <a:t>pattern matching</a:t>
            </a:r>
            <a:r>
              <a:rPr lang="en-US" altLang="en-US" sz="2000"/>
              <a:t>”, very expensive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2. The algorithm </a:t>
            </a:r>
            <a:r>
              <a:rPr lang="en-US" altLang="en-US" sz="2400">
                <a:solidFill>
                  <a:schemeClr val="hlink"/>
                </a:solidFill>
              </a:rPr>
              <a:t>rechecks every rule</a:t>
            </a:r>
            <a:r>
              <a:rPr lang="en-US" altLang="en-US" sz="2400"/>
              <a:t> on every iteration to see whether its premises are met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3. It might generate many </a:t>
            </a:r>
            <a:r>
              <a:rPr lang="en-US" altLang="en-US" sz="2400">
                <a:solidFill>
                  <a:schemeClr val="hlink"/>
                </a:solidFill>
              </a:rPr>
              <a:t>facts</a:t>
            </a:r>
            <a:r>
              <a:rPr lang="en-US" altLang="en-US" sz="2400"/>
              <a:t> that are </a:t>
            </a:r>
            <a:r>
              <a:rPr lang="en-US" altLang="en-US" sz="2400">
                <a:solidFill>
                  <a:schemeClr val="hlink"/>
                </a:solidFill>
              </a:rPr>
              <a:t>irrelevant</a:t>
            </a:r>
            <a:r>
              <a:rPr lang="en-US" altLang="en-US" sz="2400"/>
              <a:t> to the goal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D3FC35-0C86-4B4A-B95D-3D98054B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F50E72D-844A-5A46-989F-72822E4D5215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4AC4817D-4313-8449-8EAA-E16B12DF8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Prop. Logic vs. FOL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48485359-1C5A-994C-80AD-1857EFB20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Propositional logic assumes that there are facts that either hold or do not hold </a:t>
            </a:r>
          </a:p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FOL assumes more</a:t>
            </a:r>
            <a:r>
              <a:rPr lang="en-US" altLang="en-US" sz="2000"/>
              <a:t>: the world consists of objects with certain relations among them that do or do not hold</a:t>
            </a:r>
          </a:p>
          <a:p>
            <a:pPr eaLnBrk="1" hangingPunct="1"/>
            <a:r>
              <a:rPr lang="en-US" altLang="en-US" sz="2000"/>
              <a:t>Other special-purpose logics:</a:t>
            </a:r>
          </a:p>
          <a:p>
            <a:pPr lvl="1" eaLnBrk="1" hangingPunct="1"/>
            <a:r>
              <a:rPr lang="en-US" altLang="en-US" sz="1800">
                <a:solidFill>
                  <a:schemeClr val="accent2"/>
                </a:solidFill>
              </a:rPr>
              <a:t>Temporal logic</a:t>
            </a:r>
            <a:r>
              <a:rPr lang="en-US" altLang="en-US" sz="1800"/>
              <a:t>: facts hold at particular times / T,F,U</a:t>
            </a:r>
          </a:p>
          <a:p>
            <a:pPr lvl="2" eaLnBrk="1" hangingPunct="1"/>
            <a:r>
              <a:rPr lang="en-US" altLang="en-US" sz="1600"/>
              <a:t>E.g., “I am always hungry”, “I will eventually be hungry”</a:t>
            </a:r>
          </a:p>
          <a:p>
            <a:pPr lvl="1" eaLnBrk="1" hangingPunct="1"/>
            <a:r>
              <a:rPr lang="en-US" altLang="en-US" sz="1800">
                <a:solidFill>
                  <a:schemeClr val="accent2"/>
                </a:solidFill>
              </a:rPr>
              <a:t>Higher-order logic</a:t>
            </a:r>
            <a:r>
              <a:rPr lang="en-US" altLang="en-US" sz="1800"/>
              <a:t>: views the relations and functions in FOL as objects themselves / T,F,U</a:t>
            </a:r>
          </a:p>
          <a:p>
            <a:pPr lvl="1" eaLnBrk="1" hangingPunct="1"/>
            <a:r>
              <a:rPr lang="en-US" altLang="en-US" sz="1800">
                <a:solidFill>
                  <a:schemeClr val="accent2"/>
                </a:solidFill>
              </a:rPr>
              <a:t>Probability theory</a:t>
            </a:r>
            <a:r>
              <a:rPr lang="en-US" altLang="en-US" sz="1800"/>
              <a:t>: facts / degree of belief [0, 1]</a:t>
            </a:r>
          </a:p>
          <a:p>
            <a:pPr lvl="1" eaLnBrk="1" hangingPunct="1"/>
            <a:r>
              <a:rPr lang="en-US" altLang="en-US" sz="1800">
                <a:solidFill>
                  <a:schemeClr val="accent2"/>
                </a:solidFill>
              </a:rPr>
              <a:t>Fuzzy logic</a:t>
            </a:r>
            <a:r>
              <a:rPr lang="en-US" altLang="en-US" sz="1800"/>
              <a:t>: facts with degree of truth [0, 1] / known interval values</a:t>
            </a:r>
          </a:p>
          <a:p>
            <a:pPr lvl="2" eaLnBrk="1" hangingPunct="1"/>
            <a:r>
              <a:rPr lang="en-US" altLang="en-US" sz="1600"/>
              <a:t>E.g, “the temperature is very hot, hot, normal, cold, very cold”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328FEC-0AA4-EF4E-8EAE-04F982FA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15D985E-1B3D-544F-9112-42EEB08DA5AE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60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F809EF19-B0FB-2B40-B5A5-12E17218B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Matching Rules Against Known Facts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F31507BF-9E32-1141-B9DD-6F419DBF5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a rule:</a:t>
            </a:r>
          </a:p>
          <a:p>
            <a:pPr lvl="1" eaLnBrk="1" hangingPunct="1"/>
            <a:r>
              <a:rPr lang="en-US" altLang="en-US" i="1">
                <a:solidFill>
                  <a:srgbClr val="CC0099"/>
                </a:solidFill>
              </a:rPr>
              <a:t>Owns(Nono, </a:t>
            </a:r>
            <a:r>
              <a:rPr lang="en-US" altLang="en-US" i="1">
                <a:solidFill>
                  <a:srgbClr val="CC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i="1">
                <a:solidFill>
                  <a:srgbClr val="CC0099"/>
                </a:solidFill>
              </a:rPr>
              <a:t>)</a:t>
            </a:r>
            <a:r>
              <a:rPr lang="en-US" altLang="en-US">
                <a:solidFill>
                  <a:srgbClr val="CC0099"/>
                </a:solidFill>
                <a:sym typeface="Symbol" pitchFamily="2" charset="2"/>
              </a:rPr>
              <a:t></a:t>
            </a:r>
            <a:r>
              <a:rPr lang="en-US" altLang="en-US" i="1">
                <a:solidFill>
                  <a:srgbClr val="CC0099"/>
                </a:solidFill>
              </a:rPr>
              <a:t>Missile(</a:t>
            </a:r>
            <a:r>
              <a:rPr lang="en-US" altLang="en-US" i="1">
                <a:solidFill>
                  <a:srgbClr val="CC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i="1">
                <a:solidFill>
                  <a:srgbClr val="CC0099"/>
                </a:solidFill>
              </a:rPr>
              <a:t>) </a:t>
            </a:r>
            <a:r>
              <a:rPr lang="en-US" altLang="en-US">
                <a:solidFill>
                  <a:srgbClr val="CC0099"/>
                </a:solidFill>
                <a:sym typeface="Symbol" pitchFamily="2" charset="2"/>
              </a:rPr>
              <a:t></a:t>
            </a:r>
            <a:r>
              <a:rPr lang="en-US" altLang="en-US" i="1">
                <a:solidFill>
                  <a:srgbClr val="CC0099"/>
                </a:solidFill>
              </a:rPr>
              <a:t> Sells(West, </a:t>
            </a:r>
            <a:r>
              <a:rPr lang="en-US" altLang="en-US" i="1">
                <a:solidFill>
                  <a:srgbClr val="CC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i="1">
                <a:solidFill>
                  <a:srgbClr val="CC0099"/>
                </a:solidFill>
              </a:rPr>
              <a:t>, Nono)</a:t>
            </a:r>
          </a:p>
          <a:p>
            <a:pPr lvl="1" eaLnBrk="1" hangingPunct="1"/>
            <a:r>
              <a:rPr lang="en-US" altLang="en-US"/>
              <a:t>We find all the objects owned by Nono in constant time per object; </a:t>
            </a:r>
          </a:p>
          <a:p>
            <a:pPr lvl="1" eaLnBrk="1" hangingPunct="1"/>
            <a:r>
              <a:rPr lang="en-US" altLang="en-US"/>
              <a:t>Then, for each object, we check whether it’s a missile.</a:t>
            </a:r>
          </a:p>
          <a:p>
            <a:pPr lvl="1" eaLnBrk="1" hangingPunct="1"/>
            <a:r>
              <a:rPr lang="en-US" altLang="en-US"/>
              <a:t>If more objects and very few missiles </a:t>
            </a:r>
            <a:r>
              <a:rPr lang="en-US" altLang="en-US">
                <a:sym typeface="Wingdings" pitchFamily="2" charset="2"/>
              </a:rPr>
              <a:t> inefficient</a:t>
            </a:r>
          </a:p>
          <a:p>
            <a:pPr lvl="1" eaLnBrk="1" hangingPunct="1"/>
            <a:r>
              <a:rPr lang="en-US" altLang="en-US">
                <a:sym typeface="Wingdings" pitchFamily="2" charset="2"/>
              </a:rPr>
              <a:t>Conjunct ordering problem: NP-hard</a:t>
            </a:r>
          </a:p>
          <a:p>
            <a:pPr lvl="1" eaLnBrk="1" hangingPunct="1"/>
            <a:r>
              <a:rPr lang="en-US" altLang="en-US">
                <a:sym typeface="Wingdings" pitchFamily="2" charset="2"/>
              </a:rPr>
              <a:t>Heuristics? </a:t>
            </a:r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B9AF15-287A-BC4E-A0B2-172B2464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9E9A950-2610-6349-89B5-6BA9F548F676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61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pic>
        <p:nvPicPr>
          <p:cNvPr id="65540" name="Picture 4" descr="australia-csp">
            <a:extLst>
              <a:ext uri="{FF2B5EF4-FFF2-40B4-BE49-F238E27FC236}">
                <a16:creationId xmlns:a16="http://schemas.microsoft.com/office/drawing/2014/main" id="{824870C9-DC5D-AF43-903C-D2C51C7C9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2438400"/>
            <a:ext cx="36766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Rectangle 2">
            <a:extLst>
              <a:ext uri="{FF2B5EF4-FFF2-40B4-BE49-F238E27FC236}">
                <a16:creationId xmlns:a16="http://schemas.microsoft.com/office/drawing/2014/main" id="{C8AE40FF-71E8-2F43-A769-3E7E083B6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Pattern Matching and CSP</a:t>
            </a:r>
          </a:p>
        </p:txBody>
      </p:sp>
      <p:sp>
        <p:nvSpPr>
          <p:cNvPr id="65542" name="Rectangle 3">
            <a:extLst>
              <a:ext uri="{FF2B5EF4-FFF2-40B4-BE49-F238E27FC236}">
                <a16:creationId xmlns:a16="http://schemas.microsoft.com/office/drawing/2014/main" id="{C235655D-7681-3340-A5D7-5D2934110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The </a:t>
            </a:r>
            <a:r>
              <a:rPr lang="en-US" altLang="en-US" sz="1800">
                <a:solidFill>
                  <a:schemeClr val="hlink"/>
                </a:solidFill>
              </a:rPr>
              <a:t>most constrained variable heuristic</a:t>
            </a:r>
            <a:r>
              <a:rPr lang="en-US" altLang="en-US" sz="1800"/>
              <a:t> used for CSPs would suggest ordering the conjuncts to look for missiles first if there are fewer missiles than objects owned by Nono</a:t>
            </a:r>
          </a:p>
          <a:p>
            <a:pPr eaLnBrk="1" hangingPunct="1"/>
            <a:r>
              <a:rPr lang="en-US" altLang="en-US" sz="1800"/>
              <a:t>We can actually express every finite-domain CSP as a single definite clause together with some associated ground facts</a:t>
            </a:r>
          </a:p>
          <a:p>
            <a:pPr eaLnBrk="1" hangingPunct="1"/>
            <a:endParaRPr lang="en-US" altLang="en-US" sz="180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Diff(wa, nt) </a:t>
            </a:r>
            <a:r>
              <a:rPr lang="en-US" altLang="en-US" sz="1600">
                <a:solidFill>
                  <a:schemeClr val="tx2"/>
                </a:solidFill>
                <a:sym typeface="Symbol" pitchFamily="2" charset="2"/>
              </a:rPr>
              <a:t> </a:t>
            </a:r>
            <a:r>
              <a:rPr lang="en-US" altLang="en-US" sz="1600">
                <a:solidFill>
                  <a:schemeClr val="tx2"/>
                </a:solidFill>
              </a:rPr>
              <a:t>Diff(wa, sa) </a:t>
            </a:r>
            <a:r>
              <a:rPr lang="en-US" altLang="en-US" sz="1600">
                <a:solidFill>
                  <a:schemeClr val="tx2"/>
                </a:solidFill>
                <a:sym typeface="Symbol" pitchFamily="2" charset="2"/>
              </a:rPr>
              <a:t></a:t>
            </a:r>
            <a:endParaRPr lang="en-US" altLang="en-US" sz="160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Diff(nt, q) </a:t>
            </a:r>
            <a:r>
              <a:rPr lang="en-US" altLang="en-US" sz="1600">
                <a:solidFill>
                  <a:schemeClr val="tx2"/>
                </a:solidFill>
                <a:sym typeface="Symbol" pitchFamily="2" charset="2"/>
              </a:rPr>
              <a:t></a:t>
            </a:r>
            <a:r>
              <a:rPr lang="en-US" altLang="en-US" sz="1600">
                <a:solidFill>
                  <a:schemeClr val="tx2"/>
                </a:solidFill>
              </a:rPr>
              <a:t> Diff(nt, sa) </a:t>
            </a:r>
            <a:r>
              <a:rPr lang="en-US" altLang="en-US" sz="1600">
                <a:solidFill>
                  <a:schemeClr val="tx2"/>
                </a:solidFill>
                <a:sym typeface="Symbol" pitchFamily="2" charset="2"/>
              </a:rPr>
              <a:t></a:t>
            </a:r>
            <a:r>
              <a:rPr lang="en-US" altLang="en-US" sz="160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Diff(nsw, v) </a:t>
            </a:r>
            <a:r>
              <a:rPr lang="en-US" altLang="en-US" sz="1600">
                <a:solidFill>
                  <a:schemeClr val="tx2"/>
                </a:solidFill>
                <a:sym typeface="Symbol" pitchFamily="2" charset="2"/>
              </a:rPr>
              <a:t> </a:t>
            </a:r>
            <a:r>
              <a:rPr lang="en-US" altLang="en-US" sz="1600">
                <a:solidFill>
                  <a:schemeClr val="tx2"/>
                </a:solidFill>
              </a:rPr>
              <a:t>Diff(nsw, v) </a:t>
            </a:r>
            <a:r>
              <a:rPr lang="en-US" altLang="en-US" sz="1600">
                <a:solidFill>
                  <a:schemeClr val="tx2"/>
                </a:solidFill>
                <a:sym typeface="Symbol" pitchFamily="2" charset="2"/>
              </a:rPr>
              <a:t></a:t>
            </a:r>
            <a:r>
              <a:rPr lang="en-US" altLang="en-US" sz="160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Diff(v, sa) </a:t>
            </a:r>
            <a:r>
              <a:rPr lang="en-US" altLang="en-US" sz="1600">
                <a:solidFill>
                  <a:schemeClr val="tx2"/>
                </a:solidFill>
                <a:sym typeface="Wingdings" pitchFamily="2" charset="2"/>
              </a:rPr>
              <a:t></a:t>
            </a:r>
            <a:r>
              <a:rPr lang="en-US" altLang="en-US" sz="1600">
                <a:solidFill>
                  <a:schemeClr val="tx2"/>
                </a:solidFill>
                <a:sym typeface="Mathematica1" pitchFamily="2" charset="2"/>
              </a:rPr>
              <a:t> Colorable()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1600">
              <a:solidFill>
                <a:schemeClr val="tx2"/>
              </a:solidFill>
              <a:sym typeface="Mathematica1" pitchFamily="2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>
                <a:solidFill>
                  <a:schemeClr val="tx2"/>
                </a:solidFill>
                <a:sym typeface="Mathematica1" pitchFamily="2" charset="2"/>
              </a:rPr>
              <a:t>Diff(R, B)  Diff(R, G)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>
                <a:solidFill>
                  <a:schemeClr val="tx2"/>
                </a:solidFill>
                <a:sym typeface="Mathematica1" pitchFamily="2" charset="2"/>
              </a:rPr>
              <a:t>Diff(G, R)  Diff(G, B)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>
                <a:solidFill>
                  <a:schemeClr val="tx2"/>
                </a:solidFill>
                <a:sym typeface="Mathematica1" pitchFamily="2" charset="2"/>
              </a:rPr>
              <a:t>Diff(B, R)  Diff(B, G)</a:t>
            </a:r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241659-E7C5-1846-961B-F94D1479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99EB65E-2FC7-CA4F-959E-1ADD4D4F6317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62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B774A5FF-AE6B-E743-9727-8A941F260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Incremental Forward Chaining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0549D933-8F1D-0149-AD37-B0296A2AC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Observation:</a:t>
            </a:r>
          </a:p>
          <a:p>
            <a:pPr lvl="1" eaLnBrk="1" hangingPunct="1"/>
            <a:r>
              <a:rPr lang="en-US" altLang="en-US" sz="2000">
                <a:solidFill>
                  <a:schemeClr val="hlink"/>
                </a:solidFill>
              </a:rPr>
              <a:t>Every new fact inferred on iteration t must be derived from at least one new fact inferred on iteration t-1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Modification:</a:t>
            </a:r>
          </a:p>
          <a:p>
            <a:pPr lvl="1" eaLnBrk="1" hangingPunct="1"/>
            <a:r>
              <a:rPr lang="en-US" altLang="en-US" sz="2000"/>
              <a:t>At iteration t, we check a rule only if its premise includes a conjunct p</a:t>
            </a:r>
            <a:r>
              <a:rPr lang="en-US" altLang="en-US" sz="2000" baseline="-12000"/>
              <a:t>i</a:t>
            </a:r>
            <a:r>
              <a:rPr lang="en-US" altLang="en-US" sz="2000"/>
              <a:t> that unifies with a fact p</a:t>
            </a:r>
            <a:r>
              <a:rPr lang="en-US" altLang="en-US" sz="2000" baseline="-12000"/>
              <a:t>i</a:t>
            </a:r>
            <a:r>
              <a:rPr lang="en-US" altLang="en-US" sz="2000"/>
              <a:t>’ newly inferred at iteration t-1</a:t>
            </a:r>
          </a:p>
          <a:p>
            <a:pPr lvl="1" eaLnBrk="1" hangingPunct="1"/>
            <a:r>
              <a:rPr lang="en-US" altLang="en-US" sz="2000"/>
              <a:t>Many real systems operate in an “update” mode wherein </a:t>
            </a:r>
            <a:r>
              <a:rPr lang="en-US" altLang="en-US" sz="2000">
                <a:solidFill>
                  <a:schemeClr val="accent2"/>
                </a:solidFill>
              </a:rPr>
              <a:t>forward chaining occurs in response to each new fact</a:t>
            </a:r>
            <a:r>
              <a:rPr lang="en-US" altLang="en-US" sz="2000"/>
              <a:t> that is TOLD to the system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3A2DF6-FA0D-7D41-BB31-6A5CAA56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ABAAF50-A636-F34D-82FB-80AA7C3F0783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63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43586E28-B908-1D48-B836-16BBDA185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Irrelevant Facts</a:t>
            </a: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F4A9F17B-F4DB-6D4C-84CF-56FFB19B4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FC makes all allowable inferences based on known facts, even if they are irrelevant to the goal at hand</a:t>
            </a:r>
          </a:p>
          <a:p>
            <a:pPr eaLnBrk="1" hangingPunct="1"/>
            <a:r>
              <a:rPr lang="en-US" altLang="en-US"/>
              <a:t>Similar to FC in propositional context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Solution?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78CFCE-94A4-D446-B09E-B8C21A7B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17C2B1C-9A7C-654F-86FD-14ACA36B1994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64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81E5EF2D-6C4C-7248-AF85-CAF92810E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4915112-2E58-CB45-AA2D-1190AD9EC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2"/>
                </a:solidFill>
                <a:latin typeface="Arial" charset="0"/>
              </a:rPr>
              <a:t>p</a:t>
            </a:r>
            <a:r>
              <a:rPr lang="en-US" baseline="-25000">
                <a:solidFill>
                  <a:schemeClr val="tx2"/>
                </a:solidFill>
                <a:latin typeface="Arial" charset="0"/>
              </a:rPr>
              <a:t>1 </a:t>
            </a:r>
            <a:r>
              <a:rPr lang="en-US">
                <a:solidFill>
                  <a:schemeClr val="tx2"/>
                </a:solidFill>
                <a:latin typeface="Arial" charset="0"/>
                <a:sym typeface="Symbol" pitchFamily="18" charset="2"/>
              </a:rPr>
              <a:t> p</a:t>
            </a:r>
            <a:r>
              <a:rPr lang="en-US" baseline="-14000">
                <a:solidFill>
                  <a:schemeClr val="tx2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baseline="-25000">
                <a:solidFill>
                  <a:schemeClr val="tx2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>
                <a:solidFill>
                  <a:schemeClr val="tx2"/>
                </a:solidFill>
                <a:latin typeface="Arial" charset="0"/>
                <a:sym typeface="Symbol" pitchFamily="18" charset="2"/>
              </a:rPr>
              <a:t>… p</a:t>
            </a:r>
            <a:r>
              <a:rPr lang="en-US" baseline="-25000">
                <a:solidFill>
                  <a:schemeClr val="tx2"/>
                </a:solidFill>
                <a:latin typeface="Arial" charset="0"/>
                <a:sym typeface="Symbol" pitchFamily="18" charset="2"/>
              </a:rPr>
              <a:t>n</a:t>
            </a:r>
            <a:r>
              <a:rPr lang="en-US">
                <a:solidFill>
                  <a:schemeClr val="tx2"/>
                </a:solidFill>
                <a:latin typeface="Arial" charset="0"/>
                <a:sym typeface="Symbol" pitchFamily="18" charset="2"/>
              </a:rPr>
              <a:t> 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 q</a:t>
            </a:r>
          </a:p>
          <a:p>
            <a:pPr eaLnBrk="1" hangingPunct="1">
              <a:defRPr/>
            </a:pPr>
            <a:r>
              <a:rPr lang="en-US"/>
              <a:t>When a query 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q</a:t>
            </a:r>
            <a:r>
              <a:rPr lang="en-US"/>
              <a:t> is examined:</a:t>
            </a:r>
          </a:p>
          <a:p>
            <a:pPr lvl="1" eaLnBrk="1" hangingPunct="1">
              <a:defRPr/>
            </a:pPr>
            <a:r>
              <a:rPr lang="en-US"/>
              <a:t>if a matching fact 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q'</a:t>
            </a:r>
            <a:r>
              <a:rPr lang="en-US"/>
              <a:t> is known, return the unifier</a:t>
            </a:r>
          </a:p>
          <a:p>
            <a:pPr lvl="1" eaLnBrk="1" hangingPunct="1">
              <a:defRPr/>
            </a:pPr>
            <a:r>
              <a:rPr lang="en-US"/>
              <a:t>for each rule whose consequent </a:t>
            </a:r>
            <a:r>
              <a:rPr lang="en-US">
                <a:solidFill>
                  <a:schemeClr val="tx2"/>
                </a:solidFill>
              </a:rPr>
              <a:t>q'</a:t>
            </a:r>
            <a:r>
              <a:rPr lang="en-US"/>
              <a:t> matches</a:t>
            </a:r>
            <a:r>
              <a:rPr lang="en-US">
                <a:latin typeface="Arial" charset="0"/>
              </a:rPr>
              <a:t> 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q</a:t>
            </a:r>
          </a:p>
          <a:p>
            <a:pPr lvl="1" eaLnBrk="1" hangingPunct="1">
              <a:defRPr/>
            </a:pPr>
            <a:r>
              <a:rPr lang="en-US"/>
              <a:t>attempt to prove each </a:t>
            </a:r>
            <a:r>
              <a:rPr lang="en-US">
                <a:solidFill>
                  <a:schemeClr val="hlink"/>
                </a:solidFill>
              </a:rPr>
              <a:t>premise</a:t>
            </a:r>
            <a:r>
              <a:rPr lang="en-US"/>
              <a:t> of the rule by backward chaining</a:t>
            </a:r>
          </a:p>
          <a:p>
            <a:pPr eaLnBrk="1" hangingPunct="1">
              <a:defRPr/>
            </a:pPr>
            <a:endParaRPr lang="en-US" sz="3200"/>
          </a:p>
          <a:p>
            <a:pPr eaLnBrk="1" hangingPunct="1">
              <a:defRPr/>
            </a:pPr>
            <a:r>
              <a:rPr lang="en-US" sz="2400"/>
              <a:t>Backward chaining is the basis for “logic programming,” e.g.,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Prolog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E480B-4224-B34D-B96C-5B57B56C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EFABBF9-2C98-7640-88C5-9EADC57ACD94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65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23CC8043-C40E-9141-AABB-C69FB5CDA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Algorithm</a:t>
            </a:r>
          </a:p>
        </p:txBody>
      </p:sp>
      <p:pic>
        <p:nvPicPr>
          <p:cNvPr id="69637" name="Picture 3">
            <a:extLst>
              <a:ext uri="{FF2B5EF4-FFF2-40B4-BE49-F238E27FC236}">
                <a16:creationId xmlns:a16="http://schemas.microsoft.com/office/drawing/2014/main" id="{33238C6D-72D5-614F-9062-8E88A2EBF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7083" r="8984" b="27083"/>
          <a:stretch>
            <a:fillRect/>
          </a:stretch>
        </p:blipFill>
        <p:spPr bwMode="auto">
          <a:xfrm>
            <a:off x="304800" y="1524000"/>
            <a:ext cx="84582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50DA5-CE04-154D-8CE1-0E0564A0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19A9398-0BEC-4745-BB94-A3E59C1E6208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66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6DAA6A3F-653D-E14E-A49D-AA6F76EAF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70661" name="Picture 3" descr="crime-bc01c">
            <a:extLst>
              <a:ext uri="{FF2B5EF4-FFF2-40B4-BE49-F238E27FC236}">
                <a16:creationId xmlns:a16="http://schemas.microsoft.com/office/drawing/2014/main" id="{5841FFA1-D581-3643-B9E3-D4508D439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7818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E2612-A34C-AC41-9686-D06BB974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43523BA-B806-A240-B107-0C274CB5D170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67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0948E255-7B78-C740-9386-E3FD51E60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71685" name="Picture 3" descr="crime-bc02c">
            <a:extLst>
              <a:ext uri="{FF2B5EF4-FFF2-40B4-BE49-F238E27FC236}">
                <a16:creationId xmlns:a16="http://schemas.microsoft.com/office/drawing/2014/main" id="{D8836D1B-9901-1F45-B746-26B063CD9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2B1AA-A7C4-DA4B-8819-61414F6A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6507ECB-2438-4945-8D2D-A32438E2C8E2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68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539DDCC6-E77D-4048-81AD-65E46BA00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72709" name="Picture 3" descr="crime-bc03c">
            <a:extLst>
              <a:ext uri="{FF2B5EF4-FFF2-40B4-BE49-F238E27FC236}">
                <a16:creationId xmlns:a16="http://schemas.microsoft.com/office/drawing/2014/main" id="{8BD2CA8C-538E-1F48-AD2A-B8BF468CF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9E7C7-4B8A-C942-ADB6-9B1DCCDD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44C8CEB-A146-1347-8FB8-2BC4F0041A40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69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426C9D32-8065-4A4E-9F9D-D5FCEF989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73733" name="Picture 3" descr="crime-bc04c">
            <a:extLst>
              <a:ext uri="{FF2B5EF4-FFF2-40B4-BE49-F238E27FC236}">
                <a16:creationId xmlns:a16="http://schemas.microsoft.com/office/drawing/2014/main" id="{88243BBB-179C-E64D-8476-645686EA9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A6FED84-17B9-004C-B8DE-F35E7A7D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55C862-3E2D-6941-9168-7A3481862E67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7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94B3DE65-9ABD-EA45-90BA-62FF4F64B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First-Order Logic (FOL)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D640D582-AA98-4949-BFAD-2196F36F2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Whereas propositional logic assumes the world contains </a:t>
            </a:r>
            <a:r>
              <a:rPr lang="en-US" altLang="en-US" sz="2400">
                <a:solidFill>
                  <a:srgbClr val="FF0000"/>
                </a:solidFill>
              </a:rPr>
              <a:t>facts</a:t>
            </a:r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First-order logic (like natural language) assumes the world contains</a:t>
            </a:r>
          </a:p>
          <a:p>
            <a:pPr lvl="1" eaLnBrk="1" hangingPunct="1"/>
            <a:r>
              <a:rPr lang="en-US" altLang="en-US" sz="2000">
                <a:solidFill>
                  <a:schemeClr val="accent2"/>
                </a:solidFill>
              </a:rPr>
              <a:t>Objects</a:t>
            </a:r>
            <a:r>
              <a:rPr lang="en-US" altLang="en-US" sz="2000"/>
              <a:t>: people, houses, numbers, colors, baseball games, wars, …</a:t>
            </a:r>
          </a:p>
          <a:p>
            <a:pPr lvl="1" eaLnBrk="1" hangingPunct="1"/>
            <a:r>
              <a:rPr lang="en-US" altLang="en-US" sz="2000">
                <a:solidFill>
                  <a:schemeClr val="accent2"/>
                </a:solidFill>
              </a:rPr>
              <a:t>Relations</a:t>
            </a:r>
            <a:r>
              <a:rPr lang="en-US" altLang="en-US" sz="2000"/>
              <a:t>: red, round, prime, brother of, bigger than, part of, comes between, …</a:t>
            </a:r>
          </a:p>
          <a:p>
            <a:pPr lvl="1" eaLnBrk="1" hangingPunct="1"/>
            <a:r>
              <a:rPr lang="en-US" altLang="en-US" sz="2000">
                <a:solidFill>
                  <a:schemeClr val="accent2"/>
                </a:solidFill>
              </a:rPr>
              <a:t>Functions</a:t>
            </a:r>
            <a:r>
              <a:rPr lang="en-US" altLang="en-US" sz="2000"/>
              <a:t>: father of, best friend, one more than, plus, …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1906E-7B62-104D-9778-D959BCA7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BE8D91F-B26F-D244-BD7B-5ACA909F7386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70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FCDD3F39-EEB9-F746-B853-D09AF015B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74757" name="Picture 3" descr="crime-bc05c">
            <a:extLst>
              <a:ext uri="{FF2B5EF4-FFF2-40B4-BE49-F238E27FC236}">
                <a16:creationId xmlns:a16="http://schemas.microsoft.com/office/drawing/2014/main" id="{A0C3134C-6516-3642-AB79-137E10329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B2714-C13E-4D40-A593-7E8096B4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5DF7A6-01B4-2244-863A-765F45C45F68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71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0981AE69-7E32-0F49-8EE3-9BD8EFFAF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75781" name="Picture 3" descr="crime-bc06c">
            <a:extLst>
              <a:ext uri="{FF2B5EF4-FFF2-40B4-BE49-F238E27FC236}">
                <a16:creationId xmlns:a16="http://schemas.microsoft.com/office/drawing/2014/main" id="{2D1C4794-2C42-994A-85F6-248DD376E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D52D3-7EE1-2442-A4AE-6147C6A1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2094A98-0D69-C240-B870-BBC5A3935426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72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6FD2C3F1-4BF2-AC4E-AA19-AC357ED4A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76805" name="Picture 3" descr="crime-bc07c">
            <a:extLst>
              <a:ext uri="{FF2B5EF4-FFF2-40B4-BE49-F238E27FC236}">
                <a16:creationId xmlns:a16="http://schemas.microsoft.com/office/drawing/2014/main" id="{AE219BD7-2408-2A4B-974C-66CC5871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066CC4-FD08-6C4B-916A-479E5977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B379D71-BAEB-404D-A86B-EA9DDAC8A030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73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3F2BC188-B54C-F345-9D4D-C9F521DD4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of Backward Chaining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CA3AC46F-943D-DB42-95F4-59A7538C9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search: space is linear in size of proof</a:t>
            </a:r>
          </a:p>
          <a:p>
            <a:pPr eaLnBrk="1" hangingPunct="1"/>
            <a:r>
              <a:rPr lang="en-US" altLang="en-US"/>
              <a:t>Repeated states and incompleteness</a:t>
            </a:r>
          </a:p>
          <a:p>
            <a:pPr lvl="1" eaLnBrk="1" hangingPunct="1"/>
            <a:r>
              <a:rPr lang="en-US" altLang="en-US"/>
              <a:t>can be fixed by checking current goal against every goal on stack</a:t>
            </a:r>
          </a:p>
          <a:p>
            <a:pPr eaLnBrk="1" hangingPunct="1"/>
            <a:r>
              <a:rPr lang="en-US" altLang="en-US"/>
              <a:t>Inefficient due to repeated subgoals</a:t>
            </a:r>
          </a:p>
          <a:p>
            <a:pPr lvl="1" eaLnBrk="1" hangingPunct="1"/>
            <a:r>
              <a:rPr lang="en-US" altLang="en-US"/>
              <a:t>can be fixed by caching previous results</a:t>
            </a:r>
          </a:p>
          <a:p>
            <a:pPr eaLnBrk="1" hangingPunct="1"/>
            <a:r>
              <a:rPr lang="en-US" altLang="en-US"/>
              <a:t>Widely used in logic programming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F4BBD31-8978-7743-A3D0-205640B5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BBDF1D6-F53F-BB48-98DD-98E4AC6D1831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74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DB797A0A-3110-0840-B826-12A1D73A9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 Programming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BB31CB22-0371-6A44-93F8-747D5AE36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Prolog</a:t>
            </a:r>
          </a:p>
          <a:p>
            <a:pPr eaLnBrk="1" hangingPunct="1"/>
            <a:r>
              <a:rPr lang="en-US" altLang="en-US"/>
              <a:t>Lisp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sz="2400"/>
              <a:t>Introduced in CS 352 (symbolic programming)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 u="sng">
                <a:hlinkClick r:id="rId2"/>
              </a:rPr>
              <a:t>http://www.cs.toronto.edu/~sheila/384/w11/simple-prolog-examples.html</a:t>
            </a:r>
            <a:r>
              <a:rPr lang="en-US" altLang="en-US" sz="2400"/>
              <a:t> 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571E09-53CF-7540-AEC5-C613C7C9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6554619-F63B-3D41-AF25-C89842C9DB4F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75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8AADC67F-CC29-664F-B5FB-25B73848F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In-Class Exercise #8.5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BB4EABF4-2D6A-CA49-9B46-4A484E7D3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Write down logical representations for the following sentences, suitable for use with Generalized Modus Ponens</a:t>
            </a:r>
          </a:p>
          <a:p>
            <a:pPr lvl="1" eaLnBrk="1" hangingPunct="1"/>
            <a:r>
              <a:rPr lang="en-US" altLang="en-US" sz="2000"/>
              <a:t>Horses, cows, and pigs are mammals.</a:t>
            </a:r>
          </a:p>
          <a:p>
            <a:pPr lvl="1" eaLnBrk="1" hangingPunct="1"/>
            <a:r>
              <a:rPr lang="en-US" altLang="en-US" sz="2000"/>
              <a:t>An offspring of a horse is a horse.</a:t>
            </a:r>
          </a:p>
          <a:p>
            <a:pPr lvl="1" eaLnBrk="1" hangingPunct="1"/>
            <a:r>
              <a:rPr lang="en-US" altLang="en-US" sz="2000"/>
              <a:t>Bluebeard is a horse.</a:t>
            </a:r>
          </a:p>
          <a:p>
            <a:pPr lvl="1" eaLnBrk="1" hangingPunct="1"/>
            <a:r>
              <a:rPr lang="en-US" altLang="en-US" sz="2000"/>
              <a:t>Bluebeard is Charlie’s parent.</a:t>
            </a:r>
          </a:p>
          <a:p>
            <a:pPr lvl="1" eaLnBrk="1" hangingPunct="1"/>
            <a:r>
              <a:rPr lang="en-US" altLang="en-US" sz="2000"/>
              <a:t>Offspring and parent are inverse relations.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Draw the proof tree generated by exhaustive backward-chaining algorithm for the query </a:t>
            </a:r>
            <a:r>
              <a:rPr lang="en-US" altLang="en-US" sz="2000">
                <a:sym typeface="Symbol" pitchFamily="2" charset="2"/>
              </a:rPr>
              <a:t>h Horse(h), where clauses are matched in the order given.</a:t>
            </a:r>
            <a:endParaRPr lang="en-US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5DC8A-6BE2-8544-BA7B-385A6B4B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083CB1D-49F1-9241-9D44-694121A7E013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8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D4AB3C8C-8C51-8C49-9177-8BBD9C175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Models for FOL: Example</a:t>
            </a:r>
          </a:p>
        </p:txBody>
      </p:sp>
      <p:pic>
        <p:nvPicPr>
          <p:cNvPr id="10245" name="Picture 4" descr="fol-model">
            <a:extLst>
              <a:ext uri="{FF2B5EF4-FFF2-40B4-BE49-F238E27FC236}">
                <a16:creationId xmlns:a16="http://schemas.microsoft.com/office/drawing/2014/main" id="{D037955E-A365-9F48-9786-18605F189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7056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0034-440B-DE46-9767-FB0CD4B7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D5C79E-E580-2B4D-88A0-93C4C4993D16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9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C263E8F7-5B90-0A43-A86D-0E7095196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A114635C-8F0B-DC4B-9CB9-B0E072EF2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342900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Five objects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Two binary relations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Three unary relations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One unary function</a:t>
            </a:r>
          </a:p>
        </p:txBody>
      </p:sp>
      <p:pic>
        <p:nvPicPr>
          <p:cNvPr id="11270" name="Picture 4" descr="fol-model">
            <a:extLst>
              <a:ext uri="{FF2B5EF4-FFF2-40B4-BE49-F238E27FC236}">
                <a16:creationId xmlns:a16="http://schemas.microsoft.com/office/drawing/2014/main" id="{789256AD-D014-1948-871F-108B6136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97038"/>
            <a:ext cx="5638800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1D80E3"/>
      </a:accent2>
      <a:accent3>
        <a:srgbClr val="FFFFFF"/>
      </a:accent3>
      <a:accent4>
        <a:srgbClr val="000000"/>
      </a:accent4>
      <a:accent5>
        <a:srgbClr val="DEBBCA"/>
      </a:accent5>
      <a:accent6>
        <a:srgbClr val="1973CE"/>
      </a:accent6>
      <a:hlink>
        <a:srgbClr val="FF0000"/>
      </a:hlink>
      <a:folHlink>
        <a:srgbClr val="D9F50B"/>
      </a:folHlink>
    </a:clrScheme>
    <a:fontScheme name="Blend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7730</TotalTime>
  <Words>5245</Words>
  <Application>Microsoft Macintosh PowerPoint</Application>
  <PresentationFormat>On-screen Show (4:3)</PresentationFormat>
  <Paragraphs>608</Paragraphs>
  <Slides>75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Mathematica1</vt:lpstr>
      <vt:lpstr>Arial</vt:lpstr>
      <vt:lpstr>Symbol</vt:lpstr>
      <vt:lpstr>Tahoma</vt:lpstr>
      <vt:lpstr>Times New Roman</vt:lpstr>
      <vt:lpstr>Verdana</vt:lpstr>
      <vt:lpstr>Wingdings</vt:lpstr>
      <vt:lpstr>Blends</vt:lpstr>
      <vt:lpstr>Equation</vt:lpstr>
      <vt:lpstr>Bitmap Image</vt:lpstr>
      <vt:lpstr>Chapters 8 &amp; 9  First-Order Logic</vt:lpstr>
      <vt:lpstr>Outline</vt:lpstr>
      <vt:lpstr>Pros and Cons of Pro. Logic</vt:lpstr>
      <vt:lpstr>Our Approach</vt:lpstr>
      <vt:lpstr>Identify Objects, Relations, Functions</vt:lpstr>
      <vt:lpstr>Prop. Logic vs. FOL</vt:lpstr>
      <vt:lpstr>First-Order Logic (FOL)</vt:lpstr>
      <vt:lpstr>Models for FOL: Example</vt:lpstr>
      <vt:lpstr>Example</vt:lpstr>
      <vt:lpstr>Syntax of FOL: Basic Elements</vt:lpstr>
      <vt:lpstr>Relations (Predicates)</vt:lpstr>
      <vt:lpstr>Functions</vt:lpstr>
      <vt:lpstr>Terms and Atomic Sentences</vt:lpstr>
      <vt:lpstr>Composite Sentences</vt:lpstr>
      <vt:lpstr>Intended Interpretation</vt:lpstr>
      <vt:lpstr>Intended Interpretation (Con’t)</vt:lpstr>
      <vt:lpstr>In General</vt:lpstr>
      <vt:lpstr>Universal Quantifier</vt:lpstr>
      <vt:lpstr>Existential Quantifier</vt:lpstr>
      <vt:lpstr>Nested Quantifiers</vt:lpstr>
      <vt:lpstr>Equality</vt:lpstr>
      <vt:lpstr>Using FOL</vt:lpstr>
      <vt:lpstr>Example: The Kinship Domain</vt:lpstr>
      <vt:lpstr>Example: The Kinship Domain</vt:lpstr>
      <vt:lpstr>The Wumpus World</vt:lpstr>
      <vt:lpstr>The Wumpus World</vt:lpstr>
      <vt:lpstr>Diagnostic Rules</vt:lpstr>
      <vt:lpstr>Causal Rules</vt:lpstr>
      <vt:lpstr>Summary</vt:lpstr>
      <vt:lpstr>In-Class Exercise #8.2</vt:lpstr>
      <vt:lpstr>Inference in FOL</vt:lpstr>
      <vt:lpstr>Universal Instantiation</vt:lpstr>
      <vt:lpstr>Existential Instantiation</vt:lpstr>
      <vt:lpstr>In-Class Exercise #8.3</vt:lpstr>
      <vt:lpstr>Reduction to Propositional Inference</vt:lpstr>
      <vt:lpstr>Reduction Cont’d.</vt:lpstr>
      <vt:lpstr>Problems with Propositionalization</vt:lpstr>
      <vt:lpstr>Problems with Propositionalization</vt:lpstr>
      <vt:lpstr>Unification and Lifting</vt:lpstr>
      <vt:lpstr>A First-Order Inference Rule</vt:lpstr>
      <vt:lpstr>Generalized Modus Ponens</vt:lpstr>
      <vt:lpstr>Unification</vt:lpstr>
      <vt:lpstr>Unification</vt:lpstr>
      <vt:lpstr>PowerPoint Presentation</vt:lpstr>
      <vt:lpstr>PowerPoint Presentation</vt:lpstr>
      <vt:lpstr>PowerPoint Presentation</vt:lpstr>
      <vt:lpstr>PowerPoint Presentation</vt:lpstr>
      <vt:lpstr>Unification Contd.</vt:lpstr>
      <vt:lpstr>In-Class Exercise #8.4</vt:lpstr>
      <vt:lpstr>Example Knowledge Base</vt:lpstr>
      <vt:lpstr>Example Knowledge Base</vt:lpstr>
      <vt:lpstr>Forward Chaining</vt:lpstr>
      <vt:lpstr>Forward Chaining Algorithm</vt:lpstr>
      <vt:lpstr>Forward Chaining Proof</vt:lpstr>
      <vt:lpstr>Forward Chaining Proof</vt:lpstr>
      <vt:lpstr>Forward Chaining Proof</vt:lpstr>
      <vt:lpstr>Analysis of Forward Chaining</vt:lpstr>
      <vt:lpstr>FC Algorithm Analysis</vt:lpstr>
      <vt:lpstr>Sources of Complexity</vt:lpstr>
      <vt:lpstr>Matching Rules Against Known Facts</vt:lpstr>
      <vt:lpstr>Pattern Matching and CSP</vt:lpstr>
      <vt:lpstr>Incremental Forward Chaining</vt:lpstr>
      <vt:lpstr>Irrelevant Facts</vt:lpstr>
      <vt:lpstr>Backward Chaining</vt:lpstr>
      <vt:lpstr>Backward Chaining Algorithm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Analysis of Backward Chaining</vt:lpstr>
      <vt:lpstr>Logic Programming</vt:lpstr>
      <vt:lpstr>In-Class Exercise #8.5</vt:lpstr>
    </vt:vector>
  </TitlesOfParts>
  <Company>Fish Farm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Daisy</dc:creator>
  <cp:lastModifiedBy>Daisy Tang</cp:lastModifiedBy>
  <cp:revision>530</cp:revision>
  <dcterms:created xsi:type="dcterms:W3CDTF">2007-08-29T06:15:21Z</dcterms:created>
  <dcterms:modified xsi:type="dcterms:W3CDTF">2020-06-20T22:20:18Z</dcterms:modified>
</cp:coreProperties>
</file>