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3" r:id="rId2"/>
    <p:sldId id="295" r:id="rId3"/>
    <p:sldId id="29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805"/>
    <p:restoredTop sz="95807"/>
  </p:normalViewPr>
  <p:slideViewPr>
    <p:cSldViewPr snapToGrid="0" snapToObjects="1">
      <p:cViewPr varScale="1">
        <p:scale>
          <a:sx n="76" d="100"/>
          <a:sy n="76" d="100"/>
        </p:scale>
        <p:origin x="200" y="96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D2AF-4177-3847-B666-02089572D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341835-50FC-9F40-AF81-913CA33EE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A817E8-9EF3-8646-9D7F-A972B4807B51}"/>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9BBA812E-5022-7C48-8C46-B553DE608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13414-6E3C-574C-A3D0-02186CE413E0}"/>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126156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302C-50A4-0A45-8E59-2EFB53D78A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532CA-AA2B-3448-9032-EDD8D2CE34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9D761-D2E1-1148-86CF-4BD95831A07F}"/>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67FC95FF-DE3E-E442-8B4B-CA31C58C0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EFA38-8293-2043-B6B5-CB49326CB775}"/>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117362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11441-2742-0748-9DD6-4914913DA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4E36EC-5CCD-8D48-8200-F020602507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7F459-A1D9-984C-8412-422E73A67BC0}"/>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0FDD62A8-C6E9-F748-B5BB-D0C002CB0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E4017-9B8D-A54C-8FD0-CE66EB4DB7AD}"/>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157203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0C7F-BD9E-1447-A31F-8F6341932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F52E9-2394-C14B-8441-D8B1DD7AE9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6D973-EE47-AD42-A6B0-C33B8F3F80D8}"/>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83DB4C21-9612-1445-A652-84D04FC46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2C2CA-13F5-3C45-99F9-6A4B2BF0F6EC}"/>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74284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F95-D1DA-DC44-8D5D-F717FE9FAC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60A565-17B2-984E-B66E-9BC8134C1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E98AA9-E4BF-2B40-9AF4-878FE9D95451}"/>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962AA281-3D74-2944-A34C-C3D9F3341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A356C-D388-1344-B920-8780F7B2866B}"/>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373769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9E5B-DE0D-AF43-AC51-86A991D675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03AA4-ECD3-B142-BFEB-BB3B57D985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351844-2A07-B149-8F9D-7E2B608C8F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1D3601-A024-6D48-B1A8-498B3CCE3E15}"/>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6" name="Footer Placeholder 5">
            <a:extLst>
              <a:ext uri="{FF2B5EF4-FFF2-40B4-BE49-F238E27FC236}">
                <a16:creationId xmlns:a16="http://schemas.microsoft.com/office/drawing/2014/main" id="{7C9DCD2D-B75A-2A40-B548-693240389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34A4C-2193-8842-8A40-4EDB405F2222}"/>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222231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02BB-A370-3E43-9263-680B0D6DEF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672B94-3361-9C43-A305-70CACBEA3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9396AA-7B7B-BB45-A2E9-D2F1835DC4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007151-638B-0940-9AB2-254BBC714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5F81F5-7FC7-2247-8B07-CD07390415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050B99-2B39-2244-8F7D-51BB60416B3F}"/>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8" name="Footer Placeholder 7">
            <a:extLst>
              <a:ext uri="{FF2B5EF4-FFF2-40B4-BE49-F238E27FC236}">
                <a16:creationId xmlns:a16="http://schemas.microsoft.com/office/drawing/2014/main" id="{87479EB7-1262-DD45-A60E-50DBC14DD5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E0AAB0-C8D9-DC4D-BD9A-8E85734E822A}"/>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58501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83CB-3394-1548-8193-C7B6D2053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37F6E9-26DF-B04B-8271-DDB8984A0DDD}"/>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4" name="Footer Placeholder 3">
            <a:extLst>
              <a:ext uri="{FF2B5EF4-FFF2-40B4-BE49-F238E27FC236}">
                <a16:creationId xmlns:a16="http://schemas.microsoft.com/office/drawing/2014/main" id="{6B0673F5-1FFA-1343-8269-24D805B85D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7AE6F-CC79-654B-A862-8B61E59DA7BE}"/>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207047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1778C-A0AE-854A-839A-E6B841CC582B}"/>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3" name="Footer Placeholder 2">
            <a:extLst>
              <a:ext uri="{FF2B5EF4-FFF2-40B4-BE49-F238E27FC236}">
                <a16:creationId xmlns:a16="http://schemas.microsoft.com/office/drawing/2014/main" id="{3BEF726D-80CC-6A45-9FFA-F1738D5FB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30706-3AEA-2C4C-9C24-33DEB30E14FD}"/>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1718586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FF17-49BC-8246-AADB-05AF12227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22B160-18AF-7449-8597-A12A04BA7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94B6FD-3444-6741-B01A-1B336ABD4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D717BC-C3D3-C64B-AF66-D2E0224B5D2A}"/>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6" name="Footer Placeholder 5">
            <a:extLst>
              <a:ext uri="{FF2B5EF4-FFF2-40B4-BE49-F238E27FC236}">
                <a16:creationId xmlns:a16="http://schemas.microsoft.com/office/drawing/2014/main" id="{56555219-961E-2542-8A15-272BD0789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2EA76-BC89-304E-9E5D-31D7227660A7}"/>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369201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3551-8C13-6947-9B0E-9D57238EC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31395F-380F-FA47-AFF6-D9CB47273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62C7F-C939-A849-831F-791CEA482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6D6A84-0D8B-3E47-8956-FE5DE36E1EA0}"/>
              </a:ext>
            </a:extLst>
          </p:cNvPr>
          <p:cNvSpPr>
            <a:spLocks noGrp="1"/>
          </p:cNvSpPr>
          <p:nvPr>
            <p:ph type="dt" sz="half" idx="10"/>
          </p:nvPr>
        </p:nvSpPr>
        <p:spPr/>
        <p:txBody>
          <a:bodyPr/>
          <a:lstStyle/>
          <a:p>
            <a:fld id="{3C74330A-3926-144E-BDCB-9A2386B6206C}" type="datetimeFigureOut">
              <a:rPr lang="en-US" smtClean="0"/>
              <a:t>6/23/20</a:t>
            </a:fld>
            <a:endParaRPr lang="en-US"/>
          </a:p>
        </p:txBody>
      </p:sp>
      <p:sp>
        <p:nvSpPr>
          <p:cNvPr id="6" name="Footer Placeholder 5">
            <a:extLst>
              <a:ext uri="{FF2B5EF4-FFF2-40B4-BE49-F238E27FC236}">
                <a16:creationId xmlns:a16="http://schemas.microsoft.com/office/drawing/2014/main" id="{29D6AC63-B480-D248-8851-32409AF30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70745-708C-ED4B-AADC-987080301758}"/>
              </a:ext>
            </a:extLst>
          </p:cNvPr>
          <p:cNvSpPr>
            <a:spLocks noGrp="1"/>
          </p:cNvSpPr>
          <p:nvPr>
            <p:ph type="sldNum" sz="quarter" idx="12"/>
          </p:nvPr>
        </p:nvSpPr>
        <p:spPr/>
        <p:txBody>
          <a:bodyPr/>
          <a:lstStyle/>
          <a:p>
            <a:fld id="{95182702-6697-0C4B-AD92-9AA2F8BADA8D}" type="slidenum">
              <a:rPr lang="en-US" smtClean="0"/>
              <a:t>‹#›</a:t>
            </a:fld>
            <a:endParaRPr lang="en-US"/>
          </a:p>
        </p:txBody>
      </p:sp>
    </p:spTree>
    <p:extLst>
      <p:ext uri="{BB962C8B-B14F-4D97-AF65-F5344CB8AC3E}">
        <p14:creationId xmlns:p14="http://schemas.microsoft.com/office/powerpoint/2010/main" val="398203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DB84D-D90F-FB4A-8088-EAB37010E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43DAA-8408-7442-9D6E-77578C588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E60-406E-A14D-82C7-0E8E66CA6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4330A-3926-144E-BDCB-9A2386B6206C}" type="datetimeFigureOut">
              <a:rPr lang="en-US" smtClean="0"/>
              <a:t>6/23/20</a:t>
            </a:fld>
            <a:endParaRPr lang="en-US"/>
          </a:p>
        </p:txBody>
      </p:sp>
      <p:sp>
        <p:nvSpPr>
          <p:cNvPr id="5" name="Footer Placeholder 4">
            <a:extLst>
              <a:ext uri="{FF2B5EF4-FFF2-40B4-BE49-F238E27FC236}">
                <a16:creationId xmlns:a16="http://schemas.microsoft.com/office/drawing/2014/main" id="{BD2FDB26-CD34-7F42-A4D3-4E6081C08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0D7991-532A-1E4E-AE77-922852058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82702-6697-0C4B-AD92-9AA2F8BADA8D}" type="slidenum">
              <a:rPr lang="en-US" smtClean="0"/>
              <a:t>‹#›</a:t>
            </a:fld>
            <a:endParaRPr lang="en-US"/>
          </a:p>
        </p:txBody>
      </p:sp>
    </p:spTree>
    <p:extLst>
      <p:ext uri="{BB962C8B-B14F-4D97-AF65-F5344CB8AC3E}">
        <p14:creationId xmlns:p14="http://schemas.microsoft.com/office/powerpoint/2010/main" val="4207405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a:extLst>
              <a:ext uri="{FF2B5EF4-FFF2-40B4-BE49-F238E27FC236}">
                <a16:creationId xmlns:a16="http://schemas.microsoft.com/office/drawing/2014/main" id="{B6606E94-2F0E-4C47-B3CE-F427EB8D78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Verdana" panose="020B0604030504040204"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Verdana" panose="020B0604030504040204"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Verdana" panose="020B0604030504040204"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Verdana" panose="020B0604030504040204" pitchFamily="34" charset="0"/>
              </a:defRPr>
            </a:lvl4pPr>
            <a:lvl5pPr marL="2057400" indent="-228600">
              <a:spcBef>
                <a:spcPct val="20000"/>
              </a:spcBef>
              <a:buClr>
                <a:schemeClr val="accent1"/>
              </a:buClr>
              <a:buSzPct val="50000"/>
              <a:buFont typeface="Wingdings" pitchFamily="2" charset="2"/>
              <a:buChar char="n"/>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Verdana" panose="020B0604030504040204" pitchFamily="34" charset="0"/>
              </a:defRPr>
            </a:lvl9pPr>
          </a:lstStyle>
          <a:p>
            <a:pPr>
              <a:spcBef>
                <a:spcPct val="0"/>
              </a:spcBef>
              <a:buClrTx/>
              <a:buSzTx/>
              <a:buFontTx/>
              <a:buNone/>
            </a:pPr>
            <a:fld id="{58552944-C021-0541-BF3A-AB3E1151B70F}" type="slidenum">
              <a:rPr lang="en-US" altLang="en-US" sz="1200"/>
              <a:pPr>
                <a:spcBef>
                  <a:spcPct val="0"/>
                </a:spcBef>
                <a:buClrTx/>
                <a:buSzTx/>
                <a:buFontTx/>
                <a:buNone/>
              </a:pPr>
              <a:t>1</a:t>
            </a:fld>
            <a:endParaRPr lang="en-US" altLang="en-US" sz="1200"/>
          </a:p>
        </p:txBody>
      </p:sp>
      <p:sp>
        <p:nvSpPr>
          <p:cNvPr id="48132" name="Rectangle 2">
            <a:extLst>
              <a:ext uri="{FF2B5EF4-FFF2-40B4-BE49-F238E27FC236}">
                <a16:creationId xmlns:a16="http://schemas.microsoft.com/office/drawing/2014/main" id="{1FAAFE81-409E-9F41-A445-BB2D1C08708E}"/>
              </a:ext>
            </a:extLst>
          </p:cNvPr>
          <p:cNvSpPr>
            <a:spLocks noGrp="1" noChangeArrowheads="1"/>
          </p:cNvSpPr>
          <p:nvPr>
            <p:ph type="title"/>
          </p:nvPr>
        </p:nvSpPr>
        <p:spPr/>
        <p:txBody>
          <a:bodyPr/>
          <a:lstStyle/>
          <a:p>
            <a:pPr eaLnBrk="1" hangingPunct="1"/>
            <a:r>
              <a:rPr lang="en-US" altLang="en-US" dirty="0"/>
              <a:t>Answer to Ex 2.1</a:t>
            </a:r>
          </a:p>
        </p:txBody>
      </p:sp>
      <p:sp>
        <p:nvSpPr>
          <p:cNvPr id="48133" name="Rectangle 3">
            <a:extLst>
              <a:ext uri="{FF2B5EF4-FFF2-40B4-BE49-F238E27FC236}">
                <a16:creationId xmlns:a16="http://schemas.microsoft.com/office/drawing/2014/main" id="{69E9CF82-5192-474A-9918-6291B70BFC0D}"/>
              </a:ext>
            </a:extLst>
          </p:cNvPr>
          <p:cNvSpPr>
            <a:spLocks noGrp="1" noChangeArrowheads="1"/>
          </p:cNvSpPr>
          <p:nvPr>
            <p:ph type="body" idx="1"/>
          </p:nvPr>
        </p:nvSpPr>
        <p:spPr/>
        <p:txBody>
          <a:bodyPr>
            <a:normAutofit lnSpcReduction="10000"/>
          </a:bodyPr>
          <a:lstStyle/>
          <a:p>
            <a:pPr eaLnBrk="1" hangingPunct="1"/>
            <a:r>
              <a:rPr lang="en-US" altLang="en-US" dirty="0"/>
              <a:t>Q1: Since the agent will be deducted 1 point for each movement, we should not let the agent move back and forth between the two squares (like the agent described on page 12). This agent should stop when it knows that both squares are clean. Since this agent is only able to perceive dirt in its current location, we could add an internal state for the agent to know whether the other square is clean or not.</a:t>
            </a:r>
          </a:p>
          <a:p>
            <a:pPr eaLnBrk="1" hangingPunct="1"/>
            <a:r>
              <a:rPr lang="en-US" altLang="en-US" dirty="0"/>
              <a:t>Q2: If clean squares can become dirty, then the above agent should periodically check both squares (instead of stopping after both squares are clean) to make sure it will keep cleaning.   If an environment is unknown, agent should explore the environment to clean if it’s dirty.</a:t>
            </a:r>
          </a:p>
        </p:txBody>
      </p:sp>
    </p:spTree>
    <p:extLst>
      <p:ext uri="{BB962C8B-B14F-4D97-AF65-F5344CB8AC3E}">
        <p14:creationId xmlns:p14="http://schemas.microsoft.com/office/powerpoint/2010/main" val="195352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292-7BC0-484A-A00D-8226D55AB86A}"/>
              </a:ext>
            </a:extLst>
          </p:cNvPr>
          <p:cNvSpPr>
            <a:spLocks noGrp="1"/>
          </p:cNvSpPr>
          <p:nvPr>
            <p:ph type="title"/>
          </p:nvPr>
        </p:nvSpPr>
        <p:spPr/>
        <p:txBody>
          <a:bodyPr/>
          <a:lstStyle/>
          <a:p>
            <a:r>
              <a:rPr lang="en-US" dirty="0"/>
              <a:t>Answer to Ex. #2.2</a:t>
            </a:r>
          </a:p>
        </p:txBody>
      </p:sp>
      <p:sp>
        <p:nvSpPr>
          <p:cNvPr id="3" name="Content Placeholder 2">
            <a:extLst>
              <a:ext uri="{FF2B5EF4-FFF2-40B4-BE49-F238E27FC236}">
                <a16:creationId xmlns:a16="http://schemas.microsoft.com/office/drawing/2014/main" id="{23848467-C34C-E745-A140-B84C21070281}"/>
              </a:ext>
            </a:extLst>
          </p:cNvPr>
          <p:cNvSpPr>
            <a:spLocks noGrp="1"/>
          </p:cNvSpPr>
          <p:nvPr>
            <p:ph idx="1"/>
          </p:nvPr>
        </p:nvSpPr>
        <p:spPr/>
        <p:txBody>
          <a:bodyPr/>
          <a:lstStyle/>
          <a:p>
            <a:r>
              <a:rPr lang="en-US" dirty="0"/>
              <a:t>Robot soccer player</a:t>
            </a:r>
          </a:p>
          <a:p>
            <a:pPr lvl="1"/>
            <a:r>
              <a:rPr lang="en-US" dirty="0"/>
              <a:t>Similar to the taxi driver example. </a:t>
            </a:r>
          </a:p>
          <a:p>
            <a:pPr lvl="1"/>
            <a:endParaRPr lang="en-US" dirty="0"/>
          </a:p>
          <a:p>
            <a:r>
              <a:rPr lang="en-US" dirty="0"/>
              <a:t>Shopping for used AI books on the Internet</a:t>
            </a:r>
          </a:p>
          <a:p>
            <a:pPr lvl="1"/>
            <a:r>
              <a:rPr lang="en-US" dirty="0"/>
              <a:t>Similar to the mushroom picking robot.</a:t>
            </a:r>
          </a:p>
        </p:txBody>
      </p:sp>
    </p:spTree>
    <p:extLst>
      <p:ext uri="{BB962C8B-B14F-4D97-AF65-F5344CB8AC3E}">
        <p14:creationId xmlns:p14="http://schemas.microsoft.com/office/powerpoint/2010/main" val="128024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B8CC-1D85-9E44-B456-0F11C413E39B}"/>
              </a:ext>
            </a:extLst>
          </p:cNvPr>
          <p:cNvSpPr>
            <a:spLocks noGrp="1"/>
          </p:cNvSpPr>
          <p:nvPr>
            <p:ph type="title"/>
          </p:nvPr>
        </p:nvSpPr>
        <p:spPr/>
        <p:txBody>
          <a:bodyPr/>
          <a:lstStyle/>
          <a:p>
            <a:r>
              <a:rPr lang="en-US" dirty="0"/>
              <a:t>Answer to Ex. #2.3</a:t>
            </a:r>
          </a:p>
        </p:txBody>
      </p:sp>
      <p:sp>
        <p:nvSpPr>
          <p:cNvPr id="3" name="Content Placeholder 2">
            <a:extLst>
              <a:ext uri="{FF2B5EF4-FFF2-40B4-BE49-F238E27FC236}">
                <a16:creationId xmlns:a16="http://schemas.microsoft.com/office/drawing/2014/main" id="{048016A0-FE23-454C-AC9B-BC96FEA97CEF}"/>
              </a:ext>
            </a:extLst>
          </p:cNvPr>
          <p:cNvSpPr>
            <a:spLocks noGrp="1"/>
          </p:cNvSpPr>
          <p:nvPr>
            <p:ph idx="1"/>
          </p:nvPr>
        </p:nvSpPr>
        <p:spPr/>
        <p:txBody>
          <a:bodyPr/>
          <a:lstStyle/>
          <a:p>
            <a:r>
              <a:rPr lang="en-US" dirty="0"/>
              <a:t>1. False. Most of the worlds are not fully observable, but we could still build a perfectly rational agent (it depends on the performance measurement)</a:t>
            </a:r>
          </a:p>
          <a:p>
            <a:r>
              <a:rPr lang="en-US" dirty="0"/>
              <a:t>2. True. If performance measurement gives the same value for any action. </a:t>
            </a:r>
          </a:p>
          <a:p>
            <a:r>
              <a:rPr lang="en-US" dirty="0"/>
              <a:t>3. True. If it doesn’t change its performance.</a:t>
            </a:r>
          </a:p>
          <a:p>
            <a:r>
              <a:rPr lang="en-US" dirty="0"/>
              <a:t>4. False. It also depends on your hands. </a:t>
            </a:r>
          </a:p>
        </p:txBody>
      </p:sp>
    </p:spTree>
    <p:extLst>
      <p:ext uri="{BB962C8B-B14F-4D97-AF65-F5344CB8AC3E}">
        <p14:creationId xmlns:p14="http://schemas.microsoft.com/office/powerpoint/2010/main" val="3866388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246</Words>
  <Application>Microsoft Macintosh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Verdana</vt:lpstr>
      <vt:lpstr>Office Theme</vt:lpstr>
      <vt:lpstr>Answer to Ex 2.1</vt:lpstr>
      <vt:lpstr>Answer to Ex. #2.2</vt:lpstr>
      <vt:lpstr>Answer to Ex. #2.3</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Answer to Ex 5.1</dc:title>
  <dc:creator>Daisy Tang</dc:creator>
  <cp:lastModifiedBy>Daisy Tang</cp:lastModifiedBy>
  <cp:revision>9</cp:revision>
  <dcterms:created xsi:type="dcterms:W3CDTF">2020-06-20T21:54:57Z</dcterms:created>
  <dcterms:modified xsi:type="dcterms:W3CDTF">2020-06-23T18:41:15Z</dcterms:modified>
</cp:coreProperties>
</file>