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55"/>
    <p:restoredTop sz="95807"/>
  </p:normalViewPr>
  <p:slideViewPr>
    <p:cSldViewPr snapToGrid="0" snapToObjects="1">
      <p:cViewPr varScale="1">
        <p:scale>
          <a:sx n="74" d="100"/>
          <a:sy n="74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D2AF-4177-3847-B666-02089572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1835-50FC-9F40-AF81-913CA33E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17E8-9EF3-8646-9D7F-A972B48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812E-5022-7C48-8C46-B553DE6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414-6E3C-574C-A3D0-02186CE4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02C-50A4-0A45-8E59-2EFB53D7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32CA-AA2B-3448-9032-EDD8D2CE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D761-D2E1-1148-86CF-4BD95831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95FF-DE3E-E442-8B4B-CA31C58C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FA38-8293-2043-B6B5-CB49326C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11441-2742-0748-9DD6-4914913DA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36EC-5CCD-8D48-8200-F0206025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F459-A1D9-984C-8412-422E73A6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62A8-C6E9-F748-B5BB-D0C002CB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017-9B8D-A54C-8FD0-CE66EB4D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0C7F-BD9E-1447-A31F-8F634193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52E9-2394-C14B-8441-D8B1DD7A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D973-EE47-AD42-A6B0-C33B8F3F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4C21-9612-1445-A652-84D04FC4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C2CA-13F5-3C45-99F9-6A4B2BF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F95-D1DA-DC44-8D5D-F717FE9F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A565-17B2-984E-B66E-9BC8134C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8AA9-E4BF-2B40-9AF4-878FE9D9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A281-3D74-2944-A34C-C3D9F334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356C-D388-1344-B920-8780F7B2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9E5B-DE0D-AF43-AC51-86A991D6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3AA4-ECD3-B142-BFEB-BB3B57D9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1844-2A07-B149-8F9D-7E2B608C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3601-A024-6D48-B1A8-498B3CC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D2D-B75A-2A40-B548-69324038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4A4C-2193-8842-8A40-4EDB405F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2BB-A370-3E43-9263-680B0D6D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72B94-3361-9C43-A305-70CACBEA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396AA-7B7B-BB45-A2E9-D2F1835D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07151-638B-0940-9AB2-254BBC71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F81F5-7FC7-2247-8B07-CD0739041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50B99-2B39-2244-8F7D-51BB604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79EB7-1262-DD45-A60E-50DBC14D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AAB0-C8D9-DC4D-BD9A-8E85734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CB-3394-1548-8193-C7B6D205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7F6E9-26DF-B04B-8271-DDB8984A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73F5-1FFA-1343-8269-24D805B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7AE6F-CC79-654B-A862-8B61E59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1778C-A0AE-854A-839A-E6B841CC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F726D-80CC-6A45-9FFA-F1738D5F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0706-3AEA-2C4C-9C24-33DEB30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FF17-49BC-8246-AADB-05AF1222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B160-18AF-7449-8597-A12A04BA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6FD-3444-6741-B01A-1B336ABD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17BC-C3D3-C64B-AF66-D2E0224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5219-961E-2542-8A15-272BD078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2EA76-BC89-304E-9E5D-31D7227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551-8C13-6947-9B0E-9D57238E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1395F-380F-FA47-AFF6-D9CB47273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2C7F-C939-A849-831F-791CEA48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D6A84-0D8B-3E47-8956-FE5DE36E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AC63-B480-D248-8851-32409AF3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0745-708C-ED4B-AADC-98708030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DB84D-D90F-FB4A-8088-EAB37010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3DAA-8408-7442-9D6E-77578C58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E60-406E-A14D-82C7-0E8E66CA6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330A-3926-144E-BDCB-9A2386B6206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DB26-CD34-7F42-A4D3-4E6081C0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7991-532A-1E4E-AE77-922852058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EACD-F922-224D-A35C-00992EE2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 Color a planar map with 4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B89E-B79B-8E40-9022-A63FE593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States: a planar map with states as nodes and state connectivity as edges</a:t>
            </a:r>
          </a:p>
          <a:p>
            <a:r>
              <a:rPr lang="en-US" dirty="0"/>
              <a:t>Action: pick a state to color</a:t>
            </a:r>
          </a:p>
          <a:p>
            <a:r>
              <a:rPr lang="en-US" dirty="0"/>
              <a:t>Transition model: a state will have a color</a:t>
            </a:r>
          </a:p>
          <a:p>
            <a:r>
              <a:rPr lang="en-US" dirty="0"/>
              <a:t>Goal test: all states colored with no adjacent states with the same color.</a:t>
            </a:r>
          </a:p>
          <a:p>
            <a:r>
              <a:rPr lang="en-US" dirty="0"/>
              <a:t>Step cost: 1 for each step</a:t>
            </a:r>
          </a:p>
        </p:txBody>
      </p:sp>
    </p:spTree>
    <p:extLst>
      <p:ext uri="{BB962C8B-B14F-4D97-AF65-F5344CB8AC3E}">
        <p14:creationId xmlns:p14="http://schemas.microsoft.com/office/powerpoint/2010/main" val="368297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313C-C442-2D47-A378-B018EDE3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#3.9 A* + Graph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77D45-A2FD-D24C-A0D3-55E33104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235" y="1825625"/>
            <a:ext cx="7235530" cy="4351338"/>
          </a:xfrm>
        </p:spPr>
      </p:pic>
    </p:spTree>
    <p:extLst>
      <p:ext uri="{BB962C8B-B14F-4D97-AF65-F5344CB8AC3E}">
        <p14:creationId xmlns:p14="http://schemas.microsoft.com/office/powerpoint/2010/main" val="282862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D15D-61C5-304D-B1C7-F7A7F330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7B069-4273-AA47-B200-BDE15479B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806" y="1825625"/>
            <a:ext cx="7292388" cy="4351338"/>
          </a:xfrm>
        </p:spPr>
      </p:pic>
    </p:spTree>
    <p:extLst>
      <p:ext uri="{BB962C8B-B14F-4D97-AF65-F5344CB8AC3E}">
        <p14:creationId xmlns:p14="http://schemas.microsoft.com/office/powerpoint/2010/main" val="8468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4BF7-DE9A-CC43-B82C-D267FD96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9399-7DB0-4141-BA75-BCF9598D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is a special case of uniform-cost search when steps costs are identical or non-decreasing based on the depth of a node (both search will find the shallowest solution, which is the optimal solution)</a:t>
            </a:r>
          </a:p>
          <a:p>
            <a:r>
              <a:rPr lang="en-US" dirty="0"/>
              <a:t>BFS is a special case of best-first search when f(n) = depth(n)</a:t>
            </a:r>
          </a:p>
          <a:p>
            <a:r>
              <a:rPr lang="en-US" dirty="0"/>
              <a:t>DFS is a special case of best-first search when f(n) = 1/depth(n)</a:t>
            </a:r>
          </a:p>
          <a:p>
            <a:r>
              <a:rPr lang="en-US" dirty="0"/>
              <a:t>Uniform-cost search is a special case of best-first search when f(n) = g(n)</a:t>
            </a:r>
          </a:p>
          <a:p>
            <a:r>
              <a:rPr lang="en-US" dirty="0"/>
              <a:t>Uniform-cost search is a special case of A* when h(n) = 0. (hint: when h(n) = 0, f(n) = h(n) + g(n) = g(n), which is exactly UCS.)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21CB-093E-A34F-8436-5F07AA3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 Monkey and Banana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781F-943F-6B49-98D4-FB629245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States: just as described in the problem.</a:t>
            </a:r>
          </a:p>
          <a:p>
            <a:r>
              <a:rPr lang="en-US" dirty="0"/>
              <a:t>Actions: </a:t>
            </a:r>
            <a:r>
              <a:rPr lang="en-US" dirty="0" err="1"/>
              <a:t>get_banana</a:t>
            </a:r>
            <a:r>
              <a:rPr lang="en-US" dirty="0"/>
              <a:t>, </a:t>
            </a:r>
            <a:r>
              <a:rPr lang="en-US" dirty="0" err="1"/>
              <a:t>move_crate</a:t>
            </a:r>
            <a:r>
              <a:rPr lang="en-US" dirty="0"/>
              <a:t>, </a:t>
            </a:r>
            <a:r>
              <a:rPr lang="en-US" dirty="0" err="1"/>
              <a:t>stack_crate</a:t>
            </a:r>
            <a:r>
              <a:rPr lang="en-US" dirty="0"/>
              <a:t>, </a:t>
            </a:r>
            <a:r>
              <a:rPr lang="en-US" dirty="0" err="1"/>
              <a:t>climb_crate</a:t>
            </a:r>
            <a:r>
              <a:rPr lang="en-US" dirty="0"/>
              <a:t>, etc.</a:t>
            </a:r>
          </a:p>
          <a:p>
            <a:r>
              <a:rPr lang="en-US" dirty="0"/>
              <a:t>Transition mode: e.g., once monkey executes </a:t>
            </a:r>
            <a:r>
              <a:rPr lang="en-US" dirty="0" err="1"/>
              <a:t>get_banana</a:t>
            </a:r>
            <a:r>
              <a:rPr lang="en-US" dirty="0"/>
              <a:t>, it will have banana</a:t>
            </a:r>
          </a:p>
          <a:p>
            <a:r>
              <a:rPr lang="en-US" dirty="0"/>
              <a:t>Goal test: monkey has banana</a:t>
            </a:r>
          </a:p>
          <a:p>
            <a:r>
              <a:rPr lang="en-US" dirty="0"/>
              <a:t>Path cost: 1 for each action  </a:t>
            </a:r>
          </a:p>
        </p:txBody>
      </p:sp>
    </p:spTree>
    <p:extLst>
      <p:ext uri="{BB962C8B-B14F-4D97-AF65-F5344CB8AC3E}">
        <p14:creationId xmlns:p14="http://schemas.microsoft.com/office/powerpoint/2010/main" val="274062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EB4B-5936-424F-A0E1-FA2F1A7E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AB9DB6-3036-7D40-B9AC-10E923CB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22" y="1446063"/>
            <a:ext cx="7385823" cy="4351338"/>
          </a:xfrm>
        </p:spPr>
      </p:pic>
    </p:spTree>
    <p:extLst>
      <p:ext uri="{BB962C8B-B14F-4D97-AF65-F5344CB8AC3E}">
        <p14:creationId xmlns:p14="http://schemas.microsoft.com/office/powerpoint/2010/main" val="13320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4780-D67B-AB44-A151-E97669D9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9D12-C14F-B349-AE35-8FBD583D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State: a representation of a physical configuration of the problem.</a:t>
            </a:r>
          </a:p>
          <a:p>
            <a:r>
              <a:rPr lang="en-US" dirty="0"/>
              <a:t>State space: how states are connected with each other through actions.</a:t>
            </a:r>
          </a:p>
          <a:p>
            <a:r>
              <a:rPr lang="en-US" dirty="0"/>
              <a:t>Search tree: start from some initial state, apply all possible actions; select the next state and apply all possible actions; continue the process until goal is found or no new nodes can be generated.</a:t>
            </a:r>
          </a:p>
          <a:p>
            <a:r>
              <a:rPr lang="en-US" dirty="0"/>
              <a:t>A finite state space doesn’t always lead to a finite search tree because there could be loops or repeated states.</a:t>
            </a:r>
          </a:p>
          <a:p>
            <a:r>
              <a:rPr lang="en-US" dirty="0"/>
              <a:t>A tree or a finite directed acyclic graph will always lead to a finite search tree since there’s no cycle/loop. </a:t>
            </a:r>
          </a:p>
        </p:txBody>
      </p:sp>
    </p:spTree>
    <p:extLst>
      <p:ext uri="{BB962C8B-B14F-4D97-AF65-F5344CB8AC3E}">
        <p14:creationId xmlns:p14="http://schemas.microsoft.com/office/powerpoint/2010/main" val="15624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7FF5-33DA-D24D-84DB-2DFEF714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0E368-425F-8B42-BF9C-50803A2E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069"/>
            <a:ext cx="10515600" cy="4216449"/>
          </a:xfrm>
        </p:spPr>
      </p:pic>
    </p:spTree>
    <p:extLst>
      <p:ext uri="{BB962C8B-B14F-4D97-AF65-F5344CB8AC3E}">
        <p14:creationId xmlns:p14="http://schemas.microsoft.com/office/powerpoint/2010/main" val="25169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D743-A937-4C4D-B0C8-C2908140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9F92-2919-7846-A8D9-238E019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Uniform-cost search is optimal when implemented with graph-search algorithm. The search is strictly expanding nodes with increasing path cost g(n). The very first time when the search selects a node for expansion, we find the the lowest cost for that node. It’s not possible to expand to a node later (like in tree search) with a lower cost.</a:t>
            </a:r>
          </a:p>
          <a:p>
            <a:r>
              <a:rPr lang="en-US" dirty="0"/>
              <a:t>BFS with constant step costs is optimal with graph-search. The shallowest solution is the cheapest cost node with constant step costs. </a:t>
            </a:r>
          </a:p>
        </p:txBody>
      </p:sp>
    </p:spTree>
    <p:extLst>
      <p:ext uri="{BB962C8B-B14F-4D97-AF65-F5344CB8AC3E}">
        <p14:creationId xmlns:p14="http://schemas.microsoft.com/office/powerpoint/2010/main" val="32856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B73-9931-A74D-82C1-C9902A29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#3.6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5879D7B-6CC3-0742-8041-EA1C12E9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432" cy="4351338"/>
          </a:xfrm>
        </p:spPr>
        <p:txBody>
          <a:bodyPr/>
          <a:lstStyle/>
          <a:p>
            <a:r>
              <a:rPr lang="en-US" dirty="0"/>
              <a:t>IDS will generate the shallowest solution, which will be {start, goal} with a path cost of 100.</a:t>
            </a:r>
          </a:p>
          <a:p>
            <a:r>
              <a:rPr lang="en-US" dirty="0"/>
              <a:t>The optimal solution should be {start, A, Goal} with a cost of 2.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E4E224-46DB-8E44-9B17-A734792B705E}"/>
              </a:ext>
            </a:extLst>
          </p:cNvPr>
          <p:cNvSpPr/>
          <p:nvPr/>
        </p:nvSpPr>
        <p:spPr>
          <a:xfrm>
            <a:off x="8522898" y="1690688"/>
            <a:ext cx="1035170" cy="91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83ABFB-510D-264F-B900-B21B38574DC9}"/>
              </a:ext>
            </a:extLst>
          </p:cNvPr>
          <p:cNvSpPr/>
          <p:nvPr/>
        </p:nvSpPr>
        <p:spPr>
          <a:xfrm>
            <a:off x="10676627" y="4517277"/>
            <a:ext cx="1035170" cy="91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158E3C-5357-7E42-8E2D-90F414ECEF50}"/>
              </a:ext>
            </a:extLst>
          </p:cNvPr>
          <p:cNvSpPr/>
          <p:nvPr/>
        </p:nvSpPr>
        <p:spPr>
          <a:xfrm>
            <a:off x="7778150" y="3602787"/>
            <a:ext cx="1035170" cy="91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593541-310C-FB49-BFF1-7D232BAFC2E7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295735" y="2605178"/>
            <a:ext cx="744748" cy="9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34D701-87B0-E849-9AF2-8B50B450C69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040483" y="2605178"/>
            <a:ext cx="2153729" cy="19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F21BD-0413-5443-86F8-A9990D738864}"/>
              </a:ext>
            </a:extLst>
          </p:cNvPr>
          <p:cNvCxnSpPr>
            <a:stCxn id="6" idx="5"/>
            <a:endCxn id="5" idx="2"/>
          </p:cNvCxnSpPr>
          <p:nvPr/>
        </p:nvCxnSpPr>
        <p:spPr>
          <a:xfrm>
            <a:off x="8661723" y="4383353"/>
            <a:ext cx="2014904" cy="59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4EF3CD-3C0C-7143-B068-BB55C5F2E534}"/>
              </a:ext>
            </a:extLst>
          </p:cNvPr>
          <p:cNvSpPr txBox="1"/>
          <p:nvPr/>
        </p:nvSpPr>
        <p:spPr>
          <a:xfrm>
            <a:off x="10117347" y="3103982"/>
            <a:ext cx="92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D90D-E7A8-EA4C-9B67-9E815A531C20}"/>
              </a:ext>
            </a:extLst>
          </p:cNvPr>
          <p:cNvSpPr txBox="1"/>
          <p:nvPr/>
        </p:nvSpPr>
        <p:spPr>
          <a:xfrm>
            <a:off x="9362538" y="4678937"/>
            <a:ext cx="72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99D91-B9B8-7D4E-AE3A-442F3A86EC97}"/>
              </a:ext>
            </a:extLst>
          </p:cNvPr>
          <p:cNvSpPr txBox="1"/>
          <p:nvPr/>
        </p:nvSpPr>
        <p:spPr>
          <a:xfrm>
            <a:off x="8168496" y="2822221"/>
            <a:ext cx="92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4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CAC3-62F3-A141-B948-4F3ECFDF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088CD7-9402-D34D-B691-B46BA230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4034" cy="4351338"/>
          </a:xfrm>
        </p:spPr>
        <p:txBody>
          <a:bodyPr/>
          <a:lstStyle/>
          <a:p>
            <a:r>
              <a:rPr lang="en-US" dirty="0"/>
              <a:t>Imagine the state space is a linked list</a:t>
            </a:r>
          </a:p>
          <a:p>
            <a:r>
              <a:rPr lang="en-US" dirty="0"/>
              <a:t>Depth first search cost will be O(n)</a:t>
            </a:r>
          </a:p>
          <a:p>
            <a:r>
              <a:rPr lang="en-US" dirty="0"/>
              <a:t>IDS will be 1 + 2+ … + n = O(n^2)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EAB5FC-18FE-9E4D-BD52-5B0277066526}"/>
              </a:ext>
            </a:extLst>
          </p:cNvPr>
          <p:cNvSpPr/>
          <p:nvPr/>
        </p:nvSpPr>
        <p:spPr>
          <a:xfrm>
            <a:off x="9540815" y="1362884"/>
            <a:ext cx="621102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C8DC06-4F4F-E04F-9825-6B2F94935291}"/>
              </a:ext>
            </a:extLst>
          </p:cNvPr>
          <p:cNvSpPr/>
          <p:nvPr/>
        </p:nvSpPr>
        <p:spPr>
          <a:xfrm>
            <a:off x="9540815" y="2281552"/>
            <a:ext cx="621102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35144B-1933-8C4A-B178-52F2CBED4B5E}"/>
              </a:ext>
            </a:extLst>
          </p:cNvPr>
          <p:cNvSpPr/>
          <p:nvPr/>
        </p:nvSpPr>
        <p:spPr>
          <a:xfrm>
            <a:off x="9540815" y="5290779"/>
            <a:ext cx="621102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59143-22E2-9F4E-AEFE-E5085A0D2BE5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9851366" y="2018492"/>
            <a:ext cx="0" cy="2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4093F-676A-BB41-811C-3BC7001FF22B}"/>
              </a:ext>
            </a:extLst>
          </p:cNvPr>
          <p:cNvCxnSpPr>
            <a:endCxn id="5" idx="0"/>
          </p:cNvCxnSpPr>
          <p:nvPr/>
        </p:nvCxnSpPr>
        <p:spPr>
          <a:xfrm>
            <a:off x="9851366" y="4778944"/>
            <a:ext cx="0" cy="5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BDE12-1ED6-3B4F-8D57-4EF3B39DFE91}"/>
              </a:ext>
            </a:extLst>
          </p:cNvPr>
          <p:cNvCxnSpPr>
            <a:stCxn id="4" idx="4"/>
          </p:cNvCxnSpPr>
          <p:nvPr/>
        </p:nvCxnSpPr>
        <p:spPr>
          <a:xfrm>
            <a:off x="9851366" y="2937160"/>
            <a:ext cx="0" cy="47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15C280-A681-8940-B913-EF19B718AC66}"/>
              </a:ext>
            </a:extLst>
          </p:cNvPr>
          <p:cNvSpPr txBox="1"/>
          <p:nvPr/>
        </p:nvSpPr>
        <p:spPr>
          <a:xfrm>
            <a:off x="9575321" y="3488720"/>
            <a:ext cx="120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28FB-AC98-F041-809D-72878803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#3.8 Greedy Search + Tree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DB64-90C0-E84F-AC21-34796D2AD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693" y="1411556"/>
            <a:ext cx="3456552" cy="5336527"/>
          </a:xfrm>
        </p:spPr>
      </p:pic>
    </p:spTree>
    <p:extLst>
      <p:ext uri="{BB962C8B-B14F-4D97-AF65-F5344CB8AC3E}">
        <p14:creationId xmlns:p14="http://schemas.microsoft.com/office/powerpoint/2010/main" val="18682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585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#3.1 Color a planar map with 4 colors</vt:lpstr>
      <vt:lpstr>#3.1 Monkey and Banana</vt:lpstr>
      <vt:lpstr>#3.2</vt:lpstr>
      <vt:lpstr>#3.3</vt:lpstr>
      <vt:lpstr>#3.4</vt:lpstr>
      <vt:lpstr>#3.5</vt:lpstr>
      <vt:lpstr>#3.6</vt:lpstr>
      <vt:lpstr>#3.7</vt:lpstr>
      <vt:lpstr>#3.8 Greedy Search + Tree Search</vt:lpstr>
      <vt:lpstr>#3.9 A* + Graph Search</vt:lpstr>
      <vt:lpstr>#3.10</vt:lpstr>
      <vt:lpstr>#3.11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to Ex 5.1</dc:title>
  <dc:creator>Daisy Tang</dc:creator>
  <cp:lastModifiedBy>Daisy Tang</cp:lastModifiedBy>
  <cp:revision>17</cp:revision>
  <dcterms:created xsi:type="dcterms:W3CDTF">2020-06-20T21:54:57Z</dcterms:created>
  <dcterms:modified xsi:type="dcterms:W3CDTF">2020-06-23T22:57:16Z</dcterms:modified>
</cp:coreProperties>
</file>