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897"/>
    <p:restoredTop sz="95807"/>
  </p:normalViewPr>
  <p:slideViewPr>
    <p:cSldViewPr snapToGrid="0" snapToObjects="1">
      <p:cViewPr varScale="1">
        <p:scale>
          <a:sx n="78" d="100"/>
          <a:sy n="78" d="100"/>
        </p:scale>
        <p:origin x="17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2D2AF-4177-3847-B666-02089572D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341835-50FC-9F40-AF81-913CA33EE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817E8-9EF3-8646-9D7F-A972B4807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330A-3926-144E-BDCB-9A2386B6206C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A812E-5022-7C48-8C46-B553DE608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13414-6E3C-574C-A3D0-02186CE41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2702-6697-0C4B-AD92-9AA2F8BAD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64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2302C-50A4-0A45-8E59-2EFB53D78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A532CA-AA2B-3448-9032-EDD8D2CE3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9D761-D2E1-1148-86CF-4BD95831A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330A-3926-144E-BDCB-9A2386B6206C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C95FF-DE3E-E442-8B4B-CA31C58C0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EFA38-8293-2043-B6B5-CB49326CB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2702-6697-0C4B-AD92-9AA2F8BAD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23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311441-2742-0748-9DD6-4914913DA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4E36EC-5CCD-8D48-8200-F02060250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7F459-A1D9-984C-8412-422E73A67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330A-3926-144E-BDCB-9A2386B6206C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D62A8-C6E9-F748-B5BB-D0C002CB0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E4017-9B8D-A54C-8FD0-CE66EB4DB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2702-6697-0C4B-AD92-9AA2F8BAD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34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40C7F-BD9E-1447-A31F-8F6341932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F52E9-2394-C14B-8441-D8B1DD7AE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6D973-EE47-AD42-A6B0-C33B8F3F8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330A-3926-144E-BDCB-9A2386B6206C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B4C21-9612-1445-A652-84D04FC46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2C2CA-13F5-3C45-99F9-6A4B2BF0F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2702-6697-0C4B-AD92-9AA2F8BAD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49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25F95-D1DA-DC44-8D5D-F717FE9FA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0A565-17B2-984E-B66E-9BC8134C1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98AA9-E4BF-2B40-9AF4-878FE9D95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330A-3926-144E-BDCB-9A2386B6206C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AA281-3D74-2944-A34C-C3D9F3341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A356C-D388-1344-B920-8780F7B28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2702-6697-0C4B-AD92-9AA2F8BAD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90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89E5B-DE0D-AF43-AC51-86A991D6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03AA4-ECD3-B142-BFEB-BB3B57D985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51844-2A07-B149-8F9D-7E2B608C8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D3601-A024-6D48-B1A8-498B3CCE3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330A-3926-144E-BDCB-9A2386B6206C}" type="datetimeFigureOut">
              <a:rPr lang="en-US" smtClean="0"/>
              <a:t>7/26/20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DCD2D-B75A-2A40-B548-693240389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34A4C-2193-8842-8A40-4EDB405F2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2702-6697-0C4B-AD92-9AA2F8BAD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1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602BB-A370-3E43-9263-680B0D6DE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72B94-3361-9C43-A305-70CACBEA3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9396AA-7B7B-BB45-A2E9-D2F1835DC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007151-638B-0940-9AB2-254BBC714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5F81F5-7FC7-2247-8B07-CD0739041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050B99-2B39-2244-8F7D-51BB60416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330A-3926-144E-BDCB-9A2386B6206C}" type="datetimeFigureOut">
              <a:rPr lang="en-US" smtClean="0"/>
              <a:t>7/26/20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479EB7-1262-DD45-A60E-50DBC14DD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E0AAB0-C8D9-DC4D-BD9A-8E85734E8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2702-6697-0C4B-AD92-9AA2F8BAD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17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3CB-3394-1548-8193-C7B6D2053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37F6E9-26DF-B04B-8271-DDB8984A0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330A-3926-144E-BDCB-9A2386B6206C}" type="datetimeFigureOut">
              <a:rPr lang="en-US" smtClean="0"/>
              <a:t>7/26/20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673F5-1FFA-1343-8269-24D805B85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17AE6F-CC79-654B-A862-8B61E59DA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2702-6697-0C4B-AD92-9AA2F8BAD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72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51778C-A0AE-854A-839A-E6B841CC5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330A-3926-144E-BDCB-9A2386B6206C}" type="datetimeFigureOut">
              <a:rPr lang="en-US" smtClean="0"/>
              <a:t>7/26/20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EF726D-80CC-6A45-9FFA-F1738D5FB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930706-3AEA-2C4C-9C24-33DEB30E1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2702-6697-0C4B-AD92-9AA2F8BAD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86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4FF17-49BC-8246-AADB-05AF12227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2B160-18AF-7449-8597-A12A04BA7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94B6FD-3444-6741-B01A-1B336ABD4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717BC-C3D3-C64B-AF66-D2E0224B5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330A-3926-144E-BDCB-9A2386B6206C}" type="datetimeFigureOut">
              <a:rPr lang="en-US" smtClean="0"/>
              <a:t>7/26/20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55219-961E-2542-8A15-272BD078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2EA76-BC89-304E-9E5D-31D722766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2702-6697-0C4B-AD92-9AA2F8BAD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16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F3551-8C13-6947-9B0E-9D57238EC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31395F-380F-FA47-AFF6-D9CB472734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62C7F-C939-A849-831F-791CEA482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D6A84-0D8B-3E47-8956-FE5DE36E1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330A-3926-144E-BDCB-9A2386B6206C}" type="datetimeFigureOut">
              <a:rPr lang="en-US" smtClean="0"/>
              <a:t>7/26/20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6AC63-B480-D248-8851-32409AF30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70745-708C-ED4B-AADC-987080301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2702-6697-0C4B-AD92-9AA2F8BAD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33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5DB84D-D90F-FB4A-8088-EAB37010E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43DAA-8408-7442-9D6E-77578C588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A5E60-406E-A14D-82C7-0E8E66CA64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4330A-3926-144E-BDCB-9A2386B6206C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FDB26-CD34-7F42-A4D3-4E6081C08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D7991-532A-1E4E-AE77-922852058C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82702-6697-0C4B-AD92-9AA2F8BAD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05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1225A-F079-374E-AD51-469F3BFEB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#4.1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16A03-D915-F74D-B95C-7B33DAE99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Local beam search with k = 1 is steepest hill climbing search</a:t>
            </a:r>
          </a:p>
          <a:p>
            <a:r>
              <a:rPr lang="en-US" dirty="0"/>
              <a:t>2. Local beam search with one initial state and no limit on the number of states retained is breadth first search</a:t>
            </a:r>
          </a:p>
          <a:p>
            <a:r>
              <a:rPr lang="en-US" dirty="0"/>
              <a:t>3. Simulated annealing with T = 0 at all times means stochastic hill climbing since the next state is generated randomly and no bad move is accepted</a:t>
            </a:r>
          </a:p>
          <a:p>
            <a:r>
              <a:rPr lang="en-US" dirty="0"/>
              <a:t>4. Genetic algorithm with population size N = 1 is random walk, since we can only keep one state, selection and crossover will not change anything, only mutation will change the state, which is done so in a random way.</a:t>
            </a:r>
          </a:p>
        </p:txBody>
      </p:sp>
    </p:spTree>
    <p:extLst>
      <p:ext uri="{BB962C8B-B14F-4D97-AF65-F5344CB8AC3E}">
        <p14:creationId xmlns:p14="http://schemas.microsoft.com/office/powerpoint/2010/main" val="64849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17CF6-EC0B-284F-ACD4-FA0C9C7C6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#6.1 Crossword Puzzle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A7815-AC4B-5743-A6B7-BE94B35EA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general search problem:</a:t>
            </a:r>
          </a:p>
          <a:p>
            <a:pPr lvl="1"/>
            <a:r>
              <a:rPr lang="en-US" dirty="0"/>
              <a:t>States: empty puzzle</a:t>
            </a:r>
          </a:p>
          <a:p>
            <a:pPr lvl="1"/>
            <a:r>
              <a:rPr lang="en-US" dirty="0"/>
              <a:t>Actions: pick a word from the word list and fill out the puzzle</a:t>
            </a:r>
          </a:p>
          <a:p>
            <a:pPr lvl="1"/>
            <a:r>
              <a:rPr lang="en-US" dirty="0"/>
              <a:t>Transition model: puzzle being filled with the selected word</a:t>
            </a:r>
          </a:p>
          <a:p>
            <a:pPr lvl="1"/>
            <a:r>
              <a:rPr lang="en-US" dirty="0"/>
              <a:t>Goal: Puzzle solved with no conflict</a:t>
            </a:r>
          </a:p>
          <a:p>
            <a:pPr lvl="1"/>
            <a:r>
              <a:rPr lang="en-US" dirty="0"/>
              <a:t>Step cost: 1 for each action</a:t>
            </a:r>
          </a:p>
        </p:txBody>
      </p:sp>
    </p:spTree>
    <p:extLst>
      <p:ext uri="{BB962C8B-B14F-4D97-AF65-F5344CB8AC3E}">
        <p14:creationId xmlns:p14="http://schemas.microsoft.com/office/powerpoint/2010/main" val="575927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0DBAF-C337-3846-BDE4-5BA47F2BF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#6.1 Crossword Puzzle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43BB1-F708-3842-8109-C9F0DD687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CSP</a:t>
            </a:r>
            <a:r>
              <a:rPr lang="en-US" dirty="0">
                <a:sym typeface="Wingdings" pitchFamily="2" charset="2"/>
              </a:rPr>
              <a:t> (word):</a:t>
            </a:r>
          </a:p>
          <a:p>
            <a:pPr lvl="1"/>
            <a:r>
              <a:rPr lang="en-US" dirty="0">
                <a:sym typeface="Wingdings" pitchFamily="2" charset="2"/>
              </a:rPr>
              <a:t>Variable: a list of empty cells in the puzzle</a:t>
            </a:r>
          </a:p>
          <a:p>
            <a:pPr lvl="1"/>
            <a:r>
              <a:rPr lang="en-US" dirty="0">
                <a:sym typeface="Wingdings" pitchFamily="2" charset="2"/>
              </a:rPr>
              <a:t>Domain: a list of words provided</a:t>
            </a:r>
          </a:p>
          <a:p>
            <a:pPr lvl="1"/>
            <a:r>
              <a:rPr lang="en-US" dirty="0">
                <a:sym typeface="Wingdings" pitchFamily="2" charset="2"/>
              </a:rPr>
              <a:t>Constraints: selected words will fill out the cells with no conflicts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As a CSP (letters):</a:t>
            </a:r>
          </a:p>
          <a:p>
            <a:pPr lvl="1"/>
            <a:r>
              <a:rPr lang="en-US" dirty="0">
                <a:sym typeface="Wingdings" pitchFamily="2" charset="2"/>
              </a:rPr>
              <a:t>Variable: a list of empty cells in the puzzle</a:t>
            </a:r>
          </a:p>
          <a:p>
            <a:pPr lvl="1"/>
            <a:r>
              <a:rPr lang="en-US" dirty="0">
                <a:sym typeface="Wingdings" pitchFamily="2" charset="2"/>
              </a:rPr>
              <a:t>Domain: alphabet</a:t>
            </a:r>
          </a:p>
          <a:p>
            <a:pPr lvl="1"/>
            <a:r>
              <a:rPr lang="en-US" dirty="0">
                <a:sym typeface="Wingdings" pitchFamily="2" charset="2"/>
              </a:rPr>
              <a:t>Constraints: selected letters form a word in the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626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50B0F-D7E8-014D-BA66-9A387D9EF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#6.2 Class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16883-D287-9F43-A985-3BE8E5C92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Variables: Classes</a:t>
            </a:r>
          </a:p>
          <a:p>
            <a:r>
              <a:rPr lang="en-US" dirty="0"/>
              <a:t>Domain: list of classes from the curriculum, list of faculty members, list of time modules, list of classrooms</a:t>
            </a:r>
          </a:p>
          <a:p>
            <a:r>
              <a:rPr lang="en-US" dirty="0"/>
              <a:t>Constraints: </a:t>
            </a:r>
          </a:p>
          <a:p>
            <a:pPr lvl="1"/>
            <a:r>
              <a:rPr lang="en-US" dirty="0"/>
              <a:t>Each class is assigned to a professor with a valid time module and classroom. </a:t>
            </a:r>
          </a:p>
          <a:p>
            <a:pPr lvl="1"/>
            <a:r>
              <a:rPr lang="en-US" dirty="0"/>
              <a:t>A professor has no time conflict in his/her schedule.</a:t>
            </a:r>
          </a:p>
          <a:p>
            <a:pPr lvl="1"/>
            <a:r>
              <a:rPr lang="en-US" dirty="0"/>
              <a:t>A room cannot be scheduled with time conflicts.</a:t>
            </a:r>
          </a:p>
          <a:p>
            <a:pPr lvl="1"/>
            <a:r>
              <a:rPr lang="en-US" dirty="0"/>
              <a:t>Etc. </a:t>
            </a:r>
          </a:p>
        </p:txBody>
      </p:sp>
    </p:spTree>
    <p:extLst>
      <p:ext uri="{BB962C8B-B14F-4D97-AF65-F5344CB8AC3E}">
        <p14:creationId xmlns:p14="http://schemas.microsoft.com/office/powerpoint/2010/main" val="1539810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5A40E-158C-9842-A3E9-BDF0434D1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#6.3 </a:t>
            </a:r>
            <a:r>
              <a:rPr lang="en-US"/>
              <a:t>(wrong)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92FDE-0E61-4547-8826-911509C0D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possible trace:</a:t>
            </a:r>
          </a:p>
          <a:p>
            <a:pPr lvl="1"/>
            <a:r>
              <a:rPr lang="en-US" dirty="0"/>
              <a:t>{WA</a:t>
            </a:r>
            <a:r>
              <a:rPr lang="en-US" dirty="0">
                <a:sym typeface="Wingdings" pitchFamily="2" charset="2"/>
              </a:rPr>
              <a:t>NT}, delete R from NT</a:t>
            </a:r>
          </a:p>
          <a:p>
            <a:pPr lvl="1"/>
            <a:r>
              <a:rPr lang="en-US" dirty="0">
                <a:sym typeface="Wingdings" pitchFamily="2" charset="2"/>
              </a:rPr>
              <a:t>{WASA}, delete R from SA</a:t>
            </a:r>
          </a:p>
          <a:p>
            <a:pPr lvl="1"/>
            <a:r>
              <a:rPr lang="en-US" dirty="0">
                <a:sym typeface="Wingdings" pitchFamily="2" charset="2"/>
              </a:rPr>
              <a:t>{V--&gt;SA], delete B from SA</a:t>
            </a:r>
          </a:p>
          <a:p>
            <a:pPr lvl="1"/>
            <a:r>
              <a:rPr lang="en-US" dirty="0">
                <a:sym typeface="Wingdings" pitchFamily="2" charset="2"/>
              </a:rPr>
              <a:t>{SA--&gt;NT}, delete G from NT</a:t>
            </a:r>
          </a:p>
          <a:p>
            <a:pPr lvl="1"/>
            <a:r>
              <a:rPr lang="en-US" dirty="0">
                <a:sym typeface="Wingdings" pitchFamily="2" charset="2"/>
              </a:rPr>
              <a:t>{SAQ}, delete G from Q</a:t>
            </a:r>
          </a:p>
          <a:p>
            <a:pPr lvl="1"/>
            <a:r>
              <a:rPr lang="en-US" dirty="0">
                <a:sym typeface="Wingdings" pitchFamily="2" charset="2"/>
              </a:rPr>
              <a:t>{NTQ}, delete B from Q</a:t>
            </a:r>
          </a:p>
          <a:p>
            <a:pPr lvl="1"/>
            <a:r>
              <a:rPr lang="en-US" dirty="0">
                <a:sym typeface="Wingdings" pitchFamily="2" charset="2"/>
              </a:rPr>
              <a:t>{SANSW}, delete G from NSW</a:t>
            </a:r>
          </a:p>
          <a:p>
            <a:pPr lvl="1"/>
            <a:r>
              <a:rPr lang="en-US" dirty="0">
                <a:sym typeface="Wingdings" pitchFamily="2" charset="2"/>
              </a:rPr>
              <a:t>{QNSW}, delete R from NSW</a:t>
            </a:r>
          </a:p>
          <a:p>
            <a:pPr lvl="1"/>
            <a:r>
              <a:rPr lang="en-US" dirty="0">
                <a:sym typeface="Wingdings" pitchFamily="2" charset="2"/>
              </a:rPr>
              <a:t>{VNSW}, delete B from NSW, now NSW is left with </a:t>
            </a:r>
            <a:r>
              <a:rPr lang="en-US">
                <a:sym typeface="Wingdings" pitchFamily="2" charset="2"/>
              </a:rPr>
              <a:t>no color.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802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400</Words>
  <Application>Microsoft Macintosh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#4.1</vt:lpstr>
      <vt:lpstr>#6.1 Crossword Puzzle</vt:lpstr>
      <vt:lpstr>#6.1 Crossword Puzzle</vt:lpstr>
      <vt:lpstr>#6.2 Class Scheduling</vt:lpstr>
      <vt:lpstr>#6.3 (wrong)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Answer to Ex 5.1</dc:title>
  <dc:creator>Daisy Tang</dc:creator>
  <cp:lastModifiedBy>Daisy Tang</cp:lastModifiedBy>
  <cp:revision>10</cp:revision>
  <dcterms:created xsi:type="dcterms:W3CDTF">2020-06-20T21:54:57Z</dcterms:created>
  <dcterms:modified xsi:type="dcterms:W3CDTF">2020-07-27T03:15:51Z</dcterms:modified>
</cp:coreProperties>
</file>