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88" r:id="rId4"/>
    <p:sldId id="286" r:id="rId5"/>
    <p:sldId id="257" r:id="rId6"/>
    <p:sldId id="258" r:id="rId7"/>
    <p:sldId id="270" r:id="rId8"/>
    <p:sldId id="260" r:id="rId9"/>
    <p:sldId id="271" r:id="rId10"/>
    <p:sldId id="274" r:id="rId11"/>
    <p:sldId id="287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8"/>
    <p:restoredTop sz="84478"/>
  </p:normalViewPr>
  <p:slideViewPr>
    <p:cSldViewPr snapToGrid="0" snapToObjects="1">
      <p:cViewPr>
        <p:scale>
          <a:sx n="100" d="100"/>
          <a:sy n="100" d="100"/>
        </p:scale>
        <p:origin x="88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745A3-722A-A04D-BB73-A2ABDE3E43C1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BF405-EF69-974A-B604-263285DA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BF405-EF69-974A-B604-263285DA26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函数声明、函数原型、函数签名、函数定义、函数调用、函数类型。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函数声明可以在函数内部，但函数定义不行。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函数返回值、参数等类型省略时默认值是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，实际中不要这样操作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BF405-EF69-974A-B604-263285DA26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2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注意点：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需要注意的是函数原型必须具有一个参数列表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中，任何使用变长参数声明的函数都必须至少有一个指定的参数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又称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强制参数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，即至少有一个参数的类型是已知的，而不能用三个点省略所有参数的指定，且已知的指定参数必须声明在函数最左端。其中，最右边的参量（省略号前）起着特殊作用：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表示该变量，传递给该参量的值将是省略号部分代表的参数个数。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类型代表一种数据对象，该数据对象用于存放参量列表中省略号部分代表的参量。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宏把参数列表复制到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变量中。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va_start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有两个参数：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类型的变量和参量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第一次调用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时，它返回参数列表的第一项，下次调用时返回第二项，依此类推。该宏接受两个参数：一个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类型的变量和一个类型名，该类型为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返回值的类型。实际的参数类型必须与说明的类型匹配，否则将出错。需要注意的是：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在可变长参数中，应用的是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加宽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原则。也就是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类型被扩展成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char, short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被扩展成</a:t>
            </a:r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。因此，如果你要取可变长参数列表中原来为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类型的参数，需要用</a:t>
            </a:r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va_arg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argp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double)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；对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类型的则用</a:t>
            </a:r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va_arg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argp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需要注意的是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va_arg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没有提供后退回先前参数的方法，所以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提供了一个宏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va_copy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，该宏的参数为两个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va_list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类型的变量，作用是将第二个参数复制到第一个参数中。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BF405-EF69-974A-B604-263285DA26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BF405-EF69-974A-B604-263285DA26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正文段：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正文段（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segment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）存储的是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执行的机器指令。一般正文段是共享的，这样的话对于那些频繁执行的程序（比如编辑器、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等）只需要在内存中保存一份副本就可以了。另外，正文段一般都是只读的，防止程序由于意外修改了自身的指令。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dirty="0" smtClean="0"/>
              <a:t>初始化数据段：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一般又称为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segment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），这里存储的是程序中定义于函数体外且明确初始化的变量。我们常说的全局变量如果明确初始化了的话就存储在这里。比如：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maxcount</a:t>
            </a:r>
            <a:r>
              <a:rPr lang="en-US" altLang="zh-CN" dirty="0" smtClean="0"/>
              <a:t> = 99;</a:t>
            </a:r>
          </a:p>
          <a:p>
            <a:pPr fontAlgn="base"/>
            <a:r>
              <a:rPr lang="en-US" altLang="zh-CN" dirty="0" smtClean="0"/>
              <a:t>3.</a:t>
            </a:r>
            <a:r>
              <a:rPr lang="zh-CN" altLang="en-US" dirty="0" smtClean="0"/>
              <a:t> 未初始化数据段：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一般又称为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是一个早期的汇编运算符“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started by symbol”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。我们定义于函数体外的变量如果没有明确初始化的话就存储在这里。比如：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maxcount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程序开始执行前，对于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段的数据，内核会将其初始化为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或者空指针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(NULL)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。这就是为什么全局变量可以不显式的初始化的原因。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dirty="0" smtClean="0"/>
              <a:t>4.</a:t>
            </a:r>
            <a:r>
              <a:rPr lang="zh-CN" altLang="en-US" dirty="0" smtClean="0"/>
              <a:t> 栈：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（又称自动变量）以及每次函数调用的相关信息都存储在这里。每次函数调用，函数内的局部变量、函数的返回地址、调用者的环境信息都存储在栈里面。而且，每次调用都是分配一个新的栈帧，所以递归调用时变量并不会冲突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堆 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动态分配的内存都来自堆。堆一般位于未初始化数据段和栈之间。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BF405-EF69-974A-B604-263285DA26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栈是机器系统提供的数据结构，计算机会在底层对栈提供支持：分配专门的寄存器存放栈的地址，压栈出栈都有专门的指令执行，这就决定了栈的效率比较高。堆则是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函数库提供的，它的机制是很复杂的，例如为了分配一块内存，库函数会按照一定的算法（具体的算法可以参考数据结构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）在堆内存中搜索可用的足够大小的空间，如果没有足够大小的空间（可能是由于内存碎片太多），就有可能调用系统功能去增加程序数据段的内存空间，这样就有机会分到足够大小的内存，然后进行返回。显然，堆的效率比栈要低得多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BF405-EF69-974A-B604-263285DA26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0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6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4187-B029-2E4E-969E-7CEAFF01FAF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80EF-AC62-B644-AB05-A5AD6AA33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内存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zh-CN" altLang="en-US" dirty="0" smtClean="0"/>
              <a:t>倪彦春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allan_ni@163.com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</a:t>
            </a:r>
            <a:r>
              <a:rPr lang="en-US" dirty="0"/>
              <a:t>target</a:t>
            </a:r>
            <a:r>
              <a:rPr lang="en-US" dirty="0"/>
              <a:t>&gt;</a:t>
            </a:r>
            <a:r>
              <a:rPr lang="en-US" dirty="0"/>
              <a:t> 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&lt;</a:t>
            </a:r>
            <a:r>
              <a:rPr lang="en-US" dirty="0"/>
              <a:t>prerequisites</a:t>
            </a:r>
            <a:r>
              <a:rPr lang="en-US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[</a:t>
            </a:r>
            <a:r>
              <a:rPr lang="en-US" dirty="0"/>
              <a:t>tab</a:t>
            </a:r>
            <a:r>
              <a:rPr lang="en-US" dirty="0"/>
              <a:t>]</a:t>
            </a:r>
            <a:r>
              <a:rPr lang="en-US" dirty="0"/>
              <a:t> </a:t>
            </a:r>
            <a:r>
              <a:rPr lang="en-US" dirty="0"/>
              <a:t>&lt;</a:t>
            </a:r>
            <a:r>
              <a:rPr lang="en-US" dirty="0"/>
              <a:t>commands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en-US" altLang="zh-CN" dirty="0" smtClean="0"/>
          </a:p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r>
              <a:rPr lang="zh-CN" altLang="en-US" dirty="0" smtClean="0"/>
              <a:t>存储时期</a:t>
            </a:r>
            <a:endParaRPr lang="en-US" altLang="zh-CN" dirty="0" smtClean="0"/>
          </a:p>
          <a:p>
            <a:r>
              <a:rPr lang="zh-CN" altLang="en-US" dirty="0" smtClean="0"/>
              <a:t>存储类</a:t>
            </a:r>
            <a:endParaRPr lang="en-US" altLang="zh-CN" dirty="0" smtClean="0"/>
          </a:p>
          <a:p>
            <a:r>
              <a:rPr lang="zh-CN" altLang="en-US" dirty="0" smtClean="0"/>
              <a:t>动态内存管理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存储布局</a:t>
            </a:r>
            <a:endParaRPr lang="en-US" altLang="zh-CN" dirty="0" smtClean="0"/>
          </a:p>
          <a:p>
            <a:r>
              <a:rPr lang="zh-CN" altLang="en-US" dirty="0" smtClean="0"/>
              <a:t>堆和栈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2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代码块作</a:t>
            </a:r>
            <a:r>
              <a:rPr lang="zh-CN" altLang="en-US" dirty="0" smtClean="0"/>
              <a:t>用域</a:t>
            </a:r>
            <a:endParaRPr lang="en-US" altLang="zh-CN" dirty="0" smtClean="0"/>
          </a:p>
          <a:p>
            <a:r>
              <a:rPr lang="zh-CN" altLang="en-US" dirty="0" smtClean="0"/>
              <a:t>函数原型作用域</a:t>
            </a:r>
            <a:endParaRPr lang="en-US" altLang="zh-CN" dirty="0" smtClean="0"/>
          </a:p>
          <a:p>
            <a:r>
              <a:rPr lang="zh-CN" altLang="en-US" dirty="0" smtClean="0"/>
              <a:t>文件作用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 smtClean="0"/>
              <a:t>作用</a:t>
            </a:r>
            <a:r>
              <a:rPr lang="zh-CN" altLang="en-US" dirty="0" smtClean="0"/>
              <a:t>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8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空链接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内部链接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外部链接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代码块作用域、函数原型作用域的变量均为空连接，表示他们为代码块或者函数原型私有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具有文件作用域的变量如果被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修饰则具有内部链接，否则具有外部链接。具有内部链接的变量可以在一个文件的任何地方使用。具有外部链接的变量可以在一个多文件程序的任何地方使用。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65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存储时期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静态存储时期</a:t>
            </a:r>
            <a:endParaRPr lang="en-US" altLang="zh-CN" dirty="0" smtClean="0"/>
          </a:p>
          <a:p>
            <a:r>
              <a:rPr lang="zh-CN" altLang="en-US" dirty="0" smtClean="0"/>
              <a:t>自动存储时期</a:t>
            </a: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文件作用域的变量都具有静态存储时期，代码块作用域的变量一般情况下具有自动存储时期，但如果被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修饰，则也具有静态存储时期。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2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</a:t>
            </a:r>
            <a:endParaRPr lang="en-US" altLang="zh-CN" dirty="0" smtClean="0"/>
          </a:p>
          <a:p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zh-CN" altLang="en-US" dirty="0" smtClean="0"/>
              <a:t>具有代码块作用域的静态</a:t>
            </a:r>
            <a:endParaRPr lang="en-US" altLang="zh-CN" dirty="0" smtClean="0"/>
          </a:p>
          <a:p>
            <a:r>
              <a:rPr lang="zh-CN" altLang="en-US" dirty="0" smtClean="0"/>
              <a:t>具有外部链接的静态</a:t>
            </a:r>
            <a:endParaRPr lang="en-US" altLang="zh-CN" dirty="0" smtClean="0"/>
          </a:p>
          <a:p>
            <a:r>
              <a:rPr lang="zh-CN" altLang="en-US" dirty="0" smtClean="0"/>
              <a:t>具有内部链接的静态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存储类别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声明方式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块内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寄存器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块内，使用</a:t>
                      </a:r>
                      <a:r>
                        <a:rPr lang="en-US" altLang="zh-CN" dirty="0" smtClean="0"/>
                        <a:t>register</a:t>
                      </a:r>
                      <a:r>
                        <a:rPr lang="zh-CN" altLang="en-US" dirty="0" smtClean="0"/>
                        <a:t>关键字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静态外部链接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静态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所有函数外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静态内部链接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静态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所有函数外，使用</a:t>
                      </a:r>
                      <a:r>
                        <a:rPr lang="en-US" altLang="zh-CN" dirty="0" smtClean="0"/>
                        <a:t>static</a:t>
                      </a:r>
                      <a:r>
                        <a:rPr lang="zh-CN" altLang="en-US" dirty="0" smtClean="0"/>
                        <a:t>关键字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静态</a:t>
                      </a:r>
                      <a:r>
                        <a:rPr lang="zh-CN" altLang="en-US" dirty="0" smtClean="0"/>
                        <a:t>无链接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静态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块内，使用</a:t>
                      </a:r>
                      <a:r>
                        <a:rPr lang="en-US" altLang="zh-CN" dirty="0" smtClean="0"/>
                        <a:t>static</a:t>
                      </a:r>
                      <a:r>
                        <a:rPr lang="zh-CN" altLang="en-US" dirty="0" smtClean="0"/>
                        <a:t>关键字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8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存储类和函数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外部函数可以被其他文件中的函数调用，而静态函数只可以在定义它的文件中使用。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func1();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func2();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func3();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动态内存管理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malloc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程序存储布局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正文段（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初始化数据段（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未初始化数据段（</a:t>
            </a:r>
            <a:r>
              <a:rPr lang="en-US" altLang="zh-CN" dirty="0" err="1" smtClean="0"/>
              <a:t>bss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zh-CN" altLang="en-US" dirty="0" smtClean="0"/>
              <a:t>堆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1027906"/>
            <a:ext cx="56642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*</a:t>
            </a:r>
            <a:r>
              <a:rPr lang="en-US" altLang="zh-CN" dirty="0" smtClean="0"/>
              <a:t>p())[20];</a:t>
            </a:r>
            <a:r>
              <a:rPr lang="zh-CN" altLang="en-US" dirty="0" smtClean="0"/>
              <a:t>是什么含义？</a:t>
            </a:r>
            <a:endParaRPr lang="en-US" altLang="zh-CN" dirty="0" smtClean="0"/>
          </a:p>
          <a:p>
            <a:r>
              <a:rPr lang="zh-CN" altLang="en-US" dirty="0" smtClean="0"/>
              <a:t>定义一个数组指针</a:t>
            </a:r>
            <a:r>
              <a:rPr lang="en-US" altLang="zh-CN" dirty="0" smtClean="0"/>
              <a:t>pa</a:t>
            </a:r>
            <a:r>
              <a:rPr lang="zh-CN" altLang="en-US" dirty="0" smtClean="0"/>
              <a:t>，数组长度为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，类型为指向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类型的指针。</a:t>
            </a:r>
            <a:endParaRPr lang="en-US" altLang="zh-CN" dirty="0" smtClean="0"/>
          </a:p>
          <a:p>
            <a:r>
              <a:rPr lang="zh-CN" altLang="en-US" dirty="0" smtClean="0"/>
              <a:t>定义一个函数指针</a:t>
            </a:r>
            <a:r>
              <a:rPr lang="en-US" altLang="zh-CN" dirty="0" smtClean="0"/>
              <a:t>pf</a:t>
            </a:r>
            <a:r>
              <a:rPr lang="zh-CN" altLang="en-US" dirty="0" smtClean="0"/>
              <a:t>，函数的入参一个是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，一个是指向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类型的指针，函数返回指向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类型的指针。</a:t>
            </a:r>
            <a:endParaRPr lang="en-US" altLang="zh-CN" dirty="0" smtClean="0"/>
          </a:p>
          <a:p>
            <a:r>
              <a:rPr lang="zh-CN" altLang="en-US" dirty="0" smtClean="0"/>
              <a:t>定义一个指向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，且该指针指向的元素不可修改。</a:t>
            </a:r>
            <a:endParaRPr lang="en-US" altLang="zh-CN" dirty="0" smtClean="0"/>
          </a:p>
          <a:p>
            <a:r>
              <a:rPr lang="zh-CN" altLang="en-US" dirty="0" smtClean="0"/>
              <a:t>有一个指针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，指向的类型为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的二维数组，数组类型为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，请用动态分配内存的方式初始化该指针。</a:t>
            </a:r>
            <a:endParaRPr lang="en-US" altLang="zh-CN" dirty="0" smtClean="0"/>
          </a:p>
          <a:p>
            <a:r>
              <a:rPr lang="zh-CN" altLang="en-US" dirty="0" smtClean="0"/>
              <a:t>字节序是什么？什么是大端和小端？网络字节序是哪种？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46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堆和栈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申请方式</a:t>
            </a:r>
            <a:endParaRPr lang="en-US" altLang="zh-CN" dirty="0" smtClean="0"/>
          </a:p>
          <a:p>
            <a:r>
              <a:rPr lang="zh-CN" altLang="en-US" dirty="0" smtClean="0"/>
              <a:t>申请大小限制</a:t>
            </a:r>
            <a:endParaRPr lang="en-US" altLang="zh-CN" dirty="0" smtClean="0"/>
          </a:p>
          <a:p>
            <a:r>
              <a:rPr lang="zh-CN" altLang="en-US" dirty="0"/>
              <a:t>系统响应</a:t>
            </a:r>
          </a:p>
          <a:p>
            <a:r>
              <a:rPr lang="zh-CN" altLang="en-US" dirty="0"/>
              <a:t>存储的内容</a:t>
            </a:r>
          </a:p>
          <a:p>
            <a:r>
              <a:rPr lang="zh-CN" altLang="en-US" dirty="0"/>
              <a:t>存取</a:t>
            </a:r>
            <a:r>
              <a:rPr lang="zh-CN" altLang="en-US" dirty="0" smtClean="0"/>
              <a:t>效率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64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err="1"/>
              <a:t>不使用库函数，编写函数int</a:t>
            </a:r>
            <a:r>
              <a:rPr lang="en-US" dirty="0"/>
              <a:t> </a:t>
            </a:r>
            <a:r>
              <a:rPr lang="en-US" dirty="0" err="1"/>
              <a:t>strcmp</a:t>
            </a:r>
            <a:r>
              <a:rPr lang="en-US" dirty="0"/>
              <a:t>(char   *source, char *</a:t>
            </a:r>
            <a:r>
              <a:rPr lang="en-US" dirty="0" err="1"/>
              <a:t>dest</a:t>
            </a:r>
            <a:r>
              <a:rPr lang="en-US" dirty="0" smtClean="0"/>
              <a:t>)</a:t>
            </a:r>
            <a:r>
              <a:rPr lang="zh-CN" altLang="en-US" dirty="0" smtClean="0"/>
              <a:t>；</a:t>
            </a:r>
            <a:endParaRPr lang="en-US" dirty="0" smtClean="0"/>
          </a:p>
          <a:p>
            <a:r>
              <a:rPr lang="zh-CN" altLang="en-US" dirty="0"/>
              <a:t>写一函数</a:t>
            </a:r>
            <a:r>
              <a:rPr lang="en-US" altLang="zh-CN" dirty="0" err="1"/>
              <a:t>int</a:t>
            </a:r>
            <a:r>
              <a:rPr lang="en-US" altLang="zh-CN" dirty="0"/>
              <a:t> fun(char *p)</a:t>
            </a:r>
            <a:r>
              <a:rPr lang="zh-CN" altLang="en-US" dirty="0"/>
              <a:t>判断一字符串是否为回文，是返回</a:t>
            </a:r>
            <a:r>
              <a:rPr lang="en-US" altLang="zh-CN" dirty="0"/>
              <a:t>1</a:t>
            </a:r>
            <a:r>
              <a:rPr lang="zh-CN" altLang="en-US" dirty="0"/>
              <a:t>，不是返回</a:t>
            </a:r>
            <a:r>
              <a:rPr lang="en-US" altLang="zh-CN" dirty="0"/>
              <a:t>0</a:t>
            </a:r>
            <a:r>
              <a:rPr lang="zh-CN" altLang="en-US" dirty="0"/>
              <a:t>，出错返回</a:t>
            </a:r>
            <a:r>
              <a:rPr lang="en-US" altLang="zh-CN" dirty="0"/>
              <a:t>-1 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A[</a:t>
            </a:r>
            <a:r>
              <a:rPr lang="en-US" altLang="zh-CN" dirty="0" err="1"/>
              <a:t>nSize</a:t>
            </a:r>
            <a:r>
              <a:rPr lang="en-US" altLang="zh-CN" dirty="0"/>
              <a:t>]</a:t>
            </a:r>
            <a:r>
              <a:rPr lang="zh-CN" altLang="en-US" dirty="0"/>
              <a:t>，其中隐藏着若干</a:t>
            </a:r>
            <a:r>
              <a:rPr lang="en-US" altLang="zh-CN" dirty="0"/>
              <a:t>0</a:t>
            </a:r>
            <a:r>
              <a:rPr lang="zh-CN" altLang="en-US" dirty="0"/>
              <a:t>，其余非</a:t>
            </a:r>
            <a:r>
              <a:rPr lang="en-US" altLang="zh-CN" dirty="0"/>
              <a:t>0</a:t>
            </a:r>
            <a:r>
              <a:rPr lang="zh-CN" altLang="en-US" dirty="0"/>
              <a:t>整数，写一个函数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A,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nSize</a:t>
            </a:r>
            <a:r>
              <a:rPr lang="en-US" altLang="zh-CN" dirty="0"/>
              <a:t>)</a:t>
            </a:r>
            <a:r>
              <a:rPr lang="zh-CN" altLang="en-US" dirty="0"/>
              <a:t>，使</a:t>
            </a:r>
            <a:r>
              <a:rPr lang="en-US" altLang="zh-CN" dirty="0"/>
              <a:t>A</a:t>
            </a:r>
            <a:r>
              <a:rPr lang="zh-CN" altLang="en-US" dirty="0"/>
              <a:t>把</a:t>
            </a:r>
            <a:r>
              <a:rPr lang="en-US" altLang="zh-CN" dirty="0"/>
              <a:t>0</a:t>
            </a:r>
            <a:r>
              <a:rPr lang="zh-CN" altLang="en-US" dirty="0"/>
              <a:t>移至后面，非</a:t>
            </a:r>
            <a:r>
              <a:rPr lang="en-US" altLang="zh-CN" dirty="0"/>
              <a:t>0</a:t>
            </a:r>
            <a:r>
              <a:rPr lang="zh-CN" altLang="en-US" dirty="0"/>
              <a:t>整数移至数组前面并保持有序，返回值为原数据中第一个元素为</a:t>
            </a:r>
            <a:r>
              <a:rPr lang="en-US" altLang="zh-CN" dirty="0"/>
              <a:t>0</a:t>
            </a:r>
            <a:r>
              <a:rPr lang="zh-CN" altLang="en-US" dirty="0"/>
              <a:t>的下标。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Little-Endian</a:t>
            </a:r>
            <a:r>
              <a:rPr lang="zh-CN" altLang="en-US" dirty="0"/>
              <a:t>：低位字节放在内存低地址，高位字节放在内存高地址。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Big-Endian</a:t>
            </a:r>
            <a:r>
              <a:rPr lang="zh-CN" altLang="en-US" dirty="0"/>
              <a:t>：低位字节放在内存高地址，高位字节放在内存低地址。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804" y="3530600"/>
            <a:ext cx="3556000" cy="317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544" y="3530600"/>
            <a:ext cx="355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0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 smtClean="0"/>
              <a:t>形参和实参</a:t>
            </a:r>
            <a:r>
              <a:rPr lang="zh-CN" altLang="en-US" dirty="0"/>
              <a:t>，</a:t>
            </a:r>
            <a:r>
              <a:rPr lang="zh-CN" altLang="en-US" dirty="0" smtClean="0"/>
              <a:t>传值和传址，压栈出栈</a:t>
            </a:r>
            <a:endParaRPr lang="en-US" altLang="zh-CN" dirty="0" smtClean="0"/>
          </a:p>
          <a:p>
            <a:r>
              <a:rPr lang="zh-CN" altLang="en-US" dirty="0" smtClean="0"/>
              <a:t>变长参数</a:t>
            </a:r>
            <a:endParaRPr lang="en-US" altLang="zh-CN" dirty="0" smtClean="0"/>
          </a:p>
          <a:p>
            <a:r>
              <a:rPr lang="zh-CN" altLang="en-US" dirty="0" smtClean="0"/>
              <a:t>递归</a:t>
            </a:r>
            <a:endParaRPr lang="en-US" altLang="zh-CN" dirty="0" smtClean="0"/>
          </a:p>
          <a:p>
            <a:r>
              <a:rPr lang="zh-CN" altLang="en-US" dirty="0" smtClean="0"/>
              <a:t>多文件编译，</a:t>
            </a:r>
            <a:r>
              <a:rPr lang="en-US" altLang="zh-CN" dirty="0" err="1" smtClean="0"/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6442" y="1566041"/>
            <a:ext cx="75254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函数声明：返回值  函数名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形参列表</a:t>
            </a:r>
            <a:r>
              <a:rPr lang="en-US" altLang="zh-CN" dirty="0" smtClean="0"/>
              <a:t>);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&lt;----</a:t>
            </a:r>
            <a:r>
              <a:rPr lang="zh-CN" altLang="en-US" dirty="0" smtClean="0"/>
              <a:t> 函数原型、函数签名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func1(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a);</a:t>
            </a:r>
          </a:p>
          <a:p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func2(char</a:t>
            </a:r>
            <a:r>
              <a:rPr lang="zh-CN" altLang="en-US" dirty="0" smtClean="0"/>
              <a:t> *</a:t>
            </a:r>
            <a:r>
              <a:rPr lang="en-US" altLang="zh-CN" dirty="0" smtClean="0"/>
              <a:t>s,</a:t>
            </a:r>
            <a:r>
              <a:rPr lang="zh-CN" altLang="en-US" dirty="0" smtClean="0"/>
              <a:t> 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d);</a:t>
            </a:r>
          </a:p>
          <a:p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func3(char</a:t>
            </a:r>
            <a:r>
              <a:rPr lang="zh-CN" altLang="en-US" dirty="0" smtClean="0"/>
              <a:t>*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double);</a:t>
            </a:r>
          </a:p>
          <a:p>
            <a:endParaRPr lang="en-US" altLang="zh-CN" dirty="0"/>
          </a:p>
          <a:p>
            <a:r>
              <a:rPr lang="zh-CN" altLang="en-US" dirty="0" smtClean="0"/>
              <a:t>函数定义：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func1(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a)</a:t>
            </a:r>
          </a:p>
          <a:p>
            <a:r>
              <a:rPr lang="en-US" altLang="zh-CN" dirty="0" smtClean="0"/>
              <a:t>{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a+1;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7859929" y="53392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函数的类型？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形参和实参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8400" y="1879600"/>
            <a:ext cx="387798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 形参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sum(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b);	</a:t>
            </a:r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sum(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b)</a:t>
            </a:r>
            <a:r>
              <a:rPr lang="zh-CN" altLang="en-US" dirty="0" smtClean="0"/>
              <a:t>  </a:t>
            </a:r>
            <a:r>
              <a:rPr lang="en-US" altLang="zh-CN" dirty="0" smtClean="0"/>
              <a:t>{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/>
              <a:t>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}	</a:t>
            </a:r>
          </a:p>
          <a:p>
            <a:endParaRPr lang="en-US" dirty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 实参</a:t>
            </a:r>
            <a:endParaRPr lang="en-US" dirty="0" smtClean="0"/>
          </a:p>
          <a:p>
            <a:r>
              <a:rPr lang="en-US" altLang="zh-CN" dirty="0" smtClean="0"/>
              <a:t>sum(5,</a:t>
            </a:r>
            <a:r>
              <a:rPr lang="zh-CN" altLang="en-US" dirty="0" smtClean="0"/>
              <a:t> </a:t>
            </a:r>
            <a:r>
              <a:rPr lang="en-US" altLang="zh-CN" dirty="0" smtClean="0"/>
              <a:t>6);</a:t>
            </a:r>
            <a:r>
              <a:rPr lang="zh-CN" altLang="en-US" dirty="0" smtClean="0"/>
              <a:t>  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函数的参数都是局部变量。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sz="3200" dirty="0" smtClean="0"/>
              <a:t>传值</a:t>
            </a:r>
            <a:r>
              <a:rPr lang="en-US" altLang="zh-CN" sz="3200" dirty="0" smtClean="0"/>
              <a:t>VS</a:t>
            </a:r>
            <a:r>
              <a:rPr lang="zh-CN" altLang="en-US" sz="3200" dirty="0" smtClean="0"/>
              <a:t>传址？</a:t>
            </a:r>
            <a:endParaRPr lang="en-US" altLang="zh-CN" sz="3200" dirty="0" smtClean="0"/>
          </a:p>
          <a:p>
            <a:r>
              <a:rPr lang="zh-CN" altLang="en-US" sz="3200" dirty="0" smtClean="0"/>
              <a:t>压栈出栈？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48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变长参数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&lt;</a:t>
            </a:r>
            <a:r>
              <a:rPr lang="en-US" altLang="zh-CN" dirty="0" err="1"/>
              <a:t>stdarg.h</a:t>
            </a:r>
            <a:r>
              <a:rPr lang="en-US" altLang="zh-CN" dirty="0"/>
              <a:t>&gt;</a:t>
            </a:r>
            <a:r>
              <a:rPr lang="zh-CN" altLang="en-US" dirty="0"/>
              <a:t>中提供了可变参数的函数。使用步骤如下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endParaRPr lang="zh-CN" altLang="en-US" dirty="0"/>
          </a:p>
          <a:p>
            <a:pPr fontAlgn="base"/>
            <a:r>
              <a:rPr lang="zh-CN" altLang="en-US" dirty="0"/>
              <a:t>在函数原型中使用省略号，且省略号必须是最后一个参数</a:t>
            </a:r>
          </a:p>
          <a:p>
            <a:pPr fontAlgn="base"/>
            <a:r>
              <a:rPr lang="zh-CN" altLang="en-US" dirty="0"/>
              <a:t>在函数定义中创建一个</a:t>
            </a:r>
            <a:r>
              <a:rPr lang="en-US" altLang="zh-CN" dirty="0" err="1"/>
              <a:t>va_list</a:t>
            </a:r>
            <a:r>
              <a:rPr lang="zh-CN" altLang="en-US" dirty="0"/>
              <a:t>类型的变量</a:t>
            </a:r>
          </a:p>
          <a:p>
            <a:pPr fontAlgn="base"/>
            <a:r>
              <a:rPr lang="zh-CN" altLang="en-US" dirty="0"/>
              <a:t>用宏</a:t>
            </a:r>
            <a:r>
              <a:rPr lang="en-US" altLang="zh-CN" dirty="0" err="1"/>
              <a:t>va_start</a:t>
            </a:r>
            <a:r>
              <a:rPr lang="zh-CN" altLang="en-US" dirty="0"/>
              <a:t>将该变量初始化为一个参数列表</a:t>
            </a:r>
          </a:p>
          <a:p>
            <a:pPr fontAlgn="base"/>
            <a:r>
              <a:rPr lang="zh-CN" altLang="en-US" dirty="0"/>
              <a:t>用宏</a:t>
            </a:r>
            <a:r>
              <a:rPr lang="en-US" altLang="zh-CN" dirty="0" err="1"/>
              <a:t>va_arg</a:t>
            </a:r>
            <a:r>
              <a:rPr lang="zh-CN" altLang="en-US" dirty="0"/>
              <a:t>访问参数列表</a:t>
            </a:r>
          </a:p>
          <a:p>
            <a:pPr fontAlgn="base"/>
            <a:r>
              <a:rPr lang="zh-CN" altLang="en-US" dirty="0"/>
              <a:t>用宏</a:t>
            </a:r>
            <a:r>
              <a:rPr lang="en-US" altLang="zh-CN" dirty="0" err="1"/>
              <a:t>va_end</a:t>
            </a:r>
            <a:r>
              <a:rPr lang="zh-CN" altLang="en-US" dirty="0"/>
              <a:t>完成清理工作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582340"/>
            <a:ext cx="9296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 smtClean="0">
                <a:solidFill>
                  <a:srgbClr val="666666"/>
                </a:solidFill>
                <a:latin typeface="HelveticaNeue-Light" charset="0"/>
              </a:rPr>
              <a:t>递归就是自己调用自己。编写</a:t>
            </a:r>
            <a:r>
              <a:rPr lang="zh-CN" altLang="en-US" dirty="0">
                <a:solidFill>
                  <a:srgbClr val="666666"/>
                </a:solidFill>
                <a:latin typeface="HelveticaNeue-Light" charset="0"/>
              </a:rPr>
              <a:t>递归程序时只要遵守一些规则，便可以很好的使用递归有利的一面。下面列出四个基本法则</a:t>
            </a:r>
            <a:r>
              <a:rPr lang="zh-CN" altLang="en-US" dirty="0" smtClean="0">
                <a:solidFill>
                  <a:srgbClr val="666666"/>
                </a:solidFill>
                <a:latin typeface="HelveticaNeue-Light" charset="0"/>
              </a:rPr>
              <a:t>：</a:t>
            </a:r>
            <a:endParaRPr lang="en-US" altLang="zh-CN" dirty="0" smtClean="0">
              <a:solidFill>
                <a:srgbClr val="666666"/>
              </a:solidFill>
              <a:latin typeface="HelveticaNeue-Light" charset="0"/>
            </a:endParaRPr>
          </a:p>
          <a:p>
            <a:pPr fontAlgn="base"/>
            <a:endParaRPr lang="zh-CN" altLang="en-US" dirty="0">
              <a:solidFill>
                <a:srgbClr val="666666"/>
              </a:solidFill>
              <a:latin typeface="HelveticaNeue-Light" charset="0"/>
            </a:endParaRPr>
          </a:p>
          <a:p>
            <a:pPr fontAlgn="base">
              <a:buFont typeface="Arial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inherit" charset="0"/>
              </a:rPr>
              <a:t>基准情形</a:t>
            </a:r>
            <a:r>
              <a:rPr lang="en-US" altLang="zh-CN" b="1" dirty="0">
                <a:solidFill>
                  <a:srgbClr val="FF0000"/>
                </a:solidFill>
                <a:latin typeface="inherit" charset="0"/>
              </a:rPr>
              <a:t>(base case)</a:t>
            </a:r>
            <a:r>
              <a:rPr lang="en-US" altLang="zh-CN" dirty="0">
                <a:solidFill>
                  <a:srgbClr val="666666"/>
                </a:solidFill>
                <a:latin typeface="inherit" charset="0"/>
              </a:rPr>
              <a:t>——</a:t>
            </a:r>
            <a:r>
              <a:rPr lang="zh-CN" altLang="en-US" dirty="0">
                <a:solidFill>
                  <a:srgbClr val="666666"/>
                </a:solidFill>
                <a:latin typeface="inherit" charset="0"/>
              </a:rPr>
              <a:t>必须总有某些基准情形，它无须递归就能解出</a:t>
            </a:r>
            <a:r>
              <a:rPr lang="zh-CN" altLang="en-US" dirty="0" smtClean="0">
                <a:solidFill>
                  <a:srgbClr val="666666"/>
                </a:solidFill>
                <a:latin typeface="inherit" charset="0"/>
              </a:rPr>
              <a:t>。如果</a:t>
            </a:r>
            <a:r>
              <a:rPr lang="zh-CN" altLang="en-US" dirty="0">
                <a:solidFill>
                  <a:srgbClr val="666666"/>
                </a:solidFill>
                <a:latin typeface="inherit" charset="0"/>
              </a:rPr>
              <a:t>没有这个基准情形，则递归是毫无意义的。</a:t>
            </a:r>
          </a:p>
          <a:p>
            <a:pPr fontAlgn="base">
              <a:buFont typeface="Arial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inherit" charset="0"/>
              </a:rPr>
              <a:t>不断推进</a:t>
            </a:r>
            <a:r>
              <a:rPr lang="en-US" altLang="zh-CN" b="1" dirty="0">
                <a:solidFill>
                  <a:srgbClr val="FF0000"/>
                </a:solidFill>
                <a:latin typeface="inherit" charset="0"/>
              </a:rPr>
              <a:t>(making progress)</a:t>
            </a:r>
            <a:r>
              <a:rPr lang="en-US" altLang="zh-CN" dirty="0">
                <a:solidFill>
                  <a:srgbClr val="666666"/>
                </a:solidFill>
                <a:latin typeface="inherit" charset="0"/>
              </a:rPr>
              <a:t>——</a:t>
            </a:r>
            <a:r>
              <a:rPr lang="zh-CN" altLang="en-US" dirty="0">
                <a:solidFill>
                  <a:srgbClr val="666666"/>
                </a:solidFill>
                <a:latin typeface="inherit" charset="0"/>
              </a:rPr>
              <a:t>对于那些需要递归求解的情形，每一次递归调用都必须要使求解状况朝接近基准情形的方向推进。</a:t>
            </a:r>
          </a:p>
          <a:p>
            <a:pPr fontAlgn="base">
              <a:buFont typeface="Arial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inherit" charset="0"/>
              </a:rPr>
              <a:t>设计法则</a:t>
            </a:r>
            <a:r>
              <a:rPr lang="en-US" altLang="zh-CN" b="1" dirty="0">
                <a:solidFill>
                  <a:srgbClr val="FF0000"/>
                </a:solidFill>
                <a:latin typeface="inherit" charset="0"/>
              </a:rPr>
              <a:t>(design rule)</a:t>
            </a:r>
            <a:r>
              <a:rPr lang="en-US" altLang="zh-CN" dirty="0">
                <a:solidFill>
                  <a:srgbClr val="666666"/>
                </a:solidFill>
                <a:latin typeface="inherit" charset="0"/>
              </a:rPr>
              <a:t>——</a:t>
            </a:r>
            <a:r>
              <a:rPr lang="zh-CN" altLang="en-US" dirty="0">
                <a:solidFill>
                  <a:srgbClr val="666666"/>
                </a:solidFill>
                <a:latin typeface="inherit" charset="0"/>
              </a:rPr>
              <a:t>假设所有的递归调用都能运行。</a:t>
            </a:r>
          </a:p>
          <a:p>
            <a:pPr fontAlgn="base">
              <a:buFont typeface="Arial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inherit" charset="0"/>
              </a:rPr>
              <a:t>合成效益法则</a:t>
            </a:r>
            <a:r>
              <a:rPr lang="en-US" altLang="zh-CN" b="1" dirty="0">
                <a:solidFill>
                  <a:srgbClr val="FF0000"/>
                </a:solidFill>
                <a:latin typeface="inherit" charset="0"/>
              </a:rPr>
              <a:t>(compound interest rule)</a:t>
            </a:r>
            <a:r>
              <a:rPr lang="en-US" altLang="zh-CN" dirty="0">
                <a:solidFill>
                  <a:srgbClr val="666666"/>
                </a:solidFill>
                <a:latin typeface="inherit" charset="0"/>
              </a:rPr>
              <a:t>——</a:t>
            </a:r>
            <a:r>
              <a:rPr lang="zh-CN" altLang="en-US" dirty="0">
                <a:solidFill>
                  <a:srgbClr val="666666"/>
                </a:solidFill>
                <a:latin typeface="inherit" charset="0"/>
              </a:rPr>
              <a:t>在求解一个问题的同一实例时，切勿在不同的递归调用中做重复性的工作</a:t>
            </a:r>
            <a:r>
              <a:rPr lang="zh-CN" altLang="en-US" dirty="0" smtClean="0">
                <a:solidFill>
                  <a:srgbClr val="666666"/>
                </a:solidFill>
                <a:latin typeface="inherit" charset="0"/>
              </a:rPr>
              <a:t>。</a:t>
            </a:r>
            <a:endParaRPr lang="zh-CN" altLang="en-US" b="0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8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多文件编译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预</a:t>
            </a:r>
            <a:r>
              <a:rPr lang="zh-CN" altLang="en-US" dirty="0" smtClean="0"/>
              <a:t>处理（</a:t>
            </a:r>
            <a:r>
              <a:rPr lang="en-US" altLang="zh-CN" dirty="0" smtClean="0"/>
              <a:t>-E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把头文件包含进来、做一些宏替换等工作。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r>
              <a:rPr lang="zh-CN" altLang="en-US" dirty="0"/>
              <a:t>（</a:t>
            </a:r>
            <a:r>
              <a:rPr lang="en-US" altLang="zh-CN" dirty="0" smtClean="0"/>
              <a:t>-S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检查</a:t>
            </a:r>
            <a:r>
              <a:rPr lang="zh-CN" altLang="en-US" dirty="0"/>
              <a:t>代码的规范性、是否有语法错误等</a:t>
            </a:r>
            <a:r>
              <a:rPr lang="zh-CN" altLang="en-US" dirty="0" smtClean="0"/>
              <a:t>，在</a:t>
            </a:r>
            <a:r>
              <a:rPr lang="zh-CN" altLang="en-US" dirty="0"/>
              <a:t>检查无误后</a:t>
            </a:r>
            <a:r>
              <a:rPr lang="zh-CN" altLang="en-US" dirty="0" smtClean="0"/>
              <a:t>，把</a:t>
            </a:r>
            <a:r>
              <a:rPr lang="zh-CN" altLang="en-US" dirty="0"/>
              <a:t>代码翻译成汇编语言。</a:t>
            </a:r>
            <a:endParaRPr lang="en-US" altLang="zh-CN" dirty="0" smtClean="0"/>
          </a:p>
          <a:p>
            <a:r>
              <a:rPr lang="zh-CN" altLang="en-US" dirty="0" smtClean="0"/>
              <a:t>汇编（</a:t>
            </a:r>
            <a:r>
              <a:rPr lang="en-US" altLang="zh-CN" dirty="0" smtClean="0"/>
              <a:t>-c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把汇编代码转变为机器代码，即目标文件。</a:t>
            </a:r>
            <a:endParaRPr lang="en-US" altLang="zh-CN" dirty="0" smtClean="0"/>
          </a:p>
          <a:p>
            <a:r>
              <a:rPr lang="zh-CN" altLang="en-US" dirty="0" smtClean="0"/>
              <a:t>链接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将目标文件链接为最终可执行的二进制文件。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1588</Words>
  <Application>Microsoft Macintosh PowerPoint</Application>
  <PresentationFormat>Widescreen</PresentationFormat>
  <Paragraphs>186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Calibri Light</vt:lpstr>
      <vt:lpstr>DengXian</vt:lpstr>
      <vt:lpstr>DengXian Light</vt:lpstr>
      <vt:lpstr>HelveticaNeue-Light</vt:lpstr>
      <vt:lpstr>inherit</vt:lpstr>
      <vt:lpstr>Arial</vt:lpstr>
      <vt:lpstr>Office Theme</vt:lpstr>
      <vt:lpstr>函数&amp;&amp;内存</vt:lpstr>
      <vt:lpstr>复习</vt:lpstr>
      <vt:lpstr>字节序</vt:lpstr>
      <vt:lpstr>函数</vt:lpstr>
      <vt:lpstr>函数定义</vt:lpstr>
      <vt:lpstr>形参和实参</vt:lpstr>
      <vt:lpstr>变长参数</vt:lpstr>
      <vt:lpstr>递归</vt:lpstr>
      <vt:lpstr>多文件编译</vt:lpstr>
      <vt:lpstr>Makefile</vt:lpstr>
      <vt:lpstr>内存</vt:lpstr>
      <vt:lpstr>变量作用域</vt:lpstr>
      <vt:lpstr>链接</vt:lpstr>
      <vt:lpstr>存储时期</vt:lpstr>
      <vt:lpstr>存储类</vt:lpstr>
      <vt:lpstr>总结表</vt:lpstr>
      <vt:lpstr>存储类和函数</vt:lpstr>
      <vt:lpstr>动态内存管理</vt:lpstr>
      <vt:lpstr>C程序存储布局</vt:lpstr>
      <vt:lpstr>堆和栈</vt:lpstr>
      <vt:lpstr>课后练习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Yanchun Ni</dc:creator>
  <cp:lastModifiedBy>Yanchun Ni</cp:lastModifiedBy>
  <cp:revision>83</cp:revision>
  <dcterms:created xsi:type="dcterms:W3CDTF">2017-08-17T09:19:49Z</dcterms:created>
  <dcterms:modified xsi:type="dcterms:W3CDTF">2017-08-18T15:32:50Z</dcterms:modified>
</cp:coreProperties>
</file>