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300" r:id="rId3"/>
    <p:sldId id="262" r:id="rId4"/>
    <p:sldId id="299" r:id="rId5"/>
    <p:sldId id="260" r:id="rId6"/>
    <p:sldId id="282" r:id="rId7"/>
    <p:sldId id="283" r:id="rId8"/>
    <p:sldId id="284" r:id="rId9"/>
    <p:sldId id="301" r:id="rId10"/>
    <p:sldId id="285" r:id="rId11"/>
    <p:sldId id="297" r:id="rId12"/>
    <p:sldId id="286" r:id="rId13"/>
    <p:sldId id="295" r:id="rId14"/>
    <p:sldId id="296" r:id="rId15"/>
    <p:sldId id="287" r:id="rId16"/>
    <p:sldId id="298" r:id="rId17"/>
    <p:sldId id="288" r:id="rId18"/>
    <p:sldId id="291" r:id="rId19"/>
    <p:sldId id="292" r:id="rId20"/>
    <p:sldId id="293" r:id="rId21"/>
    <p:sldId id="294" r:id="rId22"/>
    <p:sldId id="289" r:id="rId23"/>
    <p:sldId id="29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9"/>
    <a:srgbClr val="011893"/>
    <a:srgbClr val="002F53"/>
    <a:srgbClr val="00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768"/>
  </p:normalViewPr>
  <p:slideViewPr>
    <p:cSldViewPr snapToGrid="0">
      <p:cViewPr varScale="1">
        <p:scale>
          <a:sx n="79" d="100"/>
          <a:sy n="79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2120B-7CCB-4835-9C56-536BD22751E0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F4A41-B6A5-4635-8D60-DAABB493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2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7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4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5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7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0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0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6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382B-C3B5-BF4C-8654-5A6314742F4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18CED9-CD21-364B-BB89-1035FCE6E9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4F6EF-F814-AD2D-28C2-C877698231FA}"/>
              </a:ext>
            </a:extLst>
          </p:cNvPr>
          <p:cNvSpPr txBox="1"/>
          <p:nvPr/>
        </p:nvSpPr>
        <p:spPr>
          <a:xfrm>
            <a:off x="144618" y="33594"/>
            <a:ext cx="1141791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Madhav Institute of Technology &amp;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1BEF-3660-DB28-6D32-2AE9D3ACC810}"/>
              </a:ext>
            </a:extLst>
          </p:cNvPr>
          <p:cNvSpPr txBox="1"/>
          <p:nvPr/>
        </p:nvSpPr>
        <p:spPr>
          <a:xfrm>
            <a:off x="144618" y="650364"/>
            <a:ext cx="1190276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spc="348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GOVT. AIDED UGC AUTONOMOUS INSTITUTE , AFFILIATED TO R.G.P.V. BHOPAL (M.P.) INDIA</a:t>
            </a:r>
          </a:p>
          <a:p>
            <a:pPr algn="ctr">
              <a:spcBef>
                <a:spcPct val="0"/>
              </a:spcBef>
            </a:pPr>
            <a:r>
              <a:rPr lang="en-US" sz="1400" spc="348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NAAC ACCREDITED WITH </a:t>
            </a:r>
            <a:r>
              <a:rPr lang="en-US" sz="1400" b="1" spc="348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A++ </a:t>
            </a:r>
            <a:r>
              <a:rPr lang="en-US" sz="1400" spc="348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96D6262-BE5D-90C6-5536-3E8A85398BC0}"/>
              </a:ext>
            </a:extLst>
          </p:cNvPr>
          <p:cNvSpPr/>
          <p:nvPr/>
        </p:nvSpPr>
        <p:spPr>
          <a:xfrm>
            <a:off x="4578505" y="1173584"/>
            <a:ext cx="2550135" cy="1608067"/>
          </a:xfrm>
          <a:custGeom>
            <a:avLst/>
            <a:gdLst/>
            <a:ahLst/>
            <a:cxnLst/>
            <a:rect l="l" t="t" r="r" b="b"/>
            <a:pathLst>
              <a:path w="2947619" h="2337369">
                <a:moveTo>
                  <a:pt x="0" y="0"/>
                </a:moveTo>
                <a:lnTo>
                  <a:pt x="2947618" y="0"/>
                </a:lnTo>
                <a:lnTo>
                  <a:pt x="2947618" y="2337370"/>
                </a:lnTo>
                <a:lnTo>
                  <a:pt x="0" y="2337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F4700-2E90-2B41-EF57-3B5C4AF0CE49}"/>
              </a:ext>
            </a:extLst>
          </p:cNvPr>
          <p:cNvSpPr txBox="1"/>
          <p:nvPr/>
        </p:nvSpPr>
        <p:spPr>
          <a:xfrm>
            <a:off x="-352426" y="3090356"/>
            <a:ext cx="133073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b="1" u="sng" dirty="0">
                <a:solidFill>
                  <a:srgbClr val="004E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ENGINEERING MATHEMATICS AND COMPUTING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3F2E7-A894-0750-69CB-6C90722D021B}"/>
              </a:ext>
            </a:extLst>
          </p:cNvPr>
          <p:cNvSpPr txBox="1"/>
          <p:nvPr/>
        </p:nvSpPr>
        <p:spPr>
          <a:xfrm>
            <a:off x="2681747" y="3522460"/>
            <a:ext cx="72390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and Complex Analysis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(250502)</a:t>
            </a:r>
          </a:p>
          <a:p>
            <a:pPr algn="ctr"/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 SemiBold"/>
              </a:rPr>
              <a:t>PROFICIENCY IN COURSE</a:t>
            </a:r>
            <a:endParaRPr lang="en-IN" sz="2800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D0707DF0-AD73-E6A0-899F-EE1E4CBDB3D3}"/>
              </a:ext>
            </a:extLst>
          </p:cNvPr>
          <p:cNvSpPr txBox="1"/>
          <p:nvPr/>
        </p:nvSpPr>
        <p:spPr>
          <a:xfrm>
            <a:off x="7928" y="5130181"/>
            <a:ext cx="1218407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Presented To: Dr. Divya Chaturvedi</a:t>
            </a:r>
            <a:endParaRPr sz="3200" dirty="0">
              <a:solidFill>
                <a:srgbClr val="002060"/>
              </a:solidFill>
              <a:latin typeface="Times New Roman" panose="02020603050405020304" pitchFamily="18" charset="0"/>
              <a:ea typeface="Lora"/>
              <a:cs typeface="Times New Roman" panose="02020603050405020304" pitchFamily="18" charset="0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91514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0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65EB19-BB29-8DE3-D0A4-377B3993EDAE}"/>
              </a:ext>
            </a:extLst>
          </p:cNvPr>
          <p:cNvSpPr txBox="1">
            <a:spLocks/>
          </p:cNvSpPr>
          <p:nvPr/>
        </p:nvSpPr>
        <p:spPr>
          <a:xfrm>
            <a:off x="531651" y="263437"/>
            <a:ext cx="10515600" cy="448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Singularity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4BE248-26B3-764C-9F11-E84599E15D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1651" y="975280"/>
                <a:ext cx="10577556" cy="504175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isolated singularity is a point in the complex plane where a function is not defined or not differentiable, but the function is defined and differentiable in every neighborhood of that point.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𝑠𝑖𝑛𝑧</m:t>
                        </m:r>
                      </m:num>
                      <m:den>
                        <m:r>
                          <a:rPr lang="en-I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an isolated singularity at z = 0.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pole at z=1.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34BE248-26B3-764C-9F11-E84599E1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1" y="975280"/>
                <a:ext cx="10577556" cy="5041757"/>
              </a:xfrm>
              <a:prstGeom prst="rect">
                <a:avLst/>
              </a:prstGeom>
              <a:blipFill>
                <a:blip r:embed="rId2"/>
                <a:stretch>
                  <a:fillRect l="-1037" t="-484" r="-2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3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0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4C65F9-5E25-232E-246E-BF6114003BB5}"/>
              </a:ext>
            </a:extLst>
          </p:cNvPr>
          <p:cNvSpPr txBox="1">
            <a:spLocks/>
          </p:cNvSpPr>
          <p:nvPr/>
        </p:nvSpPr>
        <p:spPr>
          <a:xfrm>
            <a:off x="531651" y="381951"/>
            <a:ext cx="8021216" cy="659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– Isolated Singularity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51FD207-DA71-6D63-62B5-5012AFFD93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1651" y="1397713"/>
                <a:ext cx="11128697" cy="406257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non-isolated singularity is a point in the complex plane where a function is not defined or not differentiable, and every neighborhood of that point contains at least one other singularity of the function.</a:t>
                </a:r>
              </a:p>
              <a:p>
                <a:pPr marL="0" indent="0">
                  <a:lnSpc>
                    <a:spcPct val="150000"/>
                  </a:lnSpc>
                  <a:buClr>
                    <a:schemeClr val="tx1"/>
                  </a:buClr>
                  <a:buNone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log(z) has a non-isolated singularity at z=0.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f(z) = tan</a:t>
                </a:r>
                <a14:m>
                  <m:oMath xmlns:m="http://schemas.openxmlformats.org/officeDocument/2006/math">
                    <m:r>
                      <a:rPr lang="en-IN" sz="23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)has a non-isolated singularity at z=0.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D51FD207-DA71-6D63-62B5-5012AFFD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51" y="1397713"/>
                <a:ext cx="11128697" cy="4062574"/>
              </a:xfrm>
              <a:prstGeom prst="rect">
                <a:avLst/>
              </a:prstGeom>
              <a:blipFill>
                <a:blip r:embed="rId2"/>
                <a:stretch>
                  <a:fillRect l="-657" r="-1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46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0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DAE99-A858-DA5C-C5FB-4FEF60AB69C0}"/>
              </a:ext>
            </a:extLst>
          </p:cNvPr>
          <p:cNvSpPr txBox="1">
            <a:spLocks/>
          </p:cNvSpPr>
          <p:nvPr/>
        </p:nvSpPr>
        <p:spPr>
          <a:xfrm>
            <a:off x="465526" y="419630"/>
            <a:ext cx="10438542" cy="584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AE16D-F56E-3603-33F8-C9098DC1D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526" y="1253331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pole singularity is a type of isolated singularity of a complex-valued function of a complex variable. It is the simplest type of non-removable singularity of such a function.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Technically,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is a pole of a function </a:t>
                </a:r>
                <a:r>
                  <a:rPr lang="en-US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it is a zero of 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holomorphic (i.e. complex differentiable) in some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AE16D-F56E-3603-33F8-C9098DC1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6" y="1253331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561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8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0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B276F08-9EAF-D94D-3943-0EE0E2646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341" y="494247"/>
                <a:ext cx="8850883" cy="4800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are some examples of functions with poles singularities:</a:t>
                </a:r>
              </a:p>
              <a:p>
                <a:pPr mar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 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has a simple pole at 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 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two simple poles at 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±1.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 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5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5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has an essential singularity at </a:t>
                </a:r>
                <a:r>
                  <a:rPr lang="en-US" sz="25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5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B276F08-9EAF-D94D-3943-0EE0E264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1" y="494247"/>
                <a:ext cx="8850883" cy="4800272"/>
              </a:xfrm>
              <a:prstGeom prst="rect">
                <a:avLst/>
              </a:prstGeom>
              <a:blipFill>
                <a:blip r:embed="rId2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6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0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B2E27-63A3-48B6-3453-ED004C7EEDF6}"/>
              </a:ext>
            </a:extLst>
          </p:cNvPr>
          <p:cNvSpPr txBox="1">
            <a:spLocks/>
          </p:cNvSpPr>
          <p:nvPr/>
        </p:nvSpPr>
        <p:spPr>
          <a:xfrm>
            <a:off x="330200" y="530493"/>
            <a:ext cx="10515600" cy="637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a pole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2ADC9-C037-8380-F4EE-39BCD5793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200" y="1335118"/>
                <a:ext cx="10515600" cy="465928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 = f(z) becomes infinite at the point z = a, 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define:   g(z)=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(z) 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n is an integer. 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it is possible to find a finite value of n which makes g(z) analytic at z = a, then, the pole of f(z) has been “removed” in forming g(z). The order of the pole is defined as the minimum integer value of n for which (z) is analytic at z = a. 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pole (a=0)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g(z)  Order=1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2ADC9-C037-8380-F4EE-39BCD5793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1335118"/>
                <a:ext cx="10515600" cy="4659282"/>
              </a:xfrm>
              <a:prstGeom prst="rect">
                <a:avLst/>
              </a:prstGeom>
              <a:blipFill>
                <a:blip r:embed="rId2"/>
                <a:stretch>
                  <a:fillRect l="-696" t="-262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7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25823A-2945-3E60-5500-A9FB87BA195A}"/>
              </a:ext>
            </a:extLst>
          </p:cNvPr>
          <p:cNvSpPr txBox="1">
            <a:spLocks/>
          </p:cNvSpPr>
          <p:nvPr/>
        </p:nvSpPr>
        <p:spPr>
          <a:xfrm>
            <a:off x="350585" y="262421"/>
            <a:ext cx="10515600" cy="8988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Isolated essential singularity:</a:t>
            </a:r>
            <a:endParaRPr lang="en-US" b="1" u="sng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2767FA2-1D84-28BF-8624-5E9548175447}"/>
              </a:ext>
            </a:extLst>
          </p:cNvPr>
          <p:cNvSpPr txBox="1">
            <a:spLocks/>
          </p:cNvSpPr>
          <p:nvPr/>
        </p:nvSpPr>
        <p:spPr>
          <a:xfrm>
            <a:off x="350585" y="1277011"/>
            <a:ext cx="11135360" cy="4078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If the principal part of f(z) at z = a contains an infinite number of terms, then z = a is called an isolated essential singularity of f(z).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i.e., if there exists no finite value of such that </a:t>
            </a:r>
            <a:r>
              <a:rPr lang="en-US" sz="2300" dirty="0" err="1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lim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(z-a)</a:t>
            </a:r>
            <a:r>
              <a:rPr lang="en-US" sz="23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f(z) = (finite non-zero constant)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then z = a is called an isolated essential singularity of f(z)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For example: The function e</a:t>
            </a:r>
            <a:r>
              <a:rPr lang="en-US" sz="23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1/z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has essential singularity at z = 0, since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has infinite number of terms in negative powers of z.</a:t>
            </a: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3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0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EFF22-993A-5C41-6C7B-CF6C1632D0BD}"/>
              </a:ext>
            </a:extLst>
          </p:cNvPr>
          <p:cNvSpPr txBox="1">
            <a:spLocks/>
          </p:cNvSpPr>
          <p:nvPr/>
        </p:nvSpPr>
        <p:spPr>
          <a:xfrm>
            <a:off x="887265" y="300899"/>
            <a:ext cx="10515600" cy="848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Removal Singularity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097BF-8320-E721-FF5D-5DB3BD635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265" y="1497496"/>
                <a:ext cx="10789920" cy="421156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A singularity z = a is said to be a removable singularity of a complex function f(z) if exists finitely.</a:t>
                </a: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For example: f(z) = 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3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  has removable singularity at z= 0 since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It has no term containing negative power of z i.e., principal part of f(z) has no term .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However , the singularity z = 0 can be removed and the function be made analytic by defining  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3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 = 1 at z =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097BF-8320-E721-FF5D-5DB3BD63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5" y="1497496"/>
                <a:ext cx="10789920" cy="4211562"/>
              </a:xfrm>
              <a:prstGeom prst="rect">
                <a:avLst/>
              </a:prstGeom>
              <a:blipFill>
                <a:blip r:embed="rId2"/>
                <a:stretch>
                  <a:fillRect l="-678" t="-434" r="-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34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B84F-BCF5-43C1-3A82-C7DBAE59FAB6}"/>
              </a:ext>
            </a:extLst>
          </p:cNvPr>
          <p:cNvSpPr txBox="1"/>
          <p:nvPr/>
        </p:nvSpPr>
        <p:spPr>
          <a:xfrm>
            <a:off x="9769033" y="5746863"/>
            <a:ext cx="221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F8929D2-F08B-8817-35BF-D34AF51755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569" y="310316"/>
                <a:ext cx="11128697" cy="13760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3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IN" sz="2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kind of singularity of the function.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F(z)=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3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sSup>
                          <m:sSupPr>
                            <m:ctrlPr>
                              <a:rPr lang="en-IN" sz="2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3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3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IN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30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IN" sz="2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3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3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3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230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func>
                  </m:oMath>
                </a14:m>
                <a:endParaRPr lang="en-IN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F8929D2-F08B-8817-35BF-D34AF5175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9" y="310316"/>
                <a:ext cx="11128697" cy="1376022"/>
              </a:xfrm>
              <a:prstGeom prst="rect">
                <a:avLst/>
              </a:prstGeom>
              <a:blipFill>
                <a:blip r:embed="rId2"/>
                <a:stretch>
                  <a:fillRect l="-822" t="-1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D76E94-DB03-0087-E2D2-9F5ECAB7A902}"/>
                  </a:ext>
                </a:extLst>
              </p:cNvPr>
              <p:cNvSpPr txBox="1"/>
              <p:nvPr/>
            </p:nvSpPr>
            <p:spPr>
              <a:xfrm>
                <a:off x="328569" y="1689664"/>
                <a:ext cx="10101102" cy="394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N" sz="23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IN" sz="23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poles of F(z) denominator of F(z)=0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z=0 is the pole of order 2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For the zeroes of F(z),the numerator of F(z)=0  (z-2)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3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z = 2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  <a:r>
                  <a:rPr lang="el-GR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= 2 , n</a:t>
                </a:r>
                <a:r>
                  <a:rPr lang="el-GR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Thus z = 2 is the simple zero .The limit point of zeroes given by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l-GR" sz="230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+1 is z = 1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Hence z = 1 is an isolated essential singularity.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D76E94-DB03-0087-E2D2-9F5ECAB7A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9" y="1689664"/>
                <a:ext cx="10101102" cy="3947747"/>
              </a:xfrm>
              <a:prstGeom prst="rect">
                <a:avLst/>
              </a:prstGeom>
              <a:blipFill>
                <a:blip r:embed="rId3"/>
                <a:stretch>
                  <a:fillRect l="-905" b="-2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40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61D12-A66B-B848-49C5-D03C43BF663F}"/>
              </a:ext>
            </a:extLst>
          </p:cNvPr>
          <p:cNvSpPr txBox="1"/>
          <p:nvPr/>
        </p:nvSpPr>
        <p:spPr>
          <a:xfrm>
            <a:off x="652268" y="1511305"/>
            <a:ext cx="1070908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complex analysis, a residue is a key concept related to singularities of a complex function, particularly poles. </a:t>
            </a:r>
          </a:p>
          <a:p>
            <a:pPr algn="just"/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residue provides information about how a complex function behaves at a singular point, typically at a pole, and is used for various purposes, including evaluating complex integrals.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help simplify complex contour integrals, making it possible to evaluate these integrals with much less effort.</a:t>
            </a:r>
            <a:endParaRPr lang="en-IN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4B065-1349-4246-BB43-D4B1604AED7F}"/>
              </a:ext>
            </a:extLst>
          </p:cNvPr>
          <p:cNvSpPr txBox="1"/>
          <p:nvPr/>
        </p:nvSpPr>
        <p:spPr>
          <a:xfrm>
            <a:off x="487168" y="523909"/>
            <a:ext cx="3401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ESIDUES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5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25C73-3E93-9ED9-BD64-7496D817C844}"/>
              </a:ext>
            </a:extLst>
          </p:cNvPr>
          <p:cNvSpPr txBox="1"/>
          <p:nvPr/>
        </p:nvSpPr>
        <p:spPr>
          <a:xfrm>
            <a:off x="550639" y="358050"/>
            <a:ext cx="85368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32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Residues at different poles</a:t>
            </a:r>
            <a:endParaRPr kumimoji="0" lang="en-IN" sz="3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2B5964-29A0-7980-67CC-CAED0DB33D04}"/>
                  </a:ext>
                </a:extLst>
              </p:cNvPr>
              <p:cNvSpPr txBox="1"/>
              <p:nvPr/>
            </p:nvSpPr>
            <p:spPr>
              <a:xfrm>
                <a:off x="781050" y="1107576"/>
                <a:ext cx="10629900" cy="5007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0990" indent="-38099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at simple pole at z = a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Res f(a)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300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sz="2300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80990" indent="-38099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at a pole of order n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Res (at z=a)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dz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en-IN" sz="2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sz="2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IN" sz="23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0990" indent="-38099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Residue at </a:t>
                </a:r>
                <a14:m>
                  <m:oMath xmlns:m="http://schemas.openxmlformats.org/officeDocument/2006/math">
                    <m:r>
                      <a:rPr lang="en-IN" sz="2300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IN" sz="23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Res f(a)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</m:d>
                        <m: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2B5964-29A0-7980-67CC-CAED0DB3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107576"/>
                <a:ext cx="10629900" cy="5007653"/>
              </a:xfrm>
              <a:prstGeom prst="rect">
                <a:avLst/>
              </a:prstGeom>
              <a:blipFill>
                <a:blip r:embed="rId2"/>
                <a:stretch>
                  <a:fillRect l="-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4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7D231-169C-317F-8A55-24F92D93050C}"/>
              </a:ext>
            </a:extLst>
          </p:cNvPr>
          <p:cNvSpPr/>
          <p:nvPr/>
        </p:nvSpPr>
        <p:spPr>
          <a:xfrm>
            <a:off x="0" y="9525"/>
            <a:ext cx="12192000" cy="6137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FA76D-7CA5-36CC-E2C5-7D55638588A2}"/>
              </a:ext>
            </a:extLst>
          </p:cNvPr>
          <p:cNvSpPr txBox="1"/>
          <p:nvPr/>
        </p:nvSpPr>
        <p:spPr>
          <a:xfrm>
            <a:off x="773646" y="492450"/>
            <a:ext cx="81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412BA-FABA-BA4E-8F1C-74053486F1DA}"/>
              </a:ext>
            </a:extLst>
          </p:cNvPr>
          <p:cNvSpPr txBox="1"/>
          <p:nvPr/>
        </p:nvSpPr>
        <p:spPr>
          <a:xfrm>
            <a:off x="1045028" y="1821284"/>
            <a:ext cx="9423919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Tanya Jain (0901MC211063)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Utkarsh Gupta (0901MC211064)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 Shrivastava (0901MC211065)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Vinay Patel (0901MC211066)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 Mehta (0901MC211067)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(0901MC211068)  </a:t>
            </a:r>
          </a:p>
        </p:txBody>
      </p:sp>
    </p:spTree>
    <p:extLst>
      <p:ext uri="{BB962C8B-B14F-4D97-AF65-F5344CB8AC3E}">
        <p14:creationId xmlns:p14="http://schemas.microsoft.com/office/powerpoint/2010/main" val="416522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ADEF35-D590-B543-EEF1-AC7515FBA4BB}"/>
                  </a:ext>
                </a:extLst>
              </p:cNvPr>
              <p:cNvSpPr txBox="1"/>
              <p:nvPr/>
            </p:nvSpPr>
            <p:spPr>
              <a:xfrm>
                <a:off x="512180" y="1158444"/>
                <a:ext cx="10982966" cy="4992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23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300" b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30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300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300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300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14:m>
                  <m:oMath xmlns:m="http://schemas.openxmlformats.org/officeDocument/2006/math">
                    <m:r>
                      <a:rPr lang="en-IN" sz="2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= 1,1,2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z = 1,1 are poles of order 2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z = 2 is simple pole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Residue at z = 2 :-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f>
                          <m:f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2300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300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IN" sz="2300" i="1" kern="1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−2)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a:rPr lang="en-IN" sz="230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= 4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ADEF35-D590-B543-EEF1-AC7515FB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0" y="1158444"/>
                <a:ext cx="10982966" cy="4992905"/>
              </a:xfrm>
              <a:prstGeom prst="rect">
                <a:avLst/>
              </a:prstGeom>
              <a:blipFill>
                <a:blip r:embed="rId2"/>
                <a:stretch>
                  <a:fillRect l="-777" b="-1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3FC86E-0256-E468-EA03-965ABFA3CF31}"/>
                  </a:ext>
                </a:extLst>
              </p:cNvPr>
              <p:cNvSpPr txBox="1"/>
              <p:nvPr/>
            </p:nvSpPr>
            <p:spPr>
              <a:xfrm>
                <a:off x="512180" y="511939"/>
                <a:ext cx="18330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300" b="1" u="sng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3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300" b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3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IN" sz="2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3FC86E-0256-E468-EA03-965ABFA3C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0" y="511939"/>
                <a:ext cx="1833006" cy="461665"/>
              </a:xfrm>
              <a:prstGeom prst="rect">
                <a:avLst/>
              </a:prstGeom>
              <a:blipFill>
                <a:blip r:embed="rId3"/>
                <a:stretch>
                  <a:fillRect l="-4651" t="-11842" b="-23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743EC4-E072-B661-485E-5E080734AA2B}"/>
                  </a:ext>
                </a:extLst>
              </p:cNvPr>
              <p:cNvSpPr txBox="1"/>
              <p:nvPr/>
            </p:nvSpPr>
            <p:spPr>
              <a:xfrm>
                <a:off x="2072496" y="384756"/>
                <a:ext cx="7419848" cy="716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residue of each pole and residue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3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3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3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3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3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3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3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IN" sz="23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3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3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3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IN" sz="23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743EC4-E072-B661-485E-5E080734A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496" y="384756"/>
                <a:ext cx="7419848" cy="716030"/>
              </a:xfrm>
              <a:prstGeom prst="rect">
                <a:avLst/>
              </a:prstGeom>
              <a:blipFill>
                <a:blip r:embed="rId4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1D0322-D9A7-A3E5-6922-163F7D65ABDA}"/>
              </a:ext>
            </a:extLst>
          </p:cNvPr>
          <p:cNvSpPr txBox="1"/>
          <p:nvPr/>
        </p:nvSpPr>
        <p:spPr>
          <a:xfrm>
            <a:off x="9769033" y="5746863"/>
            <a:ext cx="221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88090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C3F3B9-497A-1857-C29A-BD91E84E3F01}"/>
                  </a:ext>
                </a:extLst>
              </p:cNvPr>
              <p:cNvSpPr txBox="1"/>
              <p:nvPr/>
            </p:nvSpPr>
            <p:spPr>
              <a:xfrm>
                <a:off x="523233" y="509277"/>
                <a:ext cx="11145534" cy="5179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at z = 1 and order = 2 :-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We know that , 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dz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=1,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N" sz="23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dz</m:t>
                                </m:r>
                              </m:e>
                              <m:sup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IN" sz="2300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3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sSup>
                          <m:sSup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en-IN" sz="23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3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IN" sz="23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  <m:f>
                      <m:f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e>
                    </m:func>
                    <m:f>
                      <m:f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en-IN" sz="230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en-IN" sz="2300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1−2</m:t>
                            </m:r>
                          </m:e>
                        </m:d>
                        <m:d>
                          <m:d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3 </m:t>
                            </m:r>
                            <m:r>
                              <a:rPr lang="en-IN" sz="23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IN" sz="230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</m:e>
                        </m:d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30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(1)</m:t>
                        </m:r>
                      </m:num>
                      <m:den>
                        <m:sSup>
                          <m:sSupPr>
                            <m:ctrlP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(1−2)</m:t>
                            </m:r>
                          </m:e>
                          <m:sup>
                            <m:r>
                              <a:rPr lang="en-IN" sz="2300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= - 3</a:t>
                </a:r>
              </a:p>
              <a:p>
                <a14:m>
                  <m:oMath xmlns:m="http://schemas.openxmlformats.org/officeDocument/2006/math">
                    <m:r>
                      <a:rPr lang="en-IN" sz="2300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IN" sz="23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residue at pole z = 2 is 4 ,</a:t>
                </a:r>
              </a:p>
              <a:p>
                <a:r>
                  <a:rPr lang="en-IN" sz="23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residue at pole z = 1 and order 2 is -3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C3F3B9-497A-1857-C29A-BD91E84E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3" y="509277"/>
                <a:ext cx="11145534" cy="5179110"/>
              </a:xfrm>
              <a:prstGeom prst="rect">
                <a:avLst/>
              </a:prstGeom>
              <a:blipFill>
                <a:blip r:embed="rId2"/>
                <a:stretch>
                  <a:fillRect l="-821" t="-1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13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B84F-BCF5-43C1-3A82-C7DBAE59FAB6}"/>
              </a:ext>
            </a:extLst>
          </p:cNvPr>
          <p:cNvSpPr txBox="1"/>
          <p:nvPr/>
        </p:nvSpPr>
        <p:spPr>
          <a:xfrm>
            <a:off x="9769033" y="5746863"/>
            <a:ext cx="221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DC96A3-0C1D-9352-07AA-CB8DC6BDB63E}"/>
              </a:ext>
            </a:extLst>
          </p:cNvPr>
          <p:cNvSpPr txBox="1">
            <a:spLocks/>
          </p:cNvSpPr>
          <p:nvPr/>
        </p:nvSpPr>
        <p:spPr>
          <a:xfrm>
            <a:off x="462203" y="293349"/>
            <a:ext cx="10515600" cy="8988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Cauchy residue theorem</a:t>
            </a:r>
            <a:endParaRPr lang="en-US" b="1" u="sng" dirty="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C6AC6904-AFC6-0239-953C-B11DADAE9D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203" y="1192192"/>
                <a:ext cx="10711736" cy="385354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3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Statement :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If f(z) is analytic function, except at a finite  number of poles a1,a2,….an</a:t>
                </a:r>
              </a:p>
              <a:p>
                <a:pPr>
                  <a:buNone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within a closed contour C and continuous on the boundary C , then</a:t>
                </a:r>
              </a:p>
              <a:p>
                <a:pPr>
                  <a:buNone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ea typeface="Tahoma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IN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3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IN" sz="23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3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  <m:r>
                            <a:rPr lang="en-IN" sz="23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IN" sz="23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nary>
                      <m:r>
                        <a:rPr lang="en-IN" sz="23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IN" sz="23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IN" sz="23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3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3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IN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3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IN" sz="23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IN" sz="23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3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3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pole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300" b="0" i="0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300" b="0" i="0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300" b="0" i="0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IN" sz="2300" baseline="-25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                                                    = </a:t>
                </a:r>
                <a14:m>
                  <m:oMath xmlns:m="http://schemas.openxmlformats.org/officeDocument/2006/math">
                    <m:r>
                      <a:rPr lang="en-US" sz="23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 sz="23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IN" sz="23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 (Sum of residues at the poles with in C) </a:t>
                </a:r>
              </a:p>
              <a:p>
                <a:pPr>
                  <a:buNone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C6AC6904-AFC6-0239-953C-B11DADAE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03" y="1192192"/>
                <a:ext cx="10711736" cy="3853543"/>
              </a:xfrm>
              <a:prstGeom prst="rect">
                <a:avLst/>
              </a:prstGeom>
              <a:blipFill>
                <a:blip r:embed="rId2"/>
                <a:stretch>
                  <a:fillRect l="-854" t="-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4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DC7B7-BD4E-86DD-A0C7-7BD9040025EF}"/>
              </a:ext>
            </a:extLst>
          </p:cNvPr>
          <p:cNvSpPr/>
          <p:nvPr/>
        </p:nvSpPr>
        <p:spPr>
          <a:xfrm>
            <a:off x="0" y="-30928"/>
            <a:ext cx="12192000" cy="61461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5D3BF-BECE-CD1C-4321-4B9719ABB0CE}"/>
                  </a:ext>
                </a:extLst>
              </p:cNvPr>
              <p:cNvSpPr txBox="1"/>
              <p:nvPr/>
            </p:nvSpPr>
            <p:spPr>
              <a:xfrm>
                <a:off x="430176" y="667044"/>
                <a:ext cx="11225530" cy="4750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en-US" sz="2300" b="1" u="sng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Proof</a:t>
                </a:r>
                <a:r>
                  <a:rPr lang="en-US" sz="23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 -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Let C1,C2,…...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 be the circles with centers at a1,a2,a3.........an , respectively and radii so small that they lie entirely within the multiply connected region enclosed by the Curve C and do not overlap .</a:t>
                </a:r>
              </a:p>
              <a:p>
                <a:pPr algn="just">
                  <a:buNone/>
                </a:pPr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is analytic within the multiply connected region enclosed by the curve C and circles C1,C2........Cn.  So using Cauchy's theorem for multi connected regions, we have</a:t>
                </a:r>
              </a:p>
              <a:p>
                <a:endParaRPr lang="en-US" sz="2300" dirty="0">
                  <a:solidFill>
                    <a:srgbClr val="002060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23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3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sz="2300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300" b="0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3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</m:oMath>
                </a14:m>
                <a:r>
                  <a:rPr lang="en-US" sz="2300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300" b="0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3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3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nary>
                  </m:oMath>
                </a14:m>
                <a:r>
                  <a:rPr lang="en-US" sz="2300" dirty="0">
                    <a:solidFill>
                      <a:srgbClr val="002060"/>
                    </a:solidFill>
                    <a:ea typeface="Calibri"/>
                    <a:cs typeface="Calibri"/>
                  </a:rPr>
                  <a:t>+</a:t>
                </a:r>
                <a:r>
                  <a:rPr lang="en-US" sz="23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300" b="0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3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</m:oMath>
                </a14:m>
                <a:endParaRPr lang="en-US" sz="2300" dirty="0">
                  <a:solidFill>
                    <a:srgbClr val="002060"/>
                  </a:solidFill>
                  <a:ea typeface="Calibri"/>
                  <a:cs typeface="Calibri"/>
                </a:endParaRPr>
              </a:p>
              <a:p>
                <a:endParaRPr lang="en-US" sz="2300" dirty="0">
                  <a:solidFill>
                    <a:srgbClr val="002060"/>
                  </a:solidFill>
                  <a:ea typeface="Calibri"/>
                  <a:cs typeface="Calibri"/>
                </a:endParaRPr>
              </a:p>
              <a:p>
                <a:r>
                  <a:rPr lang="en-US" sz="2300" dirty="0">
                    <a:solidFill>
                      <a:srgbClr val="002060"/>
                    </a:solidFill>
                    <a:ea typeface="Calibri"/>
                    <a:cs typeface="Calibri"/>
                  </a:rPr>
                  <a:t>          = </a:t>
                </a:r>
                <a14:m>
                  <m:oMath xmlns:m="http://schemas.openxmlformats.org/officeDocument/2006/math">
                    <m:r>
                      <a:rPr lang="en-US" sz="23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 sz="2300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begChr m:val="["/>
                        <m:endChr m:val="]"/>
                        <m:ctrlP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i="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Re</m:t>
                            </m:r>
                          </m:fName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baseline="-25000" dirty="0">
                    <a:solidFill>
                      <a:srgbClr val="002060"/>
                    </a:solidFill>
                    <a:ea typeface="Calibri"/>
                    <a:cs typeface="Calibri"/>
                  </a:rPr>
                  <a:t>z=a</a:t>
                </a:r>
                <a:r>
                  <a:rPr lang="en-US" sz="2300" baseline="-34000" dirty="0">
                    <a:solidFill>
                      <a:srgbClr val="002060"/>
                    </a:solidFill>
                    <a:ea typeface="Calibri"/>
                    <a:cs typeface="Calibri"/>
                  </a:rPr>
                  <a:t>1</a:t>
                </a:r>
                <a:r>
                  <a:rPr lang="en-US" sz="2300" baseline="-25000" dirty="0">
                    <a:solidFill>
                      <a:srgbClr val="002060"/>
                    </a:solidFill>
                    <a:ea typeface="Calibri"/>
                    <a:cs typeface="Calibri"/>
                  </a:rPr>
                  <a:t> </a:t>
                </a:r>
                <a:r>
                  <a:rPr lang="en-US" sz="2300" dirty="0">
                    <a:solidFill>
                      <a:srgbClr val="002060"/>
                    </a:solidFill>
                    <a:ea typeface="Calibri"/>
                    <a:cs typeface="Calibri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3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 sz="23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begChr m:val="["/>
                        <m:endChr m:val="]"/>
                        <m:ctrlP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Re</m:t>
                            </m:r>
                          </m:fName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baseline="-25000" dirty="0">
                    <a:solidFill>
                      <a:srgbClr val="002060"/>
                    </a:solidFill>
                    <a:ea typeface="Calibri"/>
                    <a:cs typeface="Calibri"/>
                  </a:rPr>
                  <a:t> z=a</a:t>
                </a:r>
                <a:r>
                  <a:rPr lang="en-US" sz="2300" baseline="-34000" dirty="0">
                    <a:solidFill>
                      <a:srgbClr val="002060"/>
                    </a:solidFill>
                    <a:ea typeface="Calibri"/>
                    <a:cs typeface="Calibri"/>
                  </a:rPr>
                  <a:t>2</a:t>
                </a:r>
                <a:r>
                  <a:rPr lang="en-US" sz="2300" dirty="0">
                    <a:solidFill>
                      <a:srgbClr val="002060"/>
                    </a:solidFill>
                    <a:ea typeface="Calibri"/>
                    <a:cs typeface="Calibri"/>
                  </a:rPr>
                  <a:t> +… +</a:t>
                </a:r>
                <a:r>
                  <a:rPr lang="en-US" sz="23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 sz="23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ⅈ</m:t>
                    </m:r>
                    <m:d>
                      <m:dPr>
                        <m:begChr m:val="["/>
                        <m:endChr m:val="]"/>
                        <m:ctrlP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Re</m:t>
                            </m:r>
                          </m:fName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23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baseline="-25000" dirty="0">
                    <a:solidFill>
                      <a:srgbClr val="002060"/>
                    </a:solidFill>
                    <a:ea typeface="Calibri"/>
                    <a:cs typeface="Calibri"/>
                  </a:rPr>
                  <a:t> z=a</a:t>
                </a:r>
                <a:r>
                  <a:rPr lang="en-US" sz="2300" baseline="-34000" dirty="0">
                    <a:solidFill>
                      <a:srgbClr val="002060"/>
                    </a:solidFill>
                    <a:ea typeface="Calibri"/>
                    <a:cs typeface="Calibri"/>
                  </a:rPr>
                  <a:t>n</a:t>
                </a:r>
              </a:p>
              <a:p>
                <a:endParaRPr lang="en-US" sz="2300" dirty="0">
                  <a:solidFill>
                    <a:srgbClr val="002060"/>
                  </a:solidFill>
                  <a:ea typeface="Calibri"/>
                  <a:cs typeface="Calibri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</a:rPr>
                  <a:t>          = 2</a:t>
                </a:r>
                <a:r>
                  <a:rPr lang="en-US" sz="23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</a:rPr>
                  <a:t>I [sum of residue  of f(z) at poles a</a:t>
                </a:r>
                <a:r>
                  <a:rPr lang="en-IN" sz="2300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IN" sz="2300" dirty="0">
                    <a:solidFill>
                      <a:srgbClr val="002060"/>
                    </a:solidFill>
                  </a:rPr>
                  <a:t>, a</a:t>
                </a:r>
                <a:r>
                  <a:rPr lang="en-IN" sz="2300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IN" sz="2300" dirty="0">
                    <a:solidFill>
                      <a:srgbClr val="002060"/>
                    </a:solidFill>
                  </a:rPr>
                  <a:t>, …,a</a:t>
                </a:r>
                <a:r>
                  <a:rPr lang="en-IN" sz="2300" baseline="-25000" dirty="0">
                    <a:solidFill>
                      <a:srgbClr val="002060"/>
                    </a:solidFill>
                  </a:rPr>
                  <a:t>n</a:t>
                </a:r>
                <a:r>
                  <a:rPr lang="en-IN" sz="2300" dirty="0">
                    <a:solidFill>
                      <a:srgbClr val="002060"/>
                    </a:solidFill>
                  </a:rPr>
                  <a:t> in C]</a:t>
                </a:r>
              </a:p>
              <a:p>
                <a:pPr algn="just">
                  <a:buNone/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5D3BF-BECE-CD1C-4321-4B9719AB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76" y="667044"/>
                <a:ext cx="11225530" cy="4750211"/>
              </a:xfrm>
              <a:prstGeom prst="rect">
                <a:avLst/>
              </a:prstGeom>
              <a:blipFill>
                <a:blip r:embed="rId2"/>
                <a:stretch>
                  <a:fillRect l="-815" t="-1026" r="-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line drawing of a dog&#10;&#10;Description automatically generated">
            <a:extLst>
              <a:ext uri="{FF2B5EF4-FFF2-40B4-BE49-F238E27FC236}">
                <a16:creationId xmlns:a16="http://schemas.microsoft.com/office/drawing/2014/main" id="{7B31DC43-8DD2-F2BC-E50E-6137B0EE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26" y="3851565"/>
            <a:ext cx="274320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05900B-EEC3-11FD-FB81-73E52FFED3B0}"/>
              </a:ext>
            </a:extLst>
          </p:cNvPr>
          <p:cNvGrpSpPr/>
          <p:nvPr/>
        </p:nvGrpSpPr>
        <p:grpSpPr>
          <a:xfrm>
            <a:off x="228600" y="689882"/>
            <a:ext cx="11734800" cy="5253718"/>
            <a:chOff x="203200" y="186268"/>
            <a:chExt cx="11802533" cy="5689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FFBB44-BD18-28D3-47DC-696780DDBD24}"/>
                </a:ext>
              </a:extLst>
            </p:cNvPr>
            <p:cNvSpPr/>
            <p:nvPr/>
          </p:nvSpPr>
          <p:spPr>
            <a:xfrm>
              <a:off x="203200" y="186268"/>
              <a:ext cx="11802533" cy="56896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EDC7B7-BD4E-86DD-A0C7-7BD9040025EF}"/>
                </a:ext>
              </a:extLst>
            </p:cNvPr>
            <p:cNvSpPr/>
            <p:nvPr/>
          </p:nvSpPr>
          <p:spPr>
            <a:xfrm>
              <a:off x="491067" y="423333"/>
              <a:ext cx="11209866" cy="51985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7D231-169C-317F-8A55-24F92D93050C}"/>
              </a:ext>
            </a:extLst>
          </p:cNvPr>
          <p:cNvSpPr/>
          <p:nvPr/>
        </p:nvSpPr>
        <p:spPr>
          <a:xfrm>
            <a:off x="0" y="0"/>
            <a:ext cx="12192000" cy="6137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FA76D-7CA5-36CC-E2C5-7D55638588A2}"/>
              </a:ext>
            </a:extLst>
          </p:cNvPr>
          <p:cNvSpPr txBox="1"/>
          <p:nvPr/>
        </p:nvSpPr>
        <p:spPr>
          <a:xfrm>
            <a:off x="773646" y="463875"/>
            <a:ext cx="81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412BA-FABA-BA4E-8F1C-74053486F1DA}"/>
              </a:ext>
            </a:extLst>
          </p:cNvPr>
          <p:cNvSpPr txBox="1"/>
          <p:nvPr/>
        </p:nvSpPr>
        <p:spPr>
          <a:xfrm>
            <a:off x="1092653" y="1421234"/>
            <a:ext cx="9423919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Liouville Theorem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Singularity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 Residue Theorem</a:t>
            </a:r>
          </a:p>
        </p:txBody>
      </p:sp>
    </p:spTree>
    <p:extLst>
      <p:ext uri="{BB962C8B-B14F-4D97-AF65-F5344CB8AC3E}">
        <p14:creationId xmlns:p14="http://schemas.microsoft.com/office/powerpoint/2010/main" val="212253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F7D231-169C-317F-8A55-24F92D93050C}"/>
              </a:ext>
            </a:extLst>
          </p:cNvPr>
          <p:cNvSpPr/>
          <p:nvPr/>
        </p:nvSpPr>
        <p:spPr>
          <a:xfrm>
            <a:off x="0" y="0"/>
            <a:ext cx="12192000" cy="6226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FA76D-7CA5-36CC-E2C5-7D55638588A2}"/>
              </a:ext>
            </a:extLst>
          </p:cNvPr>
          <p:cNvSpPr txBox="1"/>
          <p:nvPr/>
        </p:nvSpPr>
        <p:spPr>
          <a:xfrm>
            <a:off x="460099" y="149497"/>
            <a:ext cx="811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LIOUVILLE THEOREM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848FF-DFCC-A69B-CA5E-4B99059C828D}"/>
              </a:ext>
            </a:extLst>
          </p:cNvPr>
          <p:cNvSpPr txBox="1"/>
          <p:nvPr/>
        </p:nvSpPr>
        <p:spPr>
          <a:xfrm>
            <a:off x="590727" y="881130"/>
            <a:ext cx="1018613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Suppose that for all ‘z’ in the entire complex plane, </a:t>
            </a:r>
          </a:p>
          <a:p>
            <a:pPr marL="400050" indent="-400050" algn="just">
              <a:buAutoNum type="romanLcParenR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f(z) is analytic</a:t>
            </a:r>
          </a:p>
          <a:p>
            <a:pPr marL="400050" indent="-400050" algn="just">
              <a:buAutoNum type="romanLcParenR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f(z) is bounded i.e., |f(z)| ≤ M for some constant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3C13-37C6-5137-C8A1-1B0254D2832E}"/>
                  </a:ext>
                </a:extLst>
              </p:cNvPr>
              <p:cNvSpPr txBox="1"/>
              <p:nvPr/>
            </p:nvSpPr>
            <p:spPr>
              <a:xfrm>
                <a:off x="590727" y="2035292"/>
                <a:ext cx="10937497" cy="419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300" b="1" u="sng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r>
                  <a:rPr lang="en-US" sz="2300" b="1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sz="23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two arbitrary distinct points in the z-plane. Let ‘c’ be a circle with center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radius R such that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interior to c. Then by </a:t>
                </a:r>
                <a:r>
                  <a:rPr lang="en-IN" sz="2300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Cauchy’s integral formula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----- (1)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----- (2)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(2) – (1), we have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[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f(z)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[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f(z)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modulus on both the sides, we get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A3C13-37C6-5137-C8A1-1B0254D2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27" y="2035292"/>
                <a:ext cx="10937497" cy="4191532"/>
              </a:xfrm>
              <a:prstGeom prst="rect">
                <a:avLst/>
              </a:prstGeom>
              <a:blipFill>
                <a:blip r:embed="rId2"/>
                <a:stretch>
                  <a:fillRect l="-836" t="-1310" r="-780" b="-2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13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25AD86-D09A-838B-2966-CC549AA02643}"/>
              </a:ext>
            </a:extLst>
          </p:cNvPr>
          <p:cNvSpPr/>
          <p:nvPr/>
        </p:nvSpPr>
        <p:spPr>
          <a:xfrm>
            <a:off x="0" y="0"/>
            <a:ext cx="12192000" cy="6137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151648-34E2-CB29-437A-B0792F47B0ED}"/>
                  </a:ext>
                </a:extLst>
              </p:cNvPr>
              <p:cNvSpPr txBox="1"/>
              <p:nvPr/>
            </p:nvSpPr>
            <p:spPr>
              <a:xfrm>
                <a:off x="514815" y="141843"/>
                <a:ext cx="11162370" cy="5995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 = 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[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f(z) 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----- (3)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= R is equation of circle, we have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≥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3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≥ R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M denote the upper bound of f(z) for all ‘z’ lying in the finite region of the z-plane. Then, f(z)</a:t>
                </a:r>
                <a:r>
                  <a:rPr lang="en-US" sz="23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M. Hence, we get from (3),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 = 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m:rPr>
                        <m:nor/>
                      </m:rPr>
                      <a:rPr lang="en-IN" sz="23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30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	         </a:t>
                </a: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sz="23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dz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sz="23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3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300" i="0" dirty="0" smtClean="0">
                                <a:solidFill>
                                  <a:srgbClr val="00206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3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|R| * 1*1* |</a:t>
                </a:r>
                <a:r>
                  <a:rPr lang="en-IN" sz="23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dƟ</a:t>
                </a:r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151648-34E2-CB29-437A-B0792F47B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5" y="141843"/>
                <a:ext cx="11162370" cy="5995937"/>
              </a:xfrm>
              <a:prstGeom prst="rect">
                <a:avLst/>
              </a:prstGeom>
              <a:blipFill>
                <a:blip r:embed="rId2"/>
                <a:stretch>
                  <a:fillRect l="-764" r="-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5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25AD86-D09A-838B-2966-CC549AA02643}"/>
              </a:ext>
            </a:extLst>
          </p:cNvPr>
          <p:cNvSpPr/>
          <p:nvPr/>
        </p:nvSpPr>
        <p:spPr>
          <a:xfrm>
            <a:off x="0" y="0"/>
            <a:ext cx="12192000" cy="6137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95EE35-59E3-8847-43F6-988276178111}"/>
                  </a:ext>
                </a:extLst>
              </p:cNvPr>
              <p:cNvSpPr txBox="1"/>
              <p:nvPr/>
            </p:nvSpPr>
            <p:spPr>
              <a:xfrm>
                <a:off x="540069" y="486754"/>
                <a:ext cx="11111862" cy="5133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3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3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23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f>
                      <m:fPr>
                        <m:ctrlPr>
                          <a:rPr lang="en-IN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sz="2300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expansion on RHS of the above inequality tends to 0, as R tends to 0. Hence,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−</m:t>
                    </m:r>
                    <m:r>
                      <m:rPr>
                        <m:nor/>
                      </m:rPr>
                      <a:rPr lang="en-IN" sz="2300" dirty="0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algn="ctr"/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we can say that, </a:t>
                </a:r>
              </a:p>
              <a:p>
                <a:pPr algn="ctr"/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this holds for all couple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3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z-plane.</a:t>
                </a:r>
              </a:p>
              <a:p>
                <a:r>
                  <a:rPr lang="en-IN" sz="23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f(z) is constant.</a:t>
                </a:r>
              </a:p>
              <a:p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3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3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Proved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95EE35-59E3-8847-43F6-988276178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9" y="486754"/>
                <a:ext cx="11111862" cy="5133521"/>
              </a:xfrm>
              <a:prstGeom prst="rect">
                <a:avLst/>
              </a:prstGeom>
              <a:blipFill>
                <a:blip r:embed="rId2"/>
                <a:stretch>
                  <a:fillRect l="-823" b="-1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25AD86-D09A-838B-2966-CC549AA02643}"/>
              </a:ext>
            </a:extLst>
          </p:cNvPr>
          <p:cNvSpPr/>
          <p:nvPr/>
        </p:nvSpPr>
        <p:spPr>
          <a:xfrm>
            <a:off x="0" y="0"/>
            <a:ext cx="12192000" cy="6137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A0F779-9253-1B4F-69B8-366945B8D71B}"/>
              </a:ext>
            </a:extLst>
          </p:cNvPr>
          <p:cNvSpPr txBox="1">
            <a:spLocks/>
          </p:cNvSpPr>
          <p:nvPr/>
        </p:nvSpPr>
        <p:spPr>
          <a:xfrm>
            <a:off x="250297" y="222684"/>
            <a:ext cx="10515600" cy="5305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Singularity of Analytic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1007E-CFD0-E153-C01E-8A6474687813}"/>
                  </a:ext>
                </a:extLst>
              </p:cNvPr>
              <p:cNvSpPr txBox="1"/>
              <p:nvPr/>
            </p:nvSpPr>
            <p:spPr>
              <a:xfrm>
                <a:off x="250297" y="1023433"/>
                <a:ext cx="10842482" cy="430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Statement</a:t>
                </a:r>
                <a:r>
                  <a:rPr lang="en-US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5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A singular point of function f(z) is the point at which the                     function is not analytic. In other words a point at which the function f(z) is not defined.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 : </a:t>
                </a:r>
                <a:r>
                  <a:rPr lang="en-GB" sz="25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f(z) = </a:t>
                </a:r>
                <a:r>
                  <a:rPr lang="en-IN" sz="2500" dirty="0">
                    <a:solidFill>
                      <a:srgbClr val="011893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N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IN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500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has singularity at z = -2 .</a:t>
                </a:r>
              </a:p>
              <a:p>
                <a:pPr>
                  <a:lnSpc>
                    <a:spcPct val="150000"/>
                  </a:lnSpc>
                </a:pPr>
                <a:endParaRPr lang="en-GB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5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</a:t>
                </a:r>
                <a:r>
                  <a:rPr lang="en-GB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5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 </a:t>
                </a:r>
                <a:r>
                  <a:rPr lang="en-GB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GB" sz="2500" dirty="0">
                    <a:solidFill>
                      <a:srgbClr val="004E8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finding singularity of analytic function we put denominator = 0.</a:t>
                </a:r>
              </a:p>
              <a:p>
                <a:pPr>
                  <a:lnSpc>
                    <a:spcPct val="150000"/>
                  </a:lnSpc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1007E-CFD0-E153-C01E-8A647468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97" y="1023433"/>
                <a:ext cx="10842482" cy="4303742"/>
              </a:xfrm>
              <a:prstGeom prst="rect">
                <a:avLst/>
              </a:prstGeom>
              <a:blipFill>
                <a:blip r:embed="rId2"/>
                <a:stretch>
                  <a:fillRect l="-899" r="-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807F33B1-C447-9F30-4BFB-3738D00F1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5495" y="8382939"/>
            <a:ext cx="913163" cy="720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B761D-C6D8-E4DB-6705-43C68F5BA830}"/>
              </a:ext>
            </a:extLst>
          </p:cNvPr>
          <p:cNvSpPr txBox="1"/>
          <p:nvPr/>
        </p:nvSpPr>
        <p:spPr>
          <a:xfrm>
            <a:off x="9183070" y="5597377"/>
            <a:ext cx="2758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63832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560ED-65F9-9BA4-BA28-E9B9E276F337}"/>
              </a:ext>
            </a:extLst>
          </p:cNvPr>
          <p:cNvSpPr/>
          <p:nvPr/>
        </p:nvSpPr>
        <p:spPr>
          <a:xfrm>
            <a:off x="0" y="9331"/>
            <a:ext cx="12192000" cy="6137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E1382B-AFE4-F70D-059F-033495AC1863}"/>
                  </a:ext>
                </a:extLst>
              </p:cNvPr>
              <p:cNvSpPr txBox="1"/>
              <p:nvPr/>
            </p:nvSpPr>
            <p:spPr>
              <a:xfrm>
                <a:off x="1019191" y="647805"/>
                <a:ext cx="9011217" cy="339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3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For example : F(z)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fPr>
                      <m:num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𝑠𝑖𝑛𝑧</m:t>
                        </m:r>
                      </m:num>
                      <m:den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(</m:t>
                        </m:r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𝑧</m:t>
                        </m:r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−</m:t>
                        </m:r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𝑖</m:t>
                        </m:r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)(</m:t>
                        </m:r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𝑧</m:t>
                        </m:r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IN" sz="2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3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IN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23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23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23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For singularity we put ( z - </a:t>
                </a:r>
                <a:r>
                  <a:rPr lang="en-GB" sz="23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i</a:t>
                </a:r>
                <a:r>
                  <a:rPr lang="en-GB" sz="23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 )( z -</a:t>
                </a:r>
                <a:r>
                  <a:rPr lang="en-IN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𝛱</m:t>
                        </m:r>
                        <m:r>
                          <m:rPr>
                            <m:nor/>
                          </m:rPr>
                          <a:rPr lang="en-IN" sz="23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3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</a:t>
                </a:r>
                <a14:m>
                  <m:oMath xmlns:m="http://schemas.openxmlformats.org/officeDocument/2006/math">
                    <m:r>
                      <a:rPr lang="en-IN" sz="23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sz="2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 = </a:t>
                </a:r>
                <a:r>
                  <a:rPr lang="en-IN" sz="2300" i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l-GR" sz="2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>
                            <a:latin typeface="Cambria Math" panose="02040503050406030204" pitchFamily="18" charset="0"/>
                          </a:rPr>
                          <m:t>𝛱</m:t>
                        </m:r>
                        <m:r>
                          <m:rPr>
                            <m:nor/>
                          </m:rPr>
                          <a:rPr lang="en-IN" sz="23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23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3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IN" sz="23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3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l-GR" sz="2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300" b="0" i="1">
                            <a:latin typeface="Cambria Math" panose="02040503050406030204" pitchFamily="18" charset="0"/>
                          </a:rPr>
                          <m:t>𝛱</m:t>
                        </m:r>
                        <m:r>
                          <m:rPr>
                            <m:nor/>
                          </m:rPr>
                          <a:rPr lang="en-IN" sz="23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23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3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3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singularity points.</a:t>
                </a:r>
                <a:endParaRPr lang="en-GB" sz="23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23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E1382B-AFE4-F70D-059F-033495AC1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91" y="647805"/>
                <a:ext cx="9011217" cy="3395738"/>
              </a:xfrm>
              <a:prstGeom prst="rect">
                <a:avLst/>
              </a:prstGeo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61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560ED-65F9-9BA4-BA28-E9B9E276F337}"/>
              </a:ext>
            </a:extLst>
          </p:cNvPr>
          <p:cNvSpPr/>
          <p:nvPr/>
        </p:nvSpPr>
        <p:spPr>
          <a:xfrm>
            <a:off x="0" y="18662"/>
            <a:ext cx="12192000" cy="6137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1382B-AFE4-F70D-059F-033495AC1863}"/>
              </a:ext>
            </a:extLst>
          </p:cNvPr>
          <p:cNvSpPr txBox="1"/>
          <p:nvPr/>
        </p:nvSpPr>
        <p:spPr>
          <a:xfrm>
            <a:off x="3146571" y="1372843"/>
            <a:ext cx="5076809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Types of Singularity</a:t>
            </a:r>
            <a:endParaRPr lang="en-GB" sz="7200" b="1" dirty="0">
              <a:solidFill>
                <a:srgbClr val="00206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241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{D8589033-E69A-EC48-B15F-5A22D9A21444}tf10001119</Template>
  <TotalTime>356</TotalTime>
  <Words>1826</Words>
  <Application>Microsoft Office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Mehta</dc:creator>
  <cp:lastModifiedBy>utkarsh gupta</cp:lastModifiedBy>
  <cp:revision>9</cp:revision>
  <dcterms:created xsi:type="dcterms:W3CDTF">2023-11-05T10:09:39Z</dcterms:created>
  <dcterms:modified xsi:type="dcterms:W3CDTF">2023-11-06T19:05:24Z</dcterms:modified>
</cp:coreProperties>
</file>