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4F784B1-CC2D-4913-AB94-CC54BBA72186}">
          <p14:sldIdLst>
            <p14:sldId id="266"/>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21B5-05C0-759D-8D2C-B82AE13D3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C7C41B-DB86-C79C-6A07-D03F2037B9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B8FE2-0BBA-809C-6056-CDB18203324E}"/>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5" name="Footer Placeholder 4">
            <a:extLst>
              <a:ext uri="{FF2B5EF4-FFF2-40B4-BE49-F238E27FC236}">
                <a16:creationId xmlns:a16="http://schemas.microsoft.com/office/drawing/2014/main" id="{99754149-E7E3-3345-6E2E-130927884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7407D-F621-427C-832F-E882072B3D05}"/>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210397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0DE6-72BC-D86B-F3CD-17A95BED17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ED65CC-4F40-87F4-6368-4B02B0225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F888B-0D3E-46A4-8197-B07E4668B4EB}"/>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5" name="Footer Placeholder 4">
            <a:extLst>
              <a:ext uri="{FF2B5EF4-FFF2-40B4-BE49-F238E27FC236}">
                <a16:creationId xmlns:a16="http://schemas.microsoft.com/office/drawing/2014/main" id="{FC97FE16-85F1-C0A0-AAD5-33461BF06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5BB2B-0B47-C4E5-FC59-1BFA1E0A52D0}"/>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380056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377B1-3FD8-B2F7-857A-BC8FB83B03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6F5027-38E2-8097-FBC8-14A71840CA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044A-367C-1E44-D67E-911552F3A0CA}"/>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5" name="Footer Placeholder 4">
            <a:extLst>
              <a:ext uri="{FF2B5EF4-FFF2-40B4-BE49-F238E27FC236}">
                <a16:creationId xmlns:a16="http://schemas.microsoft.com/office/drawing/2014/main" id="{C1A34EE1-4207-39E2-BC2C-2D7E6E747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B3F93-41C8-9516-E412-B48F97C6C460}"/>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373808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C54D-FC04-BABD-A177-217EA9368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94A54-5F3A-CA99-CC41-D4484EF6D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FE864-A061-C83A-B868-666A1E9C097A}"/>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5" name="Footer Placeholder 4">
            <a:extLst>
              <a:ext uri="{FF2B5EF4-FFF2-40B4-BE49-F238E27FC236}">
                <a16:creationId xmlns:a16="http://schemas.microsoft.com/office/drawing/2014/main" id="{0CC4F65F-D09A-2582-A24B-E138F04D8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3FE95-9488-F802-37F9-76B9F2A7A490}"/>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82547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B01F-1A96-CD3E-07CA-E584FDB2C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9E9B59-65EA-E2ED-A8F6-6A4A2A67EE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4C8B4-0F7C-EA35-5164-9048893CB38E}"/>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5" name="Footer Placeholder 4">
            <a:extLst>
              <a:ext uri="{FF2B5EF4-FFF2-40B4-BE49-F238E27FC236}">
                <a16:creationId xmlns:a16="http://schemas.microsoft.com/office/drawing/2014/main" id="{29BF2E07-896C-B7CE-2419-EA7F9188C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5B828-3F15-EFA4-6473-71168A6FA298}"/>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382787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2F19-36B6-5EE6-3A7C-C12A9B88B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C472FA-E60F-8C42-3792-5DAE13DF75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DB16F8-0722-92B9-DD6E-898ECAED94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9AE353-372F-4CA5-8A8F-DB4128290C59}"/>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6" name="Footer Placeholder 5">
            <a:extLst>
              <a:ext uri="{FF2B5EF4-FFF2-40B4-BE49-F238E27FC236}">
                <a16:creationId xmlns:a16="http://schemas.microsoft.com/office/drawing/2014/main" id="{E512D0F8-F02D-ECB1-EE2C-AF3CC9642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5696E-EE16-D1DA-4442-3757DF33810C}"/>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405006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AECF-C3D4-BDB1-7790-9212013E9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41305C-C813-9A7B-E908-5118C0F2B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8D133F-0FA2-9E56-5746-155EBA76E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9B5680-E74C-A3BD-1D0A-A34F6C9AA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C32193-D399-2D6D-872E-C6117FF72C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4106F-946F-A2BE-28FF-2E7559742930}"/>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8" name="Footer Placeholder 7">
            <a:extLst>
              <a:ext uri="{FF2B5EF4-FFF2-40B4-BE49-F238E27FC236}">
                <a16:creationId xmlns:a16="http://schemas.microsoft.com/office/drawing/2014/main" id="{BE7A8D23-0DFC-A91D-C65C-FC838E77F5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EAAB38-E975-E3F7-24AF-4FC8FB62FFFC}"/>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369926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B417-279A-5A3B-BA7D-8AE67222C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07B69-225C-79F0-F95C-B506598585FB}"/>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4" name="Footer Placeholder 3">
            <a:extLst>
              <a:ext uri="{FF2B5EF4-FFF2-40B4-BE49-F238E27FC236}">
                <a16:creationId xmlns:a16="http://schemas.microsoft.com/office/drawing/2014/main" id="{5FB0E5B1-DB69-04AB-17DE-01C7602F0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67E598-A1D7-C9CA-26E6-D60C706494B6}"/>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341459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FD688-E500-2F2F-93A7-4DC24C3D07AD}"/>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3" name="Footer Placeholder 2">
            <a:extLst>
              <a:ext uri="{FF2B5EF4-FFF2-40B4-BE49-F238E27FC236}">
                <a16:creationId xmlns:a16="http://schemas.microsoft.com/office/drawing/2014/main" id="{394827DB-47E5-EA0F-A4A7-87B048D6CE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B2598-93DF-D069-234E-83FC50618DF1}"/>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210497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0D2F-4622-32F1-E3E2-DA7BD7D56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007592-4B85-BA29-FB82-DA8E3C64C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96036B-8735-E74D-8DE0-91AB27377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C292A-42B2-8043-AF0C-B74E08CF46FC}"/>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6" name="Footer Placeholder 5">
            <a:extLst>
              <a:ext uri="{FF2B5EF4-FFF2-40B4-BE49-F238E27FC236}">
                <a16:creationId xmlns:a16="http://schemas.microsoft.com/office/drawing/2014/main" id="{58D62FC4-AE17-A672-9994-1BAC79417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E793D-5A70-C09A-CC18-2D5DF657E00D}"/>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241553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E084-A883-B849-F5CA-DD55C7077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EB72DB-D9D0-E13F-394B-42AC61B95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92154-3F84-7C5E-3B21-530739A70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0579D-3405-6A74-1E46-030E63EFD8E3}"/>
              </a:ext>
            </a:extLst>
          </p:cNvPr>
          <p:cNvSpPr>
            <a:spLocks noGrp="1"/>
          </p:cNvSpPr>
          <p:nvPr>
            <p:ph type="dt" sz="half" idx="10"/>
          </p:nvPr>
        </p:nvSpPr>
        <p:spPr/>
        <p:txBody>
          <a:bodyPr/>
          <a:lstStyle/>
          <a:p>
            <a:fld id="{61A17491-7CB5-44E0-98F7-3A57106358B2}" type="datetimeFigureOut">
              <a:rPr lang="en-US" smtClean="0"/>
              <a:t>1/4/2024</a:t>
            </a:fld>
            <a:endParaRPr lang="en-US"/>
          </a:p>
        </p:txBody>
      </p:sp>
      <p:sp>
        <p:nvSpPr>
          <p:cNvPr id="6" name="Footer Placeholder 5">
            <a:extLst>
              <a:ext uri="{FF2B5EF4-FFF2-40B4-BE49-F238E27FC236}">
                <a16:creationId xmlns:a16="http://schemas.microsoft.com/office/drawing/2014/main" id="{70E4F4B9-0AE2-A2E4-EBF5-E87F3F9C0B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9D4C7-8455-D942-B689-E9F10E955CF2}"/>
              </a:ext>
            </a:extLst>
          </p:cNvPr>
          <p:cNvSpPr>
            <a:spLocks noGrp="1"/>
          </p:cNvSpPr>
          <p:nvPr>
            <p:ph type="sldNum" sz="quarter" idx="12"/>
          </p:nvPr>
        </p:nvSpPr>
        <p:spPr/>
        <p:txBody>
          <a:bodyPr/>
          <a:lstStyle/>
          <a:p>
            <a:fld id="{81303BC1-EB92-49F6-A881-E020FB207CC6}" type="slidenum">
              <a:rPr lang="en-US" smtClean="0"/>
              <a:t>‹#›</a:t>
            </a:fld>
            <a:endParaRPr lang="en-US"/>
          </a:p>
        </p:txBody>
      </p:sp>
    </p:spTree>
    <p:extLst>
      <p:ext uri="{BB962C8B-B14F-4D97-AF65-F5344CB8AC3E}">
        <p14:creationId xmlns:p14="http://schemas.microsoft.com/office/powerpoint/2010/main" val="156273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103A3-6A49-39FB-FA0D-A3911C3ED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00794A-9D41-EF1C-17C2-209A0DB52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2718F-224B-4950-B7B3-6FAA05F27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17491-7CB5-44E0-98F7-3A57106358B2}" type="datetimeFigureOut">
              <a:rPr lang="en-US" smtClean="0"/>
              <a:t>1/4/2024</a:t>
            </a:fld>
            <a:endParaRPr lang="en-US"/>
          </a:p>
        </p:txBody>
      </p:sp>
      <p:sp>
        <p:nvSpPr>
          <p:cNvPr id="5" name="Footer Placeholder 4">
            <a:extLst>
              <a:ext uri="{FF2B5EF4-FFF2-40B4-BE49-F238E27FC236}">
                <a16:creationId xmlns:a16="http://schemas.microsoft.com/office/drawing/2014/main" id="{7A39AD43-BE03-F4BC-8E3C-B490A28B0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4D08A1-96EC-D6D8-F14E-90515904F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03BC1-EB92-49F6-A881-E020FB207CC6}" type="slidenum">
              <a:rPr lang="en-US" smtClean="0"/>
              <a:t>‹#›</a:t>
            </a:fld>
            <a:endParaRPr lang="en-US"/>
          </a:p>
        </p:txBody>
      </p:sp>
    </p:spTree>
    <p:extLst>
      <p:ext uri="{BB962C8B-B14F-4D97-AF65-F5344CB8AC3E}">
        <p14:creationId xmlns:p14="http://schemas.microsoft.com/office/powerpoint/2010/main" val="1724329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adowx69/CP/blob/faaa66f51e17b1d406247d5edd365c8a00edefb9/tut.c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7CE6F-23AD-219D-6A3F-25A6E8E1832E}"/>
              </a:ext>
            </a:extLst>
          </p:cNvPr>
          <p:cNvSpPr>
            <a:spLocks noGrp="1"/>
          </p:cNvSpPr>
          <p:nvPr>
            <p:ph type="title"/>
          </p:nvPr>
        </p:nvSpPr>
        <p:spPr>
          <a:xfrm>
            <a:off x="589560" y="856180"/>
            <a:ext cx="4560584" cy="1128068"/>
          </a:xfrm>
        </p:spPr>
        <p:txBody>
          <a:bodyPr anchor="ctr">
            <a:normAutofit/>
          </a:bodyPr>
          <a:lstStyle/>
          <a:p>
            <a:r>
              <a:rPr lang="en-US" sz="4000" b="1">
                <a:latin typeface="Söhne"/>
              </a:rPr>
              <a:t>Project Made by:</a:t>
            </a:r>
            <a:endParaRPr lang="en-US" sz="4000"/>
          </a:p>
        </p:txBody>
      </p:sp>
      <p:grpSp>
        <p:nvGrpSpPr>
          <p:cNvPr id="33" name="Group 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47485AFE-AC0D-E58A-6E7A-BC7EC17908B3}"/>
              </a:ext>
            </a:extLst>
          </p:cNvPr>
          <p:cNvSpPr>
            <a:spLocks noGrp="1"/>
          </p:cNvSpPr>
          <p:nvPr>
            <p:ph idx="1"/>
          </p:nvPr>
        </p:nvSpPr>
        <p:spPr>
          <a:xfrm>
            <a:off x="590719" y="2330505"/>
            <a:ext cx="4559425" cy="3979585"/>
          </a:xfrm>
        </p:spPr>
        <p:txBody>
          <a:bodyPr anchor="ctr">
            <a:noAutofit/>
          </a:bodyPr>
          <a:lstStyle/>
          <a:p>
            <a:r>
              <a:rPr lang="en-US" sz="4000" b="1" dirty="0"/>
              <a:t>Sher Hassan</a:t>
            </a:r>
          </a:p>
          <a:p>
            <a:pPr marL="0" indent="0">
              <a:buNone/>
            </a:pPr>
            <a:r>
              <a:rPr lang="en-US" sz="4000" b="1" dirty="0"/>
              <a:t>     01-131232-084</a:t>
            </a:r>
          </a:p>
          <a:p>
            <a:r>
              <a:rPr lang="en-US" sz="4000" b="1" dirty="0"/>
              <a:t>Haider Jahangir</a:t>
            </a:r>
          </a:p>
          <a:p>
            <a:pPr marL="0" indent="0">
              <a:buNone/>
            </a:pPr>
            <a:r>
              <a:rPr lang="en-US" sz="4000" b="1" dirty="0"/>
              <a:t>      01-131232-026</a:t>
            </a:r>
          </a:p>
          <a:p>
            <a:pPr marL="0" indent="0">
              <a:buNone/>
            </a:pPr>
            <a:endParaRPr lang="en-US" sz="4000" b="1" dirty="0"/>
          </a:p>
        </p:txBody>
      </p:sp>
      <p:sp>
        <p:nvSpPr>
          <p:cNvPr id="39" name="Rectangle 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4ED21F2-8F92-4660-76FE-FAB3B56A12D2}"/>
              </a:ext>
            </a:extLst>
          </p:cNvPr>
          <p:cNvPicPr>
            <a:picLocks noChangeAspect="1"/>
          </p:cNvPicPr>
          <p:nvPr/>
        </p:nvPicPr>
        <p:blipFill rotWithShape="1">
          <a:blip r:embed="rId2">
            <a:extLst>
              <a:ext uri="{28A0092B-C50C-407E-A947-70E740481C1C}">
                <a14:useLocalDpi xmlns:a14="http://schemas.microsoft.com/office/drawing/2010/main" val="0"/>
              </a:ext>
            </a:extLst>
          </a:blip>
          <a:srcRect t="16726" r="2" b="28989"/>
          <a:stretch/>
        </p:blipFill>
        <p:spPr>
          <a:xfrm>
            <a:off x="5977788" y="799352"/>
            <a:ext cx="5425410" cy="5259296"/>
          </a:xfrm>
          <a:prstGeom prst="rect">
            <a:avLst/>
          </a:prstGeom>
        </p:spPr>
      </p:pic>
    </p:spTree>
    <p:extLst>
      <p:ext uri="{BB962C8B-B14F-4D97-AF65-F5344CB8AC3E}">
        <p14:creationId xmlns:p14="http://schemas.microsoft.com/office/powerpoint/2010/main" val="3514707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black background&#10;&#10;Description automatically generated">
            <a:extLst>
              <a:ext uri="{FF2B5EF4-FFF2-40B4-BE49-F238E27FC236}">
                <a16:creationId xmlns:a16="http://schemas.microsoft.com/office/drawing/2014/main" id="{D1AA3701-7BCC-908F-98ED-9A4157158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09231" cy="6858000"/>
          </a:xfrm>
          <a:prstGeom prst="rect">
            <a:avLst/>
          </a:prstGeom>
        </p:spPr>
      </p:pic>
    </p:spTree>
    <p:extLst>
      <p:ext uri="{BB962C8B-B14F-4D97-AF65-F5344CB8AC3E}">
        <p14:creationId xmlns:p14="http://schemas.microsoft.com/office/powerpoint/2010/main" val="372886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BC66-E967-23D4-67F0-B48294E62535}"/>
              </a:ext>
            </a:extLst>
          </p:cNvPr>
          <p:cNvSpPr>
            <a:spLocks noGrp="1"/>
          </p:cNvSpPr>
          <p:nvPr>
            <p:ph type="title"/>
          </p:nvPr>
        </p:nvSpPr>
        <p:spPr/>
        <p:txBody>
          <a:bodyPr/>
          <a:lstStyle/>
          <a:p>
            <a:r>
              <a:rPr lang="en-US" dirty="0"/>
              <a:t>GitHub Repository</a:t>
            </a:r>
          </a:p>
        </p:txBody>
      </p:sp>
      <p:sp>
        <p:nvSpPr>
          <p:cNvPr id="3" name="Content Placeholder 2">
            <a:extLst>
              <a:ext uri="{FF2B5EF4-FFF2-40B4-BE49-F238E27FC236}">
                <a16:creationId xmlns:a16="http://schemas.microsoft.com/office/drawing/2014/main" id="{E46C3508-40A3-5E9F-2502-F05FE1717C71}"/>
              </a:ext>
            </a:extLst>
          </p:cNvPr>
          <p:cNvSpPr>
            <a:spLocks noGrp="1"/>
          </p:cNvSpPr>
          <p:nvPr>
            <p:ph idx="1"/>
          </p:nvPr>
        </p:nvSpPr>
        <p:spPr>
          <a:xfrm>
            <a:off x="838200" y="1690688"/>
            <a:ext cx="10515600" cy="4351338"/>
          </a:xfrm>
        </p:spPr>
        <p:txBody>
          <a:bodyPr/>
          <a:lstStyle/>
          <a:p>
            <a:r>
              <a:rPr lang="en-US" dirty="0">
                <a:hlinkClick r:id="rId2"/>
              </a:rPr>
              <a:t>https://github.com/Shadowx69/CP/blob/faaa66f51e17b1d406247d5edd365c8a00edefb9/tut.cpp</a:t>
            </a:r>
            <a:endParaRPr lang="en-US" dirty="0"/>
          </a:p>
          <a:p>
            <a:pPr marL="0" indent="0">
              <a:buNone/>
            </a:pPr>
            <a:endParaRPr lang="en-US" dirty="0"/>
          </a:p>
        </p:txBody>
      </p:sp>
    </p:spTree>
    <p:extLst>
      <p:ext uri="{BB962C8B-B14F-4D97-AF65-F5344CB8AC3E}">
        <p14:creationId xmlns:p14="http://schemas.microsoft.com/office/powerpoint/2010/main" val="92629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CE6F-23AD-219D-6A3F-25A6E8E1832E}"/>
              </a:ext>
            </a:extLst>
          </p:cNvPr>
          <p:cNvSpPr>
            <a:spLocks noGrp="1"/>
          </p:cNvSpPr>
          <p:nvPr>
            <p:ph type="title"/>
          </p:nvPr>
        </p:nvSpPr>
        <p:spPr>
          <a:xfrm>
            <a:off x="1196672" y="1013858"/>
            <a:ext cx="5444382" cy="1402470"/>
          </a:xfrm>
        </p:spPr>
        <p:txBody>
          <a:bodyPr anchor="t">
            <a:normAutofit/>
          </a:bodyPr>
          <a:lstStyle/>
          <a:p>
            <a:r>
              <a:rPr lang="en-US" sz="3200" b="1" i="0" dirty="0">
                <a:effectLst/>
                <a:latin typeface="Söhne"/>
              </a:rPr>
              <a:t>Program Report: </a:t>
            </a:r>
            <a:r>
              <a:rPr lang="en-US" sz="3200" b="1" dirty="0">
                <a:latin typeface="Söhne"/>
              </a:rPr>
              <a:t>Adventures of </a:t>
            </a:r>
            <a:r>
              <a:rPr lang="en-US" sz="3200" b="1" dirty="0" err="1">
                <a:latin typeface="Söhne"/>
              </a:rPr>
              <a:t>Eldoria</a:t>
            </a:r>
            <a:endParaRPr lang="en-US" sz="3200" dirty="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47485AFE-AC0D-E58A-6E7A-BC7EC17908B3}"/>
              </a:ext>
            </a:extLst>
          </p:cNvPr>
          <p:cNvSpPr>
            <a:spLocks noGrp="1"/>
          </p:cNvSpPr>
          <p:nvPr>
            <p:ph idx="1"/>
          </p:nvPr>
        </p:nvSpPr>
        <p:spPr>
          <a:xfrm>
            <a:off x="1264254" y="2252935"/>
            <a:ext cx="5444382" cy="3591207"/>
          </a:xfrm>
        </p:spPr>
        <p:txBody>
          <a:bodyPr>
            <a:normAutofit/>
          </a:bodyPr>
          <a:lstStyle/>
          <a:p>
            <a:r>
              <a:rPr lang="en-US" sz="2000" b="1" i="0" dirty="0">
                <a:effectLst/>
                <a:latin typeface="Söhne"/>
              </a:rPr>
              <a:t>Overview of Code</a:t>
            </a:r>
          </a:p>
          <a:p>
            <a:pPr marL="0" indent="0">
              <a:buNone/>
            </a:pPr>
            <a:r>
              <a:rPr lang="en-US" sz="2000" b="0" i="0" dirty="0">
                <a:effectLst/>
                <a:latin typeface="Söhne"/>
              </a:rPr>
              <a:t>The </a:t>
            </a:r>
            <a:r>
              <a:rPr lang="en-US" sz="2000" dirty="0">
                <a:latin typeface="Söhne"/>
              </a:rPr>
              <a:t>Adventures of </a:t>
            </a:r>
            <a:r>
              <a:rPr lang="en-US" sz="2000" dirty="0" err="1">
                <a:latin typeface="Söhne"/>
              </a:rPr>
              <a:t>Eldoria</a:t>
            </a:r>
            <a:r>
              <a:rPr lang="en-US" sz="2000" b="0" i="0" dirty="0">
                <a:effectLst/>
                <a:latin typeface="Söhne"/>
              </a:rPr>
              <a:t> is a text-based adventure game implemented in C++. The code is structured into distinct stages, each representing a crucial phase in the heroic journey to save </a:t>
            </a:r>
            <a:r>
              <a:rPr lang="en-US" sz="2000" b="0" i="0" dirty="0" err="1">
                <a:effectLst/>
                <a:latin typeface="Söhne"/>
              </a:rPr>
              <a:t>Eldoria</a:t>
            </a:r>
            <a:r>
              <a:rPr lang="en-US" sz="2000" b="0" i="0" dirty="0">
                <a:effectLst/>
                <a:latin typeface="Söhne"/>
              </a:rPr>
              <a:t> from the encroaching darkness. The program leverages a combination of game mechanics, including battles, puzzles, and interactive decision-making, to engage the player in an immersive fantasy world</a:t>
            </a:r>
            <a:endParaRPr lang="en-US" sz="2000" dirty="0"/>
          </a:p>
        </p:txBody>
      </p:sp>
      <p:pic>
        <p:nvPicPr>
          <p:cNvPr id="13" name="Picture 12">
            <a:extLst>
              <a:ext uri="{FF2B5EF4-FFF2-40B4-BE49-F238E27FC236}">
                <a16:creationId xmlns:a16="http://schemas.microsoft.com/office/drawing/2014/main" id="{B4ED21F2-8F92-4660-76FE-FAB3B56A1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617" y="0"/>
            <a:ext cx="4533383" cy="6858000"/>
          </a:xfrm>
          <a:prstGeom prst="rect">
            <a:avLst/>
          </a:prstGeom>
        </p:spPr>
      </p:pic>
    </p:spTree>
    <p:extLst>
      <p:ext uri="{BB962C8B-B14F-4D97-AF65-F5344CB8AC3E}">
        <p14:creationId xmlns:p14="http://schemas.microsoft.com/office/powerpoint/2010/main" val="417981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FE73-25A2-3E80-D3B4-AB50336A5014}"/>
              </a:ext>
            </a:extLst>
          </p:cNvPr>
          <p:cNvSpPr>
            <a:spLocks noGrp="1"/>
          </p:cNvSpPr>
          <p:nvPr>
            <p:ph type="title"/>
          </p:nvPr>
        </p:nvSpPr>
        <p:spPr>
          <a:xfrm>
            <a:off x="5868557" y="1138036"/>
            <a:ext cx="5444382" cy="1402470"/>
          </a:xfrm>
        </p:spPr>
        <p:txBody>
          <a:bodyPr anchor="t">
            <a:normAutofit/>
          </a:bodyPr>
          <a:lstStyle/>
          <a:p>
            <a:r>
              <a:rPr lang="en-US" sz="3200" b="1" i="0" dirty="0">
                <a:effectLst/>
                <a:latin typeface="Söhne"/>
              </a:rPr>
              <a:t>Storyline</a:t>
            </a:r>
            <a:endParaRPr lang="en-US" sz="3200" dirty="0"/>
          </a:p>
        </p:txBody>
      </p:sp>
      <p:pic>
        <p:nvPicPr>
          <p:cNvPr id="5" name="Picture 4" descr="Shining diamonds">
            <a:extLst>
              <a:ext uri="{FF2B5EF4-FFF2-40B4-BE49-F238E27FC236}">
                <a16:creationId xmlns:a16="http://schemas.microsoft.com/office/drawing/2014/main" id="{44175D67-F2A6-0F48-743A-63B782261D51}"/>
              </a:ext>
            </a:extLst>
          </p:cNvPr>
          <p:cNvPicPr>
            <a:picLocks noChangeAspect="1"/>
          </p:cNvPicPr>
          <p:nvPr/>
        </p:nvPicPr>
        <p:blipFill rotWithShape="1">
          <a:blip r:embed="rId2"/>
          <a:srcRect l="28569" r="15097"/>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FCAC1F-F8CB-8C12-1171-E5645770AAEC}"/>
              </a:ext>
            </a:extLst>
          </p:cNvPr>
          <p:cNvSpPr>
            <a:spLocks noGrp="1"/>
          </p:cNvSpPr>
          <p:nvPr>
            <p:ph idx="1"/>
          </p:nvPr>
        </p:nvSpPr>
        <p:spPr>
          <a:xfrm>
            <a:off x="5868557" y="2551176"/>
            <a:ext cx="5444382" cy="3591207"/>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In the mystical world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Eldoria</a:t>
            </a:r>
            <a:r>
              <a:rPr lang="en-US" sz="2000" dirty="0">
                <a:effectLst/>
                <a:latin typeface="Calibri" panose="020F0502020204030204" pitchFamily="34" charset="0"/>
                <a:ea typeface="Calibri" panose="020F0502020204030204" pitchFamily="34" charset="0"/>
                <a:cs typeface="Times New Roman" panose="02020603050405020304" pitchFamily="18" charset="0"/>
              </a:rPr>
              <a:t>, a powerful artifact known as the Crystal of Eternity has been shattered into three pieces, scattering its immense energy across the lands. These fragments hold the key to either the salvation or doom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Eldoria</a:t>
            </a:r>
            <a:r>
              <a:rPr lang="en-US" sz="2000" dirty="0">
                <a:effectLst/>
                <a:latin typeface="Calibri" panose="020F0502020204030204" pitchFamily="34" charset="0"/>
                <a:ea typeface="Calibri" panose="020F0502020204030204" pitchFamily="34" charset="0"/>
                <a:cs typeface="Times New Roman" panose="02020603050405020304" pitchFamily="18" charset="0"/>
              </a:rPr>
              <a:t>. Dark forces led by the malevolent sorcerer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Morgaroth</a:t>
            </a:r>
            <a:r>
              <a:rPr lang="en-US" sz="2000" dirty="0">
                <a:effectLst/>
                <a:latin typeface="Calibri" panose="020F0502020204030204" pitchFamily="34" charset="0"/>
                <a:ea typeface="Calibri" panose="020F0502020204030204" pitchFamily="34" charset="0"/>
                <a:cs typeface="Times New Roman" panose="02020603050405020304" pitchFamily="18" charset="0"/>
              </a:rPr>
              <a:t> seek to harness this power for their nefarious purposes, plunging the world into eternal darkness. The fellowship of heroes must rise to prevent this cataclysmic event.</a:t>
            </a:r>
            <a:endParaRPr lang="en-US" sz="2000" dirty="0"/>
          </a:p>
        </p:txBody>
      </p:sp>
    </p:spTree>
    <p:extLst>
      <p:ext uri="{BB962C8B-B14F-4D97-AF65-F5344CB8AC3E}">
        <p14:creationId xmlns:p14="http://schemas.microsoft.com/office/powerpoint/2010/main" val="224846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EE4AE-D413-CBA9-6F9B-A7BF5AB2790E}"/>
              </a:ext>
            </a:extLst>
          </p:cNvPr>
          <p:cNvSpPr>
            <a:spLocks noGrp="1"/>
          </p:cNvSpPr>
          <p:nvPr>
            <p:ph type="title"/>
          </p:nvPr>
        </p:nvSpPr>
        <p:spPr>
          <a:xfrm>
            <a:off x="808638" y="386930"/>
            <a:ext cx="9236700" cy="1188950"/>
          </a:xfrm>
        </p:spPr>
        <p:txBody>
          <a:bodyPr anchor="b">
            <a:normAutofit/>
          </a:bodyPr>
          <a:lstStyle/>
          <a:p>
            <a:r>
              <a:rPr lang="en-US" sz="5400" b="1" dirty="0">
                <a:effectLst/>
                <a:latin typeface="Calibri" panose="020F0502020204030204" pitchFamily="34" charset="0"/>
                <a:ea typeface="Calibri" panose="020F0502020204030204" pitchFamily="34" charset="0"/>
                <a:cs typeface="Times New Roman" panose="02020603050405020304" pitchFamily="18" charset="0"/>
              </a:rPr>
              <a:t>Stage 1: The Battle for Dawn</a:t>
            </a:r>
            <a:r>
              <a:rPr lang="en-US" sz="5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78109A-A85F-52FD-566C-2760F1601A6B}"/>
              </a:ext>
            </a:extLst>
          </p:cNvPr>
          <p:cNvSpPr>
            <a:spLocks noGrp="1"/>
          </p:cNvSpPr>
          <p:nvPr>
            <p:ph idx="1"/>
          </p:nvPr>
        </p:nvSpPr>
        <p:spPr>
          <a:xfrm>
            <a:off x="793660" y="2599509"/>
            <a:ext cx="10143668" cy="3435531"/>
          </a:xfrm>
        </p:spPr>
        <p:txBody>
          <a:bodyPr anchor="ct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The journey begins in the peaceful realm of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Elaria</a:t>
            </a:r>
            <a:r>
              <a:rPr lang="en-US" sz="2400" dirty="0">
                <a:effectLst/>
                <a:latin typeface="Calibri" panose="020F0502020204030204" pitchFamily="34" charset="0"/>
                <a:ea typeface="Calibri" panose="020F0502020204030204" pitchFamily="34" charset="0"/>
                <a:cs typeface="Times New Roman" panose="02020603050405020304" pitchFamily="18" charset="0"/>
              </a:rPr>
              <a:t>, where the first fragment is hidden. Players can choose from a diverse group of characters, each with their own unique abilities and weapons. The player's party must defend the sacred grounds against waves of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Morgaroth's</a:t>
            </a:r>
            <a:r>
              <a:rPr lang="en-US" sz="2400" dirty="0">
                <a:effectLst/>
                <a:latin typeface="Calibri" panose="020F0502020204030204" pitchFamily="34" charset="0"/>
                <a:ea typeface="Calibri" panose="020F0502020204030204" pitchFamily="34" charset="0"/>
                <a:cs typeface="Times New Roman" panose="02020603050405020304" pitchFamily="18" charset="0"/>
              </a:rPr>
              <a:t> minions. The defender, armed with a shield and heavy armor, holds the line against the relentless attackers, while the attacker, a skilled warrior, strikes down foes with a variety of weapons. As the battle intensifies, players must coordinate their attacks and defenses to protect the fragment.</a:t>
            </a:r>
            <a:endParaRPr lang="en-US" sz="2400" dirty="0"/>
          </a:p>
        </p:txBody>
      </p:sp>
    </p:spTree>
    <p:extLst>
      <p:ext uri="{BB962C8B-B14F-4D97-AF65-F5344CB8AC3E}">
        <p14:creationId xmlns:p14="http://schemas.microsoft.com/office/powerpoint/2010/main" val="125593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34EAD-52D1-2B1B-4928-B4A98A90B7B2}"/>
              </a:ext>
            </a:extLst>
          </p:cNvPr>
          <p:cNvSpPr>
            <a:spLocks noGrp="1"/>
          </p:cNvSpPr>
          <p:nvPr>
            <p:ph type="title"/>
          </p:nvPr>
        </p:nvSpPr>
        <p:spPr>
          <a:xfrm>
            <a:off x="6094105" y="802955"/>
            <a:ext cx="4977976" cy="1454051"/>
          </a:xfrm>
        </p:spPr>
        <p:txBody>
          <a:bodyPr>
            <a:normAutofit/>
          </a:bodyPr>
          <a:lstStyle/>
          <a:p>
            <a:r>
              <a:rPr lang="en-US" sz="3600" b="1" i="0" dirty="0">
                <a:solidFill>
                  <a:schemeClr val="tx2"/>
                </a:solidFill>
                <a:effectLst/>
                <a:latin typeface="Söhne"/>
              </a:rPr>
              <a:t>Stage 2: Riddles of the Forgotten Oracle</a:t>
            </a:r>
            <a:endParaRPr lang="en-US" sz="3600" dirty="0">
              <a:solidFill>
                <a:schemeClr val="tx2"/>
              </a:solidFill>
            </a:endParaRPr>
          </a:p>
        </p:txBody>
      </p:sp>
      <p:pic>
        <p:nvPicPr>
          <p:cNvPr id="7" name="Graphic 6" descr="Key">
            <a:extLst>
              <a:ext uri="{FF2B5EF4-FFF2-40B4-BE49-F238E27FC236}">
                <a16:creationId xmlns:a16="http://schemas.microsoft.com/office/drawing/2014/main" id="{D2E535AB-D11F-56BA-65DF-EF0E472781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7CCF644-742B-1C2F-21B2-3E54025642E2}"/>
              </a:ext>
            </a:extLst>
          </p:cNvPr>
          <p:cNvSpPr>
            <a:spLocks noGrp="1"/>
          </p:cNvSpPr>
          <p:nvPr>
            <p:ph idx="1"/>
          </p:nvPr>
        </p:nvSpPr>
        <p:spPr>
          <a:xfrm>
            <a:off x="6090574" y="2421682"/>
            <a:ext cx="4977578" cy="3639289"/>
          </a:xfrm>
        </p:spPr>
        <p:txBody>
          <a:bodyPr anchor="ct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Having secured the first fragment, the fellowship travels to the ancient library of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Mystaria</a:t>
            </a:r>
            <a:r>
              <a:rPr lang="en-US" sz="2400" dirty="0">
                <a:effectLst/>
                <a:latin typeface="Calibri" panose="020F0502020204030204" pitchFamily="34" charset="0"/>
                <a:ea typeface="Calibri" panose="020F0502020204030204" pitchFamily="34" charset="0"/>
                <a:cs typeface="Times New Roman" panose="02020603050405020304" pitchFamily="18" charset="0"/>
              </a:rPr>
              <a:t> to consult the Forgotten Oracle. To decipher the ancient runes and unveil the secrets of the Crystal's location, players engage in a Hangman game. Correct guesses reveal clues, and incorrect guesses bring the fellowship one step closer to failure.</a:t>
            </a:r>
            <a:endParaRPr lang="en-US" sz="2400" dirty="0"/>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1383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DF098-3BE5-1FF2-7626-EC1E1FADB37B}"/>
              </a:ext>
            </a:extLst>
          </p:cNvPr>
          <p:cNvSpPr>
            <a:spLocks noGrp="1"/>
          </p:cNvSpPr>
          <p:nvPr>
            <p:ph type="title"/>
          </p:nvPr>
        </p:nvSpPr>
        <p:spPr>
          <a:xfrm>
            <a:off x="761803" y="350196"/>
            <a:ext cx="4646904" cy="1624520"/>
          </a:xfrm>
        </p:spPr>
        <p:txBody>
          <a:bodyPr anchor="ctr">
            <a:normAutofit/>
          </a:bodyPr>
          <a:lstStyle/>
          <a:p>
            <a:r>
              <a:rPr lang="en-US" sz="3700" b="1" dirty="0">
                <a:effectLst/>
                <a:latin typeface="Calibri" panose="020F0502020204030204" pitchFamily="34" charset="0"/>
                <a:ea typeface="Calibri" panose="020F0502020204030204" pitchFamily="34" charset="0"/>
                <a:cs typeface="Times New Roman" panose="02020603050405020304" pitchFamily="18" charset="0"/>
              </a:rPr>
              <a:t>Final Boss Fight: </a:t>
            </a:r>
            <a:r>
              <a:rPr lang="en-US" sz="3700" b="1" dirty="0" err="1">
                <a:effectLst/>
                <a:latin typeface="Calibri" panose="020F0502020204030204" pitchFamily="34" charset="0"/>
                <a:ea typeface="Calibri" panose="020F0502020204030204" pitchFamily="34" charset="0"/>
                <a:cs typeface="Times New Roman" panose="02020603050405020304" pitchFamily="18" charset="0"/>
              </a:rPr>
              <a:t>Morgaroth's</a:t>
            </a:r>
            <a:r>
              <a:rPr lang="en-US" sz="3700" b="1" dirty="0">
                <a:effectLst/>
                <a:latin typeface="Calibri" panose="020F0502020204030204" pitchFamily="34" charset="0"/>
                <a:ea typeface="Calibri" panose="020F0502020204030204" pitchFamily="34" charset="0"/>
                <a:cs typeface="Times New Roman" panose="02020603050405020304" pitchFamily="18" charset="0"/>
              </a:rPr>
              <a:t> Last Stand</a:t>
            </a:r>
            <a:r>
              <a:rPr lang="en-US" sz="3700" dirty="0">
                <a:effectLst/>
                <a:latin typeface="Calibri" panose="020F0502020204030204" pitchFamily="34" charset="0"/>
                <a:ea typeface="Calibri" panose="020F0502020204030204" pitchFamily="34" charset="0"/>
                <a:cs typeface="Times New Roman" panose="02020603050405020304" pitchFamily="18" charset="0"/>
              </a:rPr>
              <a:t> </a:t>
            </a:r>
            <a:endParaRPr lang="en-US" sz="3700" dirty="0"/>
          </a:p>
        </p:txBody>
      </p:sp>
      <p:sp>
        <p:nvSpPr>
          <p:cNvPr id="3" name="Content Placeholder 2">
            <a:extLst>
              <a:ext uri="{FF2B5EF4-FFF2-40B4-BE49-F238E27FC236}">
                <a16:creationId xmlns:a16="http://schemas.microsoft.com/office/drawing/2014/main" id="{5448A12F-17F0-EFC8-F5A2-186DAF1F8FDF}"/>
              </a:ext>
            </a:extLst>
          </p:cNvPr>
          <p:cNvSpPr>
            <a:spLocks noGrp="1"/>
          </p:cNvSpPr>
          <p:nvPr>
            <p:ph idx="1"/>
          </p:nvPr>
        </p:nvSpPr>
        <p:spPr>
          <a:xfrm>
            <a:off x="140677" y="2324912"/>
            <a:ext cx="5824025" cy="4533088"/>
          </a:xfrm>
        </p:spPr>
        <p:txBody>
          <a:bodyPr anchor="ctr">
            <a:normAutofit/>
          </a:bodyPr>
          <a:lstStyle/>
          <a:p>
            <a:pPr marL="0" marR="0" indent="0">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With all three fragments in their possession, the fellowship confronts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Morgaroth</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in his lair atop the Black Spire. The final showdown tests the heroes' strength, wits, and teamwork as they face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Morgaroth's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dark magic and summon minions. Each character's unique abilities and weapons play a crucial role in overcoming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Morgaroth's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defenses. Victory depends on the fellowship's ability to synchronize their attacks, exploit weaknesses, and ultimately shatter the Crystal of Eternity to save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Eldoria</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from impending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doom.The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fate of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Eldoria</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rests in the hands of the fellowship, and the players must rise to the challenge to ensure the realms of eternity remain bathed in the light of hope.</a:t>
            </a:r>
          </a:p>
          <a:p>
            <a:endParaRPr lang="en-US" sz="1400" dirty="0"/>
          </a:p>
        </p:txBody>
      </p:sp>
      <p:pic>
        <p:nvPicPr>
          <p:cNvPr id="5" name="Picture 4" descr="Silhouette facing the explosion">
            <a:extLst>
              <a:ext uri="{FF2B5EF4-FFF2-40B4-BE49-F238E27FC236}">
                <a16:creationId xmlns:a16="http://schemas.microsoft.com/office/drawing/2014/main" id="{D05DEB54-3954-5D4B-6B0F-0FC25C7620F8}"/>
              </a:ext>
            </a:extLst>
          </p:cNvPr>
          <p:cNvPicPr>
            <a:picLocks noChangeAspect="1"/>
          </p:cNvPicPr>
          <p:nvPr/>
        </p:nvPicPr>
        <p:blipFill rotWithShape="1">
          <a:blip r:embed="rId2"/>
          <a:srcRect l="31131" r="18813"/>
          <a:stretch/>
        </p:blipFill>
        <p:spPr>
          <a:xfrm>
            <a:off x="6096000" y="1"/>
            <a:ext cx="6102825" cy="6858000"/>
          </a:xfrm>
          <a:prstGeom prst="rect">
            <a:avLst/>
          </a:prstGeom>
        </p:spPr>
      </p:pic>
    </p:spTree>
    <p:extLst>
      <p:ext uri="{BB962C8B-B14F-4D97-AF65-F5344CB8AC3E}">
        <p14:creationId xmlns:p14="http://schemas.microsoft.com/office/powerpoint/2010/main" val="154199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BB294-F588-3F0B-BE0A-0E46E8C0A9AD}"/>
              </a:ext>
            </a:extLst>
          </p:cNvPr>
          <p:cNvSpPr>
            <a:spLocks noGrp="1"/>
          </p:cNvSpPr>
          <p:nvPr>
            <p:ph type="title"/>
          </p:nvPr>
        </p:nvSpPr>
        <p:spPr>
          <a:xfrm>
            <a:off x="1156851" y="637762"/>
            <a:ext cx="9888496" cy="900131"/>
          </a:xfrm>
        </p:spPr>
        <p:txBody>
          <a:bodyPr anchor="t">
            <a:normAutofit/>
          </a:bodyPr>
          <a:lstStyle/>
          <a:p>
            <a:r>
              <a:rPr lang="en-US" sz="4000" b="1" i="0" dirty="0">
                <a:solidFill>
                  <a:schemeClr val="bg1"/>
                </a:solidFill>
                <a:effectLst/>
                <a:latin typeface="Söhne"/>
              </a:rPr>
              <a:t>Features</a:t>
            </a:r>
            <a:endParaRPr lang="en-US"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32D0804F-6FB8-A01C-20E0-FC3B1A7709B4}"/>
              </a:ext>
            </a:extLst>
          </p:cNvPr>
          <p:cNvSpPr>
            <a:spLocks noGrp="1"/>
          </p:cNvSpPr>
          <p:nvPr>
            <p:ph idx="1"/>
          </p:nvPr>
        </p:nvSpPr>
        <p:spPr>
          <a:xfrm>
            <a:off x="1155548" y="2217343"/>
            <a:ext cx="9880893" cy="3959619"/>
          </a:xfrm>
        </p:spPr>
        <p:txBody>
          <a:bodyPr>
            <a:normAutofit/>
          </a:bodyPr>
          <a:lstStyle/>
          <a:p>
            <a:pPr>
              <a:buFont typeface="Arial" panose="020B0604020202020204" pitchFamily="34" charset="0"/>
              <a:buChar char="•"/>
            </a:pPr>
            <a:r>
              <a:rPr lang="en-US" sz="2400" b="1" i="0" dirty="0">
                <a:effectLst/>
                <a:latin typeface="Söhne"/>
              </a:rPr>
              <a:t>Character Selection:</a:t>
            </a:r>
            <a:r>
              <a:rPr lang="en-US" sz="2400" b="0" i="0" dirty="0">
                <a:effectLst/>
                <a:latin typeface="Söhne"/>
              </a:rPr>
              <a:t> Players can choose from a variety of characters, each contributing differently to the gameplay.</a:t>
            </a:r>
          </a:p>
          <a:p>
            <a:pPr>
              <a:buFont typeface="Arial" panose="020B0604020202020204" pitchFamily="34" charset="0"/>
              <a:buChar char="•"/>
            </a:pPr>
            <a:r>
              <a:rPr lang="en-US" sz="2400" b="1" i="0" dirty="0">
                <a:effectLst/>
                <a:latin typeface="Söhne"/>
              </a:rPr>
              <a:t>Interactive Games:</a:t>
            </a:r>
            <a:r>
              <a:rPr lang="en-US" sz="2400" b="0" i="0" dirty="0">
                <a:effectLst/>
                <a:latin typeface="Söhne"/>
              </a:rPr>
              <a:t> The inclusion of Hangman games adds an interactive and challenging dimension to the storyline.</a:t>
            </a:r>
          </a:p>
          <a:p>
            <a:pPr>
              <a:buFont typeface="Arial" panose="020B0604020202020204" pitchFamily="34" charset="0"/>
              <a:buChar char="•"/>
            </a:pPr>
            <a:r>
              <a:rPr lang="en-US" sz="2400" b="1" i="0" dirty="0">
                <a:effectLst/>
                <a:latin typeface="Söhne"/>
              </a:rPr>
              <a:t>Progression System:</a:t>
            </a:r>
            <a:r>
              <a:rPr lang="en-US" sz="2400" b="0" i="0" dirty="0">
                <a:effectLst/>
                <a:latin typeface="Söhne"/>
              </a:rPr>
              <a:t> The XP (experience points) system provides a sense of achievement and progression throughout the game.</a:t>
            </a:r>
          </a:p>
          <a:p>
            <a:pPr>
              <a:buFont typeface="Arial" panose="020B0604020202020204" pitchFamily="34" charset="0"/>
              <a:buChar char="•"/>
            </a:pPr>
            <a:r>
              <a:rPr lang="en-US" sz="2400" b="1" i="0" dirty="0">
                <a:effectLst/>
                <a:latin typeface="Söhne"/>
              </a:rPr>
              <a:t>Dynamic Battles:</a:t>
            </a:r>
            <a:r>
              <a:rPr lang="en-US" sz="2400" b="0" i="0" dirty="0">
                <a:effectLst/>
                <a:latin typeface="Söhne"/>
              </a:rPr>
              <a:t> The turn-based battle system adds strategic depth to the gameplay</a:t>
            </a:r>
          </a:p>
          <a:p>
            <a:endParaRPr lang="en-US" sz="2400" dirty="0"/>
          </a:p>
        </p:txBody>
      </p:sp>
    </p:spTree>
    <p:extLst>
      <p:ext uri="{BB962C8B-B14F-4D97-AF65-F5344CB8AC3E}">
        <p14:creationId xmlns:p14="http://schemas.microsoft.com/office/powerpoint/2010/main" val="145841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266F4-F1C3-5879-0BF3-4AF35E4C8547}"/>
              </a:ext>
            </a:extLst>
          </p:cNvPr>
          <p:cNvSpPr>
            <a:spLocks noGrp="1"/>
          </p:cNvSpPr>
          <p:nvPr>
            <p:ph type="title"/>
          </p:nvPr>
        </p:nvSpPr>
        <p:spPr>
          <a:xfrm>
            <a:off x="6094105" y="802955"/>
            <a:ext cx="4977976" cy="1454051"/>
          </a:xfrm>
        </p:spPr>
        <p:txBody>
          <a:bodyPr>
            <a:normAutofit/>
          </a:bodyPr>
          <a:lstStyle/>
          <a:p>
            <a:r>
              <a:rPr lang="en-US" sz="4000" b="1" dirty="0">
                <a:solidFill>
                  <a:schemeClr val="tx2"/>
                </a:solidFill>
              </a:rPr>
              <a:t>HANGMAN MINI GAME</a:t>
            </a:r>
          </a:p>
        </p:txBody>
      </p:sp>
      <p:pic>
        <p:nvPicPr>
          <p:cNvPr id="22" name="Graphic 21" descr="Group Brainstorm">
            <a:extLst>
              <a:ext uri="{FF2B5EF4-FFF2-40B4-BE49-F238E27FC236}">
                <a16:creationId xmlns:a16="http://schemas.microsoft.com/office/drawing/2014/main" id="{3FD4E6E2-4478-B65B-E90D-C0D79B082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3DB0BC1-0845-5921-7832-EC97F056CA1A}"/>
              </a:ext>
            </a:extLst>
          </p:cNvPr>
          <p:cNvSpPr>
            <a:spLocks noGrp="1"/>
          </p:cNvSpPr>
          <p:nvPr>
            <p:ph idx="1"/>
          </p:nvPr>
        </p:nvSpPr>
        <p:spPr>
          <a:xfrm>
            <a:off x="6090574" y="2421682"/>
            <a:ext cx="4977578" cy="3639289"/>
          </a:xfrm>
        </p:spPr>
        <p:txBody>
          <a:bodyPr anchor="ctr">
            <a:normAutofit/>
          </a:bodyPr>
          <a:lstStyle/>
          <a:p>
            <a:pPr>
              <a:buFont typeface="Arial" panose="020B0604020202020204" pitchFamily="34" charset="0"/>
              <a:buChar char="•"/>
            </a:pPr>
            <a:r>
              <a:rPr lang="en-US" sz="2400" b="1" i="0" dirty="0">
                <a:solidFill>
                  <a:schemeClr val="tx2"/>
                </a:solidFill>
                <a:effectLst/>
                <a:latin typeface="Söhne"/>
              </a:rPr>
              <a:t>Players engage in a pivotal test of intellect and teamwork.</a:t>
            </a:r>
          </a:p>
          <a:p>
            <a:pPr>
              <a:buFont typeface="Arial" panose="020B0604020202020204" pitchFamily="34" charset="0"/>
              <a:buChar char="•"/>
            </a:pPr>
            <a:r>
              <a:rPr lang="en-US" sz="2400" b="1" i="0" dirty="0">
                <a:solidFill>
                  <a:schemeClr val="tx2"/>
                </a:solidFill>
                <a:effectLst/>
                <a:latin typeface="Söhne"/>
              </a:rPr>
              <a:t>Guess letters to reveal the codeword.</a:t>
            </a:r>
          </a:p>
          <a:p>
            <a:pPr>
              <a:buFont typeface="Arial" panose="020B0604020202020204" pitchFamily="34" charset="0"/>
              <a:buChar char="•"/>
            </a:pPr>
            <a:r>
              <a:rPr lang="en-US" sz="2400" b="1" i="0" dirty="0">
                <a:solidFill>
                  <a:schemeClr val="tx2"/>
                </a:solidFill>
                <a:effectLst/>
                <a:latin typeface="Söhne"/>
              </a:rPr>
              <a:t>Failure adds tension to the overarching narrative</a:t>
            </a:r>
          </a:p>
          <a:p>
            <a:endParaRPr lang="en-US" sz="2400" b="1" dirty="0">
              <a:solidFill>
                <a:schemeClr val="tx2"/>
              </a:solidFill>
            </a:endParaRPr>
          </a:p>
        </p:txBody>
      </p:sp>
      <p:grpSp>
        <p:nvGrpSpPr>
          <p:cNvPr id="23" name="Group 2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3809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C7672-C16A-EBF8-56E2-2921A2D6460A}"/>
              </a:ext>
            </a:extLst>
          </p:cNvPr>
          <p:cNvSpPr>
            <a:spLocks noGrp="1"/>
          </p:cNvSpPr>
          <p:nvPr>
            <p:ph type="title"/>
          </p:nvPr>
        </p:nvSpPr>
        <p:spPr>
          <a:xfrm>
            <a:off x="844128" y="98659"/>
            <a:ext cx="4977976" cy="923473"/>
          </a:xfrm>
        </p:spPr>
        <p:txBody>
          <a:bodyPr>
            <a:normAutofit/>
          </a:bodyPr>
          <a:lstStyle/>
          <a:p>
            <a:r>
              <a:rPr lang="en-US" sz="3600" b="1" i="0" dirty="0">
                <a:solidFill>
                  <a:schemeClr val="tx2"/>
                </a:solidFill>
                <a:effectLst/>
                <a:latin typeface="Söhne"/>
              </a:rPr>
              <a:t>Work Experience</a:t>
            </a:r>
            <a:endParaRPr lang="en-US" sz="3600" dirty="0">
              <a:solidFill>
                <a:schemeClr val="tx2"/>
              </a:solidFill>
            </a:endParaRPr>
          </a:p>
        </p:txBody>
      </p:sp>
      <p:sp>
        <p:nvSpPr>
          <p:cNvPr id="3" name="Content Placeholder 2">
            <a:extLst>
              <a:ext uri="{FF2B5EF4-FFF2-40B4-BE49-F238E27FC236}">
                <a16:creationId xmlns:a16="http://schemas.microsoft.com/office/drawing/2014/main" id="{01F125A3-161F-0907-AEF9-503A6C4F7F18}"/>
              </a:ext>
            </a:extLst>
          </p:cNvPr>
          <p:cNvSpPr>
            <a:spLocks noGrp="1"/>
          </p:cNvSpPr>
          <p:nvPr>
            <p:ph idx="1"/>
          </p:nvPr>
        </p:nvSpPr>
        <p:spPr>
          <a:xfrm>
            <a:off x="282222" y="1090756"/>
            <a:ext cx="6637867" cy="5594511"/>
          </a:xfrm>
        </p:spPr>
        <p:txBody>
          <a:bodyPr anchor="ctr">
            <a:normAutofit lnSpcReduction="10000"/>
          </a:bodyPr>
          <a:lstStyle/>
          <a:p>
            <a:r>
              <a:rPr lang="en-US" sz="2000" b="0" i="0" dirty="0">
                <a:effectLst/>
                <a:latin typeface="Söhne"/>
              </a:rPr>
              <a:t>The development of </a:t>
            </a:r>
            <a:r>
              <a:rPr lang="en-US" sz="2000" b="0" i="0" dirty="0" err="1">
                <a:effectLst/>
                <a:latin typeface="Söhne"/>
              </a:rPr>
              <a:t>Eldoria's</a:t>
            </a:r>
            <a:r>
              <a:rPr lang="en-US" sz="2000" b="0" i="0" dirty="0">
                <a:effectLst/>
                <a:latin typeface="Söhne"/>
              </a:rPr>
              <a:t> Quest was a collaborative effort, bringing together the skills and expertise of two developers:</a:t>
            </a:r>
          </a:p>
          <a:p>
            <a:r>
              <a:rPr lang="en-US" sz="2000" b="1" i="0" dirty="0">
                <a:effectLst/>
                <a:latin typeface="Söhne"/>
              </a:rPr>
              <a:t>Developer 1 (</a:t>
            </a:r>
            <a:r>
              <a:rPr lang="en-US" sz="2000" b="1" dirty="0">
                <a:latin typeface="Söhne"/>
              </a:rPr>
              <a:t>SHER HASSAN</a:t>
            </a:r>
            <a:r>
              <a:rPr lang="en-US" sz="2000" b="1" i="0" dirty="0">
                <a:effectLst/>
                <a:latin typeface="Söhne"/>
              </a:rPr>
              <a:t>)</a:t>
            </a:r>
          </a:p>
          <a:p>
            <a:pPr>
              <a:buFont typeface="Arial" panose="020B0604020202020204" pitchFamily="34" charset="0"/>
              <a:buChar char="•"/>
            </a:pPr>
            <a:r>
              <a:rPr lang="en-US" sz="2000" b="0" i="0" dirty="0">
                <a:effectLst/>
                <a:latin typeface="Söhne"/>
              </a:rPr>
              <a:t>Role: Lead Programmer and Game Designer</a:t>
            </a:r>
          </a:p>
          <a:p>
            <a:pPr>
              <a:buFont typeface="Arial" panose="020B0604020202020204" pitchFamily="34" charset="0"/>
              <a:buChar char="•"/>
            </a:pPr>
            <a:r>
              <a:rPr lang="en-US" sz="2000" b="0" i="0" dirty="0">
                <a:effectLst/>
                <a:latin typeface="Söhne"/>
              </a:rPr>
              <a:t>Contributions: Implemented core game mechanics, designed and structured code, integrated interactive elements, and crafted the overall storyline.</a:t>
            </a:r>
          </a:p>
          <a:p>
            <a:r>
              <a:rPr lang="en-US" sz="2000" b="1" i="0" dirty="0">
                <a:effectLst/>
                <a:latin typeface="Söhne"/>
              </a:rPr>
              <a:t>Developer 2 (</a:t>
            </a:r>
            <a:r>
              <a:rPr lang="en-US" sz="2000" b="1" dirty="0">
                <a:latin typeface="Söhne"/>
              </a:rPr>
              <a:t>HAIDER JAHANGIR</a:t>
            </a:r>
            <a:r>
              <a:rPr lang="en-US" sz="2000" b="1" i="0" dirty="0">
                <a:effectLst/>
                <a:latin typeface="Söhne"/>
              </a:rPr>
              <a:t>)</a:t>
            </a:r>
          </a:p>
          <a:p>
            <a:pPr>
              <a:buFont typeface="Arial" panose="020B0604020202020204" pitchFamily="34" charset="0"/>
              <a:buChar char="•"/>
            </a:pPr>
            <a:r>
              <a:rPr lang="en-US" sz="2000" b="0" i="0" dirty="0">
                <a:effectLst/>
                <a:latin typeface="Söhne"/>
              </a:rPr>
              <a:t>Role: Graphic Designer and Creative Writer</a:t>
            </a:r>
          </a:p>
          <a:p>
            <a:pPr>
              <a:buFont typeface="Arial" panose="020B0604020202020204" pitchFamily="34" charset="0"/>
              <a:buChar char="•"/>
            </a:pPr>
            <a:r>
              <a:rPr lang="en-US" sz="2000" b="0" i="0" dirty="0">
                <a:effectLst/>
                <a:latin typeface="Söhne"/>
              </a:rPr>
              <a:t>Contributions: </a:t>
            </a:r>
            <a:r>
              <a:rPr lang="en-US" sz="2000" dirty="0">
                <a:latin typeface="Söhne"/>
              </a:rPr>
              <a:t>Developed Storyline, </a:t>
            </a:r>
            <a:r>
              <a:rPr lang="en-US" sz="2000" b="0" i="0" dirty="0">
                <a:effectLst/>
                <a:latin typeface="Söhne"/>
              </a:rPr>
              <a:t>Developed visual assets, designed character concepts, and contributed to the narrative and dialogues, assisted in programming, enhancing the overall immersive experience.</a:t>
            </a:r>
          </a:p>
          <a:p>
            <a:pPr>
              <a:buFont typeface="Arial" panose="020B0604020202020204" pitchFamily="34" charset="0"/>
              <a:buChar char="•"/>
            </a:pPr>
            <a:endParaRPr lang="en-US" sz="2000" b="0" i="0" dirty="0">
              <a:effectLst/>
              <a:latin typeface="Söhne"/>
            </a:endParaRPr>
          </a:p>
          <a:p>
            <a:pPr marL="0" indent="0">
              <a:buNone/>
            </a:pPr>
            <a:r>
              <a:rPr lang="en-US" sz="2000" b="0" i="0" dirty="0">
                <a:effectLst/>
                <a:latin typeface="Söhne"/>
              </a:rPr>
              <a:t>The collaboration resulted in a cohesive and engaging text-based adventure game that combines coding proficiency with creative storytelling and design.</a:t>
            </a:r>
          </a:p>
          <a:p>
            <a:endParaRPr lang="en-US" sz="2000" dirty="0"/>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Graphic 18" descr="Minimize">
            <a:extLst>
              <a:ext uri="{FF2B5EF4-FFF2-40B4-BE49-F238E27FC236}">
                <a16:creationId xmlns:a16="http://schemas.microsoft.com/office/drawing/2014/main" id="{28FDF0E8-A735-67A4-FC8E-F80956746F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219601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714</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Project Made by:</vt:lpstr>
      <vt:lpstr>Program Report: Adventures of Eldoria</vt:lpstr>
      <vt:lpstr>Storyline</vt:lpstr>
      <vt:lpstr>Stage 1: The Battle for Dawn </vt:lpstr>
      <vt:lpstr>Stage 2: Riddles of the Forgotten Oracle</vt:lpstr>
      <vt:lpstr>Final Boss Fight: Morgaroth's Last Stand </vt:lpstr>
      <vt:lpstr>Features</vt:lpstr>
      <vt:lpstr>HANGMAN MINI GAME</vt:lpstr>
      <vt:lpstr>Work Experience</vt:lpstr>
      <vt:lpstr>PowerPoint Presentation</vt:lpstr>
      <vt:lpstr>GitHub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Report: Adventures of Eldoria</dc:title>
  <dc:creator>Sher Hassan</dc:creator>
  <cp:lastModifiedBy>01-131232-026</cp:lastModifiedBy>
  <cp:revision>4</cp:revision>
  <dcterms:created xsi:type="dcterms:W3CDTF">2024-01-04T15:32:05Z</dcterms:created>
  <dcterms:modified xsi:type="dcterms:W3CDTF">2024-01-04T17:09:21Z</dcterms:modified>
</cp:coreProperties>
</file>