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16.xml.rels" ContentType="application/vnd.openxmlformats-package.relationships+xml"/>
  <Override PartName="/ppt/slideLayouts/_rels/slideLayout24.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21.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20.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xml.rels" ContentType="application/vnd.openxmlformats-package.relationships+xml"/>
  <Override PartName="/ppt/slideLayouts/slideLayout17.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16.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_rels/slide6.xml.rels" ContentType="application/vnd.openxmlformats-package.relationships+xml"/>
  <Override PartName="/ppt/slides/_rels/slide5.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16.xml.rels" ContentType="application/vnd.openxmlformats-package.relationships+xml"/>
  <Override PartName="/ppt/slides/_rels/slide4.xml.rels" ContentType="application/vnd.openxmlformats-package.relationships+xml"/>
  <Override PartName="/ppt/slides/_rels/slide15.xml.rels" ContentType="application/vnd.openxmlformats-package.relationships+xml"/>
  <Override PartName="/ppt/slides/_rels/slide3.xml.rels" ContentType="application/vnd.openxmlformats-package.relationships+xml"/>
  <Override PartName="/ppt/slides/_rels/slide1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13.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slide11.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media/image1.png" ContentType="image/png"/>
  <Override PartName="/ppt/media/image2.png" ContentType="image/png"/>
  <Override PartName="/ppt/media/image3.jpeg" ContentType="image/jpeg"/>
  <Override PartName="/ppt/media/image4.jpeg" ContentType="image/jpeg"/>
  <Override PartName="/ppt/media/image5.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C3D08A79-75C5-4D7A-93E2-605162E6B122}"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A069C2CD-3A14-4868-942A-54BFD592D0E2}"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485080D2-C0F6-4A44-B9DD-832F0B3C288F}"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5"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9F0415A3-7C5D-487E-B55A-185F9D1514B4}"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E43C3448-3847-4983-A8E1-8AB4D16D3969}"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7"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ABA79632-F2C2-45FC-A8EC-4120B657C555}"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9"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75DE7325-DFC4-4513-AF3C-D7D1F7DB3E9B}"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D3C90839-7FCA-4F9A-BF90-AE427E56BA86}"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657B2D51-3E6F-4D34-B32D-490E923225CD}"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1DAEB320-0488-40D2-B30E-DDEBDE798542}"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1D0DA062-C31A-46DA-A7F6-F7BFBF99EFE7}"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623A81C1-D1F7-4D30-A85E-ADDCE7F524B7}"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2"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A0112964-B5C2-4FD5-A4CC-3B9DDCC96DFA}"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6"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B64E3795-5FCD-4118-9F23-27517A7F3F87}"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8"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9"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1D2E06A5-FC87-4078-96F6-3A88FE4EAF7A}"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4"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22A3D319-994C-41B8-B8CB-BA1DBFC6CF25}"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6"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7"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8"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9"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0"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1"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9960B704-292D-407F-BED6-1B75FEAA8516}"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8C6C834D-471D-42B0-8A51-D649069F38E2}"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C5461C1E-B917-4C06-ABC9-AF19CCA93BAE}"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995A38F5-86A6-4686-8980-DE9B780ABEF4}"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63CD6CFA-9CD8-4F48-9F1E-2C80EFBC96C3}"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B970435-D9EC-4064-9412-83850271BE83}"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E46FE58B-65BF-4953-8A78-0C1B857F7BE8}"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DEBD63A-B22B-4AEB-8E4D-63385FD82F97}"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3640" y="225720"/>
            <a:ext cx="9070920" cy="94572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a:t>
            </a:r>
            <a:r>
              <a:rPr b="0" lang="en-US" sz="1800" spc="-1" strike="noStrike">
                <a:solidFill>
                  <a:srgbClr val="000000"/>
                </a:solidFill>
                <a:latin typeface="Arial"/>
              </a:rPr>
              <a:t>title text format</a:t>
            </a:r>
            <a:endParaRPr b="0" lang="en-US" sz="1800" spc="-1" strike="noStrike">
              <a:solidFill>
                <a:srgbClr val="000000"/>
              </a:solidFill>
              <a:latin typeface="Arial"/>
            </a:endParaRPr>
          </a:p>
        </p:txBody>
      </p:sp>
      <p:sp>
        <p:nvSpPr>
          <p:cNvPr id="1" name="PlaceHolder 2"/>
          <p:cNvSpPr>
            <a:spLocks noGrp="1"/>
          </p:cNvSpPr>
          <p:nvPr>
            <p:ph type="body"/>
          </p:nvPr>
        </p:nvSpPr>
        <p:spPr>
          <a:xfrm>
            <a:off x="503640" y="1326240"/>
            <a:ext cx="907092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 name="PlaceHolder 3"/>
          <p:cNvSpPr>
            <a:spLocks noGrp="1"/>
          </p:cNvSpPr>
          <p:nvPr>
            <p:ph type="ftr" idx="1"/>
          </p:nvPr>
        </p:nvSpPr>
        <p:spPr>
          <a:xfrm>
            <a:off x="3447000" y="5164920"/>
            <a:ext cx="3194280" cy="389880"/>
          </a:xfrm>
          <a:prstGeom prst="rect">
            <a:avLst/>
          </a:prstGeom>
          <a:noFill/>
          <a:ln w="0">
            <a:noFill/>
          </a:ln>
        </p:spPr>
        <p:txBody>
          <a:bodyPr lIns="0" rIns="0" tIns="0" bIns="0" anchor="t">
            <a:noAutofit/>
          </a:bodyPr>
          <a:lstStyle>
            <a:lvl1pPr indent="0" algn="ctr">
              <a:lnSpc>
                <a:spcPct val="100000"/>
              </a:lnSpc>
              <a:buNone/>
              <a:tabLst>
                <a:tab algn="l" pos="0"/>
              </a:tabLst>
              <a:defRPr b="0" lang="en-IE" sz="1400" spc="-1" strike="noStrike">
                <a:solidFill>
                  <a:srgbClr val="000000"/>
                </a:solidFill>
                <a:latin typeface="Times New Roman"/>
              </a:defRPr>
            </a:lvl1pPr>
          </a:lstStyle>
          <a:p>
            <a:pPr indent="0" algn="ctr">
              <a:lnSpc>
                <a:spcPct val="100000"/>
              </a:lnSpc>
              <a:buNone/>
              <a:tabLst>
                <a:tab algn="l" pos="0"/>
              </a:tabLst>
            </a:pPr>
            <a:r>
              <a:rPr b="0" lang="en-IE"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 name="PlaceHolder 4"/>
          <p:cNvSpPr>
            <a:spLocks noGrp="1"/>
          </p:cNvSpPr>
          <p:nvPr>
            <p:ph type="sldNum" idx="2"/>
          </p:nvPr>
        </p:nvSpPr>
        <p:spPr>
          <a:xfrm>
            <a:off x="7227000" y="5164920"/>
            <a:ext cx="2347560" cy="389880"/>
          </a:xfrm>
          <a:prstGeom prst="rect">
            <a:avLst/>
          </a:prstGeom>
          <a:noFill/>
          <a:ln w="0">
            <a:noFill/>
          </a:ln>
        </p:spPr>
        <p:txBody>
          <a:bodyPr lIns="0" rIns="0" tIns="0" bIns="0" anchor="t">
            <a:noAutofit/>
          </a:bodyPr>
          <a:lstStyle>
            <a:lvl1pPr indent="0" algn="r">
              <a:lnSpc>
                <a:spcPct val="100000"/>
              </a:lnSpc>
              <a:buNone/>
              <a:tabLst>
                <a:tab algn="l" pos="0"/>
              </a:tabLst>
              <a:defRPr b="0" lang="en-IE" sz="1400" spc="-1" strike="noStrike">
                <a:solidFill>
                  <a:srgbClr val="000000"/>
                </a:solidFill>
                <a:latin typeface="Times New Roman"/>
              </a:defRPr>
            </a:lvl1pPr>
          </a:lstStyle>
          <a:p>
            <a:pPr indent="0" algn="r">
              <a:lnSpc>
                <a:spcPct val="100000"/>
              </a:lnSpc>
              <a:buNone/>
              <a:tabLst>
                <a:tab algn="l" pos="0"/>
              </a:tabLst>
            </a:pPr>
            <a:fld id="{5409FC52-F2A9-4D42-8E86-8047992F6D6E}" type="slidenum">
              <a:rPr b="0" lang="en-IE"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4" name="PlaceHolder 5"/>
          <p:cNvSpPr>
            <a:spLocks noGrp="1"/>
          </p:cNvSpPr>
          <p:nvPr>
            <p:ph type="dt" idx="3"/>
          </p:nvPr>
        </p:nvSpPr>
        <p:spPr>
          <a:xfrm>
            <a:off x="503640" y="5164920"/>
            <a:ext cx="2347560" cy="38988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ftr" idx="4"/>
          </p:nvPr>
        </p:nvSpPr>
        <p:spPr>
          <a:xfrm>
            <a:off x="3447000" y="5164920"/>
            <a:ext cx="3194280" cy="389880"/>
          </a:xfrm>
          <a:prstGeom prst="rect">
            <a:avLst/>
          </a:prstGeom>
          <a:noFill/>
          <a:ln w="0">
            <a:noFill/>
          </a:ln>
        </p:spPr>
        <p:txBody>
          <a:bodyPr lIns="0" rIns="0" tIns="0" bIns="0" anchor="t">
            <a:noAutofit/>
          </a:bodyPr>
          <a:lstStyle>
            <a:lvl1pPr indent="0" algn="ctr">
              <a:lnSpc>
                <a:spcPct val="100000"/>
              </a:lnSpc>
              <a:buNone/>
              <a:tabLst>
                <a:tab algn="l" pos="0"/>
              </a:tabLst>
              <a:defRPr b="0" lang="en-IE" sz="1400" spc="-1" strike="noStrike">
                <a:solidFill>
                  <a:srgbClr val="000000"/>
                </a:solidFill>
                <a:latin typeface="Times New Roman"/>
              </a:defRPr>
            </a:lvl1pPr>
          </a:lstStyle>
          <a:p>
            <a:pPr indent="0" algn="ctr">
              <a:lnSpc>
                <a:spcPct val="100000"/>
              </a:lnSpc>
              <a:buNone/>
              <a:tabLst>
                <a:tab algn="l" pos="0"/>
              </a:tabLst>
            </a:pPr>
            <a:r>
              <a:rPr b="0" lang="en-IE"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2" name="PlaceHolder 2"/>
          <p:cNvSpPr>
            <a:spLocks noGrp="1"/>
          </p:cNvSpPr>
          <p:nvPr>
            <p:ph type="sldNum" idx="5"/>
          </p:nvPr>
        </p:nvSpPr>
        <p:spPr>
          <a:xfrm>
            <a:off x="7227000" y="5164920"/>
            <a:ext cx="2347560" cy="389880"/>
          </a:xfrm>
          <a:prstGeom prst="rect">
            <a:avLst/>
          </a:prstGeom>
          <a:noFill/>
          <a:ln w="0">
            <a:noFill/>
          </a:ln>
        </p:spPr>
        <p:txBody>
          <a:bodyPr lIns="0" rIns="0" tIns="0" bIns="0" anchor="t">
            <a:noAutofit/>
          </a:bodyPr>
          <a:lstStyle>
            <a:lvl1pPr indent="0" algn="r">
              <a:lnSpc>
                <a:spcPct val="100000"/>
              </a:lnSpc>
              <a:buNone/>
              <a:tabLst>
                <a:tab algn="l" pos="0"/>
              </a:tabLst>
              <a:defRPr b="0" lang="en-IE" sz="1400" spc="-1" strike="noStrike">
                <a:solidFill>
                  <a:srgbClr val="000000"/>
                </a:solidFill>
                <a:latin typeface="Times New Roman"/>
              </a:defRPr>
            </a:lvl1pPr>
          </a:lstStyle>
          <a:p>
            <a:pPr indent="0" algn="r">
              <a:lnSpc>
                <a:spcPct val="100000"/>
              </a:lnSpc>
              <a:buNone/>
              <a:tabLst>
                <a:tab algn="l" pos="0"/>
              </a:tabLst>
            </a:pPr>
            <a:fld id="{EA2E4E2D-9B9D-45AC-8CD6-C8208EA1C4D4}" type="slidenum">
              <a:rPr b="0" lang="en-IE"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43" name="PlaceHolder 3"/>
          <p:cNvSpPr>
            <a:spLocks noGrp="1"/>
          </p:cNvSpPr>
          <p:nvPr>
            <p:ph type="dt" idx="6"/>
          </p:nvPr>
        </p:nvSpPr>
        <p:spPr>
          <a:xfrm>
            <a:off x="503640" y="5164920"/>
            <a:ext cx="2347560" cy="38988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4"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a:t>
            </a:r>
            <a:r>
              <a:rPr b="0" lang="en-US" sz="4400" spc="-1" strike="noStrike">
                <a:solidFill>
                  <a:srgbClr val="000000"/>
                </a:solidFill>
                <a:latin typeface="Arial"/>
              </a:rPr>
              <a:t>k to </a:t>
            </a:r>
            <a:r>
              <a:rPr b="0" lang="en-US" sz="4400" spc="-1" strike="noStrike">
                <a:solidFill>
                  <a:srgbClr val="000000"/>
                </a:solidFill>
                <a:latin typeface="Arial"/>
              </a:rPr>
              <a:t>edit </a:t>
            </a:r>
            <a:r>
              <a:rPr b="0" lang="en-US" sz="4400" spc="-1" strike="noStrike">
                <a:solidFill>
                  <a:srgbClr val="000000"/>
                </a:solidFill>
                <a:latin typeface="Arial"/>
              </a:rPr>
              <a:t>the </a:t>
            </a:r>
            <a:r>
              <a:rPr b="0" lang="en-US" sz="4400" spc="-1" strike="noStrike">
                <a:solidFill>
                  <a:srgbClr val="000000"/>
                </a:solidFill>
                <a:latin typeface="Arial"/>
              </a:rPr>
              <a:t>title </a:t>
            </a:r>
            <a:r>
              <a:rPr b="0" lang="en-US" sz="4400" spc="-1" strike="noStrike">
                <a:solidFill>
                  <a:srgbClr val="000000"/>
                </a:solidFill>
                <a:latin typeface="Arial"/>
              </a:rPr>
              <a:t>text </a:t>
            </a:r>
            <a:r>
              <a:rPr b="0" lang="en-US" sz="4400" spc="-1" strike="noStrike">
                <a:solidFill>
                  <a:srgbClr val="000000"/>
                </a:solidFill>
                <a:latin typeface="Arial"/>
              </a:rPr>
              <a:t>for</a:t>
            </a:r>
            <a:r>
              <a:rPr b="0" lang="en-US" sz="4400" spc="-1" strike="noStrike">
                <a:solidFill>
                  <a:srgbClr val="000000"/>
                </a:solidFill>
                <a:latin typeface="Arial"/>
              </a:rPr>
              <a:t>mat</a:t>
            </a:r>
            <a:endParaRPr b="0" lang="en-US" sz="4400" spc="-1" strike="noStrike">
              <a:solidFill>
                <a:srgbClr val="000000"/>
              </a:solidFill>
              <a:latin typeface="Arial"/>
            </a:endParaRPr>
          </a:p>
        </p:txBody>
      </p:sp>
      <p:sp>
        <p:nvSpPr>
          <p:cNvPr id="45"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432000" y="359640"/>
            <a:ext cx="9070920" cy="1639800"/>
          </a:xfrm>
          <a:prstGeom prst="rect">
            <a:avLst/>
          </a:prstGeom>
          <a:noFill/>
          <a:ln w="0">
            <a:noFill/>
          </a:ln>
        </p:spPr>
        <p:txBody>
          <a:bodyPr lIns="0" rIns="0" tIns="0" bIns="0" anchor="ctr">
            <a:noAutofit/>
          </a:bodyPr>
          <a:p>
            <a:pPr indent="0" algn="ctr">
              <a:lnSpc>
                <a:spcPct val="90000"/>
              </a:lnSpc>
              <a:buNone/>
              <a:tabLst>
                <a:tab algn="l" pos="0"/>
              </a:tabLst>
            </a:pPr>
            <a:r>
              <a:rPr b="1" lang="en-IE" sz="3200" spc="-1" strike="noStrike">
                <a:solidFill>
                  <a:srgbClr val="000000"/>
                </a:solidFill>
                <a:latin typeface="Arial"/>
                <a:ea typeface="DejaVu Sans"/>
              </a:rPr>
              <a:t>AI Model for Optimizing Potato Trait Combinations in Future Breeding and Cultivation Amid Climate Change and Disease Challenges</a:t>
            </a:r>
            <a:endParaRPr b="0" lang="en-US" sz="3200" spc="-1" strike="noStrike">
              <a:solidFill>
                <a:srgbClr val="000000"/>
              </a:solidFill>
              <a:latin typeface="Arial"/>
            </a:endParaRPr>
          </a:p>
        </p:txBody>
      </p:sp>
      <p:sp>
        <p:nvSpPr>
          <p:cNvPr id="83" name="PlaceHolder 2"/>
          <p:cNvSpPr>
            <a:spLocks noGrp="1"/>
          </p:cNvSpPr>
          <p:nvPr>
            <p:ph type="subTitle"/>
          </p:nvPr>
        </p:nvSpPr>
        <p:spPr>
          <a:xfrm>
            <a:off x="503640" y="2087640"/>
            <a:ext cx="9143280" cy="2879280"/>
          </a:xfrm>
          <a:prstGeom prst="rect">
            <a:avLst/>
          </a:prstGeom>
          <a:noFill/>
          <a:ln w="0">
            <a:noFill/>
          </a:ln>
        </p:spPr>
        <p:txBody>
          <a:bodyPr lIns="0" rIns="0" tIns="0" bIns="0" anchor="ctr">
            <a:noAutofit/>
          </a:bodyPr>
          <a:p>
            <a:pPr indent="0" algn="ctr">
              <a:lnSpc>
                <a:spcPct val="90000"/>
              </a:lnSpc>
              <a:buNone/>
              <a:tabLst>
                <a:tab algn="l" pos="0"/>
              </a:tabLst>
            </a:pPr>
            <a:r>
              <a:rPr b="0" lang="en-IE" sz="1400" spc="-1" strike="noStrike">
                <a:solidFill>
                  <a:srgbClr val="000000"/>
                </a:solidFill>
                <a:latin typeface="Arial"/>
              </a:rPr>
              <a:t>By Shadrack Odikara</a:t>
            </a:r>
            <a:r>
              <a:rPr b="0" lang="en-IE" sz="1400" spc="-1" strike="noStrike" baseline="33000">
                <a:solidFill>
                  <a:srgbClr val="000000"/>
                </a:solidFill>
                <a:latin typeface="Arial"/>
              </a:rPr>
              <a:t>1</a:t>
            </a:r>
            <a:r>
              <a:rPr b="0" lang="en-IE" sz="1400" spc="-1" strike="noStrike">
                <a:solidFill>
                  <a:srgbClr val="000000"/>
                </a:solidFill>
                <a:latin typeface="Arial"/>
              </a:rPr>
              <a:t> and Meshack Emakunat</a:t>
            </a:r>
            <a:r>
              <a:rPr b="0" lang="en-IE" sz="1400" spc="-1" strike="noStrike" baseline="33000">
                <a:solidFill>
                  <a:srgbClr val="000000"/>
                </a:solidFill>
                <a:latin typeface="Arial"/>
              </a:rPr>
              <a:t>2 </a:t>
            </a:r>
            <a:endParaRPr b="0" lang="en-US" sz="1400" spc="-1" strike="noStrike">
              <a:solidFill>
                <a:srgbClr val="000000"/>
              </a:solidFill>
              <a:latin typeface="Arial"/>
            </a:endParaRPr>
          </a:p>
          <a:p>
            <a:pPr indent="0" algn="ctr">
              <a:lnSpc>
                <a:spcPct val="90000"/>
              </a:lnSpc>
              <a:buNone/>
              <a:tabLst>
                <a:tab algn="l" pos="0"/>
              </a:tabLst>
            </a:pPr>
            <a:r>
              <a:rPr b="0" lang="en-IE" sz="1400" spc="-1" strike="noStrike">
                <a:solidFill>
                  <a:srgbClr val="000000"/>
                </a:solidFill>
                <a:latin typeface="Arial"/>
              </a:rPr>
              <a:t>Henry Juarez</a:t>
            </a:r>
            <a:r>
              <a:rPr b="0" lang="en-IE" sz="1400" spc="-1" strike="noStrike" baseline="33000">
                <a:solidFill>
                  <a:srgbClr val="000000"/>
                </a:solidFill>
                <a:latin typeface="Arial"/>
              </a:rPr>
              <a:t>3  </a:t>
            </a:r>
            <a:r>
              <a:rPr b="0" lang="en-IE" sz="1400" spc="-1" strike="noStrike">
                <a:solidFill>
                  <a:srgbClr val="000000"/>
                </a:solidFill>
                <a:latin typeface="Arial"/>
              </a:rPr>
              <a:t>Israel Navarrete</a:t>
            </a:r>
            <a:r>
              <a:rPr b="0" lang="en-IE" sz="1400" spc="-1" strike="noStrike" baseline="33000">
                <a:solidFill>
                  <a:srgbClr val="000000"/>
                </a:solidFill>
                <a:latin typeface="Arial"/>
              </a:rPr>
              <a:t>3 </a:t>
            </a:r>
            <a:r>
              <a:rPr b="0" lang="en-IE" sz="1400" spc="-1" strike="noStrike">
                <a:solidFill>
                  <a:srgbClr val="000000"/>
                </a:solidFill>
                <a:latin typeface="Arial"/>
              </a:rPr>
              <a:t>Kante Moctar</a:t>
            </a:r>
            <a:r>
              <a:rPr b="0" lang="en-IE" sz="1400" spc="-1" strike="noStrike" baseline="33000">
                <a:solidFill>
                  <a:srgbClr val="000000"/>
                </a:solidFill>
                <a:latin typeface="Arial"/>
              </a:rPr>
              <a:t>3</a:t>
            </a:r>
            <a:endParaRPr b="0" lang="en-US" sz="1400" spc="-1" strike="noStrike">
              <a:solidFill>
                <a:srgbClr val="000000"/>
              </a:solidFill>
              <a:latin typeface="Arial"/>
            </a:endParaRPr>
          </a:p>
          <a:p>
            <a:pPr indent="0" algn="ctr">
              <a:lnSpc>
                <a:spcPct val="90000"/>
              </a:lnSpc>
              <a:buNone/>
              <a:tabLst>
                <a:tab algn="l" pos="0"/>
              </a:tabLst>
            </a:pPr>
            <a:endParaRPr b="0" lang="en-US" sz="1400" spc="-1" strike="noStrike">
              <a:solidFill>
                <a:srgbClr val="000000"/>
              </a:solidFill>
              <a:latin typeface="Arial"/>
            </a:endParaRPr>
          </a:p>
          <a:p>
            <a:pPr indent="0" algn="ctr">
              <a:lnSpc>
                <a:spcPct val="90000"/>
              </a:lnSpc>
              <a:buNone/>
              <a:tabLst>
                <a:tab algn="l" pos="0"/>
              </a:tabLst>
            </a:pPr>
            <a:r>
              <a:rPr b="0" lang="en-IE" sz="1500" spc="-1" strike="noStrike">
                <a:solidFill>
                  <a:srgbClr val="000000"/>
                </a:solidFill>
                <a:latin typeface="Arial"/>
              </a:rPr>
              <a:t>1. Kenya Agricultural and Livestock Research Organization (KALRO)</a:t>
            </a:r>
            <a:endParaRPr b="0" lang="en-US" sz="1500" spc="-1" strike="noStrike">
              <a:solidFill>
                <a:srgbClr val="000000"/>
              </a:solidFill>
              <a:latin typeface="Arial"/>
            </a:endParaRPr>
          </a:p>
          <a:p>
            <a:pPr indent="0" algn="ctr">
              <a:lnSpc>
                <a:spcPct val="90000"/>
              </a:lnSpc>
              <a:buNone/>
              <a:tabLst>
                <a:tab algn="l" pos="0"/>
              </a:tabLst>
            </a:pPr>
            <a:r>
              <a:rPr b="0" lang="en-IE" sz="1500" spc="-1" strike="noStrike">
                <a:solidFill>
                  <a:srgbClr val="000000"/>
                </a:solidFill>
                <a:latin typeface="Arial"/>
              </a:rPr>
              <a:t>2. University of Nairobi Department of Agricultural Economics (UoN)</a:t>
            </a:r>
            <a:endParaRPr b="0" lang="en-US" sz="1500" spc="-1" strike="noStrike">
              <a:solidFill>
                <a:srgbClr val="000000"/>
              </a:solidFill>
              <a:latin typeface="Arial"/>
            </a:endParaRPr>
          </a:p>
          <a:p>
            <a:pPr indent="0" algn="ctr">
              <a:lnSpc>
                <a:spcPct val="90000"/>
              </a:lnSpc>
              <a:buNone/>
              <a:tabLst>
                <a:tab algn="l" pos="0"/>
              </a:tabLst>
            </a:pPr>
            <a:r>
              <a:rPr b="0" lang="en-IE" sz="1500" spc="-1" strike="noStrike">
                <a:solidFill>
                  <a:srgbClr val="000000"/>
                </a:solidFill>
                <a:latin typeface="Arial"/>
              </a:rPr>
              <a:t>3. International Potato Center (CIP)</a:t>
            </a:r>
            <a:endParaRPr b="0" lang="en-U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503640" y="225720"/>
            <a:ext cx="9070920" cy="945720"/>
          </a:xfrm>
          <a:prstGeom prst="rect">
            <a:avLst/>
          </a:prstGeom>
          <a:noFill/>
          <a:ln w="0">
            <a:noFill/>
          </a:ln>
        </p:spPr>
        <p:txBody>
          <a:bodyPr lIns="0" rIns="0" tIns="0" bIns="0" anchor="ctr">
            <a:noAutofit/>
          </a:bodyPr>
          <a:p>
            <a:pPr indent="0" algn="ctr">
              <a:lnSpc>
                <a:spcPct val="100000"/>
              </a:lnSpc>
              <a:spcBef>
                <a:spcPts val="1414"/>
              </a:spcBef>
              <a:buNone/>
              <a:tabLst>
                <a:tab algn="l" pos="0"/>
              </a:tabLst>
            </a:pPr>
            <a:r>
              <a:rPr b="0" lang="en-IE" sz="4400" spc="-1" strike="noStrike">
                <a:solidFill>
                  <a:srgbClr val="000000"/>
                </a:solidFill>
                <a:latin typeface="Arial"/>
              </a:rPr>
              <a:t>Disease Spread Dynamics</a:t>
            </a:r>
            <a:endParaRPr b="0" lang="en-US" sz="4400" spc="-1" strike="noStrike">
              <a:solidFill>
                <a:srgbClr val="000000"/>
              </a:solidFill>
              <a:latin typeface="Arial"/>
            </a:endParaRPr>
          </a:p>
        </p:txBody>
      </p:sp>
      <p:sp>
        <p:nvSpPr>
          <p:cNvPr id="134" name="PlaceHolder 2"/>
          <p:cNvSpPr>
            <a:spLocks noGrp="1"/>
          </p:cNvSpPr>
          <p:nvPr>
            <p:ph/>
          </p:nvPr>
        </p:nvSpPr>
        <p:spPr>
          <a:xfrm>
            <a:off x="503640" y="1326240"/>
            <a:ext cx="9070920" cy="3287520"/>
          </a:xfrm>
          <a:prstGeom prst="rect">
            <a:avLst/>
          </a:prstGeom>
          <a:noFill/>
          <a:ln w="0">
            <a:noFill/>
          </a:ln>
        </p:spPr>
        <p:txBody>
          <a:bodyPr lIns="0" rIns="0" tIns="0" bIns="0" anchor="t">
            <a:normAutofit fontScale="58000"/>
          </a:bodyPr>
          <a:p>
            <a:pPr marL="250560" indent="0">
              <a:lnSpc>
                <a:spcPct val="100000"/>
              </a:lnSpc>
              <a:spcBef>
                <a:spcPts val="1414"/>
              </a:spcBef>
              <a:buNone/>
              <a:tabLst>
                <a:tab algn="l" pos="0"/>
              </a:tabLst>
            </a:pPr>
            <a:endParaRPr b="0" lang="en-US" sz="3200" spc="-1" strike="noStrike">
              <a:solidFill>
                <a:srgbClr val="000000"/>
              </a:solidFill>
              <a:latin typeface="Arial"/>
            </a:endParaRPr>
          </a:p>
          <a:p>
            <a:pPr marL="250560" indent="-187920">
              <a:lnSpc>
                <a:spcPct val="100000"/>
              </a:lnSpc>
              <a:spcBef>
                <a:spcPts val="1414"/>
              </a:spcBef>
              <a:buClr>
                <a:srgbClr val="000000"/>
              </a:buClr>
              <a:buSzPct val="45000"/>
              <a:buFont typeface="Wingdings" charset="2"/>
              <a:buChar char=""/>
              <a:tabLst>
                <a:tab algn="l" pos="0"/>
              </a:tabLst>
            </a:pPr>
            <a:r>
              <a:rPr b="0" lang="en-IE" sz="3200" spc="-1" strike="noStrike">
                <a:solidFill>
                  <a:srgbClr val="000000"/>
                </a:solidFill>
                <a:latin typeface="Arial"/>
              </a:rPr>
              <a:t>Node-to-Node Transmission:</a:t>
            </a:r>
            <a:endParaRPr b="0" lang="en-US" sz="3200" spc="-1" strike="noStrike">
              <a:solidFill>
                <a:srgbClr val="000000"/>
              </a:solidFill>
              <a:latin typeface="Arial"/>
            </a:endParaRPr>
          </a:p>
          <a:p>
            <a:pPr marL="250560" indent="0">
              <a:lnSpc>
                <a:spcPct val="100000"/>
              </a:lnSpc>
              <a:spcBef>
                <a:spcPts val="1414"/>
              </a:spcBef>
              <a:buNone/>
              <a:tabLst>
                <a:tab algn="l" pos="0"/>
              </a:tabLst>
            </a:pPr>
            <a:r>
              <a:rPr b="0" lang="en-IE" sz="3200" spc="-1" strike="noStrike">
                <a:solidFill>
                  <a:srgbClr val="000000"/>
                </a:solidFill>
                <a:latin typeface="Arial"/>
              </a:rPr>
              <a:t>When a disease-carrying vector (e.g., infected seed, human) moves from one node to another, it introduces the disease to the new region.</a:t>
            </a:r>
            <a:endParaRPr b="0" lang="en-US" sz="3200" spc="-1" strike="noStrike">
              <a:solidFill>
                <a:srgbClr val="000000"/>
              </a:solidFill>
              <a:latin typeface="Arial"/>
            </a:endParaRPr>
          </a:p>
          <a:p>
            <a:pPr marL="250560" indent="0">
              <a:lnSpc>
                <a:spcPct val="100000"/>
              </a:lnSpc>
              <a:spcBef>
                <a:spcPts val="1414"/>
              </a:spcBef>
              <a:buNone/>
              <a:tabLst>
                <a:tab algn="l" pos="0"/>
              </a:tabLst>
            </a:pPr>
            <a:r>
              <a:rPr b="0" lang="en-IE" sz="3200" spc="-1" strike="noStrike">
                <a:solidFill>
                  <a:srgbClr val="000000"/>
                </a:solidFill>
                <a:latin typeface="Arial"/>
              </a:rPr>
              <a:t>The impact of the introduced disease depends on the susceptibility of the host node.</a:t>
            </a:r>
            <a:endParaRPr b="0" lang="en-US" sz="3200" spc="-1" strike="noStrike">
              <a:solidFill>
                <a:srgbClr val="000000"/>
              </a:solidFill>
              <a:latin typeface="Arial"/>
            </a:endParaRPr>
          </a:p>
          <a:p>
            <a:pPr marL="250560" indent="-187920">
              <a:lnSpc>
                <a:spcPct val="100000"/>
              </a:lnSpc>
              <a:spcBef>
                <a:spcPts val="1414"/>
              </a:spcBef>
              <a:buClr>
                <a:srgbClr val="000000"/>
              </a:buClr>
              <a:buSzPct val="45000"/>
              <a:buFont typeface="Wingdings" charset="2"/>
              <a:buChar char=""/>
              <a:tabLst>
                <a:tab algn="l" pos="0"/>
              </a:tabLst>
            </a:pPr>
            <a:r>
              <a:rPr b="0" lang="en-IE" sz="3200" spc="-1" strike="noStrike">
                <a:solidFill>
                  <a:srgbClr val="000000"/>
                </a:solidFill>
                <a:latin typeface="Arial"/>
              </a:rPr>
              <a:t>Vector Transformation:</a:t>
            </a:r>
            <a:endParaRPr b="0" lang="en-US" sz="3200" spc="-1" strike="noStrike">
              <a:solidFill>
                <a:srgbClr val="000000"/>
              </a:solidFill>
              <a:latin typeface="Arial"/>
            </a:endParaRPr>
          </a:p>
          <a:p>
            <a:pPr marL="250560" indent="0">
              <a:lnSpc>
                <a:spcPct val="100000"/>
              </a:lnSpc>
              <a:spcBef>
                <a:spcPts val="1414"/>
              </a:spcBef>
              <a:buNone/>
              <a:tabLst>
                <a:tab algn="l" pos="0"/>
              </a:tabLst>
            </a:pPr>
            <a:r>
              <a:rPr b="0" lang="en-IE" sz="3200" spc="-1" strike="noStrike">
                <a:solidFill>
                  <a:srgbClr val="000000"/>
                </a:solidFill>
                <a:latin typeface="Arial"/>
              </a:rPr>
              <a:t>The risk associated with a vector can change as it moves between regions.</a:t>
            </a:r>
            <a:endParaRPr b="0" lang="en-US" sz="3200" spc="-1" strike="noStrike">
              <a:solidFill>
                <a:srgbClr val="000000"/>
              </a:solidFill>
              <a:latin typeface="Arial"/>
            </a:endParaRPr>
          </a:p>
          <a:p>
            <a:pPr marL="250560" indent="0">
              <a:lnSpc>
                <a:spcPct val="100000"/>
              </a:lnSpc>
              <a:spcBef>
                <a:spcPts val="1414"/>
              </a:spcBef>
              <a:buNone/>
              <a:tabLst>
                <a:tab algn="l" pos="0"/>
              </a:tabLst>
            </a:pPr>
            <a:r>
              <a:rPr b="0" lang="en-IE" sz="3200" spc="-1" strike="noStrike">
                <a:solidFill>
                  <a:srgbClr val="000000"/>
                </a:solidFill>
                <a:latin typeface="Arial"/>
              </a:rPr>
              <a:t>Factors such as distance, transportation methods, and environmental conditions can influence the transformation of the vector's risk.</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503640" y="225720"/>
            <a:ext cx="9070920" cy="945720"/>
          </a:xfrm>
          <a:prstGeom prst="rect">
            <a:avLst/>
          </a:prstGeom>
          <a:noFill/>
          <a:ln w="0">
            <a:noFill/>
          </a:ln>
        </p:spPr>
        <p:txBody>
          <a:bodyPr lIns="0" rIns="0" tIns="0" bIns="0" anchor="ctr">
            <a:noAutofit/>
          </a:bodyPr>
          <a:p>
            <a:pPr indent="0" algn="ctr">
              <a:lnSpc>
                <a:spcPct val="100000"/>
              </a:lnSpc>
              <a:spcBef>
                <a:spcPts val="1414"/>
              </a:spcBef>
              <a:buNone/>
              <a:tabLst>
                <a:tab algn="l" pos="0"/>
              </a:tabLst>
            </a:pPr>
            <a:r>
              <a:rPr b="0" lang="en-IE" sz="4400" spc="-1" strike="noStrike">
                <a:solidFill>
                  <a:srgbClr val="000000"/>
                </a:solidFill>
                <a:latin typeface="Arial"/>
              </a:rPr>
              <a:t>Model Implementation</a:t>
            </a:r>
            <a:endParaRPr b="0" lang="en-US" sz="4400" spc="-1" strike="noStrike">
              <a:solidFill>
                <a:srgbClr val="000000"/>
              </a:solidFill>
              <a:latin typeface="Arial"/>
            </a:endParaRPr>
          </a:p>
        </p:txBody>
      </p:sp>
      <p:sp>
        <p:nvSpPr>
          <p:cNvPr id="136" name="PlaceHolder 2"/>
          <p:cNvSpPr>
            <a:spLocks noGrp="1"/>
          </p:cNvSpPr>
          <p:nvPr>
            <p:ph/>
          </p:nvPr>
        </p:nvSpPr>
        <p:spPr>
          <a:xfrm>
            <a:off x="503640" y="1326240"/>
            <a:ext cx="9070920" cy="3287520"/>
          </a:xfrm>
          <a:prstGeom prst="rect">
            <a:avLst/>
          </a:prstGeom>
          <a:noFill/>
          <a:ln w="0">
            <a:noFill/>
          </a:ln>
        </p:spPr>
        <p:txBody>
          <a:bodyPr lIns="0" rIns="0" tIns="0" bIns="0" anchor="t">
            <a:normAutofit fontScale="46000"/>
          </a:bodyPr>
          <a:p>
            <a:pPr marL="198720" indent="0">
              <a:lnSpc>
                <a:spcPct val="100000"/>
              </a:lnSpc>
              <a:spcBef>
                <a:spcPts val="1414"/>
              </a:spcBef>
              <a:buNone/>
              <a:tabLst>
                <a:tab algn="l" pos="0"/>
              </a:tabLst>
            </a:pPr>
            <a:endParaRPr b="0" lang="en-US" sz="3200" spc="-1" strike="noStrike">
              <a:solidFill>
                <a:srgbClr val="000000"/>
              </a:solidFill>
              <a:latin typeface="Arial"/>
            </a:endParaRPr>
          </a:p>
          <a:p>
            <a:pPr marL="198720" indent="-149040">
              <a:lnSpc>
                <a:spcPct val="100000"/>
              </a:lnSpc>
              <a:spcBef>
                <a:spcPts val="1414"/>
              </a:spcBef>
              <a:buClr>
                <a:srgbClr val="000000"/>
              </a:buClr>
              <a:buSzPct val="45000"/>
              <a:buFont typeface="Wingdings" charset="2"/>
              <a:buChar char=""/>
              <a:tabLst>
                <a:tab algn="l" pos="0"/>
              </a:tabLst>
            </a:pPr>
            <a:r>
              <a:rPr b="0" lang="en-IE" sz="3200" spc="-1" strike="noStrike">
                <a:solidFill>
                  <a:srgbClr val="000000"/>
                </a:solidFill>
                <a:latin typeface="Arial"/>
              </a:rPr>
              <a:t>Data Sources:</a:t>
            </a:r>
            <a:endParaRPr b="0" lang="en-US" sz="3200" spc="-1" strike="noStrike">
              <a:solidFill>
                <a:srgbClr val="000000"/>
              </a:solidFill>
              <a:latin typeface="Arial"/>
            </a:endParaRPr>
          </a:p>
          <a:p>
            <a:pPr marL="198720" indent="0">
              <a:lnSpc>
                <a:spcPct val="100000"/>
              </a:lnSpc>
              <a:spcBef>
                <a:spcPts val="1414"/>
              </a:spcBef>
              <a:buNone/>
              <a:tabLst>
                <a:tab algn="l" pos="0"/>
              </a:tabLst>
            </a:pPr>
            <a:r>
              <a:rPr b="0" lang="en-IE" sz="3200" spc="-1" strike="noStrike">
                <a:solidFill>
                  <a:srgbClr val="000000"/>
                </a:solidFill>
                <a:latin typeface="Arial"/>
              </a:rPr>
              <a:t>Climate data</a:t>
            </a:r>
            <a:endParaRPr b="0" lang="en-US" sz="3200" spc="-1" strike="noStrike">
              <a:solidFill>
                <a:srgbClr val="000000"/>
              </a:solidFill>
              <a:latin typeface="Arial"/>
            </a:endParaRPr>
          </a:p>
          <a:p>
            <a:pPr marL="198720" indent="0">
              <a:lnSpc>
                <a:spcPct val="100000"/>
              </a:lnSpc>
              <a:spcBef>
                <a:spcPts val="1414"/>
              </a:spcBef>
              <a:buNone/>
              <a:tabLst>
                <a:tab algn="l" pos="0"/>
              </a:tabLst>
            </a:pPr>
            <a:r>
              <a:rPr b="0" lang="en-IE" sz="3200" spc="-1" strike="noStrike">
                <a:solidFill>
                  <a:srgbClr val="000000"/>
                </a:solidFill>
                <a:latin typeface="Arial"/>
              </a:rPr>
              <a:t>Agricultural statistics</a:t>
            </a:r>
            <a:endParaRPr b="0" lang="en-US" sz="3200" spc="-1" strike="noStrike">
              <a:solidFill>
                <a:srgbClr val="000000"/>
              </a:solidFill>
              <a:latin typeface="Arial"/>
            </a:endParaRPr>
          </a:p>
          <a:p>
            <a:pPr marL="198720" indent="0">
              <a:lnSpc>
                <a:spcPct val="100000"/>
              </a:lnSpc>
              <a:spcBef>
                <a:spcPts val="1414"/>
              </a:spcBef>
              <a:buNone/>
              <a:tabLst>
                <a:tab algn="l" pos="0"/>
              </a:tabLst>
            </a:pPr>
            <a:r>
              <a:rPr b="0" lang="en-IE" sz="3200" spc="-1" strike="noStrike">
                <a:solidFill>
                  <a:srgbClr val="000000"/>
                </a:solidFill>
                <a:latin typeface="Arial"/>
              </a:rPr>
              <a:t>Trade data</a:t>
            </a:r>
            <a:endParaRPr b="0" lang="en-US" sz="3200" spc="-1" strike="noStrike">
              <a:solidFill>
                <a:srgbClr val="000000"/>
              </a:solidFill>
              <a:latin typeface="Arial"/>
            </a:endParaRPr>
          </a:p>
          <a:p>
            <a:pPr marL="198720" indent="0">
              <a:lnSpc>
                <a:spcPct val="100000"/>
              </a:lnSpc>
              <a:spcBef>
                <a:spcPts val="1414"/>
              </a:spcBef>
              <a:buNone/>
              <a:tabLst>
                <a:tab algn="l" pos="0"/>
              </a:tabLst>
            </a:pPr>
            <a:r>
              <a:rPr b="0" lang="en-IE" sz="3200" spc="-1" strike="noStrike">
                <a:solidFill>
                  <a:srgbClr val="000000"/>
                </a:solidFill>
                <a:latin typeface="Arial"/>
              </a:rPr>
              <a:t>Disease incidence data</a:t>
            </a:r>
            <a:endParaRPr b="0" lang="en-US" sz="3200" spc="-1" strike="noStrike">
              <a:solidFill>
                <a:srgbClr val="000000"/>
              </a:solidFill>
              <a:latin typeface="Arial"/>
            </a:endParaRPr>
          </a:p>
          <a:p>
            <a:pPr marL="198720" indent="-149040">
              <a:lnSpc>
                <a:spcPct val="100000"/>
              </a:lnSpc>
              <a:spcBef>
                <a:spcPts val="1414"/>
              </a:spcBef>
              <a:buClr>
                <a:srgbClr val="000000"/>
              </a:buClr>
              <a:buSzPct val="45000"/>
              <a:buFont typeface="Wingdings" charset="2"/>
              <a:buChar char=""/>
              <a:tabLst>
                <a:tab algn="l" pos="0"/>
              </a:tabLst>
            </a:pPr>
            <a:r>
              <a:rPr b="0" lang="en-IE" sz="3200" spc="-1" strike="noStrike">
                <a:solidFill>
                  <a:srgbClr val="000000"/>
                </a:solidFill>
                <a:latin typeface="Arial"/>
              </a:rPr>
              <a:t>Mathematical Modeling:</a:t>
            </a:r>
            <a:endParaRPr b="0" lang="en-US" sz="3200" spc="-1" strike="noStrike">
              <a:solidFill>
                <a:srgbClr val="000000"/>
              </a:solidFill>
              <a:latin typeface="Arial"/>
            </a:endParaRPr>
          </a:p>
          <a:p>
            <a:pPr marL="198720" indent="0">
              <a:lnSpc>
                <a:spcPct val="100000"/>
              </a:lnSpc>
              <a:spcBef>
                <a:spcPts val="1414"/>
              </a:spcBef>
              <a:buNone/>
              <a:tabLst>
                <a:tab algn="l" pos="0"/>
              </a:tabLst>
            </a:pPr>
            <a:r>
              <a:rPr b="0" lang="en-IE" sz="3200" spc="-1" strike="noStrike">
                <a:solidFill>
                  <a:srgbClr val="000000"/>
                </a:solidFill>
                <a:latin typeface="Arial"/>
              </a:rPr>
              <a:t>Employ network-graph theory and deterministic epidemiological models to simulate disease spread.</a:t>
            </a:r>
            <a:endParaRPr b="0" lang="en-US" sz="3200" spc="-1" strike="noStrike">
              <a:solidFill>
                <a:srgbClr val="000000"/>
              </a:solidFill>
              <a:latin typeface="Arial"/>
            </a:endParaRPr>
          </a:p>
          <a:p>
            <a:pPr marL="198720" indent="0">
              <a:lnSpc>
                <a:spcPct val="100000"/>
              </a:lnSpc>
              <a:spcBef>
                <a:spcPts val="1414"/>
              </a:spcBef>
              <a:buNone/>
              <a:tabLst>
                <a:tab algn="l" pos="0"/>
              </a:tabLst>
            </a:pPr>
            <a:r>
              <a:rPr b="0" lang="en-IE" sz="3200" spc="-1" strike="noStrike">
                <a:solidFill>
                  <a:srgbClr val="000000"/>
                </a:solidFill>
                <a:latin typeface="Arial"/>
              </a:rPr>
              <a:t>Use statistical and algebraic techniques to estimate model parameters.</a:t>
            </a:r>
            <a:endParaRPr b="0" lang="en-US" sz="3200" spc="-1" strike="noStrike">
              <a:solidFill>
                <a:srgbClr val="000000"/>
              </a:solidFill>
              <a:latin typeface="Arial"/>
            </a:endParaRPr>
          </a:p>
          <a:p>
            <a:pPr marL="198720" indent="-149040">
              <a:lnSpc>
                <a:spcPct val="100000"/>
              </a:lnSpc>
              <a:spcBef>
                <a:spcPts val="1414"/>
              </a:spcBef>
              <a:buClr>
                <a:srgbClr val="000000"/>
              </a:buClr>
              <a:buSzPct val="45000"/>
              <a:buFont typeface="Wingdings" charset="2"/>
              <a:buChar char=""/>
              <a:tabLst>
                <a:tab algn="l" pos="0"/>
              </a:tabLst>
            </a:pPr>
            <a:r>
              <a:rPr b="0" lang="en-IE" sz="3200" spc="-1" strike="noStrike">
                <a:solidFill>
                  <a:srgbClr val="000000"/>
                </a:solidFill>
                <a:latin typeface="Arial"/>
              </a:rPr>
              <a:t>Computational Tools:</a:t>
            </a:r>
            <a:endParaRPr b="0" lang="en-US" sz="3200" spc="-1" strike="noStrike">
              <a:solidFill>
                <a:srgbClr val="000000"/>
              </a:solidFill>
              <a:latin typeface="Arial"/>
            </a:endParaRPr>
          </a:p>
          <a:p>
            <a:pPr marL="198720" indent="0">
              <a:lnSpc>
                <a:spcPct val="100000"/>
              </a:lnSpc>
              <a:spcBef>
                <a:spcPts val="1414"/>
              </a:spcBef>
              <a:buNone/>
              <a:tabLst>
                <a:tab algn="l" pos="0"/>
              </a:tabLst>
            </a:pPr>
            <a:r>
              <a:rPr b="0" lang="en-IE" sz="3200" spc="-1" strike="noStrike">
                <a:solidFill>
                  <a:srgbClr val="000000"/>
                </a:solidFill>
                <a:latin typeface="Arial"/>
              </a:rPr>
              <a:t>Utilize software like R, Python, or specialized epidemiological modeling tools.</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503640" y="225720"/>
            <a:ext cx="9070920" cy="945720"/>
          </a:xfrm>
          <a:prstGeom prst="rect">
            <a:avLst/>
          </a:prstGeom>
          <a:noFill/>
          <a:ln w="0">
            <a:noFill/>
          </a:ln>
        </p:spPr>
        <p:txBody>
          <a:bodyPr lIns="0" rIns="0" tIns="0" bIns="0" anchor="ctr">
            <a:noAutofit/>
          </a:bodyPr>
          <a:p>
            <a:pPr indent="0" algn="ctr">
              <a:lnSpc>
                <a:spcPct val="100000"/>
              </a:lnSpc>
              <a:buNone/>
              <a:tabLst>
                <a:tab algn="l" pos="0"/>
              </a:tabLst>
            </a:pPr>
            <a:r>
              <a:rPr b="0" lang="en-IE" sz="4400" spc="-1" strike="noStrike">
                <a:solidFill>
                  <a:srgbClr val="000000"/>
                </a:solidFill>
                <a:latin typeface="Arial"/>
              </a:rPr>
              <a:t>Transformer based LLM</a:t>
            </a:r>
            <a:endParaRPr b="0" lang="en-US" sz="4400" spc="-1" strike="noStrike">
              <a:solidFill>
                <a:srgbClr val="000000"/>
              </a:solidFill>
              <a:latin typeface="Arial"/>
            </a:endParaRPr>
          </a:p>
        </p:txBody>
      </p:sp>
      <p:sp>
        <p:nvSpPr>
          <p:cNvPr id="138" name="PlaceHolder 2"/>
          <p:cNvSpPr>
            <a:spLocks noGrp="1"/>
          </p:cNvSpPr>
          <p:nvPr>
            <p:ph/>
          </p:nvPr>
        </p:nvSpPr>
        <p:spPr>
          <a:xfrm>
            <a:off x="503640" y="1326240"/>
            <a:ext cx="9070920" cy="473040"/>
          </a:xfrm>
          <a:prstGeom prst="rect">
            <a:avLst/>
          </a:prstGeom>
          <a:noFill/>
          <a:ln w="0">
            <a:noFill/>
          </a:ln>
        </p:spPr>
        <p:txBody>
          <a:bodyPr lIns="0" rIns="0" tIns="0" bIns="0" anchor="t">
            <a:normAutofit/>
          </a:bodyPr>
          <a:p>
            <a:pPr marL="432000" indent="-324000">
              <a:lnSpc>
                <a:spcPct val="100000"/>
              </a:lnSpc>
              <a:spcBef>
                <a:spcPts val="1414"/>
              </a:spcBef>
              <a:buClr>
                <a:srgbClr val="000000"/>
              </a:buClr>
              <a:buSzPct val="45000"/>
              <a:buFont typeface="Wingdings" charset="2"/>
              <a:buChar char=""/>
            </a:pPr>
            <a:r>
              <a:rPr b="0" lang="en-IE" sz="1400" spc="-1" strike="noStrike">
                <a:solidFill>
                  <a:srgbClr val="000000"/>
                </a:solidFill>
                <a:latin typeface="Arial"/>
              </a:rPr>
              <a:t>An ensemble of transformer based models were trained on different parameters to address potato disease, genetics, social-ecomonics and climate change.</a:t>
            </a:r>
            <a:endParaRPr b="0" lang="en-US" sz="1400" spc="-1" strike="noStrike">
              <a:solidFill>
                <a:srgbClr val="000000"/>
              </a:solidFill>
              <a:latin typeface="Arial"/>
            </a:endParaRPr>
          </a:p>
        </p:txBody>
      </p:sp>
      <p:sp>
        <p:nvSpPr>
          <p:cNvPr id="139" name=""/>
          <p:cNvSpPr/>
          <p:nvPr/>
        </p:nvSpPr>
        <p:spPr>
          <a:xfrm>
            <a:off x="576000" y="2330280"/>
            <a:ext cx="2087280" cy="575280"/>
          </a:xfrm>
          <a:prstGeom prst="rect">
            <a:avLst/>
          </a:prstGeom>
          <a:solidFill>
            <a:srgbClr val="729fcf"/>
          </a:solidFill>
          <a:ln w="0">
            <a:solidFill>
              <a:srgbClr val="3465a4"/>
            </a:solidFill>
          </a:ln>
        </p:spPr>
        <p:style>
          <a:lnRef idx="0"/>
          <a:fillRef idx="0"/>
          <a:effectRef idx="0"/>
          <a:fontRef idx="minor"/>
        </p:style>
        <p:txBody>
          <a:bodyPr wrap="none" lIns="90000" rIns="90000" tIns="45000" bIns="45000" anchor="ctr">
            <a:noAutofit/>
          </a:bodyPr>
          <a:p>
            <a:pPr>
              <a:lnSpc>
                <a:spcPct val="100000"/>
              </a:lnSpc>
            </a:pPr>
            <a:endParaRPr b="0" lang="en-IE" sz="1800" spc="-1" strike="noStrike">
              <a:solidFill>
                <a:srgbClr val="000000"/>
              </a:solidFill>
              <a:latin typeface="Arial"/>
              <a:ea typeface="DejaVu Sans"/>
            </a:endParaRPr>
          </a:p>
        </p:txBody>
      </p:sp>
      <p:sp>
        <p:nvSpPr>
          <p:cNvPr id="140" name=""/>
          <p:cNvSpPr/>
          <p:nvPr/>
        </p:nvSpPr>
        <p:spPr>
          <a:xfrm>
            <a:off x="936000" y="2415960"/>
            <a:ext cx="1727280" cy="345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E" sz="1800" spc="-1" strike="noStrike">
                <a:solidFill>
                  <a:srgbClr val="000000"/>
                </a:solidFill>
                <a:latin typeface="Arial"/>
                <a:ea typeface="DejaVu Sans"/>
              </a:rPr>
              <a:t>instructions</a:t>
            </a:r>
            <a:endParaRPr b="0" lang="en-US" sz="1800" spc="-1" strike="noStrike">
              <a:solidFill>
                <a:srgbClr val="000000"/>
              </a:solidFill>
              <a:latin typeface="Arial"/>
            </a:endParaRPr>
          </a:p>
        </p:txBody>
      </p:sp>
      <p:sp>
        <p:nvSpPr>
          <p:cNvPr id="141" name=""/>
          <p:cNvSpPr/>
          <p:nvPr/>
        </p:nvSpPr>
        <p:spPr>
          <a:xfrm>
            <a:off x="2952000" y="2330280"/>
            <a:ext cx="2087280" cy="575280"/>
          </a:xfrm>
          <a:prstGeom prst="rect">
            <a:avLst/>
          </a:prstGeom>
          <a:solidFill>
            <a:srgbClr val="729fcf"/>
          </a:solidFill>
          <a:ln w="0">
            <a:solidFill>
              <a:srgbClr val="3465a4"/>
            </a:solidFill>
          </a:ln>
        </p:spPr>
        <p:style>
          <a:lnRef idx="0"/>
          <a:fillRef idx="0"/>
          <a:effectRef idx="0"/>
          <a:fontRef idx="minor"/>
        </p:style>
        <p:txBody>
          <a:bodyPr wrap="none" lIns="90000" rIns="90000" tIns="45000" bIns="45000" anchor="ctr">
            <a:noAutofit/>
          </a:bodyPr>
          <a:p>
            <a:pPr>
              <a:lnSpc>
                <a:spcPct val="100000"/>
              </a:lnSpc>
            </a:pPr>
            <a:endParaRPr b="0" lang="en-IE" sz="1800" spc="-1" strike="noStrike">
              <a:solidFill>
                <a:srgbClr val="000000"/>
              </a:solidFill>
              <a:latin typeface="Arial"/>
              <a:ea typeface="DejaVu Sans"/>
            </a:endParaRPr>
          </a:p>
        </p:txBody>
      </p:sp>
      <p:sp>
        <p:nvSpPr>
          <p:cNvPr id="142" name=""/>
          <p:cNvSpPr/>
          <p:nvPr/>
        </p:nvSpPr>
        <p:spPr>
          <a:xfrm>
            <a:off x="3528000" y="2415960"/>
            <a:ext cx="1151280" cy="345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E" sz="1800" spc="-1" strike="noStrike">
                <a:solidFill>
                  <a:srgbClr val="000000"/>
                </a:solidFill>
                <a:latin typeface="Arial"/>
                <a:ea typeface="DejaVu Sans"/>
              </a:rPr>
              <a:t>premise</a:t>
            </a:r>
            <a:endParaRPr b="0" lang="en-US" sz="1800" spc="-1" strike="noStrike">
              <a:solidFill>
                <a:srgbClr val="000000"/>
              </a:solidFill>
              <a:latin typeface="Arial"/>
            </a:endParaRPr>
          </a:p>
        </p:txBody>
      </p:sp>
      <p:sp>
        <p:nvSpPr>
          <p:cNvPr id="143" name=""/>
          <p:cNvSpPr/>
          <p:nvPr/>
        </p:nvSpPr>
        <p:spPr>
          <a:xfrm>
            <a:off x="5256000" y="2330280"/>
            <a:ext cx="2087280" cy="575280"/>
          </a:xfrm>
          <a:prstGeom prst="rect">
            <a:avLst/>
          </a:prstGeom>
          <a:solidFill>
            <a:srgbClr val="729fcf"/>
          </a:solidFill>
          <a:ln w="0">
            <a:solidFill>
              <a:srgbClr val="3465a4"/>
            </a:solidFill>
          </a:ln>
        </p:spPr>
        <p:style>
          <a:lnRef idx="0"/>
          <a:fillRef idx="0"/>
          <a:effectRef idx="0"/>
          <a:fontRef idx="minor"/>
        </p:style>
        <p:txBody>
          <a:bodyPr wrap="none" lIns="90000" rIns="90000" tIns="45000" bIns="45000" anchor="ctr">
            <a:noAutofit/>
          </a:bodyPr>
          <a:p>
            <a:pPr>
              <a:lnSpc>
                <a:spcPct val="100000"/>
              </a:lnSpc>
            </a:pPr>
            <a:endParaRPr b="0" lang="en-IE" sz="1800" spc="-1" strike="noStrike">
              <a:solidFill>
                <a:srgbClr val="000000"/>
              </a:solidFill>
              <a:latin typeface="Arial"/>
              <a:ea typeface="DejaVu Sans"/>
            </a:endParaRPr>
          </a:p>
        </p:txBody>
      </p:sp>
      <p:sp>
        <p:nvSpPr>
          <p:cNvPr id="144" name=""/>
          <p:cNvSpPr/>
          <p:nvPr/>
        </p:nvSpPr>
        <p:spPr>
          <a:xfrm>
            <a:off x="5616000" y="2402280"/>
            <a:ext cx="1439280" cy="601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E" sz="1800" spc="-1" strike="noStrike">
                <a:solidFill>
                  <a:srgbClr val="000000"/>
                </a:solidFill>
                <a:latin typeface="Arial"/>
                <a:ea typeface="DejaVu Sans"/>
              </a:rPr>
              <a:t>hypothesis</a:t>
            </a:r>
            <a:endParaRPr b="0" lang="en-US" sz="1800" spc="-1" strike="noStrike">
              <a:solidFill>
                <a:srgbClr val="000000"/>
              </a:solidFill>
              <a:latin typeface="Arial"/>
            </a:endParaRPr>
          </a:p>
        </p:txBody>
      </p:sp>
      <p:sp>
        <p:nvSpPr>
          <p:cNvPr id="145" name=""/>
          <p:cNvSpPr/>
          <p:nvPr/>
        </p:nvSpPr>
        <p:spPr>
          <a:xfrm>
            <a:off x="7488000" y="2304000"/>
            <a:ext cx="2087280" cy="575280"/>
          </a:xfrm>
          <a:prstGeom prst="rect">
            <a:avLst/>
          </a:prstGeom>
          <a:solidFill>
            <a:srgbClr val="729fcf"/>
          </a:solidFill>
          <a:ln w="0">
            <a:solidFill>
              <a:srgbClr val="3465a4"/>
            </a:solidFill>
          </a:ln>
        </p:spPr>
        <p:style>
          <a:lnRef idx="0"/>
          <a:fillRef idx="0"/>
          <a:effectRef idx="0"/>
          <a:fontRef idx="minor"/>
        </p:style>
        <p:txBody>
          <a:bodyPr wrap="none" lIns="90000" rIns="90000" tIns="45000" bIns="45000" anchor="ctr">
            <a:noAutofit/>
          </a:bodyPr>
          <a:p>
            <a:pPr>
              <a:lnSpc>
                <a:spcPct val="100000"/>
              </a:lnSpc>
            </a:pPr>
            <a:endParaRPr b="0" lang="en-IE" sz="1800" spc="-1" strike="noStrike">
              <a:solidFill>
                <a:srgbClr val="000000"/>
              </a:solidFill>
              <a:latin typeface="Arial"/>
              <a:ea typeface="DejaVu Sans"/>
            </a:endParaRPr>
          </a:p>
        </p:txBody>
      </p:sp>
      <p:sp>
        <p:nvSpPr>
          <p:cNvPr id="146" name=""/>
          <p:cNvSpPr/>
          <p:nvPr/>
        </p:nvSpPr>
        <p:spPr>
          <a:xfrm>
            <a:off x="7848000" y="2376000"/>
            <a:ext cx="1439280" cy="601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E" sz="1800" spc="-1" strike="noStrike">
                <a:solidFill>
                  <a:srgbClr val="000000"/>
                </a:solidFill>
                <a:latin typeface="Arial"/>
                <a:ea typeface="DejaVu Sans"/>
              </a:rPr>
              <a:t>label</a:t>
            </a:r>
            <a:endParaRPr b="0" lang="en-US" sz="1800" spc="-1" strike="noStrike">
              <a:solidFill>
                <a:srgbClr val="000000"/>
              </a:solidFill>
              <a:latin typeface="Arial"/>
            </a:endParaRPr>
          </a:p>
        </p:txBody>
      </p:sp>
      <p:sp>
        <p:nvSpPr>
          <p:cNvPr id="147" name=""/>
          <p:cNvSpPr/>
          <p:nvPr/>
        </p:nvSpPr>
        <p:spPr>
          <a:xfrm>
            <a:off x="2952000" y="3240000"/>
            <a:ext cx="2087280" cy="791280"/>
          </a:xfrm>
          <a:prstGeom prst="rect">
            <a:avLst/>
          </a:prstGeom>
          <a:solidFill>
            <a:srgbClr val="729fcf"/>
          </a:solidFill>
          <a:ln w="0">
            <a:solidFill>
              <a:srgbClr val="3465a4"/>
            </a:solidFill>
          </a:ln>
        </p:spPr>
        <p:style>
          <a:lnRef idx="0"/>
          <a:fillRef idx="0"/>
          <a:effectRef idx="0"/>
          <a:fontRef idx="minor"/>
        </p:style>
        <p:txBody>
          <a:bodyPr wrap="none" lIns="90000" rIns="90000" tIns="45000" bIns="45000" anchor="ctr">
            <a:noAutofit/>
          </a:bodyPr>
          <a:p>
            <a:pPr>
              <a:lnSpc>
                <a:spcPct val="100000"/>
              </a:lnSpc>
            </a:pPr>
            <a:r>
              <a:rPr b="0" lang="en-US" sz="1000" spc="-1" strike="noStrike">
                <a:solidFill>
                  <a:srgbClr val="000000"/>
                </a:solidFill>
                <a:latin typeface="Arial"/>
                <a:ea typeface="Noto Sans CJK SC"/>
              </a:rPr>
              <a:t>potatoes are mostly </a:t>
            </a:r>
            <a:endParaRPr b="0" lang="en-US" sz="1000" spc="-1" strike="noStrike">
              <a:solidFill>
                <a:srgbClr val="000000"/>
              </a:solidFill>
              <a:latin typeface="Arial"/>
            </a:endParaRPr>
          </a:p>
          <a:p>
            <a:pPr>
              <a:lnSpc>
                <a:spcPct val="100000"/>
              </a:lnSpc>
            </a:pPr>
            <a:r>
              <a:rPr b="0" lang="en-US" sz="1000" spc="-1" strike="noStrike">
                <a:solidFill>
                  <a:srgbClr val="000000"/>
                </a:solidFill>
                <a:latin typeface="Arial"/>
                <a:ea typeface="Noto Sans CJK SC"/>
              </a:rPr>
              <a:t>produced and consumed</a:t>
            </a:r>
            <a:endParaRPr b="0" lang="en-US" sz="1000" spc="-1" strike="noStrike">
              <a:solidFill>
                <a:srgbClr val="000000"/>
              </a:solidFill>
              <a:latin typeface="Arial"/>
            </a:endParaRPr>
          </a:p>
          <a:p>
            <a:pPr>
              <a:lnSpc>
                <a:spcPct val="100000"/>
              </a:lnSpc>
            </a:pPr>
            <a:r>
              <a:rPr b="0" lang="en-US" sz="1000" spc="-1" strike="noStrike">
                <a:solidFill>
                  <a:srgbClr val="000000"/>
                </a:solidFill>
                <a:latin typeface="Arial"/>
                <a:ea typeface="Noto Sans CJK SC"/>
              </a:rPr>
              <a:t>locally and regionally is </a:t>
            </a:r>
            <a:endParaRPr b="0" lang="en-US" sz="1000" spc="-1" strike="noStrike">
              <a:solidFill>
                <a:srgbClr val="000000"/>
              </a:solidFill>
              <a:latin typeface="Arial"/>
            </a:endParaRPr>
          </a:p>
          <a:p>
            <a:pPr>
              <a:lnSpc>
                <a:spcPct val="100000"/>
              </a:lnSpc>
            </a:pPr>
            <a:r>
              <a:rPr b="0" lang="en-US" sz="1000" spc="-1" strike="noStrike">
                <a:solidFill>
                  <a:srgbClr val="000000"/>
                </a:solidFill>
                <a:latin typeface="Arial"/>
                <a:ea typeface="Noto Sans CJK SC"/>
              </a:rPr>
              <a:t>very relevant, particularly</a:t>
            </a:r>
            <a:endParaRPr b="0" lang="en-US" sz="1000" spc="-1" strike="noStrike">
              <a:solidFill>
                <a:srgbClr val="000000"/>
              </a:solidFill>
              <a:latin typeface="Arial"/>
            </a:endParaRPr>
          </a:p>
          <a:p>
            <a:pPr>
              <a:lnSpc>
                <a:spcPct val="100000"/>
              </a:lnSpc>
            </a:pPr>
            <a:r>
              <a:rPr b="0" lang="en-US" sz="1000" spc="-1" strike="noStrike">
                <a:solidFill>
                  <a:srgbClr val="000000"/>
                </a:solidFill>
                <a:latin typeface="Arial"/>
                <a:ea typeface="Noto Sans CJK SC"/>
              </a:rPr>
              <a:t>in developing countries</a:t>
            </a:r>
            <a:endParaRPr b="0" lang="en-US" sz="1000" spc="-1" strike="noStrike">
              <a:solidFill>
                <a:srgbClr val="000000"/>
              </a:solidFill>
              <a:latin typeface="Arial"/>
            </a:endParaRPr>
          </a:p>
        </p:txBody>
      </p:sp>
      <p:sp>
        <p:nvSpPr>
          <p:cNvPr id="148" name=""/>
          <p:cNvSpPr/>
          <p:nvPr/>
        </p:nvSpPr>
        <p:spPr>
          <a:xfrm>
            <a:off x="5256000" y="3240000"/>
            <a:ext cx="2015280" cy="863280"/>
          </a:xfrm>
          <a:prstGeom prst="rect">
            <a:avLst/>
          </a:prstGeom>
          <a:solidFill>
            <a:srgbClr val="729fcf"/>
          </a:solidFill>
          <a:ln w="0">
            <a:solidFill>
              <a:srgbClr val="3465a4"/>
            </a:solidFill>
          </a:ln>
        </p:spPr>
        <p:style>
          <a:lnRef idx="0"/>
          <a:fillRef idx="0"/>
          <a:effectRef idx="0"/>
          <a:fontRef idx="minor"/>
        </p:style>
        <p:txBody>
          <a:bodyPr wrap="none" lIns="90000" rIns="90000" tIns="45000" bIns="45000" anchor="ctr">
            <a:noAutofit/>
          </a:bodyPr>
          <a:p>
            <a:pPr>
              <a:lnSpc>
                <a:spcPct val="100000"/>
              </a:lnSpc>
            </a:pPr>
            <a:r>
              <a:rPr b="0" lang="en-US" sz="1000" spc="-1" strike="noStrike">
                <a:solidFill>
                  <a:srgbClr val="000000"/>
                </a:solidFill>
                <a:latin typeface="Arial"/>
                <a:ea typeface="Noto Sans CJK SC"/>
              </a:rPr>
              <a:t>10.a Implement the principle of </a:t>
            </a:r>
            <a:endParaRPr b="0" lang="en-US" sz="1000" spc="-1" strike="noStrike">
              <a:solidFill>
                <a:srgbClr val="000000"/>
              </a:solidFill>
              <a:latin typeface="Arial"/>
            </a:endParaRPr>
          </a:p>
          <a:p>
            <a:pPr>
              <a:lnSpc>
                <a:spcPct val="100000"/>
              </a:lnSpc>
            </a:pPr>
            <a:r>
              <a:rPr b="0" lang="en-US" sz="1000" spc="-1" strike="noStrike">
                <a:solidFill>
                  <a:srgbClr val="000000"/>
                </a:solidFill>
                <a:latin typeface="Arial"/>
                <a:ea typeface="Noto Sans CJK SC"/>
              </a:rPr>
              <a:t>special and differential treatment </a:t>
            </a:r>
            <a:endParaRPr b="0" lang="en-US" sz="1000" spc="-1" strike="noStrike">
              <a:solidFill>
                <a:srgbClr val="000000"/>
              </a:solidFill>
              <a:latin typeface="Arial"/>
            </a:endParaRPr>
          </a:p>
          <a:p>
            <a:pPr>
              <a:lnSpc>
                <a:spcPct val="100000"/>
              </a:lnSpc>
            </a:pPr>
            <a:r>
              <a:rPr b="0" lang="en-US" sz="1000" spc="-1" strike="noStrike">
                <a:solidFill>
                  <a:srgbClr val="000000"/>
                </a:solidFill>
                <a:latin typeface="Arial"/>
                <a:ea typeface="Noto Sans CJK SC"/>
              </a:rPr>
              <a:t>for developing countries, in particular </a:t>
            </a:r>
            <a:endParaRPr b="0" lang="en-US" sz="1000" spc="-1" strike="noStrike">
              <a:solidFill>
                <a:srgbClr val="000000"/>
              </a:solidFill>
              <a:latin typeface="Arial"/>
            </a:endParaRPr>
          </a:p>
          <a:p>
            <a:pPr>
              <a:lnSpc>
                <a:spcPct val="100000"/>
              </a:lnSpc>
            </a:pPr>
            <a:r>
              <a:rPr b="0" lang="en-US" sz="1000" spc="-1" strike="noStrike">
                <a:solidFill>
                  <a:srgbClr val="000000"/>
                </a:solidFill>
                <a:latin typeface="Arial"/>
                <a:ea typeface="Noto Sans CJK SC"/>
              </a:rPr>
              <a:t>least developed countries, </a:t>
            </a:r>
            <a:endParaRPr b="0" lang="en-US" sz="1000" spc="-1" strike="noStrike">
              <a:solidFill>
                <a:srgbClr val="000000"/>
              </a:solidFill>
              <a:latin typeface="Arial"/>
            </a:endParaRPr>
          </a:p>
          <a:p>
            <a:pPr>
              <a:lnSpc>
                <a:spcPct val="100000"/>
              </a:lnSpc>
            </a:pPr>
            <a:r>
              <a:rPr b="0" lang="en-US" sz="1000" spc="-1" strike="noStrike">
                <a:solidFill>
                  <a:srgbClr val="000000"/>
                </a:solidFill>
                <a:latin typeface="Arial"/>
                <a:ea typeface="Noto Sans CJK SC"/>
              </a:rPr>
              <a:t>In accordance with </a:t>
            </a:r>
            <a:endParaRPr b="0" lang="en-US" sz="1000" spc="-1" strike="noStrike">
              <a:solidFill>
                <a:srgbClr val="000000"/>
              </a:solidFill>
              <a:latin typeface="Arial"/>
            </a:endParaRPr>
          </a:p>
          <a:p>
            <a:pPr>
              <a:lnSpc>
                <a:spcPct val="100000"/>
              </a:lnSpc>
            </a:pPr>
            <a:r>
              <a:rPr b="0" lang="en-US" sz="1000" spc="-1" strike="noStrike">
                <a:solidFill>
                  <a:srgbClr val="000000"/>
                </a:solidFill>
                <a:latin typeface="Arial"/>
                <a:ea typeface="Noto Sans CJK SC"/>
              </a:rPr>
              <a:t>World Trade Organization agreements</a:t>
            </a:r>
            <a:endParaRPr b="0" lang="en-US" sz="1000" spc="-1" strike="noStrike">
              <a:solidFill>
                <a:srgbClr val="000000"/>
              </a:solidFill>
              <a:latin typeface="Arial"/>
            </a:endParaRPr>
          </a:p>
        </p:txBody>
      </p:sp>
      <p:sp>
        <p:nvSpPr>
          <p:cNvPr id="149" name=""/>
          <p:cNvSpPr/>
          <p:nvPr/>
        </p:nvSpPr>
        <p:spPr>
          <a:xfrm>
            <a:off x="504000" y="3312000"/>
            <a:ext cx="2087280" cy="791280"/>
          </a:xfrm>
          <a:prstGeom prst="rect">
            <a:avLst/>
          </a:prstGeom>
          <a:solidFill>
            <a:srgbClr val="729fcf"/>
          </a:solidFill>
          <a:ln w="0">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IE" sz="1400" spc="-1" strike="noStrike">
                <a:solidFill>
                  <a:srgbClr val="000000"/>
                </a:solidFill>
                <a:latin typeface="Arial"/>
                <a:ea typeface="DejaVu Sans"/>
              </a:rPr>
              <a:t>This is general </a:t>
            </a:r>
            <a:endParaRPr b="0" lang="en-US" sz="1400" spc="-1" strike="noStrike">
              <a:solidFill>
                <a:srgbClr val="000000"/>
              </a:solidFill>
              <a:latin typeface="Arial"/>
            </a:endParaRPr>
          </a:p>
          <a:p>
            <a:pPr algn="ctr">
              <a:lnSpc>
                <a:spcPct val="100000"/>
              </a:lnSpc>
            </a:pPr>
            <a:r>
              <a:rPr b="0" lang="en-IE" sz="1400" spc="-1" strike="noStrike">
                <a:solidFill>
                  <a:srgbClr val="000000"/>
                </a:solidFill>
                <a:latin typeface="Arial"/>
                <a:ea typeface="DejaVu Sans"/>
              </a:rPr>
              <a:t>information about </a:t>
            </a:r>
            <a:endParaRPr b="0" lang="en-US" sz="1400" spc="-1" strike="noStrike">
              <a:solidFill>
                <a:srgbClr val="000000"/>
              </a:solidFill>
              <a:latin typeface="Arial"/>
            </a:endParaRPr>
          </a:p>
          <a:p>
            <a:pPr algn="ctr">
              <a:lnSpc>
                <a:spcPct val="100000"/>
              </a:lnSpc>
            </a:pPr>
            <a:r>
              <a:rPr b="0" lang="en-IE" sz="1400" spc="-1" strike="noStrike">
                <a:solidFill>
                  <a:srgbClr val="000000"/>
                </a:solidFill>
                <a:latin typeface="Arial"/>
                <a:ea typeface="DejaVu Sans"/>
              </a:rPr>
              <a:t>potato production</a:t>
            </a:r>
            <a:endParaRPr b="0" lang="en-US" sz="1400" spc="-1" strike="noStrike">
              <a:solidFill>
                <a:srgbClr val="000000"/>
              </a:solidFill>
              <a:latin typeface="Arial"/>
            </a:endParaRPr>
          </a:p>
        </p:txBody>
      </p:sp>
      <p:sp>
        <p:nvSpPr>
          <p:cNvPr id="150" name=""/>
          <p:cNvSpPr/>
          <p:nvPr/>
        </p:nvSpPr>
        <p:spPr>
          <a:xfrm>
            <a:off x="7488000" y="3240000"/>
            <a:ext cx="2087280" cy="791280"/>
          </a:xfrm>
          <a:prstGeom prst="rect">
            <a:avLst/>
          </a:prstGeom>
          <a:solidFill>
            <a:srgbClr val="729fcf"/>
          </a:solidFill>
          <a:ln w="0">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IE" sz="1400" spc="-1" strike="noStrike">
                <a:solidFill>
                  <a:srgbClr val="000000"/>
                </a:solidFill>
                <a:latin typeface="Arial"/>
                <a:ea typeface="DejaVu Sans"/>
              </a:rPr>
              <a:t>Entailment: 1</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503640" y="225720"/>
            <a:ext cx="9070920" cy="945720"/>
          </a:xfrm>
          <a:prstGeom prst="rect">
            <a:avLst/>
          </a:prstGeom>
          <a:noFill/>
          <a:ln w="0">
            <a:noFill/>
          </a:ln>
        </p:spPr>
        <p:txBody>
          <a:bodyPr lIns="0" rIns="0" tIns="0" bIns="0" anchor="ctr">
            <a:noAutofit/>
          </a:bodyPr>
          <a:p>
            <a:pPr indent="0" algn="ctr">
              <a:lnSpc>
                <a:spcPct val="100000"/>
              </a:lnSpc>
              <a:buNone/>
              <a:tabLst>
                <a:tab algn="l" pos="0"/>
              </a:tabLst>
            </a:pPr>
            <a:r>
              <a:rPr b="0" lang="en-IE" sz="4400" spc="-1" strike="noStrike">
                <a:solidFill>
                  <a:srgbClr val="000000"/>
                </a:solidFill>
                <a:latin typeface="Arial"/>
              </a:rPr>
              <a:t>Transformer based LLM</a:t>
            </a:r>
            <a:endParaRPr b="0" lang="en-US" sz="4400" spc="-1" strike="noStrike">
              <a:solidFill>
                <a:srgbClr val="000000"/>
              </a:solidFill>
              <a:latin typeface="Arial"/>
            </a:endParaRPr>
          </a:p>
        </p:txBody>
      </p:sp>
      <p:pic>
        <p:nvPicPr>
          <p:cNvPr id="152" name="" descr=""/>
          <p:cNvPicPr/>
          <p:nvPr/>
        </p:nvPicPr>
        <p:blipFill>
          <a:blip r:embed="rId1"/>
          <a:srcRect l="10904" t="28002" r="27862" b="11486"/>
          <a:stretch/>
        </p:blipFill>
        <p:spPr>
          <a:xfrm>
            <a:off x="2057400" y="1371960"/>
            <a:ext cx="6171840" cy="342864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3" name="" descr=""/>
          <p:cNvPicPr/>
          <p:nvPr/>
        </p:nvPicPr>
        <p:blipFill>
          <a:blip r:embed="rId1"/>
          <a:stretch/>
        </p:blipFill>
        <p:spPr>
          <a:xfrm>
            <a:off x="709920" y="11160"/>
            <a:ext cx="8747280" cy="567000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4" name="" descr=""/>
          <p:cNvPicPr/>
          <p:nvPr/>
        </p:nvPicPr>
        <p:blipFill>
          <a:blip r:embed="rId1"/>
          <a:stretch/>
        </p:blipFill>
        <p:spPr>
          <a:xfrm>
            <a:off x="272160" y="1026360"/>
            <a:ext cx="9328680" cy="331668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5" name="" descr=""/>
          <p:cNvPicPr/>
          <p:nvPr/>
        </p:nvPicPr>
        <p:blipFill>
          <a:blip r:embed="rId1"/>
          <a:stretch/>
        </p:blipFill>
        <p:spPr>
          <a:xfrm>
            <a:off x="272160" y="113040"/>
            <a:ext cx="9557280" cy="537300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503640" y="225720"/>
            <a:ext cx="9070920" cy="945720"/>
          </a:xfrm>
          <a:prstGeom prst="rect">
            <a:avLst/>
          </a:prstGeom>
          <a:noFill/>
          <a:ln w="0">
            <a:noFill/>
          </a:ln>
        </p:spPr>
        <p:txBody>
          <a:bodyPr lIns="0" rIns="0" tIns="0" bIns="0" anchor="ctr">
            <a:noAutofit/>
          </a:bodyPr>
          <a:p>
            <a:pPr indent="0" algn="ctr">
              <a:lnSpc>
                <a:spcPct val="90000"/>
              </a:lnSpc>
              <a:buNone/>
              <a:tabLst>
                <a:tab algn="l" pos="0"/>
              </a:tabLst>
            </a:pPr>
            <a:r>
              <a:rPr b="1" lang="en-IE" sz="3200" spc="-1" strike="noStrike">
                <a:solidFill>
                  <a:srgbClr val="000000"/>
                </a:solidFill>
                <a:latin typeface="Arial"/>
                <a:ea typeface="DejaVu Sans"/>
              </a:rPr>
              <a:t>Introduction</a:t>
            </a:r>
            <a:endParaRPr b="0" lang="en-US" sz="3200" spc="-1" strike="noStrike">
              <a:solidFill>
                <a:srgbClr val="000000"/>
              </a:solidFill>
              <a:latin typeface="Arial"/>
            </a:endParaRPr>
          </a:p>
        </p:txBody>
      </p:sp>
      <p:sp>
        <p:nvSpPr>
          <p:cNvPr id="85" name="PlaceHolder 2"/>
          <p:cNvSpPr>
            <a:spLocks noGrp="1"/>
          </p:cNvSpPr>
          <p:nvPr>
            <p:ph/>
          </p:nvPr>
        </p:nvSpPr>
        <p:spPr>
          <a:xfrm>
            <a:off x="503640" y="1326240"/>
            <a:ext cx="9070920" cy="419148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E" sz="1500" spc="-1" strike="noStrike">
                <a:solidFill>
                  <a:srgbClr val="000000"/>
                </a:solidFill>
                <a:latin typeface="Arial"/>
                <a:ea typeface="Noto Sans CJK SC"/>
              </a:rPr>
              <a:t>Potato is fourth major food in the world today.</a:t>
            </a:r>
            <a:endParaRPr b="0" lang="en-US" sz="15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IE" sz="1500" spc="-1" strike="noStrike">
                <a:solidFill>
                  <a:srgbClr val="000000"/>
                </a:solidFill>
                <a:latin typeface="Arial"/>
                <a:ea typeface="Noto Sans CJK SC"/>
              </a:rPr>
              <a:t>Approximately 375 million tonnes. With largest producers being:</a:t>
            </a:r>
            <a:endParaRPr b="0" lang="en-US" sz="1500" spc="-1" strike="noStrike">
              <a:solidFill>
                <a:srgbClr val="000000"/>
              </a:solidFill>
              <a:latin typeface="Arial"/>
            </a:endParaRPr>
          </a:p>
          <a:p>
            <a:pPr marL="432000" indent="0">
              <a:lnSpc>
                <a:spcPct val="100000"/>
              </a:lnSpc>
              <a:spcBef>
                <a:spcPts val="1417"/>
              </a:spcBef>
              <a:buNone/>
              <a:tabLst>
                <a:tab algn="l" pos="0"/>
              </a:tabLst>
            </a:pPr>
            <a:r>
              <a:rPr b="0" lang="en-IE" sz="1500" spc="-1" strike="noStrike">
                <a:solidFill>
                  <a:srgbClr val="000000"/>
                </a:solidFill>
                <a:latin typeface="Arial"/>
                <a:ea typeface="Noto Sans CJK SC"/>
              </a:rPr>
              <a:t>- China: 95.5 million tonnes</a:t>
            </a:r>
            <a:endParaRPr b="0" lang="en-US" sz="1500" spc="-1" strike="noStrike">
              <a:solidFill>
                <a:srgbClr val="000000"/>
              </a:solidFill>
              <a:latin typeface="Arial"/>
            </a:endParaRPr>
          </a:p>
          <a:p>
            <a:pPr marL="432000" indent="0">
              <a:lnSpc>
                <a:spcPct val="100000"/>
              </a:lnSpc>
              <a:spcBef>
                <a:spcPts val="1417"/>
              </a:spcBef>
              <a:buNone/>
              <a:tabLst>
                <a:tab algn="l" pos="0"/>
              </a:tabLst>
            </a:pPr>
            <a:r>
              <a:rPr b="0" lang="en-IE" sz="1500" spc="-1" strike="noStrike">
                <a:solidFill>
                  <a:srgbClr val="000000"/>
                </a:solidFill>
                <a:latin typeface="Arial"/>
                <a:ea typeface="Noto Sans CJK SC"/>
              </a:rPr>
              <a:t>- India: 56 million tonnes</a:t>
            </a:r>
            <a:endParaRPr b="0" lang="en-US" sz="1500" spc="-1" strike="noStrike">
              <a:solidFill>
                <a:srgbClr val="000000"/>
              </a:solidFill>
              <a:latin typeface="Arial"/>
            </a:endParaRPr>
          </a:p>
          <a:p>
            <a:pPr marL="432000" indent="0">
              <a:lnSpc>
                <a:spcPct val="100000"/>
              </a:lnSpc>
              <a:spcBef>
                <a:spcPts val="1417"/>
              </a:spcBef>
              <a:buNone/>
              <a:tabLst>
                <a:tab algn="l" pos="0"/>
              </a:tabLst>
            </a:pPr>
            <a:r>
              <a:rPr b="0" lang="en-IE" sz="1500" spc="-1" strike="noStrike">
                <a:solidFill>
                  <a:srgbClr val="000000"/>
                </a:solidFill>
                <a:latin typeface="Arial"/>
                <a:ea typeface="Noto Sans CJK SC"/>
              </a:rPr>
              <a:t>- Others include Peru and Kenya</a:t>
            </a:r>
            <a:endParaRPr b="0" lang="en-US" sz="15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tabLst>
                <a:tab algn="l" pos="0"/>
              </a:tabLst>
            </a:pPr>
            <a:r>
              <a:rPr b="0" lang="en-IE" sz="1500" spc="-1" strike="noStrike">
                <a:solidFill>
                  <a:srgbClr val="000000"/>
                </a:solidFill>
                <a:latin typeface="Arial"/>
                <a:ea typeface="Noto Sans CJK SC"/>
              </a:rPr>
              <a:t>However, challenges to do with climate change and the varying potato disease  severely impact and treaten production to satisfy growing global demography.</a:t>
            </a:r>
            <a:endParaRPr b="0" lang="en-US" sz="15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tabLst>
                <a:tab algn="l" pos="0"/>
              </a:tabLst>
            </a:pPr>
            <a:r>
              <a:rPr b="0" lang="en-IE" sz="1500" spc="-1" strike="noStrike">
                <a:solidFill>
                  <a:srgbClr val="000000"/>
                </a:solidFill>
                <a:latin typeface="Arial"/>
                <a:ea typeface="Noto Sans CJK SC"/>
              </a:rPr>
              <a:t>Under resource contrains many researcher and farmers alike would like to know the the potato variety to cultivate at a particular season given the risk of disease spread in their region. </a:t>
            </a:r>
            <a:endParaRPr b="0" lang="en-US" sz="15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tabLst>
                <a:tab algn="l" pos="0"/>
              </a:tabLst>
            </a:pPr>
            <a:r>
              <a:rPr b="0" lang="en-IE" sz="1500" spc="-1" strike="noStrike">
                <a:solidFill>
                  <a:srgbClr val="000000"/>
                </a:solidFill>
                <a:latin typeface="Arial"/>
                <a:ea typeface="Noto Sans CJK SC"/>
              </a:rPr>
              <a:t>The breeder may want to know which trait will be the most ideal to breed for or against given that the future social preferences, climate and disease risks prevalences</a:t>
            </a:r>
            <a:endParaRPr b="0" lang="en-US" sz="15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tabLst>
                <a:tab algn="l" pos="0"/>
              </a:tabLst>
            </a:pPr>
            <a:r>
              <a:rPr b="0" lang="en-IE" sz="1500" spc="-1" strike="noStrike">
                <a:solidFill>
                  <a:srgbClr val="000000"/>
                </a:solidFill>
                <a:latin typeface="Arial"/>
                <a:ea typeface="Noto Sans CJK SC"/>
              </a:rPr>
              <a:t>Most likely these senarios will be under a resource poor setting (remote fields). [Fine-tuning and Quantization of AI]</a:t>
            </a:r>
            <a:endParaRPr b="0" lang="en-U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503640" y="225720"/>
            <a:ext cx="9070920" cy="945720"/>
          </a:xfrm>
          <a:prstGeom prst="rect">
            <a:avLst/>
          </a:prstGeom>
          <a:noFill/>
          <a:ln w="0">
            <a:noFill/>
          </a:ln>
        </p:spPr>
        <p:txBody>
          <a:bodyPr lIns="0" rIns="0" tIns="0" bIns="0" anchor="ctr">
            <a:noAutofit/>
          </a:bodyPr>
          <a:p>
            <a:pPr indent="0" algn="ctr">
              <a:lnSpc>
                <a:spcPct val="100000"/>
              </a:lnSpc>
              <a:buNone/>
              <a:tabLst>
                <a:tab algn="l" pos="0"/>
              </a:tabLst>
            </a:pPr>
            <a:r>
              <a:rPr b="0" lang="en-IE" sz="4400" spc="-1" strike="noStrike">
                <a:solidFill>
                  <a:srgbClr val="000000"/>
                </a:solidFill>
                <a:latin typeface="Arial"/>
              </a:rPr>
              <a:t>Introduction</a:t>
            </a:r>
            <a:endParaRPr b="0" lang="en-US" sz="4400" spc="-1" strike="noStrike">
              <a:solidFill>
                <a:srgbClr val="000000"/>
              </a:solidFill>
              <a:latin typeface="Arial"/>
            </a:endParaRPr>
          </a:p>
        </p:txBody>
      </p:sp>
      <p:sp>
        <p:nvSpPr>
          <p:cNvPr id="87" name="PlaceHolder 2"/>
          <p:cNvSpPr>
            <a:spLocks noGrp="1"/>
          </p:cNvSpPr>
          <p:nvPr>
            <p:ph/>
          </p:nvPr>
        </p:nvSpPr>
        <p:spPr>
          <a:xfrm>
            <a:off x="503640" y="1326240"/>
            <a:ext cx="9070920" cy="3287520"/>
          </a:xfrm>
          <a:prstGeom prst="rect">
            <a:avLst/>
          </a:prstGeom>
          <a:noFill/>
          <a:ln w="0">
            <a:noFill/>
          </a:ln>
        </p:spPr>
        <p:txBody>
          <a:bodyPr lIns="0" rIns="0" tIns="0" bIns="0" anchor="t">
            <a:normAutofit fontScale="77000"/>
          </a:bodyPr>
          <a:p>
            <a:pPr marL="332640" indent="-249480">
              <a:lnSpc>
                <a:spcPct val="100000"/>
              </a:lnSpc>
              <a:spcBef>
                <a:spcPts val="1414"/>
              </a:spcBef>
              <a:buClr>
                <a:srgbClr val="000000"/>
              </a:buClr>
              <a:buSzPct val="45000"/>
              <a:buFont typeface="Wingdings" charset="2"/>
              <a:buChar char=""/>
            </a:pPr>
            <a:r>
              <a:rPr b="0" lang="en-IE" sz="3200" spc="-1" strike="noStrike">
                <a:solidFill>
                  <a:srgbClr val="000000"/>
                </a:solidFill>
                <a:latin typeface="Arial"/>
              </a:rPr>
              <a:t>Here we train an large language model based on decoder only model on all available knowledge on potatoes and link it to an epidemiological realtime model of cropland connectivity. </a:t>
            </a:r>
            <a:endParaRPr b="0" lang="en-US" sz="3200" spc="-1" strike="noStrike">
              <a:solidFill>
                <a:srgbClr val="000000"/>
              </a:solidFill>
              <a:latin typeface="Arial"/>
            </a:endParaRPr>
          </a:p>
          <a:p>
            <a:pPr marL="332640" indent="-249480">
              <a:lnSpc>
                <a:spcPct val="100000"/>
              </a:lnSpc>
              <a:spcBef>
                <a:spcPts val="1414"/>
              </a:spcBef>
              <a:buClr>
                <a:srgbClr val="000000"/>
              </a:buClr>
              <a:buSzPct val="45000"/>
              <a:buFont typeface="Wingdings" charset="2"/>
              <a:buChar char=""/>
            </a:pPr>
            <a:r>
              <a:rPr b="0" lang="en-IE" sz="3200" spc="-1" strike="noStrike">
                <a:solidFill>
                  <a:srgbClr val="000000"/>
                </a:solidFill>
                <a:latin typeface="Arial"/>
              </a:rPr>
              <a:t>To predict optimal trait combination for cultivation amid climate change and disease prevalences and subsequently develop a predictive model entailing the future social demographic changes towards potatoes based of SDG impact</a:t>
            </a:r>
            <a:r>
              <a:rPr b="0" lang="en-IE" sz="1200" spc="-1" strike="noStrike">
                <a:solidFill>
                  <a:srgbClr val="000000"/>
                </a:solidFill>
                <a:latin typeface="Arial"/>
                <a:ea typeface="DejaVu Sans"/>
              </a:rPr>
              <a:t>s</a:t>
            </a:r>
            <a:endParaRPr b="0" lang="en-US" sz="1200" spc="-1" strike="noStrike">
              <a:solidFill>
                <a:srgbClr val="000000"/>
              </a:solidFill>
              <a:latin typeface="Arial"/>
            </a:endParaRPr>
          </a:p>
          <a:p>
            <a:pPr marL="332640" indent="0">
              <a:lnSpc>
                <a:spcPct val="100000"/>
              </a:lnSpc>
              <a:spcBef>
                <a:spcPts val="1414"/>
              </a:spcBef>
              <a:buNone/>
              <a:tabLst>
                <a:tab algn="l" pos="0"/>
              </a:tabLst>
            </a:pPr>
            <a:r>
              <a:rPr b="0" lang="en-IE" sz="3200" spc="-1" strike="noStrike">
                <a:solidFill>
                  <a:srgbClr val="000000"/>
                </a:solidFill>
                <a:latin typeface="Arial"/>
                <a:ea typeface="DejaVu Sans"/>
              </a:rPr>
              <a:t> </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503640" y="225720"/>
            <a:ext cx="9070920" cy="945720"/>
          </a:xfrm>
          <a:prstGeom prst="rect">
            <a:avLst/>
          </a:prstGeom>
          <a:noFill/>
          <a:ln w="0">
            <a:noFill/>
          </a:ln>
        </p:spPr>
        <p:txBody>
          <a:bodyPr lIns="0" rIns="0" tIns="0" bIns="0" anchor="ctr">
            <a:noAutofit/>
          </a:bodyPr>
          <a:p>
            <a:pPr indent="0" algn="ctr">
              <a:lnSpc>
                <a:spcPct val="100000"/>
              </a:lnSpc>
              <a:buNone/>
              <a:tabLst>
                <a:tab algn="l" pos="0"/>
              </a:tabLst>
            </a:pPr>
            <a:r>
              <a:rPr b="0" lang="en-IE" sz="4400" spc="-1" strike="noStrike">
                <a:solidFill>
                  <a:srgbClr val="000000"/>
                </a:solidFill>
                <a:latin typeface="Arial"/>
              </a:rPr>
              <a:t>Problem statements</a:t>
            </a:r>
            <a:endParaRPr b="0" lang="en-US" sz="4400" spc="-1" strike="noStrike">
              <a:solidFill>
                <a:srgbClr val="000000"/>
              </a:solidFill>
              <a:latin typeface="Arial"/>
            </a:endParaRPr>
          </a:p>
        </p:txBody>
      </p:sp>
      <p:sp>
        <p:nvSpPr>
          <p:cNvPr id="89" name="PlaceHolder 2"/>
          <p:cNvSpPr>
            <a:spLocks noGrp="1"/>
          </p:cNvSpPr>
          <p:nvPr>
            <p:ph/>
          </p:nvPr>
        </p:nvSpPr>
        <p:spPr>
          <a:xfrm>
            <a:off x="503640" y="1152000"/>
            <a:ext cx="8207640" cy="223128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E" sz="1400" spc="-1" strike="noStrike">
                <a:solidFill>
                  <a:srgbClr val="000000"/>
                </a:solidFill>
                <a:latin typeface="Arial"/>
                <a:ea typeface="Noto Sans CJK SC"/>
              </a:rPr>
              <a:t>Currently we faces an ongoing struggle against pathogens, as novel ones continually emerge and re-emerge across various ecological zones.</a:t>
            </a:r>
            <a:endParaRPr b="0" lang="en-US" sz="14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IE" sz="1400" spc="-1" strike="noStrike">
                <a:solidFill>
                  <a:srgbClr val="000000"/>
                </a:solidFill>
                <a:latin typeface="Arial"/>
                <a:ea typeface="Noto Sans CJK SC"/>
              </a:rPr>
              <a:t>Climate change modifies the dynamics of host-pathogen interactions, thereby facilitating the proliferation of pathogens in increasingly suitable environments.</a:t>
            </a:r>
            <a:endParaRPr b="0" lang="en-US" sz="14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IE" sz="1400" spc="-1" strike="noStrike">
                <a:solidFill>
                  <a:srgbClr val="000000"/>
                </a:solidFill>
                <a:latin typeface="Arial"/>
                <a:ea typeface="Noto Sans CJK SC"/>
              </a:rPr>
              <a:t>As the worlds demography increases the more and more we will keep strungling to feed the growing populations in the future.</a:t>
            </a:r>
            <a:endParaRPr b="0" lang="en-US" sz="14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IE" sz="1400" spc="-1" strike="noStrike">
                <a:solidFill>
                  <a:srgbClr val="000000"/>
                </a:solidFill>
                <a:latin typeface="Arial"/>
                <a:ea typeface="Noto Sans CJK SC"/>
              </a:rPr>
              <a:t>Alot of actiion is being taken to arrest these situation and make the world to be food secure.</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503640" y="225720"/>
            <a:ext cx="9070920" cy="945720"/>
          </a:xfrm>
          <a:prstGeom prst="rect">
            <a:avLst/>
          </a:prstGeom>
          <a:noFill/>
          <a:ln w="0">
            <a:noFill/>
          </a:ln>
        </p:spPr>
        <p:txBody>
          <a:bodyPr lIns="0" rIns="0" tIns="0" bIns="0" anchor="ctr">
            <a:noAutofit/>
          </a:bodyPr>
          <a:p>
            <a:pPr indent="0" algn="ctr">
              <a:lnSpc>
                <a:spcPct val="100000"/>
              </a:lnSpc>
              <a:buNone/>
              <a:tabLst>
                <a:tab algn="l" pos="0"/>
              </a:tabLst>
            </a:pPr>
            <a:r>
              <a:rPr b="0" lang="en-IE" sz="4400" spc="-1" strike="noStrike">
                <a:solidFill>
                  <a:srgbClr val="000000"/>
                </a:solidFill>
                <a:latin typeface="Arial"/>
              </a:rPr>
              <a:t>Objectives</a:t>
            </a:r>
            <a:endParaRPr b="0" lang="en-US" sz="4400" spc="-1" strike="noStrike">
              <a:solidFill>
                <a:srgbClr val="000000"/>
              </a:solidFill>
              <a:latin typeface="Arial"/>
            </a:endParaRPr>
          </a:p>
        </p:txBody>
      </p:sp>
      <p:sp>
        <p:nvSpPr>
          <p:cNvPr id="91" name="PlaceHolder 2"/>
          <p:cNvSpPr>
            <a:spLocks noGrp="1"/>
          </p:cNvSpPr>
          <p:nvPr>
            <p:ph/>
          </p:nvPr>
        </p:nvSpPr>
        <p:spPr>
          <a:xfrm>
            <a:off x="1079640" y="1472760"/>
            <a:ext cx="7271640" cy="3566520"/>
          </a:xfrm>
          <a:prstGeom prst="rect">
            <a:avLst/>
          </a:prstGeom>
          <a:noFill/>
          <a:ln w="0">
            <a:noFill/>
          </a:ln>
        </p:spPr>
        <p:txBody>
          <a:bodyPr lIns="0" rIns="0" tIns="0" bIns="0" anchor="t">
            <a:noAutofit/>
          </a:bodyPr>
          <a:p>
            <a:pPr marL="432000" indent="0">
              <a:lnSpc>
                <a:spcPct val="100000"/>
              </a:lnSpc>
              <a:spcBef>
                <a:spcPts val="1417"/>
              </a:spcBef>
              <a:buNone/>
              <a:tabLst>
                <a:tab algn="l" pos="0"/>
              </a:tabLst>
            </a:pPr>
            <a:endParaRPr b="0" lang="en-US" sz="3200" spc="-1" strike="noStrike">
              <a:solidFill>
                <a:srgbClr val="000000"/>
              </a:solidFill>
              <a:latin typeface="Arial"/>
            </a:endParaRPr>
          </a:p>
          <a:p>
            <a:pPr marL="432000" indent="0">
              <a:lnSpc>
                <a:spcPct val="100000"/>
              </a:lnSpc>
              <a:spcBef>
                <a:spcPts val="1417"/>
              </a:spcBef>
              <a:buNone/>
              <a:tabLst>
                <a:tab algn="l" pos="0"/>
              </a:tabLst>
            </a:pPr>
            <a:r>
              <a:rPr b="0" lang="en-IE" sz="1400" spc="-1" strike="noStrike">
                <a:solidFill>
                  <a:srgbClr val="000000"/>
                </a:solidFill>
                <a:latin typeface="Arial"/>
                <a:ea typeface="Noto Sans CJK SC"/>
              </a:rPr>
              <a:t>We set out an objective to develop a predictive model for future optimal trait combinations given disease spread and changing climatic conditions</a:t>
            </a:r>
            <a:endParaRPr b="0" lang="en-US" sz="1400" spc="-1" strike="noStrike">
              <a:solidFill>
                <a:srgbClr val="000000"/>
              </a:solidFill>
              <a:latin typeface="Arial"/>
            </a:endParaRPr>
          </a:p>
          <a:p>
            <a:pPr marL="432000" indent="0">
              <a:lnSpc>
                <a:spcPct val="100000"/>
              </a:lnSpc>
              <a:spcBef>
                <a:spcPts val="1417"/>
              </a:spcBef>
              <a:buNone/>
              <a:tabLst>
                <a:tab algn="l" pos="0"/>
              </a:tabLst>
            </a:pPr>
            <a:r>
              <a:rPr b="0" lang="en-IE" sz="1400" spc="-1" strike="noStrike">
                <a:solidFill>
                  <a:srgbClr val="000000"/>
                </a:solidFill>
                <a:latin typeface="Arial"/>
                <a:ea typeface="Noto Sans CJK SC"/>
              </a:rPr>
              <a:t>Specifically we set out to:</a:t>
            </a:r>
            <a:endParaRPr b="0" lang="en-US" sz="1400" spc="-1" strike="noStrike">
              <a:solidFill>
                <a:srgbClr val="000000"/>
              </a:solidFill>
              <a:latin typeface="Arial"/>
            </a:endParaRPr>
          </a:p>
          <a:p>
            <a:pPr marL="432000" indent="0">
              <a:lnSpc>
                <a:spcPct val="100000"/>
              </a:lnSpc>
              <a:spcBef>
                <a:spcPts val="1417"/>
              </a:spcBef>
              <a:buNone/>
              <a:tabLst>
                <a:tab algn="l" pos="0"/>
              </a:tabLst>
            </a:pPr>
            <a:r>
              <a:rPr b="0" lang="en-IE" sz="1400" spc="-1" strike="noStrike">
                <a:solidFill>
                  <a:srgbClr val="000000"/>
                </a:solidFill>
                <a:latin typeface="Arial"/>
                <a:ea typeface="Noto Sans CJK SC"/>
              </a:rPr>
              <a:t>- Develop and simulate and epidemiologic potatoe disease spread using future climate conditions and cropland connectivity</a:t>
            </a:r>
            <a:endParaRPr b="0" lang="en-US" sz="1400" spc="-1" strike="noStrike">
              <a:solidFill>
                <a:srgbClr val="000000"/>
              </a:solidFill>
              <a:latin typeface="Arial"/>
            </a:endParaRPr>
          </a:p>
          <a:p>
            <a:pPr marL="432000" indent="0">
              <a:lnSpc>
                <a:spcPct val="100000"/>
              </a:lnSpc>
              <a:spcBef>
                <a:spcPts val="1417"/>
              </a:spcBef>
              <a:buNone/>
              <a:tabLst>
                <a:tab algn="l" pos="0"/>
              </a:tabLst>
            </a:pPr>
            <a:r>
              <a:rPr b="0" lang="en-IE" sz="1400" spc="-1" strike="noStrike">
                <a:solidFill>
                  <a:srgbClr val="000000"/>
                </a:solidFill>
                <a:latin typeface="Arial"/>
                <a:ea typeface="Noto Sans CJK SC"/>
              </a:rPr>
              <a:t>- Develop a predictive model entailing the future social demographic changes based of SDG impacts</a:t>
            </a:r>
            <a:endParaRPr b="0" lang="en-US" sz="1400" spc="-1" strike="noStrike">
              <a:solidFill>
                <a:srgbClr val="000000"/>
              </a:solidFill>
              <a:latin typeface="Arial"/>
            </a:endParaRPr>
          </a:p>
          <a:p>
            <a:pPr marL="432000" indent="0">
              <a:lnSpc>
                <a:spcPct val="100000"/>
              </a:lnSpc>
              <a:spcBef>
                <a:spcPts val="1417"/>
              </a:spcBef>
              <a:buNone/>
              <a:tabLst>
                <a:tab algn="l" pos="0"/>
              </a:tabLst>
            </a:pPr>
            <a:r>
              <a:rPr b="0" lang="en-IE" sz="1400" spc="-1" strike="noStrike">
                <a:solidFill>
                  <a:srgbClr val="000000"/>
                </a:solidFill>
                <a:latin typeface="Arial"/>
                <a:ea typeface="Noto Sans CJK SC"/>
              </a:rPr>
              <a:t>- Develop and ensemble predictive model for future breeding needs for poataoes and the best trait combinations </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0"/>
            <a:ext cx="8783640" cy="791280"/>
          </a:xfrm>
          <a:prstGeom prst="rect">
            <a:avLst/>
          </a:prstGeom>
          <a:noFill/>
          <a:ln w="0">
            <a:noFill/>
          </a:ln>
        </p:spPr>
        <p:txBody>
          <a:bodyPr lIns="0" rIns="0" tIns="0" bIns="0" anchor="ctr">
            <a:noAutofit/>
          </a:bodyPr>
          <a:p>
            <a:pPr indent="0" algn="ctr">
              <a:lnSpc>
                <a:spcPct val="100000"/>
              </a:lnSpc>
              <a:buNone/>
              <a:tabLst>
                <a:tab algn="l" pos="0"/>
              </a:tabLst>
            </a:pPr>
            <a:r>
              <a:rPr b="0" lang="en-IE" sz="1800" spc="-1" strike="noStrike">
                <a:solidFill>
                  <a:srgbClr val="000000"/>
                </a:solidFill>
                <a:latin typeface="Arial"/>
              </a:rPr>
              <a:t>Epidemiology: Cropland Connectivity</a:t>
            </a:r>
            <a:endParaRPr b="0" lang="en-US" sz="1800" spc="-1" strike="noStrike">
              <a:solidFill>
                <a:srgbClr val="000000"/>
              </a:solidFill>
              <a:latin typeface="Arial"/>
            </a:endParaRPr>
          </a:p>
        </p:txBody>
      </p:sp>
      <p:sp>
        <p:nvSpPr>
          <p:cNvPr id="93" name=""/>
          <p:cNvSpPr/>
          <p:nvPr/>
        </p:nvSpPr>
        <p:spPr>
          <a:xfrm>
            <a:off x="1653480" y="864000"/>
            <a:ext cx="1871280" cy="1511280"/>
          </a:xfrm>
          <a:prstGeom prst="rect">
            <a:avLst/>
          </a:prstGeom>
          <a:noFill/>
          <a:ln w="0">
            <a:solidFill>
              <a:srgbClr val="3465a4"/>
            </a:solidFill>
          </a:ln>
        </p:spPr>
        <p:style>
          <a:lnRef idx="0"/>
          <a:fillRef idx="0"/>
          <a:effectRef idx="0"/>
          <a:fontRef idx="minor"/>
        </p:style>
        <p:txBody>
          <a:bodyPr wrap="none" lIns="90000" rIns="90000" tIns="45000" bIns="45000" anchor="ctr">
            <a:noAutofit/>
          </a:bodyPr>
          <a:p>
            <a:pPr>
              <a:lnSpc>
                <a:spcPct val="100000"/>
              </a:lnSpc>
            </a:pPr>
            <a:endParaRPr b="0" lang="en-IE" sz="1800" spc="-1" strike="noStrike">
              <a:solidFill>
                <a:srgbClr val="000000"/>
              </a:solidFill>
              <a:latin typeface="Arial"/>
              <a:ea typeface="DejaVu Sans"/>
            </a:endParaRPr>
          </a:p>
        </p:txBody>
      </p:sp>
      <p:sp>
        <p:nvSpPr>
          <p:cNvPr id="94" name=""/>
          <p:cNvSpPr/>
          <p:nvPr/>
        </p:nvSpPr>
        <p:spPr>
          <a:xfrm>
            <a:off x="6693480" y="792000"/>
            <a:ext cx="1871280" cy="1511280"/>
          </a:xfrm>
          <a:prstGeom prst="rect">
            <a:avLst/>
          </a:prstGeom>
          <a:noFill/>
          <a:ln w="0">
            <a:solidFill>
              <a:srgbClr val="3465a4"/>
            </a:solidFill>
          </a:ln>
        </p:spPr>
        <p:style>
          <a:lnRef idx="0"/>
          <a:fillRef idx="0"/>
          <a:effectRef idx="0"/>
          <a:fontRef idx="minor"/>
        </p:style>
        <p:txBody>
          <a:bodyPr wrap="none" lIns="90000" rIns="90000" tIns="45000" bIns="45000" anchor="ctr">
            <a:noAutofit/>
          </a:bodyPr>
          <a:p>
            <a:pPr>
              <a:lnSpc>
                <a:spcPct val="100000"/>
              </a:lnSpc>
            </a:pPr>
            <a:endParaRPr b="0" lang="en-IE" sz="1800" spc="-1" strike="noStrike">
              <a:solidFill>
                <a:srgbClr val="000000"/>
              </a:solidFill>
              <a:latin typeface="Arial"/>
              <a:ea typeface="DejaVu Sans"/>
            </a:endParaRPr>
          </a:p>
        </p:txBody>
      </p:sp>
      <p:sp>
        <p:nvSpPr>
          <p:cNvPr id="95" name=""/>
          <p:cNvSpPr/>
          <p:nvPr/>
        </p:nvSpPr>
        <p:spPr>
          <a:xfrm>
            <a:off x="4464000" y="1659960"/>
            <a:ext cx="1223280" cy="283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E" sz="1200" spc="-1" strike="noStrike">
                <a:solidFill>
                  <a:srgbClr val="001bff"/>
                </a:solidFill>
                <a:latin typeface="Courier New"/>
                <a:ea typeface="DejaVu Sans"/>
              </a:rPr>
              <a:t>2i 3j 6k 7l</a:t>
            </a:r>
            <a:endParaRPr b="0" lang="en-US" sz="1200" spc="-1" strike="noStrike">
              <a:solidFill>
                <a:srgbClr val="000000"/>
              </a:solidFill>
              <a:latin typeface="Arial"/>
            </a:endParaRPr>
          </a:p>
        </p:txBody>
      </p:sp>
      <p:sp>
        <p:nvSpPr>
          <p:cNvPr id="96" name=""/>
          <p:cNvSpPr/>
          <p:nvPr/>
        </p:nvSpPr>
        <p:spPr>
          <a:xfrm>
            <a:off x="1725480" y="1152360"/>
            <a:ext cx="1799280" cy="1222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E" sz="1800" spc="-1" strike="noStrike">
                <a:solidFill>
                  <a:srgbClr val="ff0000"/>
                </a:solidFill>
                <a:latin typeface="Courier New"/>
                <a:ea typeface="DejaVu Sans"/>
              </a:rPr>
              <a:t>2i 3j 6k 7l</a:t>
            </a:r>
            <a:endParaRPr b="0" lang="en-US" sz="1800" spc="-1" strike="noStrike">
              <a:solidFill>
                <a:srgbClr val="000000"/>
              </a:solidFill>
              <a:latin typeface="Arial"/>
            </a:endParaRPr>
          </a:p>
          <a:p>
            <a:pPr>
              <a:lnSpc>
                <a:spcPct val="100000"/>
              </a:lnSpc>
            </a:pPr>
            <a:r>
              <a:rPr b="0" lang="en-IE" sz="1800" spc="-1" strike="noStrike">
                <a:solidFill>
                  <a:srgbClr val="000000"/>
                </a:solidFill>
                <a:latin typeface="Courier New"/>
                <a:ea typeface="DejaVu Sans"/>
              </a:rPr>
              <a:t>8i 6j 4k 8l</a:t>
            </a:r>
            <a:endParaRPr b="0" lang="en-US" sz="1800" spc="-1" strike="noStrike">
              <a:solidFill>
                <a:srgbClr val="000000"/>
              </a:solidFill>
              <a:latin typeface="Arial"/>
            </a:endParaRPr>
          </a:p>
          <a:p>
            <a:pPr>
              <a:lnSpc>
                <a:spcPct val="100000"/>
              </a:lnSpc>
            </a:pPr>
            <a:r>
              <a:rPr b="0" lang="en-IE" sz="1800" spc="-1" strike="noStrike">
                <a:solidFill>
                  <a:srgbClr val="000000"/>
                </a:solidFill>
                <a:latin typeface="Courier New"/>
                <a:ea typeface="DejaVu Sans"/>
              </a:rPr>
              <a:t>9i 1j 0k 0l</a:t>
            </a:r>
            <a:endParaRPr b="0" lang="en-US" sz="1800" spc="-1" strike="noStrike">
              <a:solidFill>
                <a:srgbClr val="000000"/>
              </a:solidFill>
              <a:latin typeface="Arial"/>
            </a:endParaRPr>
          </a:p>
          <a:p>
            <a:pPr>
              <a:lnSpc>
                <a:spcPct val="100000"/>
              </a:lnSpc>
            </a:pPr>
            <a:r>
              <a:rPr b="0" lang="en-IE" sz="1800" spc="-1" strike="noStrike">
                <a:solidFill>
                  <a:srgbClr val="000000"/>
                </a:solidFill>
                <a:latin typeface="Courier New"/>
                <a:ea typeface="DejaVu Sans"/>
              </a:rPr>
              <a:t>1i 0j 2k 1l</a:t>
            </a:r>
            <a:endParaRPr b="0" lang="en-US" sz="1800" spc="-1" strike="noStrike">
              <a:solidFill>
                <a:srgbClr val="000000"/>
              </a:solidFill>
              <a:latin typeface="Arial"/>
            </a:endParaRPr>
          </a:p>
        </p:txBody>
      </p:sp>
      <p:sp>
        <p:nvSpPr>
          <p:cNvPr id="97" name=""/>
          <p:cNvSpPr/>
          <p:nvPr/>
        </p:nvSpPr>
        <p:spPr>
          <a:xfrm>
            <a:off x="2085480" y="878040"/>
            <a:ext cx="935280" cy="578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E" sz="1800" spc="-1" strike="noStrike">
                <a:solidFill>
                  <a:srgbClr val="000000"/>
                </a:solidFill>
                <a:latin typeface="Arial"/>
                <a:ea typeface="DejaVu Sans"/>
              </a:rPr>
              <a:t>Node 1</a:t>
            </a:r>
            <a:endParaRPr b="0" lang="en-US" sz="1800" spc="-1" strike="noStrike">
              <a:solidFill>
                <a:srgbClr val="000000"/>
              </a:solidFill>
              <a:latin typeface="Arial"/>
            </a:endParaRPr>
          </a:p>
        </p:txBody>
      </p:sp>
      <p:sp>
        <p:nvSpPr>
          <p:cNvPr id="98" name=""/>
          <p:cNvSpPr/>
          <p:nvPr/>
        </p:nvSpPr>
        <p:spPr>
          <a:xfrm>
            <a:off x="3741480" y="1080360"/>
            <a:ext cx="1367280" cy="578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E" sz="1800" spc="-1" strike="noStrike">
                <a:solidFill>
                  <a:srgbClr val="000000"/>
                </a:solidFill>
                <a:latin typeface="Arial"/>
                <a:ea typeface="DejaVu Sans"/>
              </a:rPr>
              <a:t>Trade route</a:t>
            </a:r>
            <a:endParaRPr b="0" lang="en-US" sz="1800" spc="-1" strike="noStrike">
              <a:solidFill>
                <a:srgbClr val="000000"/>
              </a:solidFill>
              <a:latin typeface="Arial"/>
            </a:endParaRPr>
          </a:p>
        </p:txBody>
      </p:sp>
      <p:sp>
        <p:nvSpPr>
          <p:cNvPr id="99" name=""/>
          <p:cNvSpPr/>
          <p:nvPr/>
        </p:nvSpPr>
        <p:spPr>
          <a:xfrm>
            <a:off x="5397480" y="1152360"/>
            <a:ext cx="1223280" cy="287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E" sz="1200" spc="-1" strike="noStrike">
                <a:solidFill>
                  <a:srgbClr val="000000"/>
                </a:solidFill>
                <a:latin typeface="Courier New"/>
                <a:ea typeface="DejaVu Sans"/>
              </a:rPr>
              <a:t>1i 6j 9k 0i</a:t>
            </a:r>
            <a:endParaRPr b="0" lang="en-US" sz="1200" spc="-1" strike="noStrike">
              <a:solidFill>
                <a:srgbClr val="000000"/>
              </a:solidFill>
              <a:latin typeface="Arial"/>
            </a:endParaRPr>
          </a:p>
        </p:txBody>
      </p:sp>
      <p:sp>
        <p:nvSpPr>
          <p:cNvPr id="100" name=""/>
          <p:cNvSpPr/>
          <p:nvPr/>
        </p:nvSpPr>
        <p:spPr>
          <a:xfrm>
            <a:off x="6837480" y="1080360"/>
            <a:ext cx="1727280" cy="1222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E" sz="1800" spc="-1" strike="noStrike">
                <a:solidFill>
                  <a:srgbClr val="ff0000"/>
                </a:solidFill>
                <a:latin typeface="Courier New"/>
                <a:ea typeface="DejaVu Sans"/>
              </a:rPr>
              <a:t>5i 3j 7k 1l</a:t>
            </a:r>
            <a:endParaRPr b="0" lang="en-US" sz="1800" spc="-1" strike="noStrike">
              <a:solidFill>
                <a:srgbClr val="000000"/>
              </a:solidFill>
              <a:latin typeface="Arial"/>
            </a:endParaRPr>
          </a:p>
          <a:p>
            <a:pPr>
              <a:lnSpc>
                <a:spcPct val="100000"/>
              </a:lnSpc>
            </a:pPr>
            <a:r>
              <a:rPr b="0" lang="en-IE" sz="1800" spc="-1" strike="noStrike">
                <a:solidFill>
                  <a:srgbClr val="000000"/>
                </a:solidFill>
                <a:latin typeface="Courier New"/>
                <a:ea typeface="DejaVu Sans"/>
              </a:rPr>
              <a:t>0i 7j 4k 8l</a:t>
            </a:r>
            <a:endParaRPr b="0" lang="en-US" sz="1800" spc="-1" strike="noStrike">
              <a:solidFill>
                <a:srgbClr val="000000"/>
              </a:solidFill>
              <a:latin typeface="Arial"/>
            </a:endParaRPr>
          </a:p>
          <a:p>
            <a:pPr>
              <a:lnSpc>
                <a:spcPct val="100000"/>
              </a:lnSpc>
            </a:pPr>
            <a:r>
              <a:rPr b="0" lang="en-IE" sz="1800" spc="-1" strike="noStrike">
                <a:solidFill>
                  <a:srgbClr val="000000"/>
                </a:solidFill>
                <a:latin typeface="Courier New"/>
                <a:ea typeface="DejaVu Sans"/>
              </a:rPr>
              <a:t>4i 1j 2k 3l</a:t>
            </a:r>
            <a:endParaRPr b="0" lang="en-US" sz="1800" spc="-1" strike="noStrike">
              <a:solidFill>
                <a:srgbClr val="000000"/>
              </a:solidFill>
              <a:latin typeface="Arial"/>
            </a:endParaRPr>
          </a:p>
          <a:p>
            <a:pPr>
              <a:lnSpc>
                <a:spcPct val="100000"/>
              </a:lnSpc>
            </a:pPr>
            <a:r>
              <a:rPr b="0" lang="en-IE" sz="1800" spc="-1" strike="noStrike">
                <a:solidFill>
                  <a:srgbClr val="000000"/>
                </a:solidFill>
                <a:latin typeface="Courier New"/>
                <a:ea typeface="DejaVu Sans"/>
              </a:rPr>
              <a:t>1i 8j 5k 1l</a:t>
            </a:r>
            <a:endParaRPr b="0" lang="en-US" sz="1800" spc="-1" strike="noStrike">
              <a:solidFill>
                <a:srgbClr val="000000"/>
              </a:solidFill>
              <a:latin typeface="Arial"/>
            </a:endParaRPr>
          </a:p>
        </p:txBody>
      </p:sp>
      <p:sp>
        <p:nvSpPr>
          <p:cNvPr id="101" name=""/>
          <p:cNvSpPr/>
          <p:nvPr/>
        </p:nvSpPr>
        <p:spPr>
          <a:xfrm>
            <a:off x="7125480" y="792360"/>
            <a:ext cx="935280" cy="578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E" sz="1800" spc="-1" strike="noStrike">
                <a:solidFill>
                  <a:srgbClr val="000000"/>
                </a:solidFill>
                <a:latin typeface="Arial"/>
                <a:ea typeface="DejaVu Sans"/>
              </a:rPr>
              <a:t>Node 2</a:t>
            </a:r>
            <a:endParaRPr b="0" lang="en-US" sz="1800" spc="-1" strike="noStrike">
              <a:solidFill>
                <a:srgbClr val="000000"/>
              </a:solidFill>
              <a:latin typeface="Arial"/>
            </a:endParaRPr>
          </a:p>
        </p:txBody>
      </p:sp>
      <p:sp>
        <p:nvSpPr>
          <p:cNvPr id="102" name=""/>
          <p:cNvSpPr/>
          <p:nvPr/>
        </p:nvSpPr>
        <p:spPr>
          <a:xfrm>
            <a:off x="1656000" y="3960000"/>
            <a:ext cx="1871280" cy="1511280"/>
          </a:xfrm>
          <a:prstGeom prst="rect">
            <a:avLst/>
          </a:prstGeom>
          <a:noFill/>
          <a:ln w="0">
            <a:solidFill>
              <a:srgbClr val="3465a4"/>
            </a:solidFill>
          </a:ln>
        </p:spPr>
        <p:style>
          <a:lnRef idx="0"/>
          <a:fillRef idx="0"/>
          <a:effectRef idx="0"/>
          <a:fontRef idx="minor"/>
        </p:style>
        <p:txBody>
          <a:bodyPr wrap="none" lIns="90000" rIns="90000" tIns="45000" bIns="45000" anchor="ctr">
            <a:noAutofit/>
          </a:bodyPr>
          <a:p>
            <a:pPr>
              <a:lnSpc>
                <a:spcPct val="100000"/>
              </a:lnSpc>
            </a:pPr>
            <a:endParaRPr b="0" lang="en-IE" sz="1800" spc="-1" strike="noStrike">
              <a:solidFill>
                <a:srgbClr val="000000"/>
              </a:solidFill>
              <a:latin typeface="Arial"/>
              <a:ea typeface="DejaVu Sans"/>
            </a:endParaRPr>
          </a:p>
        </p:txBody>
      </p:sp>
      <p:sp>
        <p:nvSpPr>
          <p:cNvPr id="103" name=""/>
          <p:cNvSpPr/>
          <p:nvPr/>
        </p:nvSpPr>
        <p:spPr>
          <a:xfrm>
            <a:off x="1728000" y="4272840"/>
            <a:ext cx="1799280" cy="1126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E" sz="1800" spc="-1" strike="noStrike">
                <a:solidFill>
                  <a:srgbClr val="ff0000"/>
                </a:solidFill>
                <a:latin typeface="Courier New"/>
                <a:ea typeface="DejaVu Sans"/>
              </a:rPr>
              <a:t>2i 3j 6k 7l</a:t>
            </a:r>
            <a:endParaRPr b="0" lang="en-US" sz="1800" spc="-1" strike="noStrike">
              <a:solidFill>
                <a:srgbClr val="000000"/>
              </a:solidFill>
              <a:latin typeface="Arial"/>
            </a:endParaRPr>
          </a:p>
          <a:p>
            <a:pPr>
              <a:lnSpc>
                <a:spcPct val="100000"/>
              </a:lnSpc>
            </a:pPr>
            <a:r>
              <a:rPr b="0" lang="en-IE" sz="1800" spc="-1" strike="noStrike">
                <a:solidFill>
                  <a:srgbClr val="000000"/>
                </a:solidFill>
                <a:latin typeface="Courier New"/>
                <a:ea typeface="DejaVu Sans"/>
              </a:rPr>
              <a:t>8i 6j 4k 8l</a:t>
            </a:r>
            <a:endParaRPr b="0" lang="en-US" sz="1800" spc="-1" strike="noStrike">
              <a:solidFill>
                <a:srgbClr val="000000"/>
              </a:solidFill>
              <a:latin typeface="Arial"/>
            </a:endParaRPr>
          </a:p>
          <a:p>
            <a:pPr>
              <a:lnSpc>
                <a:spcPct val="100000"/>
              </a:lnSpc>
            </a:pPr>
            <a:r>
              <a:rPr b="0" lang="en-IE" sz="1800" spc="-1" strike="noStrike">
                <a:solidFill>
                  <a:srgbClr val="000000"/>
                </a:solidFill>
                <a:latin typeface="Courier New"/>
                <a:ea typeface="DejaVu Sans"/>
              </a:rPr>
              <a:t>9i 1j 0k 0l</a:t>
            </a:r>
            <a:endParaRPr b="0" lang="en-US" sz="1800" spc="-1" strike="noStrike">
              <a:solidFill>
                <a:srgbClr val="000000"/>
              </a:solidFill>
              <a:latin typeface="Arial"/>
            </a:endParaRPr>
          </a:p>
          <a:p>
            <a:pPr>
              <a:lnSpc>
                <a:spcPct val="100000"/>
              </a:lnSpc>
            </a:pPr>
            <a:r>
              <a:rPr b="0" lang="en-IE" sz="1800" spc="-1" strike="noStrike">
                <a:solidFill>
                  <a:srgbClr val="000000"/>
                </a:solidFill>
                <a:latin typeface="Courier New"/>
                <a:ea typeface="DejaVu Sans"/>
              </a:rPr>
              <a:t>1i 0j 2k 1l</a:t>
            </a:r>
            <a:endParaRPr b="0" lang="en-US" sz="1800" spc="-1" strike="noStrike">
              <a:solidFill>
                <a:srgbClr val="000000"/>
              </a:solidFill>
              <a:latin typeface="Arial"/>
            </a:endParaRPr>
          </a:p>
        </p:txBody>
      </p:sp>
      <p:sp>
        <p:nvSpPr>
          <p:cNvPr id="104" name=""/>
          <p:cNvSpPr/>
          <p:nvPr/>
        </p:nvSpPr>
        <p:spPr>
          <a:xfrm>
            <a:off x="2088000" y="3974040"/>
            <a:ext cx="935280" cy="578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E" sz="1800" spc="-1" strike="noStrike">
                <a:solidFill>
                  <a:srgbClr val="000000"/>
                </a:solidFill>
                <a:latin typeface="Arial"/>
                <a:ea typeface="DejaVu Sans"/>
              </a:rPr>
              <a:t>Node 3</a:t>
            </a:r>
            <a:endParaRPr b="0" lang="en-US" sz="1800" spc="-1" strike="noStrike">
              <a:solidFill>
                <a:srgbClr val="000000"/>
              </a:solidFill>
              <a:latin typeface="Arial"/>
            </a:endParaRPr>
          </a:p>
        </p:txBody>
      </p:sp>
      <p:sp>
        <p:nvSpPr>
          <p:cNvPr id="105" name=""/>
          <p:cNvSpPr/>
          <p:nvPr/>
        </p:nvSpPr>
        <p:spPr>
          <a:xfrm>
            <a:off x="6696000" y="3960000"/>
            <a:ext cx="1871280" cy="1511280"/>
          </a:xfrm>
          <a:prstGeom prst="rect">
            <a:avLst/>
          </a:prstGeom>
          <a:noFill/>
          <a:ln w="0">
            <a:solidFill>
              <a:srgbClr val="3465a4"/>
            </a:solidFill>
          </a:ln>
        </p:spPr>
        <p:style>
          <a:lnRef idx="0"/>
          <a:fillRef idx="0"/>
          <a:effectRef idx="0"/>
          <a:fontRef idx="minor"/>
        </p:style>
        <p:txBody>
          <a:bodyPr wrap="none" lIns="90000" rIns="90000" tIns="45000" bIns="45000" anchor="ctr">
            <a:noAutofit/>
          </a:bodyPr>
          <a:p>
            <a:pPr>
              <a:lnSpc>
                <a:spcPct val="100000"/>
              </a:lnSpc>
            </a:pPr>
            <a:endParaRPr b="0" lang="en-IE" sz="1800" spc="-1" strike="noStrike">
              <a:solidFill>
                <a:srgbClr val="000000"/>
              </a:solidFill>
              <a:latin typeface="Arial"/>
              <a:ea typeface="DejaVu Sans"/>
            </a:endParaRPr>
          </a:p>
        </p:txBody>
      </p:sp>
      <p:sp>
        <p:nvSpPr>
          <p:cNvPr id="106" name=""/>
          <p:cNvSpPr/>
          <p:nvPr/>
        </p:nvSpPr>
        <p:spPr>
          <a:xfrm>
            <a:off x="6768000" y="4320000"/>
            <a:ext cx="1799280" cy="1151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E" sz="1800" spc="-1" strike="noStrike">
                <a:solidFill>
                  <a:srgbClr val="ff0000"/>
                </a:solidFill>
                <a:latin typeface="Courier New"/>
                <a:ea typeface="DejaVu Sans"/>
              </a:rPr>
              <a:t>2i 3j 6k 7l</a:t>
            </a:r>
            <a:endParaRPr b="0" lang="en-US" sz="1800" spc="-1" strike="noStrike">
              <a:solidFill>
                <a:srgbClr val="000000"/>
              </a:solidFill>
              <a:latin typeface="Arial"/>
            </a:endParaRPr>
          </a:p>
          <a:p>
            <a:pPr>
              <a:lnSpc>
                <a:spcPct val="100000"/>
              </a:lnSpc>
            </a:pPr>
            <a:r>
              <a:rPr b="0" lang="en-IE" sz="1800" spc="-1" strike="noStrike">
                <a:solidFill>
                  <a:srgbClr val="000000"/>
                </a:solidFill>
                <a:latin typeface="Courier New"/>
                <a:ea typeface="DejaVu Sans"/>
              </a:rPr>
              <a:t>8i 6j 4k 8l</a:t>
            </a:r>
            <a:endParaRPr b="0" lang="en-US" sz="1800" spc="-1" strike="noStrike">
              <a:solidFill>
                <a:srgbClr val="000000"/>
              </a:solidFill>
              <a:latin typeface="Arial"/>
            </a:endParaRPr>
          </a:p>
          <a:p>
            <a:pPr>
              <a:lnSpc>
                <a:spcPct val="100000"/>
              </a:lnSpc>
            </a:pPr>
            <a:r>
              <a:rPr b="0" lang="en-IE" sz="1800" spc="-1" strike="noStrike">
                <a:solidFill>
                  <a:srgbClr val="000000"/>
                </a:solidFill>
                <a:latin typeface="Courier New"/>
                <a:ea typeface="DejaVu Sans"/>
              </a:rPr>
              <a:t>9i 1j 0k 0l</a:t>
            </a:r>
            <a:endParaRPr b="0" lang="en-US" sz="1800" spc="-1" strike="noStrike">
              <a:solidFill>
                <a:srgbClr val="000000"/>
              </a:solidFill>
              <a:latin typeface="Arial"/>
            </a:endParaRPr>
          </a:p>
          <a:p>
            <a:pPr>
              <a:lnSpc>
                <a:spcPct val="100000"/>
              </a:lnSpc>
            </a:pPr>
            <a:r>
              <a:rPr b="0" lang="en-IE" sz="1800" spc="-1" strike="noStrike">
                <a:solidFill>
                  <a:srgbClr val="000000"/>
                </a:solidFill>
                <a:latin typeface="Courier New"/>
                <a:ea typeface="DejaVu Sans"/>
              </a:rPr>
              <a:t>1i 0j 2k 1l</a:t>
            </a:r>
            <a:endParaRPr b="0" lang="en-US" sz="1800" spc="-1" strike="noStrike">
              <a:solidFill>
                <a:srgbClr val="000000"/>
              </a:solidFill>
              <a:latin typeface="Arial"/>
            </a:endParaRPr>
          </a:p>
        </p:txBody>
      </p:sp>
      <p:sp>
        <p:nvSpPr>
          <p:cNvPr id="107" name=""/>
          <p:cNvSpPr/>
          <p:nvPr/>
        </p:nvSpPr>
        <p:spPr>
          <a:xfrm>
            <a:off x="7128000" y="3974040"/>
            <a:ext cx="935280" cy="578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E" sz="1800" spc="-1" strike="noStrike">
                <a:solidFill>
                  <a:srgbClr val="000000"/>
                </a:solidFill>
                <a:latin typeface="Arial"/>
                <a:ea typeface="DejaVu Sans"/>
              </a:rPr>
              <a:t>Node 4</a:t>
            </a:r>
            <a:endParaRPr b="0" lang="en-US" sz="1800" spc="-1" strike="noStrike">
              <a:solidFill>
                <a:srgbClr val="000000"/>
              </a:solidFill>
              <a:latin typeface="Arial"/>
            </a:endParaRPr>
          </a:p>
        </p:txBody>
      </p:sp>
      <p:cxnSp>
        <p:nvCxnSpPr>
          <p:cNvPr id="108" name=""/>
          <p:cNvCxnSpPr>
            <a:stCxn id="93" idx="3"/>
          </p:cNvCxnSpPr>
          <p:nvPr/>
        </p:nvCxnSpPr>
        <p:spPr>
          <a:xfrm>
            <a:off x="3524760" y="1619640"/>
            <a:ext cx="3048480" cy="10080"/>
          </a:xfrm>
          <a:prstGeom prst="straightConnector1">
            <a:avLst/>
          </a:prstGeom>
          <a:ln w="0">
            <a:solidFill>
              <a:srgbClr val="3465a4"/>
            </a:solidFill>
            <a:headEnd len="med" type="triangle" w="med"/>
            <a:tailEnd len="med" type="triangle" w="med"/>
          </a:ln>
        </p:spPr>
      </p:cxnSp>
      <p:cxnSp>
        <p:nvCxnSpPr>
          <p:cNvPr id="109" name=""/>
          <p:cNvCxnSpPr/>
          <p:nvPr/>
        </p:nvCxnSpPr>
        <p:spPr>
          <a:xfrm>
            <a:off x="3619440" y="4762440"/>
            <a:ext cx="2915640" cy="1080"/>
          </a:xfrm>
          <a:prstGeom prst="straightConnector1">
            <a:avLst/>
          </a:prstGeom>
          <a:ln w="0">
            <a:solidFill>
              <a:srgbClr val="3465a4"/>
            </a:solidFill>
            <a:headEnd len="med" type="triangle" w="med"/>
            <a:tailEnd len="med" type="triangle" w="med"/>
          </a:ln>
        </p:spPr>
      </p:cxnSp>
      <p:cxnSp>
        <p:nvCxnSpPr>
          <p:cNvPr id="110" name=""/>
          <p:cNvCxnSpPr>
            <a:stCxn id="93" idx="2"/>
            <a:endCxn id="102" idx="0"/>
          </p:cNvCxnSpPr>
          <p:nvPr/>
        </p:nvCxnSpPr>
        <p:spPr>
          <a:xfrm>
            <a:off x="2589120" y="2375280"/>
            <a:ext cx="2880" cy="1585080"/>
          </a:xfrm>
          <a:prstGeom prst="straightConnector1">
            <a:avLst/>
          </a:prstGeom>
          <a:ln w="0">
            <a:solidFill>
              <a:srgbClr val="3465a4"/>
            </a:solidFill>
            <a:headEnd len="med" type="triangle" w="med"/>
            <a:tailEnd len="med" type="triangle" w="med"/>
          </a:ln>
        </p:spPr>
      </p:cxnSp>
      <p:cxnSp>
        <p:nvCxnSpPr>
          <p:cNvPr id="111" name=""/>
          <p:cNvCxnSpPr>
            <a:endCxn id="107" idx="0"/>
          </p:cNvCxnSpPr>
          <p:nvPr/>
        </p:nvCxnSpPr>
        <p:spPr>
          <a:xfrm>
            <a:off x="7572240" y="2390760"/>
            <a:ext cx="23760" cy="1583640"/>
          </a:xfrm>
          <a:prstGeom prst="straightConnector1">
            <a:avLst/>
          </a:prstGeom>
          <a:ln w="0">
            <a:solidFill>
              <a:srgbClr val="3465a4"/>
            </a:solidFill>
            <a:headEnd len="med" type="triangle" w="med"/>
            <a:tailEnd len="med" type="triangle" w="med"/>
          </a:ln>
        </p:spPr>
      </p:cxnSp>
      <p:cxnSp>
        <p:nvCxnSpPr>
          <p:cNvPr id="112" name=""/>
          <p:cNvCxnSpPr/>
          <p:nvPr/>
        </p:nvCxnSpPr>
        <p:spPr>
          <a:xfrm flipH="1" flipV="1">
            <a:off x="3636360" y="2448000"/>
            <a:ext cx="2975040" cy="1486800"/>
          </a:xfrm>
          <a:prstGeom prst="straightConnector1">
            <a:avLst/>
          </a:prstGeom>
          <a:ln w="0">
            <a:solidFill>
              <a:srgbClr val="3465a4"/>
            </a:solidFill>
            <a:headEnd len="med" type="triangle" w="med"/>
            <a:tailEnd len="med" type="triangle" w="med"/>
          </a:ln>
        </p:spPr>
      </p:cxnSp>
      <p:cxnSp>
        <p:nvCxnSpPr>
          <p:cNvPr id="113" name=""/>
          <p:cNvCxnSpPr/>
          <p:nvPr/>
        </p:nvCxnSpPr>
        <p:spPr>
          <a:xfrm flipV="1">
            <a:off x="3600360" y="2342880"/>
            <a:ext cx="3011040" cy="1582200"/>
          </a:xfrm>
          <a:prstGeom prst="straightConnector1">
            <a:avLst/>
          </a:prstGeom>
          <a:ln w="0">
            <a:solidFill>
              <a:srgbClr val="3465a4"/>
            </a:solidFill>
            <a:headEnd len="med" type="triangle" w="med"/>
            <a:tailEnd len="med" type="triangle" w="med"/>
          </a:ln>
        </p:spPr>
      </p:cxnSp>
      <p:sp>
        <p:nvSpPr>
          <p:cNvPr id="114" name=""/>
          <p:cNvSpPr/>
          <p:nvPr/>
        </p:nvSpPr>
        <p:spPr>
          <a:xfrm>
            <a:off x="3525480" y="2016000"/>
            <a:ext cx="1223280" cy="283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E" sz="1200" spc="-1" strike="noStrike">
                <a:solidFill>
                  <a:srgbClr val="000000"/>
                </a:solidFill>
                <a:latin typeface="Courier New"/>
                <a:ea typeface="DejaVu Sans"/>
              </a:rPr>
              <a:t>2i 3j 6k 7l</a:t>
            </a:r>
            <a:endParaRPr b="0" lang="en-US" sz="1200" spc="-1" strike="noStrike">
              <a:solidFill>
                <a:srgbClr val="000000"/>
              </a:solidFill>
              <a:latin typeface="Arial"/>
            </a:endParaRPr>
          </a:p>
        </p:txBody>
      </p:sp>
      <p:sp>
        <p:nvSpPr>
          <p:cNvPr id="115" name=""/>
          <p:cNvSpPr/>
          <p:nvPr/>
        </p:nvSpPr>
        <p:spPr>
          <a:xfrm>
            <a:off x="8928000" y="2304000"/>
            <a:ext cx="503280" cy="426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IE" sz="700" spc="-1" strike="noStrike">
              <a:solidFill>
                <a:srgbClr val="000000"/>
              </a:solidFill>
              <a:latin typeface="Arial"/>
              <a:ea typeface="DejaVu Sans"/>
            </a:endParaRPr>
          </a:p>
        </p:txBody>
      </p:sp>
      <p:sp>
        <p:nvSpPr>
          <p:cNvPr id="116" name=""/>
          <p:cNvSpPr/>
          <p:nvPr/>
        </p:nvSpPr>
        <p:spPr>
          <a:xfrm>
            <a:off x="4320000" y="4392000"/>
            <a:ext cx="1223280" cy="283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E" sz="1200" spc="-1" strike="noStrike">
                <a:solidFill>
                  <a:srgbClr val="001bff"/>
                </a:solidFill>
                <a:latin typeface="Courier New"/>
                <a:ea typeface="DejaVu Sans"/>
              </a:rPr>
              <a:t>2i 3j 6k 7l</a:t>
            </a:r>
            <a:endParaRPr b="0" lang="en-US" sz="1200" spc="-1" strike="noStrike">
              <a:solidFill>
                <a:srgbClr val="000000"/>
              </a:solidFill>
              <a:latin typeface="Arial"/>
            </a:endParaRPr>
          </a:p>
        </p:txBody>
      </p:sp>
      <p:sp>
        <p:nvSpPr>
          <p:cNvPr id="117" name=""/>
          <p:cNvSpPr/>
          <p:nvPr/>
        </p:nvSpPr>
        <p:spPr>
          <a:xfrm>
            <a:off x="5400000" y="4035960"/>
            <a:ext cx="1223280" cy="283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E" sz="1200" spc="-1" strike="noStrike">
                <a:solidFill>
                  <a:srgbClr val="000000"/>
                </a:solidFill>
                <a:latin typeface="Courier New"/>
                <a:ea typeface="DejaVu Sans"/>
              </a:rPr>
              <a:t>2i 3j 6k 7l</a:t>
            </a:r>
            <a:endParaRPr b="0" lang="en-US" sz="1200" spc="-1" strike="noStrike">
              <a:solidFill>
                <a:srgbClr val="000000"/>
              </a:solidFill>
              <a:latin typeface="Arial"/>
            </a:endParaRPr>
          </a:p>
        </p:txBody>
      </p:sp>
      <p:sp>
        <p:nvSpPr>
          <p:cNvPr id="118" name=""/>
          <p:cNvSpPr/>
          <p:nvPr/>
        </p:nvSpPr>
        <p:spPr>
          <a:xfrm>
            <a:off x="3600000" y="5040000"/>
            <a:ext cx="1223280" cy="283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E" sz="1200" spc="-1" strike="noStrike">
                <a:solidFill>
                  <a:srgbClr val="000000"/>
                </a:solidFill>
                <a:latin typeface="Courier New"/>
                <a:ea typeface="DejaVu Sans"/>
              </a:rPr>
              <a:t>2i 3j 6k 7l</a:t>
            </a:r>
            <a:endParaRPr b="0" lang="en-US" sz="1200" spc="-1" strike="noStrike">
              <a:solidFill>
                <a:srgbClr val="000000"/>
              </a:solidFill>
              <a:latin typeface="Arial"/>
            </a:endParaRPr>
          </a:p>
        </p:txBody>
      </p:sp>
      <p:sp>
        <p:nvSpPr>
          <p:cNvPr id="119" name=""/>
          <p:cNvSpPr/>
          <p:nvPr/>
        </p:nvSpPr>
        <p:spPr>
          <a:xfrm rot="16178400">
            <a:off x="2877120" y="3388680"/>
            <a:ext cx="865440" cy="283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E" sz="800" spc="-1" strike="noStrike">
                <a:solidFill>
                  <a:srgbClr val="000000"/>
                </a:solidFill>
                <a:latin typeface="Courier New"/>
                <a:ea typeface="DejaVu Sans"/>
              </a:rPr>
              <a:t>2i 3j 6k 7l</a:t>
            </a:r>
            <a:endParaRPr b="0" lang="en-US" sz="800" spc="-1" strike="noStrike">
              <a:solidFill>
                <a:srgbClr val="000000"/>
              </a:solidFill>
              <a:latin typeface="Arial"/>
            </a:endParaRPr>
          </a:p>
        </p:txBody>
      </p:sp>
      <p:sp>
        <p:nvSpPr>
          <p:cNvPr id="120" name=""/>
          <p:cNvSpPr/>
          <p:nvPr/>
        </p:nvSpPr>
        <p:spPr>
          <a:xfrm rot="16178400">
            <a:off x="1509120" y="2668680"/>
            <a:ext cx="865440" cy="283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E" sz="800" spc="-1" strike="noStrike">
                <a:solidFill>
                  <a:srgbClr val="000000"/>
                </a:solidFill>
                <a:latin typeface="Courier New"/>
                <a:ea typeface="DejaVu Sans"/>
              </a:rPr>
              <a:t>2i 3j 6k 7l</a:t>
            </a:r>
            <a:endParaRPr b="0" lang="en-US" sz="800" spc="-1" strike="noStrike">
              <a:solidFill>
                <a:srgbClr val="000000"/>
              </a:solidFill>
              <a:latin typeface="Arial"/>
            </a:endParaRPr>
          </a:p>
        </p:txBody>
      </p:sp>
      <p:sp>
        <p:nvSpPr>
          <p:cNvPr id="121" name=""/>
          <p:cNvSpPr/>
          <p:nvPr/>
        </p:nvSpPr>
        <p:spPr>
          <a:xfrm rot="16178400">
            <a:off x="2302560" y="3024720"/>
            <a:ext cx="865440" cy="283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E" sz="800" spc="-1" strike="noStrike">
                <a:solidFill>
                  <a:srgbClr val="001bff"/>
                </a:solidFill>
                <a:latin typeface="Courier New"/>
                <a:ea typeface="DejaVu Sans"/>
              </a:rPr>
              <a:t>2i 3j 6k 7l</a:t>
            </a:r>
            <a:endParaRPr b="0" lang="en-US" sz="800" spc="-1" strike="noStrike">
              <a:solidFill>
                <a:srgbClr val="000000"/>
              </a:solidFill>
              <a:latin typeface="Arial"/>
            </a:endParaRPr>
          </a:p>
        </p:txBody>
      </p:sp>
      <p:sp>
        <p:nvSpPr>
          <p:cNvPr id="122" name=""/>
          <p:cNvSpPr/>
          <p:nvPr/>
        </p:nvSpPr>
        <p:spPr>
          <a:xfrm rot="16178400">
            <a:off x="6406560" y="2596680"/>
            <a:ext cx="865440" cy="283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E" sz="800" spc="-1" strike="noStrike">
                <a:solidFill>
                  <a:srgbClr val="000000"/>
                </a:solidFill>
                <a:latin typeface="Courier New"/>
                <a:ea typeface="DejaVu Sans"/>
              </a:rPr>
              <a:t>2i 3j 6k 7l</a:t>
            </a:r>
            <a:endParaRPr b="0" lang="en-US" sz="800" spc="-1" strike="noStrike">
              <a:solidFill>
                <a:srgbClr val="000000"/>
              </a:solidFill>
              <a:latin typeface="Arial"/>
            </a:endParaRPr>
          </a:p>
        </p:txBody>
      </p:sp>
      <p:sp>
        <p:nvSpPr>
          <p:cNvPr id="123" name=""/>
          <p:cNvSpPr/>
          <p:nvPr/>
        </p:nvSpPr>
        <p:spPr>
          <a:xfrm rot="16178400">
            <a:off x="7990560" y="3388680"/>
            <a:ext cx="865440" cy="283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E" sz="800" spc="-1" strike="noStrike">
                <a:solidFill>
                  <a:srgbClr val="000000"/>
                </a:solidFill>
                <a:latin typeface="Courier New"/>
                <a:ea typeface="DejaVu Sans"/>
              </a:rPr>
              <a:t>2i 3j 6k 7l</a:t>
            </a:r>
            <a:endParaRPr b="0" lang="en-US" sz="800" spc="-1" strike="noStrike">
              <a:solidFill>
                <a:srgbClr val="000000"/>
              </a:solidFill>
              <a:latin typeface="Arial"/>
            </a:endParaRPr>
          </a:p>
        </p:txBody>
      </p:sp>
      <p:sp>
        <p:nvSpPr>
          <p:cNvPr id="124" name=""/>
          <p:cNvSpPr/>
          <p:nvPr/>
        </p:nvSpPr>
        <p:spPr>
          <a:xfrm rot="16178400">
            <a:off x="7282800" y="3024720"/>
            <a:ext cx="865440" cy="283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E" sz="800" spc="-1" strike="noStrike">
                <a:solidFill>
                  <a:srgbClr val="001bff"/>
                </a:solidFill>
                <a:latin typeface="Courier New"/>
                <a:ea typeface="DejaVu Sans"/>
              </a:rPr>
              <a:t>2i 3j 6k 7l</a:t>
            </a:r>
            <a:endParaRPr b="0" lang="en-US" sz="800" spc="-1" strike="noStrike">
              <a:solidFill>
                <a:srgbClr val="000000"/>
              </a:solidFill>
              <a:latin typeface="Arial"/>
            </a:endParaRPr>
          </a:p>
        </p:txBody>
      </p:sp>
      <p:sp>
        <p:nvSpPr>
          <p:cNvPr id="125" name=""/>
          <p:cNvSpPr/>
          <p:nvPr/>
        </p:nvSpPr>
        <p:spPr>
          <a:xfrm rot="20050200">
            <a:off x="4104720" y="3209040"/>
            <a:ext cx="916200" cy="288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E" sz="800" spc="-1" strike="noStrike">
                <a:solidFill>
                  <a:srgbClr val="000000"/>
                </a:solidFill>
                <a:latin typeface="Courier New"/>
                <a:ea typeface="DejaVu Sans"/>
              </a:rPr>
              <a:t>2i 3j 6k 7l</a:t>
            </a:r>
            <a:endParaRPr b="0" lang="en-US" sz="800" spc="-1" strike="noStrike">
              <a:solidFill>
                <a:srgbClr val="000000"/>
              </a:solidFill>
              <a:latin typeface="Arial"/>
            </a:endParaRPr>
          </a:p>
        </p:txBody>
      </p:sp>
      <p:sp>
        <p:nvSpPr>
          <p:cNvPr id="126" name=""/>
          <p:cNvSpPr/>
          <p:nvPr/>
        </p:nvSpPr>
        <p:spPr>
          <a:xfrm rot="1617600">
            <a:off x="5254920" y="3243240"/>
            <a:ext cx="865440" cy="283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E" sz="800" spc="-1" strike="noStrike">
                <a:solidFill>
                  <a:srgbClr val="000000"/>
                </a:solidFill>
                <a:latin typeface="Courier New"/>
                <a:ea typeface="DejaVu Sans"/>
              </a:rPr>
              <a:t>2i 3j 6k 7l</a:t>
            </a:r>
            <a:endParaRPr b="0" lang="en-US" sz="800" spc="-1" strike="noStrike">
              <a:solidFill>
                <a:srgbClr val="000000"/>
              </a:solidFill>
              <a:latin typeface="Arial"/>
            </a:endParaRPr>
          </a:p>
        </p:txBody>
      </p:sp>
      <p:sp>
        <p:nvSpPr>
          <p:cNvPr id="127" name=""/>
          <p:cNvSpPr/>
          <p:nvPr/>
        </p:nvSpPr>
        <p:spPr>
          <a:xfrm>
            <a:off x="72000" y="3019320"/>
            <a:ext cx="1583280" cy="21373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en-IE" sz="1200" spc="-1" strike="noStrike">
                <a:solidFill>
                  <a:srgbClr val="000000"/>
                </a:solidFill>
                <a:latin typeface="Arial"/>
                <a:ea typeface="DejaVu Sans"/>
              </a:rPr>
              <a:t>Legend</a:t>
            </a:r>
            <a:endParaRPr b="0" lang="en-US" sz="1200" spc="-1" strike="noStrike">
              <a:solidFill>
                <a:srgbClr val="000000"/>
              </a:solidFill>
              <a:latin typeface="Arial"/>
            </a:endParaRPr>
          </a:p>
          <a:p>
            <a:pPr>
              <a:lnSpc>
                <a:spcPct val="100000"/>
              </a:lnSpc>
            </a:pPr>
            <a:r>
              <a:rPr b="0" lang="en-IE" sz="1200" spc="-1" strike="noStrike">
                <a:solidFill>
                  <a:srgbClr val="000000"/>
                </a:solidFill>
                <a:latin typeface="Arial"/>
                <a:ea typeface="DejaVu Sans"/>
              </a:rPr>
              <a:t>Nodes:Represent specific potato-growing regions.</a:t>
            </a:r>
            <a:endParaRPr b="0" lang="en-US" sz="1200" spc="-1" strike="noStrike">
              <a:solidFill>
                <a:srgbClr val="000000"/>
              </a:solidFill>
              <a:latin typeface="Arial"/>
            </a:endParaRPr>
          </a:p>
          <a:p>
            <a:pPr>
              <a:lnSpc>
                <a:spcPct val="100000"/>
              </a:lnSpc>
            </a:pPr>
            <a:endParaRPr b="0" lang="en-US" sz="1200" spc="-1" strike="noStrike">
              <a:solidFill>
                <a:srgbClr val="000000"/>
              </a:solidFill>
              <a:latin typeface="Arial"/>
            </a:endParaRPr>
          </a:p>
          <a:p>
            <a:pPr>
              <a:lnSpc>
                <a:spcPct val="100000"/>
              </a:lnSpc>
            </a:pPr>
            <a:r>
              <a:rPr b="0" lang="en-IE" sz="1200" spc="-1" strike="noStrike">
                <a:solidFill>
                  <a:srgbClr val="000000"/>
                </a:solidFill>
                <a:latin typeface="Arial"/>
                <a:ea typeface="DejaVu Sans"/>
              </a:rPr>
              <a:t>Edges: Represent connections between regions, </a:t>
            </a:r>
            <a:endParaRPr b="0" lang="en-US" sz="1200" spc="-1" strike="noStrike">
              <a:solidFill>
                <a:srgbClr val="000000"/>
              </a:solidFill>
              <a:latin typeface="Arial"/>
            </a:endParaRPr>
          </a:p>
          <a:p>
            <a:pPr>
              <a:lnSpc>
                <a:spcPct val="100000"/>
              </a:lnSpc>
            </a:pPr>
            <a:r>
              <a:rPr b="0" lang="en-IE" sz="1200" spc="-1" strike="noStrike">
                <a:solidFill>
                  <a:srgbClr val="000000"/>
                </a:solidFill>
                <a:latin typeface="Arial"/>
                <a:ea typeface="DejaVu Sans"/>
              </a:rPr>
              <a:t>- trade routes,</a:t>
            </a:r>
            <a:endParaRPr b="0" lang="en-US" sz="1200" spc="-1" strike="noStrike">
              <a:solidFill>
                <a:srgbClr val="000000"/>
              </a:solidFill>
              <a:latin typeface="Arial"/>
            </a:endParaRPr>
          </a:p>
          <a:p>
            <a:pPr>
              <a:lnSpc>
                <a:spcPct val="100000"/>
              </a:lnSpc>
            </a:pPr>
            <a:r>
              <a:rPr b="0" lang="en-IE" sz="1200" spc="-1" strike="noStrike">
                <a:solidFill>
                  <a:srgbClr val="000000"/>
                </a:solidFill>
                <a:latin typeface="Arial"/>
                <a:ea typeface="DejaVu Sans"/>
              </a:rPr>
              <a:t>- human movement, </a:t>
            </a:r>
            <a:endParaRPr b="0" lang="en-US" sz="1200" spc="-1" strike="noStrike">
              <a:solidFill>
                <a:srgbClr val="000000"/>
              </a:solidFill>
              <a:latin typeface="Arial"/>
            </a:endParaRPr>
          </a:p>
          <a:p>
            <a:pPr>
              <a:lnSpc>
                <a:spcPct val="100000"/>
              </a:lnSpc>
            </a:pPr>
            <a:r>
              <a:rPr b="0" lang="en-IE" sz="1200" spc="-1" strike="noStrike">
                <a:solidFill>
                  <a:srgbClr val="000000"/>
                </a:solidFill>
                <a:latin typeface="Arial"/>
                <a:ea typeface="DejaVu Sans"/>
              </a:rPr>
              <a:t>-natural pathways.</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8" name="" descr=""/>
          <p:cNvPicPr/>
          <p:nvPr/>
        </p:nvPicPr>
        <p:blipFill>
          <a:blip r:embed="rId1"/>
          <a:stretch/>
        </p:blipFill>
        <p:spPr>
          <a:xfrm>
            <a:off x="1872000" y="594000"/>
            <a:ext cx="6627240" cy="473328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503640" y="225720"/>
            <a:ext cx="9070920" cy="945720"/>
          </a:xfrm>
          <a:prstGeom prst="rect">
            <a:avLst/>
          </a:prstGeom>
          <a:noFill/>
          <a:ln w="0">
            <a:noFill/>
          </a:ln>
        </p:spPr>
        <p:txBody>
          <a:bodyPr lIns="0" rIns="0" tIns="0" bIns="0" anchor="ctr">
            <a:noAutofit/>
          </a:bodyPr>
          <a:p>
            <a:pPr indent="0">
              <a:lnSpc>
                <a:spcPct val="100000"/>
              </a:lnSpc>
              <a:buNone/>
              <a:tabLst>
                <a:tab algn="l" pos="0"/>
              </a:tabLst>
            </a:pPr>
            <a:r>
              <a:rPr b="0" lang="en-US" sz="1800" spc="-1" strike="noStrike">
                <a:solidFill>
                  <a:srgbClr val="000000"/>
                </a:solidFill>
                <a:latin typeface="Arial"/>
              </a:rPr>
              <a:t>Methodology</a:t>
            </a:r>
            <a:endParaRPr b="0" lang="en-US" sz="1800" spc="-1" strike="noStrike">
              <a:solidFill>
                <a:srgbClr val="000000"/>
              </a:solidFill>
              <a:latin typeface="Arial"/>
            </a:endParaRPr>
          </a:p>
        </p:txBody>
      </p:sp>
      <p:sp>
        <p:nvSpPr>
          <p:cNvPr id="130" name="PlaceHolder 2"/>
          <p:cNvSpPr>
            <a:spLocks noGrp="1"/>
          </p:cNvSpPr>
          <p:nvPr>
            <p:ph/>
          </p:nvPr>
        </p:nvSpPr>
        <p:spPr>
          <a:xfrm>
            <a:off x="503640" y="1326240"/>
            <a:ext cx="9070920" cy="3929040"/>
          </a:xfrm>
          <a:prstGeom prst="rect">
            <a:avLst/>
          </a:prstGeom>
          <a:noFill/>
          <a:ln w="0">
            <a:noFill/>
          </a:ln>
        </p:spPr>
        <p:txBody>
          <a:bodyPr lIns="0" rIns="0" tIns="0" bIns="0" anchor="t">
            <a:normAutofit fontScale="44000"/>
          </a:bodyPr>
          <a:p>
            <a:pPr marL="190080" indent="-142560">
              <a:lnSpc>
                <a:spcPct val="100000"/>
              </a:lnSpc>
              <a:spcBef>
                <a:spcPts val="1414"/>
              </a:spcBef>
              <a:buClr>
                <a:srgbClr val="000000"/>
              </a:buClr>
              <a:buSzPct val="45000"/>
              <a:buFont typeface="Wingdings" charset="2"/>
              <a:buChar char=""/>
            </a:pPr>
            <a:r>
              <a:rPr b="0" lang="en-IE" sz="3200" spc="-1" strike="noStrike">
                <a:solidFill>
                  <a:srgbClr val="000000"/>
                </a:solidFill>
                <a:latin typeface="Arial"/>
              </a:rPr>
              <a:t>The epidemiological model desinged to estimate the prevalence and the spread of potato disease across potato growing regions; fcusing on the cimatic conditions favoring disease causing pathogen to proliferate in regions and the risk factor that other parameters such as trade routes, seed storage seed handling, the alternative crop that pest and pathogens could hibernate to. </a:t>
            </a:r>
            <a:endParaRPr b="0" lang="en-US" sz="3200" spc="-1" strike="noStrike">
              <a:solidFill>
                <a:srgbClr val="000000"/>
              </a:solidFill>
              <a:latin typeface="Arial"/>
            </a:endParaRPr>
          </a:p>
          <a:p>
            <a:pPr marL="190080" indent="-142560">
              <a:lnSpc>
                <a:spcPct val="100000"/>
              </a:lnSpc>
              <a:spcBef>
                <a:spcPts val="1414"/>
              </a:spcBef>
              <a:buClr>
                <a:srgbClr val="000000"/>
              </a:buClr>
              <a:buSzPct val="45000"/>
              <a:buFont typeface="Wingdings" charset="2"/>
              <a:buChar char=""/>
              <a:tabLst>
                <a:tab algn="l" pos="0"/>
              </a:tabLst>
            </a:pPr>
            <a:r>
              <a:rPr b="0" lang="en-IE" sz="3200" spc="-1" strike="noStrike">
                <a:solidFill>
                  <a:srgbClr val="000000"/>
                </a:solidFill>
                <a:latin typeface="Arial"/>
              </a:rPr>
              <a:t>All this risk factors are captured into the model whereby the collective factors in a region/designated node are encompased as a vector unit collectively ths vector unit is the risk factor of that node and the movement of seed and people from one node to another posses the risk of spread of the disease. </a:t>
            </a:r>
            <a:endParaRPr b="0" lang="en-US" sz="3200" spc="-1" strike="noStrike">
              <a:solidFill>
                <a:srgbClr val="000000"/>
              </a:solidFill>
              <a:latin typeface="Arial"/>
            </a:endParaRPr>
          </a:p>
          <a:p>
            <a:pPr marL="190080" indent="-142560">
              <a:lnSpc>
                <a:spcPct val="100000"/>
              </a:lnSpc>
              <a:spcBef>
                <a:spcPts val="1414"/>
              </a:spcBef>
              <a:buClr>
                <a:srgbClr val="000000"/>
              </a:buClr>
              <a:buSzPct val="45000"/>
              <a:buFont typeface="Wingdings" charset="2"/>
              <a:buChar char=""/>
              <a:tabLst>
                <a:tab algn="l" pos="0"/>
              </a:tabLst>
            </a:pPr>
            <a:r>
              <a:rPr b="0" lang="en-IE" sz="3200" spc="-1" strike="noStrike">
                <a:solidFill>
                  <a:srgbClr val="000000"/>
                </a:solidFill>
                <a:latin typeface="Arial"/>
              </a:rPr>
              <a:t>The disease can also be moved by animals wind direction floods and other natural phenomenas that are caused by climate change. The moment the risk vector move or transitions to another node there is some transformation in the vector risk</a:t>
            </a:r>
            <a:endParaRPr b="0" lang="en-US" sz="3200" spc="-1" strike="noStrike">
              <a:solidFill>
                <a:srgbClr val="000000"/>
              </a:solidFill>
              <a:latin typeface="Arial"/>
            </a:endParaRPr>
          </a:p>
          <a:p>
            <a:pPr marL="190080" indent="-142560">
              <a:lnSpc>
                <a:spcPct val="100000"/>
              </a:lnSpc>
              <a:spcBef>
                <a:spcPts val="1414"/>
              </a:spcBef>
              <a:buClr>
                <a:srgbClr val="000000"/>
              </a:buClr>
              <a:buSzPct val="45000"/>
              <a:buFont typeface="Wingdings" charset="2"/>
              <a:buChar char=""/>
              <a:tabLst>
                <a:tab algn="l" pos="0"/>
              </a:tabLst>
            </a:pPr>
            <a:r>
              <a:rPr b="0" lang="en-IE" sz="3200" spc="-1" strike="noStrike">
                <a:solidFill>
                  <a:srgbClr val="000000"/>
                </a:solidFill>
                <a:latin typeface="Arial"/>
              </a:rPr>
              <a:t>factor  and thus making the vector to transform according to the influence of the transforming function/vector and in this case it is the vector unit of risk assocated with movement such as trade routes either passing through disease infested areas or seed being poorly handled as it is moved from one farmer to another in the market place. this vector transform the node vector that is moving and the vector that reaches the next node will be different or transformed accordingly.</a:t>
            </a:r>
            <a:endParaRPr b="0" lang="en-US" sz="3200" spc="-1" strike="noStrike">
              <a:solidFill>
                <a:srgbClr val="000000"/>
              </a:solidFill>
              <a:latin typeface="Arial"/>
            </a:endParaRPr>
          </a:p>
          <a:p>
            <a:pPr marL="190080" indent="-142560">
              <a:lnSpc>
                <a:spcPct val="100000"/>
              </a:lnSpc>
              <a:spcBef>
                <a:spcPts val="1414"/>
              </a:spcBef>
              <a:buClr>
                <a:srgbClr val="000000"/>
              </a:buClr>
              <a:buSzPct val="45000"/>
              <a:buFont typeface="Wingdings" charset="2"/>
              <a:buChar char=""/>
              <a:tabLst>
                <a:tab algn="l" pos="0"/>
              </a:tabLst>
            </a:pPr>
            <a:r>
              <a:rPr b="0" lang="en-IE" sz="3200" spc="-1" strike="noStrike">
                <a:solidFill>
                  <a:srgbClr val="000000"/>
                </a:solidFill>
                <a:latin typeface="Arial"/>
              </a:rPr>
              <a:t>Now the host node also has its risk vector and once the new vector come sin the nodes vector becomes a matrix encompassed by these two vectors</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503640" y="225720"/>
            <a:ext cx="9070920" cy="945720"/>
          </a:xfrm>
          <a:prstGeom prst="rect">
            <a:avLst/>
          </a:prstGeom>
          <a:noFill/>
          <a:ln w="0">
            <a:noFill/>
          </a:ln>
        </p:spPr>
        <p:txBody>
          <a:bodyPr lIns="0" rIns="0" tIns="0" bIns="0" anchor="ctr">
            <a:noAutofit/>
          </a:bodyPr>
          <a:p>
            <a:pPr indent="0">
              <a:lnSpc>
                <a:spcPct val="100000"/>
              </a:lnSpc>
              <a:buNone/>
            </a:pPr>
            <a:r>
              <a:rPr b="0" lang="en-US" sz="1800" spc="-1" strike="noStrike">
                <a:solidFill>
                  <a:srgbClr val="000000"/>
                </a:solidFill>
                <a:latin typeface="Arial"/>
              </a:rPr>
              <a:t>Methodology</a:t>
            </a:r>
            <a:br>
              <a:rPr sz="1800"/>
            </a:br>
            <a:endParaRPr b="0" lang="en-US" sz="1800" spc="-1" strike="noStrike">
              <a:solidFill>
                <a:srgbClr val="000000"/>
              </a:solidFill>
              <a:latin typeface="Arial"/>
            </a:endParaRPr>
          </a:p>
        </p:txBody>
      </p:sp>
      <p:sp>
        <p:nvSpPr>
          <p:cNvPr id="132" name="PlaceHolder 2"/>
          <p:cNvSpPr>
            <a:spLocks noGrp="1"/>
          </p:cNvSpPr>
          <p:nvPr>
            <p:ph/>
          </p:nvPr>
        </p:nvSpPr>
        <p:spPr>
          <a:xfrm>
            <a:off x="503640" y="1326240"/>
            <a:ext cx="9070920" cy="3287520"/>
          </a:xfrm>
          <a:prstGeom prst="rect">
            <a:avLst/>
          </a:prstGeom>
          <a:noFill/>
          <a:ln w="0">
            <a:noFill/>
          </a:ln>
        </p:spPr>
        <p:txBody>
          <a:bodyPr lIns="0" rIns="0" tIns="0" bIns="0" anchor="t">
            <a:normAutofit fontScale="58000"/>
          </a:bodyPr>
          <a:p>
            <a:pPr marL="250560" indent="-187920">
              <a:lnSpc>
                <a:spcPct val="100000"/>
              </a:lnSpc>
              <a:spcBef>
                <a:spcPts val="1414"/>
              </a:spcBef>
              <a:buClr>
                <a:srgbClr val="000000"/>
              </a:buClr>
              <a:buSzPct val="45000"/>
              <a:buFont typeface="Wingdings" charset="2"/>
              <a:buChar char=""/>
            </a:pPr>
            <a:r>
              <a:rPr b="0" lang="en-IE" sz="3200" spc="-1" strike="noStrike">
                <a:solidFill>
                  <a:srgbClr val="000000"/>
                </a:solidFill>
                <a:latin typeface="Arial"/>
              </a:rPr>
              <a:t>Node Risk Vector: Encompasses factors influencing disease risk within a region:</a:t>
            </a:r>
            <a:endParaRPr b="0" lang="en-US" sz="3200" spc="-1" strike="noStrike">
              <a:solidFill>
                <a:srgbClr val="000000"/>
              </a:solidFill>
              <a:latin typeface="Arial"/>
            </a:endParaRPr>
          </a:p>
          <a:p>
            <a:pPr marL="250560" indent="0">
              <a:lnSpc>
                <a:spcPct val="100000"/>
              </a:lnSpc>
              <a:spcBef>
                <a:spcPts val="1414"/>
              </a:spcBef>
              <a:buNone/>
              <a:tabLst>
                <a:tab algn="l" pos="0"/>
              </a:tabLst>
            </a:pPr>
            <a:r>
              <a:rPr b="0" lang="en-IE" sz="3200" spc="-1" strike="noStrike">
                <a:solidFill>
                  <a:srgbClr val="000000"/>
                </a:solidFill>
                <a:latin typeface="Arial"/>
              </a:rPr>
              <a:t>Climate conditions (Climatic zones)</a:t>
            </a:r>
            <a:endParaRPr b="0" lang="en-US" sz="3200" spc="-1" strike="noStrike">
              <a:solidFill>
                <a:srgbClr val="000000"/>
              </a:solidFill>
              <a:latin typeface="Arial"/>
            </a:endParaRPr>
          </a:p>
          <a:p>
            <a:pPr marL="250560" indent="0">
              <a:lnSpc>
                <a:spcPct val="100000"/>
              </a:lnSpc>
              <a:spcBef>
                <a:spcPts val="1414"/>
              </a:spcBef>
              <a:buNone/>
              <a:tabLst>
                <a:tab algn="l" pos="0"/>
              </a:tabLst>
            </a:pPr>
            <a:r>
              <a:rPr b="0" lang="en-IE" sz="3200" spc="-1" strike="noStrike">
                <a:solidFill>
                  <a:srgbClr val="000000"/>
                </a:solidFill>
                <a:latin typeface="Arial"/>
              </a:rPr>
              <a:t>Agricultural practices (seed storage, handling)</a:t>
            </a:r>
            <a:endParaRPr b="0" lang="en-US" sz="3200" spc="-1" strike="noStrike">
              <a:solidFill>
                <a:srgbClr val="000000"/>
              </a:solidFill>
              <a:latin typeface="Arial"/>
            </a:endParaRPr>
          </a:p>
          <a:p>
            <a:pPr marL="250560" indent="0">
              <a:lnSpc>
                <a:spcPct val="100000"/>
              </a:lnSpc>
              <a:spcBef>
                <a:spcPts val="1414"/>
              </a:spcBef>
              <a:buNone/>
              <a:tabLst>
                <a:tab algn="l" pos="0"/>
              </a:tabLst>
            </a:pPr>
            <a:r>
              <a:rPr b="0" lang="en-IE" sz="3200" spc="-1" strike="noStrike">
                <a:solidFill>
                  <a:srgbClr val="000000"/>
                </a:solidFill>
                <a:latin typeface="Arial"/>
              </a:rPr>
              <a:t>Presence of alternative host plants</a:t>
            </a:r>
            <a:endParaRPr b="0" lang="en-US" sz="3200" spc="-1" strike="noStrike">
              <a:solidFill>
                <a:srgbClr val="000000"/>
              </a:solidFill>
              <a:latin typeface="Arial"/>
            </a:endParaRPr>
          </a:p>
          <a:p>
            <a:pPr marL="250560" indent="-187920">
              <a:lnSpc>
                <a:spcPct val="100000"/>
              </a:lnSpc>
              <a:spcBef>
                <a:spcPts val="1414"/>
              </a:spcBef>
              <a:buClr>
                <a:srgbClr val="000000"/>
              </a:buClr>
              <a:buSzPct val="45000"/>
              <a:buFont typeface="Wingdings" charset="2"/>
              <a:buChar char=""/>
              <a:tabLst>
                <a:tab algn="l" pos="0"/>
              </a:tabLst>
            </a:pPr>
            <a:r>
              <a:rPr b="0" lang="en-IE" sz="3200" spc="-1" strike="noStrike">
                <a:solidFill>
                  <a:srgbClr val="000000"/>
                </a:solidFill>
                <a:latin typeface="Arial"/>
              </a:rPr>
              <a:t>Edge Risk Vector: Accounts for factors influencing disease transmission between regions:</a:t>
            </a:r>
            <a:endParaRPr b="0" lang="en-US" sz="3200" spc="-1" strike="noStrike">
              <a:solidFill>
                <a:srgbClr val="000000"/>
              </a:solidFill>
              <a:latin typeface="Arial"/>
            </a:endParaRPr>
          </a:p>
          <a:p>
            <a:pPr marL="250560" indent="0">
              <a:lnSpc>
                <a:spcPct val="100000"/>
              </a:lnSpc>
              <a:spcBef>
                <a:spcPts val="1414"/>
              </a:spcBef>
              <a:buNone/>
              <a:tabLst>
                <a:tab algn="l" pos="0"/>
              </a:tabLst>
            </a:pPr>
            <a:r>
              <a:rPr b="0" lang="en-IE" sz="3200" spc="-1" strike="noStrike">
                <a:solidFill>
                  <a:srgbClr val="000000"/>
                </a:solidFill>
                <a:latin typeface="Arial"/>
              </a:rPr>
              <a:t>Trade routes (distance, frequency)</a:t>
            </a:r>
            <a:endParaRPr b="0" lang="en-US" sz="3200" spc="-1" strike="noStrike">
              <a:solidFill>
                <a:srgbClr val="000000"/>
              </a:solidFill>
              <a:latin typeface="Arial"/>
            </a:endParaRPr>
          </a:p>
          <a:p>
            <a:pPr marL="250560" indent="0">
              <a:lnSpc>
                <a:spcPct val="100000"/>
              </a:lnSpc>
              <a:spcBef>
                <a:spcPts val="1414"/>
              </a:spcBef>
              <a:buNone/>
              <a:tabLst>
                <a:tab algn="l" pos="0"/>
              </a:tabLst>
            </a:pPr>
            <a:r>
              <a:rPr b="0" lang="en-IE" sz="3200" spc="-1" strike="noStrike">
                <a:solidFill>
                  <a:srgbClr val="000000"/>
                </a:solidFill>
                <a:latin typeface="Arial"/>
              </a:rPr>
              <a:t>Human movement</a:t>
            </a:r>
            <a:endParaRPr b="0" lang="en-US" sz="3200" spc="-1" strike="noStrike">
              <a:solidFill>
                <a:srgbClr val="000000"/>
              </a:solidFill>
              <a:latin typeface="Arial"/>
            </a:endParaRPr>
          </a:p>
          <a:p>
            <a:pPr marL="250560" indent="-187920">
              <a:lnSpc>
                <a:spcPct val="100000"/>
              </a:lnSpc>
              <a:spcBef>
                <a:spcPts val="1414"/>
              </a:spcBef>
              <a:buClr>
                <a:srgbClr val="000000"/>
              </a:buClr>
              <a:buSzPct val="45000"/>
              <a:buFont typeface="Wingdings" charset="2"/>
              <a:buChar char=""/>
              <a:tabLst>
                <a:tab algn="l" pos="0"/>
              </a:tabLst>
            </a:pPr>
            <a:r>
              <a:rPr b="0" lang="en-IE" sz="3200" spc="-1" strike="noStrike">
                <a:solidFill>
                  <a:srgbClr val="000000"/>
                </a:solidFill>
                <a:latin typeface="Arial"/>
                <a:ea typeface="Noto Sans CJK SC"/>
              </a:rPr>
              <a:t>Natural phenomena (wind, water, Animals)</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273</TotalTime>
  <Application>LibreOffice/7.5.5.2$Linux_X86_64 LibreOffice_project/50$Build-2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2020-11-15T22:27:53Z</dcterms:created>
  <dc:creator/>
  <dc:description/>
  <dc:language>en-US</dc:language>
  <cp:lastModifiedBy>Shadrack Oriama</cp:lastModifiedBy>
  <dcterms:modified xsi:type="dcterms:W3CDTF">2025-01-15T06:24:13Z</dcterms:modified>
  <cp:revision>44</cp:revision>
  <dc:subject/>
  <dc:title/>
</cp:coreProperties>
</file>

<file path=docProps/custom.xml><?xml version="1.0" encoding="utf-8"?>
<Properties xmlns="http://schemas.openxmlformats.org/officeDocument/2006/custom-properties" xmlns:vt="http://schemas.openxmlformats.org/officeDocument/2006/docPropsVTypes"/>
</file>