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58" r:id="rId4"/>
    <p:sldId id="259" r:id="rId5"/>
    <p:sldId id="260" r:id="rId6"/>
    <p:sldId id="268" r:id="rId7"/>
    <p:sldId id="269" r:id="rId8"/>
    <p:sldId id="264" r:id="rId9"/>
    <p:sldId id="271" r:id="rId10"/>
    <p:sldId id="272" r:id="rId11"/>
    <p:sldId id="273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60" autoAdjust="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5151AD3-56D0-4892-9CC3-0245E0F61F03}">
      <dgm:prSet phldrT="[Text]"/>
      <dgm:spPr/>
      <dgm:t>
        <a:bodyPr rtlCol="0"/>
        <a:lstStyle/>
        <a:p>
          <a:pPr rtl="0"/>
          <a:r>
            <a:rPr lang="pl-PL" noProof="0" dirty="0">
              <a:latin typeface="Calibri" panose="020F0502020204030204" pitchFamily="34" charset="0"/>
              <a:cs typeface="Calibri" panose="020F0502020204030204" pitchFamily="34" charset="0"/>
            </a:rPr>
            <a:t>Las losowy</a:t>
          </a:r>
        </a:p>
      </dgm:t>
    </dgm:pt>
    <dgm:pt modelId="{251E6184-4BAA-4DDB-A10B-FABA4B4EC6AC}" type="par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8D6B5241-E3C8-447A-AED6-C9C8EC5B134E}" type="sib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C8B9AACC-6090-4E93-B112-FEF419B2C8C0}">
      <dgm:prSet phldrT="[Text]"/>
      <dgm:spPr/>
      <dgm:t>
        <a:bodyPr rtlCol="0"/>
        <a:lstStyle/>
        <a:p>
          <a:pPr rtl="0"/>
          <a:r>
            <a:rPr lang="pl-PL" noProof="0" dirty="0">
              <a:latin typeface="Calibri" panose="020F0502020204030204" pitchFamily="34" charset="0"/>
              <a:cs typeface="Calibri" panose="020F0502020204030204" pitchFamily="34" charset="0"/>
            </a:rPr>
            <a:t>Naiwny Gaussowski Klasyfikator Bayesa</a:t>
          </a:r>
        </a:p>
      </dgm:t>
    </dgm:pt>
    <dgm:pt modelId="{A7E617ED-9935-4663-8F3F-C5929E3D596D}" type="par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189DEA9E-C25E-4034-8501-E0959F0E50DA}" type="sib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DD879645-BB58-407B-A47E-D1FA7C57DE19}">
      <dgm:prSet phldrT="[Text]"/>
      <dgm:spPr/>
      <dgm:t>
        <a:bodyPr rtlCol="0"/>
        <a:lstStyle/>
        <a:p>
          <a:pPr algn="just" rtl="0">
            <a:buFontTx/>
            <a:buNone/>
          </a:pPr>
          <a:r>
            <a:rPr lang="pl-PL" b="0" i="0" dirty="0">
              <a:latin typeface="Calibri" panose="020F0502020204030204" pitchFamily="34" charset="0"/>
              <a:cs typeface="Calibri" panose="020F0502020204030204" pitchFamily="34" charset="0"/>
            </a:rPr>
            <a:t>	Metoda zespołowa uczenia maszynowego dla klasyfikacji, regresji i innych zadań, która polega na konstruowaniu wielu drzew decyzyjnych w czasie uczenia i generowaniu klasy, która jest dominanta klas (klasyfikacja) lub przewidywaną średnią (regresja) poszczególnych drzew.</a:t>
          </a:r>
          <a:endParaRPr lang="pl-PL" noProof="0" dirty="0"/>
        </a:p>
      </dgm:t>
    </dgm:pt>
    <dgm:pt modelId="{DF9B7292-02E2-428F-9384-E2F91AD9145A}" type="par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888118AD-0CFE-47C8-B0CF-5D705BEE4271}" type="sib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C923180A-1F5E-4EDF-B1B4-BF296491DA39}">
      <dgm:prSet phldrT="[Text]"/>
      <dgm:spPr/>
      <dgm:t>
        <a:bodyPr rtlCol="0"/>
        <a:lstStyle/>
        <a:p>
          <a:pPr algn="just" rtl="0">
            <a:buFontTx/>
            <a:buNone/>
          </a:pPr>
          <a:r>
            <a:rPr lang="pl-PL" noProof="0" dirty="0"/>
            <a:t>	</a:t>
          </a:r>
          <a:r>
            <a:rPr lang="pl-PL" noProof="0" dirty="0">
              <a:latin typeface="Calibri" panose="020F0502020204030204" pitchFamily="34" charset="0"/>
              <a:cs typeface="Calibri" panose="020F0502020204030204" pitchFamily="34" charset="0"/>
            </a:rPr>
            <a:t>Jest to odmiana Naiwnego Klasyfikatora Bayesa, która jest zgodna z rozkładem normalnym Gaussa i obsługuje dane ciągłe. Naiwny Klasyfikator Bayesa to grupa nadzorowanych algorytmów klasyfikacji uczenia maszynowego opartych na twierdzeniu Bayesa.</a:t>
          </a:r>
        </a:p>
      </dgm:t>
    </dgm:pt>
    <dgm:pt modelId="{64CF54F0-ABE1-4118-8E0E-503764491476}" type="par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EAFD4255-150B-483D-854A-FCFF3E1C3818}" type="sib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2" custLinFactNeighborX="-6367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2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0" y="34740"/>
          <a:ext cx="4700141" cy="852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Las losowy</a:t>
          </a:r>
        </a:p>
      </dsp:txBody>
      <dsp:txXfrm>
        <a:off x="0" y="34740"/>
        <a:ext cx="4700141" cy="852658"/>
      </dsp:txXfrm>
    </dsp:sp>
    <dsp:sp modelId="{9B31B566-F93C-4932-9C27-2AC260B106B4}">
      <dsp:nvSpPr>
        <dsp:cNvPr id="0" name=""/>
        <dsp:cNvSpPr/>
      </dsp:nvSpPr>
      <dsp:spPr>
        <a:xfrm>
          <a:off x="49" y="887399"/>
          <a:ext cx="4700141" cy="35355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rtlCol="0" anchor="t" anchorCtr="0">
          <a:noAutofit/>
        </a:bodyPr>
        <a:lstStyle/>
        <a:p>
          <a:pPr marL="228600" lvl="1" indent="-228600" algn="just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l-PL" sz="23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	Metoda zespołowa uczenia maszynowego dla klasyfikacji, regresji i innych zadań, która polega na konstruowaniu wielu drzew decyzyjnych w czasie uczenia i generowaniu klasy, która jest dominanta klas (klasyfikacja) lub przewidywaną średnią (regresja) poszczególnych drzew.</a:t>
          </a:r>
          <a:endParaRPr lang="pl-PL" sz="2300" kern="1200" noProof="0" dirty="0"/>
        </a:p>
      </dsp:txBody>
      <dsp:txXfrm>
        <a:off x="49" y="887399"/>
        <a:ext cx="4700141" cy="3535560"/>
      </dsp:txXfrm>
    </dsp:sp>
    <dsp:sp modelId="{7C161E6A-A933-4F26-AC69-DB5355D2DFE6}">
      <dsp:nvSpPr>
        <dsp:cNvPr id="0" name=""/>
        <dsp:cNvSpPr/>
      </dsp:nvSpPr>
      <dsp:spPr>
        <a:xfrm>
          <a:off x="5358209" y="34740"/>
          <a:ext cx="4700141" cy="852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Naiwny Gaussowski Klasyfikator Bayesa</a:t>
          </a:r>
        </a:p>
      </dsp:txBody>
      <dsp:txXfrm>
        <a:off x="5358209" y="34740"/>
        <a:ext cx="4700141" cy="852658"/>
      </dsp:txXfrm>
    </dsp:sp>
    <dsp:sp modelId="{571D68AB-B350-4D5C-AB6A-ABC40C2D8986}">
      <dsp:nvSpPr>
        <dsp:cNvPr id="0" name=""/>
        <dsp:cNvSpPr/>
      </dsp:nvSpPr>
      <dsp:spPr>
        <a:xfrm>
          <a:off x="5358209" y="887399"/>
          <a:ext cx="4700141" cy="35355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rtlCol="0" anchor="t" anchorCtr="0">
          <a:noAutofit/>
        </a:bodyPr>
        <a:lstStyle/>
        <a:p>
          <a:pPr marL="228600" lvl="1" indent="-228600" algn="just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l-PL" sz="2300" kern="1200" noProof="0" dirty="0"/>
            <a:t>	</a:t>
          </a:r>
          <a:r>
            <a:rPr lang="pl-PL" sz="2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Jest to odmiana Naiwnego Klasyfikatora Bayesa, która jest zgodna z rozkładem normalnym Gaussa i obsługuje dane ciągłe. Naiwny Klasyfikator Bayesa to grupa nadzorowanych algorytmów klasyfikacji uczenia maszynowego opartych na twierdzeniu Bayesa.</a:t>
          </a:r>
        </a:p>
      </dsp:txBody>
      <dsp:txXfrm>
        <a:off x="5358209" y="887399"/>
        <a:ext cx="4700141" cy="3535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CBF4FF-80E2-4B78-A787-4D8E5265D8E2}" type="datetime1">
              <a:rPr lang="pl-PL" smtClean="0"/>
              <a:t>12.12.2021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292175-28E0-485E-9720-DB59E5A9C869}" type="datetime1">
              <a:rPr lang="pl-PL" smtClean="0"/>
              <a:t>12.12.2021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83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987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618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Tutaj umieść podsumowanie badań w 3–5 punktach.</a:t>
            </a:r>
          </a:p>
          <a:p>
            <a:pPr rtl="0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318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38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pic>
        <p:nvPicPr>
          <p:cNvPr id="9" name="Obraz 8" descr="Probówki — zbliżeni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AB6B5-DAA6-4D62-BB23-2A960E7C8FC8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cxnSp>
        <p:nvCxnSpPr>
          <p:cNvPr id="8" name="Łącznik prosty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0657E-0AF5-4407-BEAF-8CDF2795B276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BE4F-332C-4317-95D4-8277CB6F3069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D1F08-B5CE-4EB9-8C99-4D7D1806AE54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Data — symbol zastępczy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00DC6-F7F7-422A-9C86-7CB0698CAA26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5" name="Numer slajdu — symbol zastępczy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3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F0F29C-137E-4445-84F4-114315A0425F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mer slajdu — symbol zastępczy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2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2EB98-2089-4E39-9C14-ACBAE379ED0F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cxnSp>
        <p:nvCxnSpPr>
          <p:cNvPr id="9" name="Łącznik prosty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dirty="0"/>
              <a:t>Kliknij, aby edytować styl wzorca tytułu</a:t>
            </a:r>
          </a:p>
        </p:txBody>
      </p:sp>
      <p:cxnSp>
        <p:nvCxnSpPr>
          <p:cNvPr id="9" name="Łącznik prosty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74AA8E7A-FA79-449A-BED9-7707920CCA50}" type="datetime1">
              <a:rPr lang="pl-PL" smtClean="0"/>
              <a:t>12.12.2021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eismic-bum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rive.google.com/file/d/1IqxwZICHO8M00erzn4xnFcFp0Jo_znQG/view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740332"/>
            <a:ext cx="12192000" cy="1546167"/>
          </a:xfrm>
          <a:solidFill>
            <a:schemeClr val="bg2"/>
          </a:solidFill>
        </p:spPr>
        <p:txBody>
          <a:bodyPr rtlCol="0">
            <a:normAutofit/>
          </a:bodyPr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Projekt zaliczeniowy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-1" y="6286500"/>
            <a:ext cx="12191999" cy="5715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Mikołaj Piekutowski | Mikołaj Popławski | Systemy Business </a:t>
            </a:r>
            <a:r>
              <a:rPr lang="pl-PL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endParaRPr lang="pl-PL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ED6248-D398-4D70-86A6-6265D033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Naiwny Gaussowski Klasyfikator Bayesa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1A6767C-6EB2-4ABC-AD7B-47DF0182A54E}"/>
              </a:ext>
            </a:extLst>
          </p:cNvPr>
          <p:cNvSpPr txBox="1"/>
          <p:nvPr/>
        </p:nvSpPr>
        <p:spPr>
          <a:xfrm>
            <a:off x="130285" y="1695796"/>
            <a:ext cx="541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Wykres przyrostu: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AA6729-919E-40D8-BC75-AF323718B235}"/>
              </a:ext>
            </a:extLst>
          </p:cNvPr>
          <p:cNvSpPr txBox="1"/>
          <p:nvPr/>
        </p:nvSpPr>
        <p:spPr>
          <a:xfrm>
            <a:off x="6188045" y="1695796"/>
            <a:ext cx="587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Krzywa ROC: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809171B-481B-4484-8434-83E4C99F3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14" y="2273300"/>
            <a:ext cx="5584194" cy="4457700"/>
          </a:xfr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69C6E481-1A16-4EFF-BF2A-55E4278E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45" y="2273300"/>
            <a:ext cx="5909441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D50C0-E5E6-4FD8-ADB5-C670D795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F18437-5BB5-4385-812D-93CCD98A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Po przeprowadzonej analizie doszliśmy do wniosku, że nasz model dużo lepiej radzi sobie z rozpoznawaniem aktywności sejsmicznej, w której nie występują wstrząsy o wysokiej energii tj. &gt; 10^4 niż aktywności sejsmicznej, w której takie wstrząsy występują. Następnie zobaczyliśmy, że model zbudowany z wykorzystaniem pełnego zbioru atrybutów (bazowe + dodatkowe) miał lepsze miary klasyfikacyjne od modelu, który był budowany przy wykorzystaniu tylko atrybutów bazowych. W wykorzystanym zbiorze znajduje się dużo więcej danych aktywności sejsmicznej o niskiej energii wstrząsów w stosunku do aktywności sejsmicznej o dużej energii wstrząsów co jest prawdopodobną przyczyną bardzo niskiej wrażliwości. Z kolei specyficzność naszych reguł znajduje się na dość wysokim poziomie i na podstawie tego, że osiąga wartości przekraczające 93%, a trafność uzyskuje wartości ponad 87% można uznać, że nasz zbiór posiada wystarczającą ilość danych do zbudowania modelu predykcyjnego. Podsumowując predykcja aktywności sejsmicznej, której siła wstrząsów wynosi poniżej 10^4J jest na dość wysokim poziomie co oznacza, że modele można wykorzystać do przewidywania wystąpienia wstrząsów sejsmicznych o niskiej energii lub braku wstrząsów w kopalniach węgla, a co za tym idzie zwiększyć bezpieczeństwo pracowników wysyłając ich do pracy w dni, w które aktywność sejsmiczna nie będzie wysoka.</a:t>
            </a:r>
          </a:p>
        </p:txBody>
      </p:sp>
    </p:spTree>
    <p:extLst>
      <p:ext uri="{BB962C8B-B14F-4D97-AF65-F5344CB8AC3E}">
        <p14:creationId xmlns:p14="http://schemas.microsoft.com/office/powerpoint/2010/main" val="25550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Zbiór danych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3014254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Wybrany przez nas zbiór danych to </a:t>
            </a:r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seismic-bumps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, który zawiera dane o aktywności sejsmicznej w kopalniach na obszarze Górnośląskiego Zagłębia Górniczego. Posiada on 2584 obserwacji oraz 18 bazowych atrybutów z czego 14 to atrybuty numeryczne, a 4 tekstowe, które przetransformowaliśmy na numeryczne. Do analizy danych utworzyliśmy 5 dodatkowych atrybutów. Atrybutem decyzyjnym jest wartość określająca czy podczas następnej zmiany w kopalni istnieje ryzyko wystąpienia wstrząsów sejsmicznych o wysokiej energii, czyli &gt; 10^4J. Dane podzieliliśmy na grupę uczącą i grupę testową w proporcjach 3:2.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10C89C0-4E60-4632-A054-C9A15851F99E}"/>
              </a:ext>
            </a:extLst>
          </p:cNvPr>
          <p:cNvSpPr txBox="1"/>
          <p:nvPr/>
        </p:nvSpPr>
        <p:spPr>
          <a:xfrm>
            <a:off x="1066801" y="6174377"/>
            <a:ext cx="1005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Link do zbioru: </a:t>
            </a:r>
            <a:r>
              <a:rPr lang="en-US" sz="1400" dirty="0">
                <a:hlinkClick r:id="rId3"/>
              </a:rPr>
              <a:t>UCI Machine Learning Repository: seismic-bumps Data Set</a:t>
            </a:r>
            <a:endParaRPr lang="pl-P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Atrybuty bazowe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seismic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wynik zagrożenia sejsmicznego otrzymany za pomocą metod sejsmicznych: a - brak zagrożenia 0, b - małe zagrożenie 1, c - wysokie zagrożenie 2, d - najwyższe zagrożenie 3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seismoacoustic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wynik zagrożenia sejsmicznego otrzymany za pomocą metod </a:t>
            </a: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sejsmiczno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akustycznych: a - brak zagrożenia 0, b - małe zagrożenie 1, c - wysokie zagrożenie 2, d - najwyższe zagrożenie 3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typ zmiany: W - wydobywająca węgiel 0, N - przygotowawcza 1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genergy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sejsmiczna energie nagrana za pomocą najbardziej aktywnego geofonu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gpuls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ilość pulsów nagranych przez najbardziej aktywny geofon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gdenergy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odchylenie energii zarejestrowanej przez najbardziej aktywny geofon od średniej zarejestrowanej </a:t>
            </a: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podczas ostatnich ośmiu zmian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gdpuls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odchylenie ilości zarejestrowanych pulsów przez najbardziej aktywny geofon od średniej ilości zarejestrowanych pulsów podczas ostatnich ośmiu zmian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ghazard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zagrożenie sejsmiczne zarejestrowane przy pomocy wyłącznie najbardziej aktywnego geofonu z wykorzystaniem metod </a:t>
            </a: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sejsmiczno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akustycznych, a - brak zagrożenia 0, b - małe zagrożenie 1, c - wysokie zagrożenie 2, d - najwyższe zagrożenie 3   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ilość zarejestrowanych wstrząsów sejsmicznych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nbumps2 - ilość zarejestrowanych wstrząsów sejsmicznych w zakresie energii od 10^2J do 10^3J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nbumps3 - ilość zarejestrowanych wstrząsów sejsmicznych w zakresie energii od 10^3J do 10^4J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nbumps4 - ilość zarejestrowanych wstrząsów sejsmicznych w zakresie energii od 10^4J do 10^5J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nbumps5 - ilość zarejestrowanych wstrząsów sejsmicznych w zakresie energii od 10^5J do 10^6J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nbumps6 - ilość zarejestrowanych wstrząsów sejsmicznych w zakresie energii od 10^6J do 10^7J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nbumps7 - ilość zarejestrowanych wstrząsów sejsmicznych w zakresie energii od 10^7J do 10^8J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nbumps89 - ilość zarejestrowanych wstrząsów sejsmicznych w zakresie energii od 10^8J do 10^9J</a:t>
            </a: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suma energii wstrząsów sejsmicznych</a:t>
            </a:r>
            <a:endParaRPr lang="pl-PL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r>
              <a:rPr lang="pl-PL" sz="1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maxenergy</a:t>
            </a:r>
            <a:r>
              <a:rPr lang="pl-PL" sz="1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energia najsilniejszego wstrząsu sejsmicznego         </a:t>
            </a:r>
            <a:r>
              <a:rPr lang="pl-PL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200" dirty="0"/>
              <a:t>       </a:t>
            </a:r>
          </a:p>
          <a:p>
            <a:pPr marL="0" indent="0" rtl="0">
              <a:spcBef>
                <a:spcPts val="0"/>
              </a:spcBef>
              <a:buNone/>
            </a:pPr>
            <a:endParaRPr lang="pl-PL" sz="800" b="0" i="0" dirty="0">
              <a:solidFill>
                <a:srgbClr val="A9B7C6"/>
              </a:solidFill>
              <a:effectLst/>
              <a:latin typeface="Helvetica" panose="020B0604020202020204" pitchFamily="34" charset="0"/>
            </a:endParaRPr>
          </a:p>
          <a:p>
            <a:pPr marL="0" indent="0" rtl="0">
              <a:spcBef>
                <a:spcPts val="0"/>
              </a:spcBef>
              <a:buNone/>
            </a:pPr>
            <a:endParaRPr lang="pl-PL" sz="800" b="0" i="0" dirty="0">
              <a:solidFill>
                <a:srgbClr val="A9B7C6"/>
              </a:solidFill>
              <a:effectLst/>
              <a:latin typeface="Helvetica" panose="020B0604020202020204" pitchFamily="34" charset="0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Atrybuty skonstruowane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genergygpuls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stosunek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genergy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gpuls</a:t>
            </a:r>
            <a:endParaRPr lang="pl-PL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gdenergydgpuls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stosunek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stosunek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dgenergy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gdpuls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avgseismic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średnia wartości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seismic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seismoacoustic</a:t>
            </a:r>
            <a:endParaRPr lang="pl-PL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energygpuls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stosunek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gpuls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buAutoNum type="arabicPeriod"/>
            </a:pP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energynbumps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stosunek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pl-P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nbunmps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Metody klasyfikacyjne</a:t>
            </a:r>
          </a:p>
        </p:txBody>
      </p:sp>
      <p:graphicFrame>
        <p:nvGraphicFramePr>
          <p:cNvPr id="4" name="Zawartość — symbol zastępczy 2" descr="Pozioma lista punktowana przedstawiająca 3 grupy umieszczone obok siebie, a w każdej grupie są punktory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58417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4E442A-0ABB-45E2-8743-0143795D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Las losowy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9E494C3-4C67-452F-B7BC-A87CFDE9C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682466"/>
              </p:ext>
            </p:extLst>
          </p:nvPr>
        </p:nvGraphicFramePr>
        <p:xfrm>
          <a:off x="1066800" y="2427318"/>
          <a:ext cx="100584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8490924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2921195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91340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874527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3965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4539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5209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935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22771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Macro </a:t>
                      </a:r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8453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Weighted</a:t>
                      </a:r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4887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13C90D08-8AD9-4FAF-AB53-0E73C4393898}"/>
              </a:ext>
            </a:extLst>
          </p:cNvPr>
          <p:cNvSpPr txBox="1"/>
          <p:nvPr/>
        </p:nvSpPr>
        <p:spPr>
          <a:xfrm>
            <a:off x="950422" y="5011651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92,17%</a:t>
            </a:r>
          </a:p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99,58%</a:t>
            </a:r>
          </a:p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1,28%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E08B4-463C-4A01-A4A2-D62C61FCCCCA}"/>
              </a:ext>
            </a:extLst>
          </p:cNvPr>
          <p:cNvSpPr txBox="1"/>
          <p:nvPr/>
        </p:nvSpPr>
        <p:spPr>
          <a:xfrm>
            <a:off x="950422" y="1614053"/>
            <a:ext cx="101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Raport klasyfikacji:</a:t>
            </a:r>
          </a:p>
        </p:txBody>
      </p:sp>
    </p:spTree>
    <p:extLst>
      <p:ext uri="{BB962C8B-B14F-4D97-AF65-F5344CB8AC3E}">
        <p14:creationId xmlns:p14="http://schemas.microsoft.com/office/powerpoint/2010/main" val="38669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ED6248-D398-4D70-86A6-6265D033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Las losowy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ADF66C7-2AB6-4C71-A78E-3874C3F9D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14" y="2273300"/>
            <a:ext cx="5419793" cy="445770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EB85804-902A-44E4-91A2-CD82E1CE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45" y="2273300"/>
            <a:ext cx="5876441" cy="44577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1A6767C-6EB2-4ABC-AD7B-47DF0182A54E}"/>
              </a:ext>
            </a:extLst>
          </p:cNvPr>
          <p:cNvSpPr txBox="1"/>
          <p:nvPr/>
        </p:nvSpPr>
        <p:spPr>
          <a:xfrm>
            <a:off x="130285" y="1695796"/>
            <a:ext cx="541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Wykres przyrostu: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AA6729-919E-40D8-BC75-AF323718B235}"/>
              </a:ext>
            </a:extLst>
          </p:cNvPr>
          <p:cNvSpPr txBox="1"/>
          <p:nvPr/>
        </p:nvSpPr>
        <p:spPr>
          <a:xfrm>
            <a:off x="6188045" y="1695796"/>
            <a:ext cx="587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Krzywa ROC:</a:t>
            </a:r>
          </a:p>
        </p:txBody>
      </p:sp>
    </p:spTree>
    <p:extLst>
      <p:ext uri="{BB962C8B-B14F-4D97-AF65-F5344CB8AC3E}">
        <p14:creationId xmlns:p14="http://schemas.microsoft.com/office/powerpoint/2010/main" val="17538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0518" y="465512"/>
            <a:ext cx="3326068" cy="1118359"/>
          </a:xfrm>
        </p:spPr>
        <p:txBody>
          <a:bodyPr rtlCol="0">
            <a:noAutofit/>
          </a:bodyPr>
          <a:lstStyle/>
          <a:p>
            <a:pPr rtl="0"/>
            <a:r>
              <a:rPr lang="pl-PL" sz="3400" dirty="0">
                <a:latin typeface="Calibri" panose="020F0502020204030204" pitchFamily="34" charset="0"/>
                <a:cs typeface="Calibri" panose="020F0502020204030204" pitchFamily="34" charset="0"/>
              </a:rPr>
              <a:t>Las losowy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E4FA134E-8DA5-42A5-9EA7-3EFE4CE9A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000" y="530092"/>
            <a:ext cx="7048500" cy="5805754"/>
          </a:xfrm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8590E86-9BF2-4D6E-ADF1-9AF70919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519" y="1877786"/>
            <a:ext cx="3506162" cy="4294414"/>
          </a:xfrm>
        </p:spPr>
        <p:txBody>
          <a:bodyPr anchor="t">
            <a:normAutofit lnSpcReduction="10000"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Fragment drzewa klasyfikacyjnego (jedno ze 100 drzew wykorzystanych w lesie)</a:t>
            </a:r>
          </a:p>
          <a:p>
            <a:pPr algn="just"/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Całe drzewo dostępne pod adresem:</a:t>
            </a:r>
          </a:p>
          <a:p>
            <a:pPr algn="just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https://drive.google.com/file/d/1IqxwZICHO8M00erzn4xnFcFp0Jo_znQG/view?usp=sharing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4E442A-0ABB-45E2-8743-0143795D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Naiwny Gaussowski Klasyfikator Bayesa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9E494C3-4C67-452F-B7BC-A87CFDE9C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21042"/>
              </p:ext>
            </p:extLst>
          </p:nvPr>
        </p:nvGraphicFramePr>
        <p:xfrm>
          <a:off x="1066800" y="2427318"/>
          <a:ext cx="100584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8490924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2921195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91340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874527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3965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4539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5209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935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22771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Macro </a:t>
                      </a:r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8453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r"/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Weighted</a:t>
                      </a:r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4887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13C90D08-8AD9-4FAF-AB53-0E73C4393898}"/>
              </a:ext>
            </a:extLst>
          </p:cNvPr>
          <p:cNvSpPr txBox="1"/>
          <p:nvPr/>
        </p:nvSpPr>
        <p:spPr>
          <a:xfrm>
            <a:off x="950422" y="5011651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87,91%</a:t>
            </a:r>
          </a:p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93,62%</a:t>
            </a:r>
          </a:p>
          <a:p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: 17,95%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7E08B4-463C-4A01-A4A2-D62C61FCCCCA}"/>
              </a:ext>
            </a:extLst>
          </p:cNvPr>
          <p:cNvSpPr txBox="1"/>
          <p:nvPr/>
        </p:nvSpPr>
        <p:spPr>
          <a:xfrm>
            <a:off x="950422" y="1614053"/>
            <a:ext cx="101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Raport klasyfikacji:</a:t>
            </a:r>
          </a:p>
        </p:txBody>
      </p:sp>
    </p:spTree>
    <p:extLst>
      <p:ext uri="{BB962C8B-B14F-4D97-AF65-F5344CB8AC3E}">
        <p14:creationId xmlns:p14="http://schemas.microsoft.com/office/powerpoint/2010/main" val="3289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jekt naukowy 16: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3009_TF02922647" id="{6F704487-E665-4114-BC55-08FE1E877262}" vid="{C6291936-867F-43A3-971D-1C887400AFEC}"/>
    </a:ext>
  </a:extLst>
</a:theme>
</file>

<file path=ppt/theme/theme2.xml><?xml version="1.0" encoding="utf-8"?>
<a:theme xmlns:a="http://schemas.openxmlformats.org/drawingml/2006/main" name="Motyw pakietu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tf02922647_win32</Template>
  <TotalTime>1020</TotalTime>
  <Words>902</Words>
  <Application>Microsoft Office PowerPoint</Application>
  <PresentationFormat>Panoramiczny</PresentationFormat>
  <Paragraphs>120</Paragraphs>
  <Slides>11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Projekt naukowy 16:9</vt:lpstr>
      <vt:lpstr>Projekt zaliczeniowy</vt:lpstr>
      <vt:lpstr>Zbiór danych</vt:lpstr>
      <vt:lpstr>Atrybuty bazowe</vt:lpstr>
      <vt:lpstr>Atrybuty skonstruowane</vt:lpstr>
      <vt:lpstr>Metody klasyfikacyjne</vt:lpstr>
      <vt:lpstr>Las losowy</vt:lpstr>
      <vt:lpstr>Las losowy</vt:lpstr>
      <vt:lpstr>Las losowy</vt:lpstr>
      <vt:lpstr>Naiwny Gaussowski Klasyfikator Bayesa</vt:lpstr>
      <vt:lpstr>Naiwny Gaussowski Klasyfikator Bayesa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zaliczeniowy</dc:title>
  <dc:creator>Mikołaj Popławski</dc:creator>
  <cp:lastModifiedBy>Mikołaj Popławski</cp:lastModifiedBy>
  <cp:revision>17</cp:revision>
  <dcterms:created xsi:type="dcterms:W3CDTF">2021-12-09T15:54:09Z</dcterms:created>
  <dcterms:modified xsi:type="dcterms:W3CDTF">2021-12-12T12:38:48Z</dcterms:modified>
</cp:coreProperties>
</file>