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7" r:id="rId3"/>
    <p:sldId id="258" r:id="rId4"/>
    <p:sldId id="259" r:id="rId5"/>
    <p:sldId id="260" r:id="rId6"/>
    <p:sldId id="268" r:id="rId7"/>
    <p:sldId id="269" r:id="rId8"/>
    <p:sldId id="264" r:id="rId9"/>
    <p:sldId id="271" r:id="rId10"/>
    <p:sldId id="272" r:id="rId11"/>
    <p:sldId id="273" r:id="rId12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160" autoAdjust="0"/>
  </p:normalViewPr>
  <p:slideViewPr>
    <p:cSldViewPr snapToGrid="0">
      <p:cViewPr varScale="1">
        <p:scale>
          <a:sx n="110" d="100"/>
          <a:sy n="110" d="100"/>
        </p:scale>
        <p:origin x="474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80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32F1C4-CE23-4B17-8F24-BE6AC62B5DD2}" type="doc">
      <dgm:prSet loTypeId="urn:microsoft.com/office/officeart/2005/8/layout/hList1" loCatId="list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75151AD3-56D0-4892-9CC3-0245E0F61F03}">
      <dgm:prSet phldrT="[Text]"/>
      <dgm:spPr/>
      <dgm:t>
        <a:bodyPr rtlCol="0"/>
        <a:lstStyle/>
        <a:p>
          <a:pPr rtl="0"/>
          <a:r>
            <a:rPr lang="pl-PL" noProof="0" dirty="0">
              <a:latin typeface="Calibri" panose="020F0502020204030204" pitchFamily="34" charset="0"/>
              <a:cs typeface="Calibri" panose="020F0502020204030204" pitchFamily="34" charset="0"/>
            </a:rPr>
            <a:t>Las losowy</a:t>
          </a:r>
        </a:p>
      </dgm:t>
    </dgm:pt>
    <dgm:pt modelId="{251E6184-4BAA-4DDB-A10B-FABA4B4EC6AC}" type="parTrans" cxnId="{B3DE65D2-24BB-4268-AA0A-53ADA4D0C0D3}">
      <dgm:prSet/>
      <dgm:spPr/>
      <dgm:t>
        <a:bodyPr rtlCol="0"/>
        <a:lstStyle/>
        <a:p>
          <a:pPr rtl="0"/>
          <a:endParaRPr lang="en-US"/>
        </a:p>
      </dgm:t>
    </dgm:pt>
    <dgm:pt modelId="{8D6B5241-E3C8-447A-AED6-C9C8EC5B134E}" type="sibTrans" cxnId="{B3DE65D2-24BB-4268-AA0A-53ADA4D0C0D3}">
      <dgm:prSet/>
      <dgm:spPr/>
      <dgm:t>
        <a:bodyPr rtlCol="0"/>
        <a:lstStyle/>
        <a:p>
          <a:pPr rtl="0"/>
          <a:endParaRPr lang="en-US"/>
        </a:p>
      </dgm:t>
    </dgm:pt>
    <dgm:pt modelId="{C8B9AACC-6090-4E93-B112-FEF419B2C8C0}">
      <dgm:prSet phldrT="[Text]"/>
      <dgm:spPr/>
      <dgm:t>
        <a:bodyPr rtlCol="0"/>
        <a:lstStyle/>
        <a:p>
          <a:pPr rtl="0"/>
          <a:r>
            <a:rPr lang="pl-PL" noProof="0" dirty="0">
              <a:latin typeface="Calibri" panose="020F0502020204030204" pitchFamily="34" charset="0"/>
              <a:cs typeface="Calibri" panose="020F0502020204030204" pitchFamily="34" charset="0"/>
            </a:rPr>
            <a:t>Naiwny Gaussowski Klasyfikator Bayesa</a:t>
          </a:r>
        </a:p>
      </dgm:t>
    </dgm:pt>
    <dgm:pt modelId="{A7E617ED-9935-4663-8F3F-C5929E3D596D}" type="parTrans" cxnId="{0839064A-C0A4-4793-98C9-AD59CECDA429}">
      <dgm:prSet/>
      <dgm:spPr/>
      <dgm:t>
        <a:bodyPr rtlCol="0"/>
        <a:lstStyle/>
        <a:p>
          <a:pPr rtl="0"/>
          <a:endParaRPr lang="en-US"/>
        </a:p>
      </dgm:t>
    </dgm:pt>
    <dgm:pt modelId="{189DEA9E-C25E-4034-8501-E0959F0E50DA}" type="sibTrans" cxnId="{0839064A-C0A4-4793-98C9-AD59CECDA429}">
      <dgm:prSet/>
      <dgm:spPr/>
      <dgm:t>
        <a:bodyPr rtlCol="0"/>
        <a:lstStyle/>
        <a:p>
          <a:pPr rtl="0"/>
          <a:endParaRPr lang="en-US"/>
        </a:p>
      </dgm:t>
    </dgm:pt>
    <dgm:pt modelId="{DD879645-BB58-407B-A47E-D1FA7C57DE19}">
      <dgm:prSet phldrT="[Text]"/>
      <dgm:spPr/>
      <dgm:t>
        <a:bodyPr rtlCol="0"/>
        <a:lstStyle/>
        <a:p>
          <a:pPr algn="just" rtl="0">
            <a:buFontTx/>
            <a:buNone/>
          </a:pPr>
          <a:r>
            <a:rPr lang="pl-PL" b="0" i="0" dirty="0">
              <a:latin typeface="Calibri" panose="020F0502020204030204" pitchFamily="34" charset="0"/>
              <a:cs typeface="Calibri" panose="020F0502020204030204" pitchFamily="34" charset="0"/>
            </a:rPr>
            <a:t>	Metoda zespołowa uczenia maszynowego dla klasyfikacji, regresji i innych zadań, która polega na konstruowaniu wielu drzew decyzyjnych w czasie uczenia i generowaniu klasy, która jest dominanta klas (klasyfikacja) lub przewidywaną średnią (regresja) poszczególnych drzew.</a:t>
          </a:r>
          <a:endParaRPr lang="pl-PL" noProof="0" dirty="0"/>
        </a:p>
      </dgm:t>
    </dgm:pt>
    <dgm:pt modelId="{DF9B7292-02E2-428F-9384-E2F91AD9145A}" type="parTrans" cxnId="{E0E559EE-F745-4296-9764-8F9C3499296E}">
      <dgm:prSet/>
      <dgm:spPr/>
      <dgm:t>
        <a:bodyPr rtlCol="0"/>
        <a:lstStyle/>
        <a:p>
          <a:pPr rtl="0"/>
          <a:endParaRPr lang="en-US"/>
        </a:p>
      </dgm:t>
    </dgm:pt>
    <dgm:pt modelId="{888118AD-0CFE-47C8-B0CF-5D705BEE4271}" type="sibTrans" cxnId="{E0E559EE-F745-4296-9764-8F9C3499296E}">
      <dgm:prSet/>
      <dgm:spPr/>
      <dgm:t>
        <a:bodyPr rtlCol="0"/>
        <a:lstStyle/>
        <a:p>
          <a:pPr rtl="0"/>
          <a:endParaRPr lang="en-US"/>
        </a:p>
      </dgm:t>
    </dgm:pt>
    <dgm:pt modelId="{C923180A-1F5E-4EDF-B1B4-BF296491DA39}">
      <dgm:prSet phldrT="[Text]"/>
      <dgm:spPr/>
      <dgm:t>
        <a:bodyPr rtlCol="0"/>
        <a:lstStyle/>
        <a:p>
          <a:pPr algn="just" rtl="0">
            <a:buFontTx/>
            <a:buNone/>
          </a:pPr>
          <a:r>
            <a:rPr lang="pl-PL" noProof="0" dirty="0"/>
            <a:t>	</a:t>
          </a:r>
          <a:r>
            <a:rPr lang="pl-PL" noProof="0" dirty="0">
              <a:latin typeface="Calibri" panose="020F0502020204030204" pitchFamily="34" charset="0"/>
              <a:cs typeface="Calibri" panose="020F0502020204030204" pitchFamily="34" charset="0"/>
            </a:rPr>
            <a:t>Jest to odmiana Naiwnego Klasyfikatora Bayesa, która jest zgodna z rozkładem normalnym Gaussa i obsługuje dane ciągłe. Naiwny Klasyfikator Bayesa to grupa nadzorowanych algorytmów klasyfikacji uczenia maszynowego opartych na twierdzeniu Bayesa.</a:t>
          </a:r>
        </a:p>
      </dgm:t>
    </dgm:pt>
    <dgm:pt modelId="{64CF54F0-ABE1-4118-8E0E-503764491476}" type="parTrans" cxnId="{BCE5DB3A-467D-498D-996F-34F511A90A5C}">
      <dgm:prSet/>
      <dgm:spPr/>
      <dgm:t>
        <a:bodyPr rtlCol="0"/>
        <a:lstStyle/>
        <a:p>
          <a:pPr rtl="0"/>
          <a:endParaRPr lang="en-US"/>
        </a:p>
      </dgm:t>
    </dgm:pt>
    <dgm:pt modelId="{EAFD4255-150B-483D-854A-FCFF3E1C3818}" type="sibTrans" cxnId="{BCE5DB3A-467D-498D-996F-34F511A90A5C}">
      <dgm:prSet/>
      <dgm:spPr/>
      <dgm:t>
        <a:bodyPr rtlCol="0"/>
        <a:lstStyle/>
        <a:p>
          <a:pPr rtl="0"/>
          <a:endParaRPr lang="en-US"/>
        </a:p>
      </dgm:t>
    </dgm:pt>
    <dgm:pt modelId="{D87BED67-81A6-4D17-8D17-E76427E1E33B}" type="pres">
      <dgm:prSet presAssocID="{C032F1C4-CE23-4B17-8F24-BE6AC62B5DD2}" presName="Name0" presStyleCnt="0">
        <dgm:presLayoutVars>
          <dgm:dir/>
          <dgm:animLvl val="lvl"/>
          <dgm:resizeHandles val="exact"/>
        </dgm:presLayoutVars>
      </dgm:prSet>
      <dgm:spPr/>
    </dgm:pt>
    <dgm:pt modelId="{3B4AE95A-9591-421D-A73D-8C752F096023}" type="pres">
      <dgm:prSet presAssocID="{75151AD3-56D0-4892-9CC3-0245E0F61F03}" presName="composite" presStyleCnt="0"/>
      <dgm:spPr/>
    </dgm:pt>
    <dgm:pt modelId="{BD651282-0938-422C-9E95-11E748D01F8C}" type="pres">
      <dgm:prSet presAssocID="{75151AD3-56D0-4892-9CC3-0245E0F61F03}" presName="parTx" presStyleLbl="alignNode1" presStyleIdx="0" presStyleCnt="2" custLinFactNeighborX="-6367">
        <dgm:presLayoutVars>
          <dgm:chMax val="0"/>
          <dgm:chPref val="0"/>
          <dgm:bulletEnabled val="1"/>
        </dgm:presLayoutVars>
      </dgm:prSet>
      <dgm:spPr/>
    </dgm:pt>
    <dgm:pt modelId="{9B31B566-F93C-4932-9C27-2AC260B106B4}" type="pres">
      <dgm:prSet presAssocID="{75151AD3-56D0-4892-9CC3-0245E0F61F03}" presName="desTx" presStyleLbl="alignAccFollowNode1" presStyleIdx="0" presStyleCnt="2">
        <dgm:presLayoutVars>
          <dgm:bulletEnabled val="1"/>
        </dgm:presLayoutVars>
      </dgm:prSet>
      <dgm:spPr/>
    </dgm:pt>
    <dgm:pt modelId="{B63729D6-F3DB-48E7-93F1-D6F50BEF5888}" type="pres">
      <dgm:prSet presAssocID="{8D6B5241-E3C8-447A-AED6-C9C8EC5B134E}" presName="space" presStyleCnt="0"/>
      <dgm:spPr/>
    </dgm:pt>
    <dgm:pt modelId="{72AAB9C0-3B52-40E5-B9E7-00904F9DBA3A}" type="pres">
      <dgm:prSet presAssocID="{C8B9AACC-6090-4E93-B112-FEF419B2C8C0}" presName="composite" presStyleCnt="0"/>
      <dgm:spPr/>
    </dgm:pt>
    <dgm:pt modelId="{7C161E6A-A933-4F26-AC69-DB5355D2DFE6}" type="pres">
      <dgm:prSet presAssocID="{C8B9AACC-6090-4E93-B112-FEF419B2C8C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71D68AB-B350-4D5C-AB6A-ABC40C2D8986}" type="pres">
      <dgm:prSet presAssocID="{C8B9AACC-6090-4E93-B112-FEF419B2C8C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F8C6138-289F-4844-9D6B-F8511B13ED2F}" type="presOf" srcId="{75151AD3-56D0-4892-9CC3-0245E0F61F03}" destId="{BD651282-0938-422C-9E95-11E748D01F8C}" srcOrd="0" destOrd="0" presId="urn:microsoft.com/office/officeart/2005/8/layout/hList1"/>
    <dgm:cxn modelId="{BCE5DB3A-467D-498D-996F-34F511A90A5C}" srcId="{C8B9AACC-6090-4E93-B112-FEF419B2C8C0}" destId="{C923180A-1F5E-4EDF-B1B4-BF296491DA39}" srcOrd="0" destOrd="0" parTransId="{64CF54F0-ABE1-4118-8E0E-503764491476}" sibTransId="{EAFD4255-150B-483D-854A-FCFF3E1C3818}"/>
    <dgm:cxn modelId="{DB6C073C-8D0D-468E-A740-B7FD6B4B106D}" type="presOf" srcId="{C8B9AACC-6090-4E93-B112-FEF419B2C8C0}" destId="{7C161E6A-A933-4F26-AC69-DB5355D2DFE6}" srcOrd="0" destOrd="0" presId="urn:microsoft.com/office/officeart/2005/8/layout/hList1"/>
    <dgm:cxn modelId="{E8D81469-988D-45B3-B9EA-2D2573365D3C}" type="presOf" srcId="{DD879645-BB58-407B-A47E-D1FA7C57DE19}" destId="{9B31B566-F93C-4932-9C27-2AC260B106B4}" srcOrd="0" destOrd="0" presId="urn:microsoft.com/office/officeart/2005/8/layout/hList1"/>
    <dgm:cxn modelId="{0839064A-C0A4-4793-98C9-AD59CECDA429}" srcId="{C032F1C4-CE23-4B17-8F24-BE6AC62B5DD2}" destId="{C8B9AACC-6090-4E93-B112-FEF419B2C8C0}" srcOrd="1" destOrd="0" parTransId="{A7E617ED-9935-4663-8F3F-C5929E3D596D}" sibTransId="{189DEA9E-C25E-4034-8501-E0959F0E50DA}"/>
    <dgm:cxn modelId="{B3DE65D2-24BB-4268-AA0A-53ADA4D0C0D3}" srcId="{C032F1C4-CE23-4B17-8F24-BE6AC62B5DD2}" destId="{75151AD3-56D0-4892-9CC3-0245E0F61F03}" srcOrd="0" destOrd="0" parTransId="{251E6184-4BAA-4DDB-A10B-FABA4B4EC6AC}" sibTransId="{8D6B5241-E3C8-447A-AED6-C9C8EC5B134E}"/>
    <dgm:cxn modelId="{E0E559EE-F745-4296-9764-8F9C3499296E}" srcId="{75151AD3-56D0-4892-9CC3-0245E0F61F03}" destId="{DD879645-BB58-407B-A47E-D1FA7C57DE19}" srcOrd="0" destOrd="0" parTransId="{DF9B7292-02E2-428F-9384-E2F91AD9145A}" sibTransId="{888118AD-0CFE-47C8-B0CF-5D705BEE4271}"/>
    <dgm:cxn modelId="{0647B5F4-FEE2-41D2-9E58-740358B717DF}" type="presOf" srcId="{C923180A-1F5E-4EDF-B1B4-BF296491DA39}" destId="{571D68AB-B350-4D5C-AB6A-ABC40C2D8986}" srcOrd="0" destOrd="0" presId="urn:microsoft.com/office/officeart/2005/8/layout/hList1"/>
    <dgm:cxn modelId="{C55140F9-8FB7-4843-9C39-528F8955E8FA}" type="presOf" srcId="{C032F1C4-CE23-4B17-8F24-BE6AC62B5DD2}" destId="{D87BED67-81A6-4D17-8D17-E76427E1E33B}" srcOrd="0" destOrd="0" presId="urn:microsoft.com/office/officeart/2005/8/layout/hList1"/>
    <dgm:cxn modelId="{5E7078FF-97A7-4EB6-B52A-ACD4A31A25A0}" type="presParOf" srcId="{D87BED67-81A6-4D17-8D17-E76427E1E33B}" destId="{3B4AE95A-9591-421D-A73D-8C752F096023}" srcOrd="0" destOrd="0" presId="urn:microsoft.com/office/officeart/2005/8/layout/hList1"/>
    <dgm:cxn modelId="{9F59A703-76C9-443D-A26E-FAEED66106A5}" type="presParOf" srcId="{3B4AE95A-9591-421D-A73D-8C752F096023}" destId="{BD651282-0938-422C-9E95-11E748D01F8C}" srcOrd="0" destOrd="0" presId="urn:microsoft.com/office/officeart/2005/8/layout/hList1"/>
    <dgm:cxn modelId="{1F3959CC-D909-404B-BBEF-6A5BFF78C7A3}" type="presParOf" srcId="{3B4AE95A-9591-421D-A73D-8C752F096023}" destId="{9B31B566-F93C-4932-9C27-2AC260B106B4}" srcOrd="1" destOrd="0" presId="urn:microsoft.com/office/officeart/2005/8/layout/hList1"/>
    <dgm:cxn modelId="{DB58917B-E84A-474C-82AB-B3C34E669197}" type="presParOf" srcId="{D87BED67-81A6-4D17-8D17-E76427E1E33B}" destId="{B63729D6-F3DB-48E7-93F1-D6F50BEF5888}" srcOrd="1" destOrd="0" presId="urn:microsoft.com/office/officeart/2005/8/layout/hList1"/>
    <dgm:cxn modelId="{A180CD1F-411F-4C0C-8DD7-40A6C2B37183}" type="presParOf" srcId="{D87BED67-81A6-4D17-8D17-E76427E1E33B}" destId="{72AAB9C0-3B52-40E5-B9E7-00904F9DBA3A}" srcOrd="2" destOrd="0" presId="urn:microsoft.com/office/officeart/2005/8/layout/hList1"/>
    <dgm:cxn modelId="{37054B85-70F2-4FD3-8C28-C42E1266C8F8}" type="presParOf" srcId="{72AAB9C0-3B52-40E5-B9E7-00904F9DBA3A}" destId="{7C161E6A-A933-4F26-AC69-DB5355D2DFE6}" srcOrd="0" destOrd="0" presId="urn:microsoft.com/office/officeart/2005/8/layout/hList1"/>
    <dgm:cxn modelId="{FE7042FB-E3F8-4E9F-935A-070A1DB699A6}" type="presParOf" srcId="{72AAB9C0-3B52-40E5-B9E7-00904F9DBA3A}" destId="{571D68AB-B350-4D5C-AB6A-ABC40C2D898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51282-0938-422C-9E95-11E748D01F8C}">
      <dsp:nvSpPr>
        <dsp:cNvPr id="0" name=""/>
        <dsp:cNvSpPr/>
      </dsp:nvSpPr>
      <dsp:spPr>
        <a:xfrm>
          <a:off x="0" y="34740"/>
          <a:ext cx="4700141" cy="8526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Las losowy</a:t>
          </a:r>
        </a:p>
      </dsp:txBody>
      <dsp:txXfrm>
        <a:off x="0" y="34740"/>
        <a:ext cx="4700141" cy="852658"/>
      </dsp:txXfrm>
    </dsp:sp>
    <dsp:sp modelId="{9B31B566-F93C-4932-9C27-2AC260B106B4}">
      <dsp:nvSpPr>
        <dsp:cNvPr id="0" name=""/>
        <dsp:cNvSpPr/>
      </dsp:nvSpPr>
      <dsp:spPr>
        <a:xfrm>
          <a:off x="49" y="887399"/>
          <a:ext cx="4700141" cy="353556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rtlCol="0" anchor="t" anchorCtr="0">
          <a:noAutofit/>
        </a:bodyPr>
        <a:lstStyle/>
        <a:p>
          <a:pPr marL="228600" lvl="1" indent="-228600" algn="just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pl-PL" sz="23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	Metoda zespołowa uczenia maszynowego dla klasyfikacji, regresji i innych zadań, która polega na konstruowaniu wielu drzew decyzyjnych w czasie uczenia i generowaniu klasy, która jest dominanta klas (klasyfikacja) lub przewidywaną średnią (regresja) poszczególnych drzew.</a:t>
          </a:r>
          <a:endParaRPr lang="pl-PL" sz="2300" kern="1200" noProof="0" dirty="0"/>
        </a:p>
      </dsp:txBody>
      <dsp:txXfrm>
        <a:off x="49" y="887399"/>
        <a:ext cx="4700141" cy="3535560"/>
      </dsp:txXfrm>
    </dsp:sp>
    <dsp:sp modelId="{7C161E6A-A933-4F26-AC69-DB5355D2DFE6}">
      <dsp:nvSpPr>
        <dsp:cNvPr id="0" name=""/>
        <dsp:cNvSpPr/>
      </dsp:nvSpPr>
      <dsp:spPr>
        <a:xfrm>
          <a:off x="5358209" y="34740"/>
          <a:ext cx="4700141" cy="8526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Naiwny Gaussowski Klasyfikator Bayesa</a:t>
          </a:r>
        </a:p>
      </dsp:txBody>
      <dsp:txXfrm>
        <a:off x="5358209" y="34740"/>
        <a:ext cx="4700141" cy="852658"/>
      </dsp:txXfrm>
    </dsp:sp>
    <dsp:sp modelId="{571D68AB-B350-4D5C-AB6A-ABC40C2D8986}">
      <dsp:nvSpPr>
        <dsp:cNvPr id="0" name=""/>
        <dsp:cNvSpPr/>
      </dsp:nvSpPr>
      <dsp:spPr>
        <a:xfrm>
          <a:off x="5358209" y="887399"/>
          <a:ext cx="4700141" cy="353556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rtlCol="0" anchor="t" anchorCtr="0">
          <a:noAutofit/>
        </a:bodyPr>
        <a:lstStyle/>
        <a:p>
          <a:pPr marL="228600" lvl="1" indent="-228600" algn="just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pl-PL" sz="2300" kern="1200" noProof="0" dirty="0"/>
            <a:t>	</a:t>
          </a:r>
          <a:r>
            <a:rPr lang="pl-PL" sz="23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Jest to odmiana Naiwnego Klasyfikatora Bayesa, która jest zgodna z rozkładem normalnym Gaussa i obsługuje dane ciągłe. Naiwny Klasyfikator Bayesa to grupa nadzorowanych algorytmów klasyfikacji uczenia maszynowego opartych na twierdzeniu Bayesa.</a:t>
          </a:r>
        </a:p>
      </dsp:txBody>
      <dsp:txXfrm>
        <a:off x="5358209" y="887399"/>
        <a:ext cx="4700141" cy="3535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CBF4FF-80E2-4B78-A787-4D8E5265D8E2}" type="datetime1">
              <a:rPr lang="pl-PL" smtClean="0"/>
              <a:t>12.12.2021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E4C80B-8910-445E-8D30-7A590951118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D292175-28E0-485E-9720-DB59E5A9C869}" type="datetime1">
              <a:rPr lang="pl-PL" smtClean="0"/>
              <a:t>12.12.2021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dirty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dirty="0"/>
              <a:t>Kliknij, aby edytować style wzorca tekstu</a:t>
            </a:r>
          </a:p>
          <a:p>
            <a:pPr lvl="1" rtl="0"/>
            <a:r>
              <a:rPr lang="pl-PL" dirty="0"/>
              <a:t>Drugi poziom</a:t>
            </a:r>
          </a:p>
          <a:p>
            <a:pPr lvl="2" rtl="0"/>
            <a:r>
              <a:rPr lang="pl-PL" dirty="0"/>
              <a:t>Trzeci poziom</a:t>
            </a:r>
          </a:p>
          <a:p>
            <a:pPr lvl="3" rtl="0"/>
            <a:r>
              <a:rPr lang="pl-PL" dirty="0"/>
              <a:t>Czwarty poziom</a:t>
            </a:r>
          </a:p>
          <a:p>
            <a:pPr lvl="4" rtl="0"/>
            <a:r>
              <a:rPr lang="pl-PL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81F1E7-4EFD-4BFF-B438-FCD52FD36B1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D81F1E7-4EFD-4BFF-B438-FCD52FD36B17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7835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D81F1E7-4EFD-4BFF-B438-FCD52FD36B17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9875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D81F1E7-4EFD-4BFF-B438-FCD52FD36B17}" type="slidenum">
              <a:rPr lang="pl-PL" smtClean="0"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86181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Tutaj umieść podsumowanie badań w 3–5 punktach.</a:t>
            </a:r>
          </a:p>
          <a:p>
            <a:pPr rtl="0"/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pl-PL" smtClean="0"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55036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D81F1E7-4EFD-4BFF-B438-FCD52FD36B17}" type="slidenum">
              <a:rPr lang="pl-PL" smtClean="0"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73188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D81F1E7-4EFD-4BFF-B438-FCD52FD36B17}" type="slidenum">
              <a:rPr lang="pl-PL" smtClean="0"/>
              <a:t>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382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rtlCol="0" anchor="ctr">
            <a:normAutofit/>
          </a:bodyPr>
          <a:lstStyle>
            <a:lvl1pPr algn="l">
              <a:defRPr sz="58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cxnSp>
        <p:nvCxnSpPr>
          <p:cNvPr id="8" name="Łącznik prosty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l-PL"/>
              <a:t>Kliknij, aby edytować styl wzorca podtytułu</a:t>
            </a:r>
            <a:endParaRPr lang="pl-PL" dirty="0"/>
          </a:p>
        </p:txBody>
      </p:sp>
      <p:pic>
        <p:nvPicPr>
          <p:cNvPr id="9" name="Obraz 8" descr="Probówki — zbliżeni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6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Data — symbol zastępczy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5AB6B5-DAA6-4D62-BB23-2A960E7C8FC8}" type="datetime1">
              <a:rPr lang="pl-PL" smtClean="0"/>
              <a:t>12.12.2021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dirty="0"/>
          </a:p>
        </p:txBody>
      </p:sp>
      <p:cxnSp>
        <p:nvCxnSpPr>
          <p:cNvPr id="8" name="Łącznik prosty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 rtlCol="0"/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6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Data — symbol zastępczy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40657E-0AF5-4407-BEAF-8CDF2795B276}" type="datetime1">
              <a:rPr lang="pl-PL" smtClean="0"/>
              <a:t>12.12.2021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6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Data — symbol zastępczy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43BE4F-332C-4317-95D4-8277CB6F3069}" type="datetime1">
              <a:rPr lang="pl-PL" smtClean="0"/>
              <a:t>12.12.2021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rtlCol="0" anchor="b">
            <a:normAutofit/>
          </a:bodyPr>
          <a:lstStyle>
            <a:lvl1pPr>
              <a:defRPr sz="5800" b="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cxnSp>
        <p:nvCxnSpPr>
          <p:cNvPr id="8" name="Łącznik prosty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7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5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1D1F08-B5CE-4EB9-8C99-4D7D1806AE54}" type="datetime1">
              <a:rPr lang="pl-PL" smtClean="0"/>
              <a:t>12.12.2021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9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7" name="Data — symbol zastępczy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300DC6-F7F7-422A-9C86-7CB0698CAA26}" type="datetime1">
              <a:rPr lang="pl-PL" smtClean="0"/>
              <a:t>12.12.2021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5" name="Numer slajdu — symbol zastępczy 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3" name="Data — symbol zastępczy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F0F29C-137E-4445-84F4-114315A0425F}" type="datetime1">
              <a:rPr lang="pl-PL" smtClean="0"/>
              <a:t>12.12.2021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umer slajdu — symbol zastępczy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2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22EB98-2089-4E39-9C14-ACBAE379ED0F}" type="datetime1">
              <a:rPr lang="pl-PL" smtClean="0"/>
              <a:t>12.12.2021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dirty="0"/>
          </a:p>
        </p:txBody>
      </p:sp>
      <p:cxnSp>
        <p:nvCxnSpPr>
          <p:cNvPr id="9" name="Łącznik prosty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rtlCol="0" anchor="t">
            <a:normAutofit/>
          </a:bodyPr>
          <a:lstStyle>
            <a:lvl1pPr>
              <a:defRPr sz="2800" b="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 rtlCol="0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dirty="0"/>
          </a:p>
        </p:txBody>
      </p:sp>
      <p:cxnSp>
        <p:nvCxnSpPr>
          <p:cNvPr id="9" name="Łącznik prosty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rtlCol="0" anchor="t">
            <a:normAutofit/>
          </a:bodyPr>
          <a:lstStyle>
            <a:lvl1pPr>
              <a:defRPr sz="2800" b="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dirty="0"/>
          </a:p>
        </p:txBody>
      </p: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dirty="0"/>
              <a:t>Kliknij, aby edytować styl wzorca tytułu</a:t>
            </a:r>
          </a:p>
        </p:txBody>
      </p:sp>
      <p:cxnSp>
        <p:nvCxnSpPr>
          <p:cNvPr id="9" name="Łącznik prosty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dirty="0"/>
              <a:t>Kliknij, aby edytować style wzorca tekstu</a:t>
            </a:r>
          </a:p>
          <a:p>
            <a:pPr lvl="1" rtl="0"/>
            <a:r>
              <a:rPr lang="pl-PL" dirty="0"/>
              <a:t>Drugi poziom</a:t>
            </a:r>
          </a:p>
          <a:p>
            <a:pPr lvl="2" rtl="0"/>
            <a:r>
              <a:rPr lang="pl-PL" dirty="0"/>
              <a:t>Trzeci poziom</a:t>
            </a:r>
          </a:p>
          <a:p>
            <a:pPr lvl="3" rtl="0"/>
            <a:r>
              <a:rPr lang="pl-PL" dirty="0"/>
              <a:t>Czwarty poziom</a:t>
            </a:r>
          </a:p>
          <a:p>
            <a:pPr lvl="4" rtl="0"/>
            <a:r>
              <a:rPr lang="pl-PL" dirty="0"/>
              <a:t>Piąty poziom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fld id="{5F4C9F40-B079-4B71-A627-7266DFEA7F03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endParaRPr lang="pl-PL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fld id="{74AA8E7A-FA79-449A-BED9-7707920CCA50}" type="datetime1">
              <a:rPr lang="pl-PL" smtClean="0"/>
              <a:t>12.12.2021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seismic-bump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drive.google.com/file/d/1IqxwZICHO8M00erzn4xnFcFp0Jo_znQG/view?usp=shari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4740332"/>
            <a:ext cx="12192000" cy="1546167"/>
          </a:xfrm>
          <a:solidFill>
            <a:schemeClr val="bg2"/>
          </a:solidFill>
        </p:spPr>
        <p:txBody>
          <a:bodyPr rtlCol="0">
            <a:normAutofit/>
          </a:bodyPr>
          <a:lstStyle/>
          <a:p>
            <a:pPr rtl="0"/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Projekt zaliczeniowy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-1" y="6286500"/>
            <a:ext cx="12191999" cy="5715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l-PL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Mikołaj Piekutowski | Mikołaj Popławski | Systemy Business </a:t>
            </a:r>
            <a:r>
              <a:rPr lang="pl-PL" dirty="0" err="1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Intelligence</a:t>
            </a:r>
            <a:endParaRPr lang="pl-PL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ED6248-D398-4D70-86A6-6265D033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Naiwny Gaussowski Klasyfikator Bayesa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1A6767C-6EB2-4ABC-AD7B-47DF0182A54E}"/>
              </a:ext>
            </a:extLst>
          </p:cNvPr>
          <p:cNvSpPr txBox="1"/>
          <p:nvPr/>
        </p:nvSpPr>
        <p:spPr>
          <a:xfrm>
            <a:off x="130285" y="1695796"/>
            <a:ext cx="5417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Wykres przyrostu: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FAA6729-919E-40D8-BC75-AF323718B235}"/>
              </a:ext>
            </a:extLst>
          </p:cNvPr>
          <p:cNvSpPr txBox="1"/>
          <p:nvPr/>
        </p:nvSpPr>
        <p:spPr>
          <a:xfrm>
            <a:off x="6188045" y="1695796"/>
            <a:ext cx="5873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Krzywa ROC:</a:t>
            </a:r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A809171B-481B-4484-8434-83E4C99F3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14" y="2273300"/>
            <a:ext cx="5584194" cy="4457700"/>
          </a:xfr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69C6E481-1A16-4EFF-BF2A-55E4278E2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045" y="2273300"/>
            <a:ext cx="5909441" cy="445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3D50C0-E5E6-4FD8-ADB5-C670D7950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0F18437-5BB5-4385-812D-93CCD98AD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Po przeprowadzonej analizie doszliśmy do wniosku, że nasz model dużo lepiej radzi sobie z rozpoznawaniem aktywności sejsmicznej, w której nie występują wstrząsy o wysokiej energii tj. &gt; 10^4 niż aktywności sejsmicznej, w której takie wstrząsy występują. Następnie zobaczyliśmy, że model zbudowany z wykorzystaniem pełnego zbioru atrybutów (bazowe + dodatkowe) miał lepsze miary klasyfikacyjne od modelu, który był budowany przy wykorzystaniu tylko atrybutów bazowych. W wykorzystanym zbiorze znajduje się dużo więcej danych aktywności sejsmicznej o niskiej energii wstrząsów w stosunku do aktywności sejsmicznej o dużej energii wstrząsów co jest prawdopodobną przyczyną bardzo niskiej wrażliwości. Z kolei specyficzność naszych reguł znajduje się na dość wysokim poziomie i na podstawie tego, że osiąga wartości przekraczające 93%, a trafność uzyskuje wartości ponad 87% można uznać, że nasz zbiór posiada wystarczającą ilość danych do zbudowania modelu predykcyjnego. Podsumowując predykcja aktywności sejsmicznej, której siła wstrząsów wynosi poniżej 10^4J jest na dość wysokim poziomie co oznacza, że modele można wykorzystać do przewidywania wystąpienia wstrząsów sejsmicznych o niskiej energii lub braku wstrząsów w kopalniach węgla, a co za tym idzie zwiększyć bezpieczeństwo pracowników wysyłając ich do pracy w dni, w które aktywność sejsmiczna nie będzie wysoka.</a:t>
            </a:r>
          </a:p>
        </p:txBody>
      </p:sp>
    </p:spTree>
    <p:extLst>
      <p:ext uri="{BB962C8B-B14F-4D97-AF65-F5344CB8AC3E}">
        <p14:creationId xmlns:p14="http://schemas.microsoft.com/office/powerpoint/2010/main" val="255503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Zbiór danych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3014254"/>
          </a:xfrm>
        </p:spPr>
        <p:txBody>
          <a:bodyPr rtlCol="0"/>
          <a:lstStyle/>
          <a:p>
            <a:pPr marL="0" indent="0" algn="just" rtl="0">
              <a:buNone/>
            </a:pP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Wybrany przez nas zbiór danych to </a:t>
            </a:r>
            <a:r>
              <a:rPr lang="pl-PL" dirty="0" err="1">
                <a:latin typeface="Calibri" panose="020F0502020204030204" pitchFamily="34" charset="0"/>
                <a:cs typeface="Calibri" panose="020F0502020204030204" pitchFamily="34" charset="0"/>
              </a:rPr>
              <a:t>seismic-bumps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, który zawiera dane o aktywności sejsmicznej w kopalniach na obszarze Górnośląskiego Zagłębia Górniczego. Posiada on 2584 obserwacji oraz 18 bazowych atrybutów z czego 14 to atrybuty numeryczne, a 4 tekstowe, które przetransformowaliśmy na numeryczne. Do analizy danych utworzyliśmy 5 dodatkowych atrybutów. Atrybutem decyzyjnym jest wartość określająca czy podczas następnej zmiany w kopalni istnieje ryzyko wystąpienia wstrząsów sejsmicznych o wysokiej energii, czyli &gt; 10^4J. Dane podzieliliśmy na grupę </a:t>
            </a:r>
            <a:r>
              <a:rPr lang="pl-PL">
                <a:latin typeface="Calibri" panose="020F0502020204030204" pitchFamily="34" charset="0"/>
                <a:cs typeface="Calibri" panose="020F0502020204030204" pitchFamily="34" charset="0"/>
              </a:rPr>
              <a:t>uczącą 60% i 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grupę </a:t>
            </a:r>
            <a:r>
              <a:rPr lang="pl-PL">
                <a:latin typeface="Calibri" panose="020F0502020204030204" pitchFamily="34" charset="0"/>
                <a:cs typeface="Calibri" panose="020F0502020204030204" pitchFamily="34" charset="0"/>
              </a:rPr>
              <a:t>testową 40%.</a:t>
            </a:r>
            <a:endParaRPr lang="pl-P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10C89C0-4E60-4632-A054-C9A15851F99E}"/>
              </a:ext>
            </a:extLst>
          </p:cNvPr>
          <p:cNvSpPr txBox="1"/>
          <p:nvPr/>
        </p:nvSpPr>
        <p:spPr>
          <a:xfrm>
            <a:off x="1066801" y="6174377"/>
            <a:ext cx="10058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Calibri" panose="020F0502020204030204" pitchFamily="34" charset="0"/>
                <a:cs typeface="Calibri" panose="020F0502020204030204" pitchFamily="34" charset="0"/>
              </a:rPr>
              <a:t>Link do zbioru: </a:t>
            </a:r>
            <a:r>
              <a:rPr lang="en-US" sz="1400" dirty="0">
                <a:hlinkClick r:id="rId3"/>
              </a:rPr>
              <a:t>UCI Machine Learning Repository: seismic-bumps Data Set</a:t>
            </a:r>
            <a:endParaRPr lang="pl-P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92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Atrybuty bazowe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28600" indent="-228600" rtl="0">
              <a:spcBef>
                <a:spcPts val="0"/>
              </a:spcBef>
              <a:buAutoNum type="arabicPeriod"/>
            </a:pPr>
            <a:r>
              <a:rPr lang="pl-PL" sz="12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seismic</a:t>
            </a:r>
            <a:r>
              <a:rPr lang="pl-PL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wynik zagrożenia sejsmicznego otrzymany za pomocą metod sejsmicznych: a - brak zagrożenia 0, b - małe zagrożenie 1, c - wysokie zagrożenie 2, d - najwyższe zagrożenie 3</a:t>
            </a:r>
          </a:p>
          <a:p>
            <a:pPr marL="228600" indent="-228600" rtl="0">
              <a:spcBef>
                <a:spcPts val="0"/>
              </a:spcBef>
              <a:buAutoNum type="arabicPeriod"/>
            </a:pPr>
            <a:r>
              <a:rPr lang="pl-PL" sz="12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seismoacoustic</a:t>
            </a:r>
            <a:r>
              <a:rPr lang="pl-PL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wynik zagrożenia sejsmicznego otrzymany za pomocą metod </a:t>
            </a:r>
            <a:r>
              <a:rPr lang="pl-PL" sz="12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sejsmiczno</a:t>
            </a:r>
            <a:r>
              <a:rPr lang="pl-PL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akustycznych: a - brak zagrożenia 0, b - małe zagrożenie 1, c - wysokie zagrożenie 2, d - najwyższe zagrożenie 3</a:t>
            </a:r>
          </a:p>
          <a:p>
            <a:pPr marL="228600" indent="-228600" rtl="0">
              <a:spcBef>
                <a:spcPts val="0"/>
              </a:spcBef>
              <a:buAutoNum type="arabicPeriod"/>
            </a:pPr>
            <a:r>
              <a:rPr lang="pl-PL" sz="12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pl-PL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typ zmiany: W - wydobywająca węgiel 0, N - przygotowawcza 1</a:t>
            </a:r>
          </a:p>
          <a:p>
            <a:pPr marL="228600" indent="-228600" rtl="0">
              <a:spcBef>
                <a:spcPts val="0"/>
              </a:spcBef>
              <a:buAutoNum type="arabicPeriod"/>
            </a:pPr>
            <a:r>
              <a:rPr lang="pl-PL" sz="12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genergy</a:t>
            </a:r>
            <a:r>
              <a:rPr lang="pl-PL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sejsmiczna energie nagrana za pomocą najbardziej aktywnego geofonu</a:t>
            </a:r>
            <a:endParaRPr lang="pl-P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 rtl="0">
              <a:spcBef>
                <a:spcPts val="0"/>
              </a:spcBef>
              <a:buAutoNum type="arabicPeriod"/>
            </a:pPr>
            <a:r>
              <a:rPr lang="pl-PL" sz="12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gpuls</a:t>
            </a:r>
            <a:r>
              <a:rPr lang="pl-PL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ilość pulsów nagranych przez najbardziej aktywny geofon</a:t>
            </a:r>
          </a:p>
          <a:p>
            <a:pPr marL="228600" indent="-228600" rtl="0">
              <a:spcBef>
                <a:spcPts val="0"/>
              </a:spcBef>
              <a:buAutoNum type="arabicPeriod"/>
            </a:pPr>
            <a:r>
              <a:rPr lang="pl-PL" sz="12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gdenergy</a:t>
            </a:r>
            <a:r>
              <a:rPr lang="pl-PL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odchylenie energii zarejestrowanej przez najbardziej aktywny geofon od średniej zarejestrowanej </a:t>
            </a:r>
            <a:r>
              <a:rPr lang="pl-PL" sz="12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energi</a:t>
            </a:r>
            <a:r>
              <a:rPr lang="pl-PL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podczas ostatnich ośmiu zmian</a:t>
            </a:r>
            <a:endParaRPr lang="pl-P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 rtl="0">
              <a:spcBef>
                <a:spcPts val="0"/>
              </a:spcBef>
              <a:buAutoNum type="arabicPeriod"/>
            </a:pPr>
            <a:r>
              <a:rPr lang="pl-PL" sz="12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gdpuls</a:t>
            </a:r>
            <a:r>
              <a:rPr lang="pl-PL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odchylenie ilości zarejestrowanych pulsów przez najbardziej aktywny geofon od średniej ilości zarejestrowanych pulsów podczas ostatnich ośmiu zmian</a:t>
            </a:r>
          </a:p>
          <a:p>
            <a:pPr marL="228600" indent="-228600" rtl="0">
              <a:spcBef>
                <a:spcPts val="0"/>
              </a:spcBef>
              <a:buAutoNum type="arabicPeriod"/>
            </a:pPr>
            <a:r>
              <a:rPr lang="pl-PL" sz="12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ghazard</a:t>
            </a:r>
            <a:r>
              <a:rPr lang="pl-PL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zagrożenie sejsmiczne zarejestrowane przy pomocy wyłącznie najbardziej aktywnego geofonu z wykorzystaniem metod </a:t>
            </a:r>
            <a:r>
              <a:rPr lang="pl-PL" sz="12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sejsmiczno</a:t>
            </a:r>
            <a:r>
              <a:rPr lang="pl-PL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akustycznych, a - brak zagrożenia 0, b - małe zagrożenie 1, c - wysokie zagrożenie 2, d - najwyższe zagrożenie 3   </a:t>
            </a:r>
          </a:p>
          <a:p>
            <a:pPr marL="228600" indent="-228600" rtl="0">
              <a:spcBef>
                <a:spcPts val="0"/>
              </a:spcBef>
              <a:buAutoNum type="arabicPeriod"/>
            </a:pPr>
            <a:r>
              <a:rPr lang="pl-PL" sz="12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nbumps</a:t>
            </a:r>
            <a:r>
              <a:rPr lang="pl-PL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ilość zarejestrowanych wstrząsów sejsmicznych</a:t>
            </a:r>
            <a:endParaRPr lang="pl-P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 rtl="0">
              <a:spcBef>
                <a:spcPts val="0"/>
              </a:spcBef>
              <a:buAutoNum type="arabicPeriod"/>
            </a:pPr>
            <a:r>
              <a:rPr lang="pl-PL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nbumps2 - ilość zarejestrowanych wstrząsów sejsmicznych w zakresie energii od 10^2J do 10^3J</a:t>
            </a:r>
          </a:p>
          <a:p>
            <a:pPr marL="228600" indent="-228600" rtl="0">
              <a:spcBef>
                <a:spcPts val="0"/>
              </a:spcBef>
              <a:buAutoNum type="arabicPeriod"/>
            </a:pPr>
            <a:r>
              <a:rPr lang="pl-PL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nbumps3 - ilość zarejestrowanych wstrząsów sejsmicznych w zakresie energii od 10^3J do 10^4J</a:t>
            </a:r>
            <a:endParaRPr lang="pl-P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 rtl="0">
              <a:spcBef>
                <a:spcPts val="0"/>
              </a:spcBef>
              <a:buAutoNum type="arabicPeriod"/>
            </a:pPr>
            <a:r>
              <a:rPr lang="pl-PL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nbumps4 - ilość zarejestrowanych wstrząsów sejsmicznych w zakresie energii od 10^4J do 10^5J</a:t>
            </a:r>
          </a:p>
          <a:p>
            <a:pPr marL="228600" indent="-228600" rtl="0">
              <a:spcBef>
                <a:spcPts val="0"/>
              </a:spcBef>
              <a:buAutoNum type="arabicPeriod"/>
            </a:pPr>
            <a:r>
              <a:rPr lang="pl-PL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nbumps5 - ilość zarejestrowanych wstrząsów sejsmicznych w zakresie energii od 10^5J do 10^6J</a:t>
            </a:r>
            <a:endParaRPr lang="pl-P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 rtl="0">
              <a:spcBef>
                <a:spcPts val="0"/>
              </a:spcBef>
              <a:buAutoNum type="arabicPeriod"/>
            </a:pPr>
            <a:r>
              <a:rPr lang="pl-PL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nbumps6 - ilość zarejestrowanych wstrząsów sejsmicznych w zakresie energii od 10^6J do 10^7J</a:t>
            </a:r>
          </a:p>
          <a:p>
            <a:pPr marL="228600" indent="-228600" rtl="0">
              <a:spcBef>
                <a:spcPts val="0"/>
              </a:spcBef>
              <a:buAutoNum type="arabicPeriod"/>
            </a:pPr>
            <a:r>
              <a:rPr lang="pl-PL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nbumps7 - ilość zarejestrowanych wstrząsów sejsmicznych w zakresie energii od 10^7J do 10^8J</a:t>
            </a:r>
            <a:endParaRPr lang="pl-P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 rtl="0">
              <a:spcBef>
                <a:spcPts val="0"/>
              </a:spcBef>
              <a:buAutoNum type="arabicPeriod"/>
            </a:pPr>
            <a:r>
              <a:rPr lang="pl-PL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nbumps89 - ilość zarejestrowanych wstrząsów sejsmicznych w zakresie energii od 10^8J do 10^9J</a:t>
            </a:r>
          </a:p>
          <a:p>
            <a:pPr marL="228600" indent="-228600" rtl="0">
              <a:spcBef>
                <a:spcPts val="0"/>
              </a:spcBef>
              <a:buAutoNum type="arabicPeriod"/>
            </a:pPr>
            <a:r>
              <a:rPr lang="pl-PL" sz="12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energy</a:t>
            </a:r>
            <a:r>
              <a:rPr lang="pl-PL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suma energii wstrząsów sejsmicznych</a:t>
            </a:r>
            <a:endParaRPr lang="pl-P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 rtl="0">
              <a:spcBef>
                <a:spcPts val="0"/>
              </a:spcBef>
              <a:buAutoNum type="arabicPeriod"/>
            </a:pPr>
            <a:r>
              <a:rPr lang="pl-PL" sz="12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maxenergy</a:t>
            </a:r>
            <a:r>
              <a:rPr lang="pl-PL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energia najsilniejszego wstrząsu sejsmicznego         </a:t>
            </a:r>
            <a:r>
              <a:rPr lang="pl-PL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200" dirty="0"/>
              <a:t>       </a:t>
            </a:r>
          </a:p>
          <a:p>
            <a:pPr marL="0" indent="0" rtl="0">
              <a:spcBef>
                <a:spcPts val="0"/>
              </a:spcBef>
              <a:buNone/>
            </a:pPr>
            <a:endParaRPr lang="pl-PL" sz="800" b="0" i="0" dirty="0">
              <a:solidFill>
                <a:srgbClr val="A9B7C6"/>
              </a:solidFill>
              <a:effectLst/>
              <a:latin typeface="Helvetica" panose="020B0604020202020204" pitchFamily="34" charset="0"/>
            </a:endParaRPr>
          </a:p>
          <a:p>
            <a:pPr marL="0" indent="0" rtl="0">
              <a:spcBef>
                <a:spcPts val="0"/>
              </a:spcBef>
              <a:buNone/>
            </a:pPr>
            <a:endParaRPr lang="pl-PL" sz="800" b="0" i="0" dirty="0">
              <a:solidFill>
                <a:srgbClr val="A9B7C6"/>
              </a:solidFill>
              <a:effectLst/>
              <a:latin typeface="Helvetica" panose="020B0604020202020204" pitchFamily="34" charset="0"/>
            </a:endParaRPr>
          </a:p>
          <a:p>
            <a:pPr marL="228600" indent="-228600" rtl="0">
              <a:spcBef>
                <a:spcPts val="0"/>
              </a:spcBef>
              <a:buAutoNum type="arabicPeriod"/>
            </a:pPr>
            <a:endParaRPr lang="pl-PL" sz="900" dirty="0"/>
          </a:p>
        </p:txBody>
      </p:sp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Atrybuty skonstruowane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0" indent="-457200" rtl="0">
              <a:buAutoNum type="arabicPeriod"/>
            </a:pPr>
            <a:r>
              <a:rPr lang="pl-PL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genergygpuls</a:t>
            </a:r>
            <a:r>
              <a:rPr lang="pl-PL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stosunek </a:t>
            </a:r>
            <a:r>
              <a:rPr lang="pl-PL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genergy</a:t>
            </a:r>
            <a:r>
              <a:rPr lang="pl-PL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pl-PL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gpuls</a:t>
            </a:r>
            <a:endParaRPr lang="pl-PL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rtl="0">
              <a:buAutoNum type="arabicPeriod"/>
            </a:pPr>
            <a:r>
              <a:rPr lang="pl-PL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gdenergydgpuls</a:t>
            </a:r>
            <a:r>
              <a:rPr lang="pl-PL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stosunek </a:t>
            </a:r>
            <a:r>
              <a:rPr lang="pl-PL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stosunek</a:t>
            </a:r>
            <a:r>
              <a:rPr lang="pl-PL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dgenergy</a:t>
            </a:r>
            <a:r>
              <a:rPr lang="pl-PL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pl-PL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gdpuls</a:t>
            </a:r>
            <a:endParaRPr lang="pl-P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rtl="0">
              <a:buAutoNum type="arabicPeriod"/>
            </a:pPr>
            <a:r>
              <a:rPr lang="pl-PL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avgseismic</a:t>
            </a:r>
            <a:r>
              <a:rPr lang="pl-PL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średnia wartości </a:t>
            </a:r>
            <a:r>
              <a:rPr lang="pl-PL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seismic</a:t>
            </a:r>
            <a:r>
              <a:rPr lang="pl-PL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pl-PL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seismoacoustic</a:t>
            </a:r>
            <a:endParaRPr lang="pl-PL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rtl="0">
              <a:buAutoNum type="arabicPeriod"/>
            </a:pPr>
            <a:r>
              <a:rPr lang="pl-PL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energygpuls</a:t>
            </a:r>
            <a:r>
              <a:rPr lang="pl-PL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stosunek </a:t>
            </a:r>
            <a:r>
              <a:rPr lang="pl-PL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energy</a:t>
            </a:r>
            <a:r>
              <a:rPr lang="pl-PL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pl-PL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gpuls</a:t>
            </a:r>
            <a:endParaRPr lang="pl-P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rtl="0">
              <a:buAutoNum type="arabicPeriod"/>
            </a:pPr>
            <a:r>
              <a:rPr lang="pl-PL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energynbumps</a:t>
            </a:r>
            <a:r>
              <a:rPr lang="pl-PL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stosunek </a:t>
            </a:r>
            <a:r>
              <a:rPr lang="pl-PL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energy</a:t>
            </a:r>
            <a:r>
              <a:rPr lang="pl-PL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pl-PL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nbunmps</a:t>
            </a:r>
            <a:endParaRPr lang="pl-P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1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Metody klasyfikacyjne</a:t>
            </a:r>
          </a:p>
        </p:txBody>
      </p:sp>
      <p:graphicFrame>
        <p:nvGraphicFramePr>
          <p:cNvPr id="4" name="Zawartość — symbol zastępczy 2" descr="Pozioma lista punktowana przedstawiająca 3 grupy umieszczone obok siebie, a w każdej grupie są punktory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058417"/>
              </p:ext>
            </p:extLst>
          </p:nvPr>
        </p:nvGraphicFramePr>
        <p:xfrm>
          <a:off x="1066800" y="1714500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87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4E442A-0ABB-45E2-8743-0143795D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Las losowy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9E494C3-4C67-452F-B7BC-A87CFDE9C3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682466"/>
              </p:ext>
            </p:extLst>
          </p:nvPr>
        </p:nvGraphicFramePr>
        <p:xfrm>
          <a:off x="1066800" y="2427318"/>
          <a:ext cx="10058400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84909247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029211956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3913409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58874527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9396513"/>
                    </a:ext>
                  </a:extLst>
                </a:gridCol>
              </a:tblGrid>
              <a:tr h="332509">
                <a:tc>
                  <a:txBody>
                    <a:bodyPr/>
                    <a:lstStyle/>
                    <a:p>
                      <a:pPr algn="r"/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Recall</a:t>
                      </a:r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Support</a:t>
                      </a:r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045393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452095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93505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 algn="r"/>
                      <a:r>
                        <a:rPr lang="pl-PL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22771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Macro </a:t>
                      </a:r>
                      <a:r>
                        <a:rPr lang="pl-PL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avg</a:t>
                      </a:r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784532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 algn="r"/>
                      <a:r>
                        <a:rPr lang="pl-PL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Weighted</a:t>
                      </a:r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l-PL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avg</a:t>
                      </a:r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44887"/>
                  </a:ext>
                </a:extLst>
              </a:tr>
            </a:tbl>
          </a:graphicData>
        </a:graphic>
      </p:graphicFrame>
      <p:sp>
        <p:nvSpPr>
          <p:cNvPr id="5" name="pole tekstowe 4">
            <a:extLst>
              <a:ext uri="{FF2B5EF4-FFF2-40B4-BE49-F238E27FC236}">
                <a16:creationId xmlns:a16="http://schemas.microsoft.com/office/drawing/2014/main" id="{13C90D08-8AD9-4FAF-AB53-0E73C4393898}"/>
              </a:ext>
            </a:extLst>
          </p:cNvPr>
          <p:cNvSpPr txBox="1"/>
          <p:nvPr/>
        </p:nvSpPr>
        <p:spPr>
          <a:xfrm>
            <a:off x="950422" y="5011651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: 92,17%</a:t>
            </a:r>
          </a:p>
          <a:p>
            <a:r>
              <a:rPr lang="pl-PL" dirty="0" err="1">
                <a:latin typeface="Calibri" panose="020F0502020204030204" pitchFamily="34" charset="0"/>
                <a:cs typeface="Calibri" panose="020F0502020204030204" pitchFamily="34" charset="0"/>
              </a:rPr>
              <a:t>Specificity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: 99,58%</a:t>
            </a:r>
          </a:p>
          <a:p>
            <a:r>
              <a:rPr lang="pl-PL" dirty="0" err="1">
                <a:latin typeface="Calibri" panose="020F0502020204030204" pitchFamily="34" charset="0"/>
                <a:cs typeface="Calibri" panose="020F0502020204030204" pitchFamily="34" charset="0"/>
              </a:rPr>
              <a:t>Sensitivity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: 1,28%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17E08B4-463C-4A01-A4A2-D62C61FCCCCA}"/>
              </a:ext>
            </a:extLst>
          </p:cNvPr>
          <p:cNvSpPr txBox="1"/>
          <p:nvPr/>
        </p:nvSpPr>
        <p:spPr>
          <a:xfrm>
            <a:off x="950422" y="1614053"/>
            <a:ext cx="10174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Raport klasyfikacji:</a:t>
            </a:r>
          </a:p>
        </p:txBody>
      </p:sp>
    </p:spTree>
    <p:extLst>
      <p:ext uri="{BB962C8B-B14F-4D97-AF65-F5344CB8AC3E}">
        <p14:creationId xmlns:p14="http://schemas.microsoft.com/office/powerpoint/2010/main" val="386691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ED6248-D398-4D70-86A6-6265D033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Las losowy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ADF66C7-2AB6-4C71-A78E-3874C3F9D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14" y="2273300"/>
            <a:ext cx="5419793" cy="4457700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EB85804-902A-44E4-91A2-CD82E1CE2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045" y="2273300"/>
            <a:ext cx="5876441" cy="445770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F1A6767C-6EB2-4ABC-AD7B-47DF0182A54E}"/>
              </a:ext>
            </a:extLst>
          </p:cNvPr>
          <p:cNvSpPr txBox="1"/>
          <p:nvPr/>
        </p:nvSpPr>
        <p:spPr>
          <a:xfrm>
            <a:off x="130285" y="1695796"/>
            <a:ext cx="5417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Wykres przyrostu: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FAA6729-919E-40D8-BC75-AF323718B235}"/>
              </a:ext>
            </a:extLst>
          </p:cNvPr>
          <p:cNvSpPr txBox="1"/>
          <p:nvPr/>
        </p:nvSpPr>
        <p:spPr>
          <a:xfrm>
            <a:off x="6188045" y="1695796"/>
            <a:ext cx="5873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Krzywa ROC:</a:t>
            </a:r>
          </a:p>
        </p:txBody>
      </p:sp>
    </p:spTree>
    <p:extLst>
      <p:ext uri="{BB962C8B-B14F-4D97-AF65-F5344CB8AC3E}">
        <p14:creationId xmlns:p14="http://schemas.microsoft.com/office/powerpoint/2010/main" val="175388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0518" y="465512"/>
            <a:ext cx="3326068" cy="1118359"/>
          </a:xfrm>
        </p:spPr>
        <p:txBody>
          <a:bodyPr rtlCol="0">
            <a:noAutofit/>
          </a:bodyPr>
          <a:lstStyle/>
          <a:p>
            <a:pPr rtl="0"/>
            <a:r>
              <a:rPr lang="pl-PL" sz="3400" dirty="0">
                <a:latin typeface="Calibri" panose="020F0502020204030204" pitchFamily="34" charset="0"/>
                <a:cs typeface="Calibri" panose="020F0502020204030204" pitchFamily="34" charset="0"/>
              </a:rPr>
              <a:t>Las losowy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E4FA134E-8DA5-42A5-9EA7-3EFE4CE9A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99000" y="530092"/>
            <a:ext cx="7048500" cy="5805754"/>
          </a:xfrm>
        </p:spPr>
      </p:pic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C8590E86-9BF2-4D6E-ADF1-9AF709192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0519" y="1877786"/>
            <a:ext cx="3506162" cy="4294414"/>
          </a:xfrm>
        </p:spPr>
        <p:txBody>
          <a:bodyPr anchor="t">
            <a:normAutofit lnSpcReduction="10000"/>
          </a:bodyPr>
          <a:lstStyle/>
          <a:p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Fragment drzewa klasyfikacyjnego (jedno ze 100 drzew wykorzystanych w lesie)</a:t>
            </a:r>
          </a:p>
          <a:p>
            <a:pPr algn="just"/>
            <a:endParaRPr lang="pl-P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Całe drzewo dostępne pod adresem:</a:t>
            </a:r>
          </a:p>
          <a:p>
            <a:pPr algn="just"/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https://drive.google.com/file/d/1IqxwZICHO8M00erzn4xnFcFp0Jo_znQG/view?usp=sharing</a:t>
            </a:r>
            <a:endParaRPr lang="pl-P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55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4E442A-0ABB-45E2-8743-0143795D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Naiwny Gaussowski Klasyfikator Bayesa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9E494C3-4C67-452F-B7BC-A87CFDE9C3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221042"/>
              </p:ext>
            </p:extLst>
          </p:nvPr>
        </p:nvGraphicFramePr>
        <p:xfrm>
          <a:off x="1066800" y="2427318"/>
          <a:ext cx="10058400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84909247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029211956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3913409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58874527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9396513"/>
                    </a:ext>
                  </a:extLst>
                </a:gridCol>
              </a:tblGrid>
              <a:tr h="332509">
                <a:tc>
                  <a:txBody>
                    <a:bodyPr/>
                    <a:lstStyle/>
                    <a:p>
                      <a:pPr algn="r"/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Recall</a:t>
                      </a:r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Support</a:t>
                      </a:r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045393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452095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93505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 algn="r"/>
                      <a:r>
                        <a:rPr lang="pl-PL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22771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Macro </a:t>
                      </a:r>
                      <a:r>
                        <a:rPr lang="pl-PL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avg</a:t>
                      </a:r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784532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 algn="r"/>
                      <a:r>
                        <a:rPr lang="pl-PL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Weighted</a:t>
                      </a:r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l-PL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avg</a:t>
                      </a:r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44887"/>
                  </a:ext>
                </a:extLst>
              </a:tr>
            </a:tbl>
          </a:graphicData>
        </a:graphic>
      </p:graphicFrame>
      <p:sp>
        <p:nvSpPr>
          <p:cNvPr id="5" name="pole tekstowe 4">
            <a:extLst>
              <a:ext uri="{FF2B5EF4-FFF2-40B4-BE49-F238E27FC236}">
                <a16:creationId xmlns:a16="http://schemas.microsoft.com/office/drawing/2014/main" id="{13C90D08-8AD9-4FAF-AB53-0E73C4393898}"/>
              </a:ext>
            </a:extLst>
          </p:cNvPr>
          <p:cNvSpPr txBox="1"/>
          <p:nvPr/>
        </p:nvSpPr>
        <p:spPr>
          <a:xfrm>
            <a:off x="950422" y="5011651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: 87,91%</a:t>
            </a:r>
          </a:p>
          <a:p>
            <a:r>
              <a:rPr lang="pl-PL" dirty="0" err="1">
                <a:latin typeface="Calibri" panose="020F0502020204030204" pitchFamily="34" charset="0"/>
                <a:cs typeface="Calibri" panose="020F0502020204030204" pitchFamily="34" charset="0"/>
              </a:rPr>
              <a:t>Specificity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: 93,62%</a:t>
            </a:r>
          </a:p>
          <a:p>
            <a:r>
              <a:rPr lang="pl-PL" dirty="0" err="1">
                <a:latin typeface="Calibri" panose="020F0502020204030204" pitchFamily="34" charset="0"/>
                <a:cs typeface="Calibri" panose="020F0502020204030204" pitchFamily="34" charset="0"/>
              </a:rPr>
              <a:t>Sensitivity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: 17,95%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17E08B4-463C-4A01-A4A2-D62C61FCCCCA}"/>
              </a:ext>
            </a:extLst>
          </p:cNvPr>
          <p:cNvSpPr txBox="1"/>
          <p:nvPr/>
        </p:nvSpPr>
        <p:spPr>
          <a:xfrm>
            <a:off x="950422" y="1614053"/>
            <a:ext cx="10174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Raport klasyfikacji:</a:t>
            </a:r>
          </a:p>
        </p:txBody>
      </p:sp>
    </p:spTree>
    <p:extLst>
      <p:ext uri="{BB962C8B-B14F-4D97-AF65-F5344CB8AC3E}">
        <p14:creationId xmlns:p14="http://schemas.microsoft.com/office/powerpoint/2010/main" val="32893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ojekt naukowy 16: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793009_TF02922647" id="{6F704487-E665-4114-BC55-08FE1E877262}" vid="{C6291936-867F-43A3-971D-1C887400AFEC}"/>
    </a:ext>
  </a:extLst>
</a:theme>
</file>

<file path=ppt/theme/theme2.xml><?xml version="1.0" encoding="utf-8"?>
<a:theme xmlns:a="http://schemas.openxmlformats.org/drawingml/2006/main" name="Motyw pakietu Offic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tf02922647_win32</Template>
  <TotalTime>1031</TotalTime>
  <Words>902</Words>
  <Application>Microsoft Office PowerPoint</Application>
  <PresentationFormat>Panoramiczny</PresentationFormat>
  <Paragraphs>120</Paragraphs>
  <Slides>11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</vt:lpstr>
      <vt:lpstr>Projekt naukowy 16:9</vt:lpstr>
      <vt:lpstr>Projekt zaliczeniowy</vt:lpstr>
      <vt:lpstr>Zbiór danych</vt:lpstr>
      <vt:lpstr>Atrybuty bazowe</vt:lpstr>
      <vt:lpstr>Atrybuty skonstruowane</vt:lpstr>
      <vt:lpstr>Metody klasyfikacyjne</vt:lpstr>
      <vt:lpstr>Las losowy</vt:lpstr>
      <vt:lpstr>Las losowy</vt:lpstr>
      <vt:lpstr>Las losowy</vt:lpstr>
      <vt:lpstr>Naiwny Gaussowski Klasyfikator Bayesa</vt:lpstr>
      <vt:lpstr>Naiwny Gaussowski Klasyfikator Bayesa</vt:lpstr>
      <vt:lpstr>Podsumowanie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zaliczeniowy</dc:title>
  <dc:creator>Mikołaj Popławski</dc:creator>
  <cp:lastModifiedBy>Mikołaj Popławski</cp:lastModifiedBy>
  <cp:revision>18</cp:revision>
  <dcterms:created xsi:type="dcterms:W3CDTF">2021-12-09T15:54:09Z</dcterms:created>
  <dcterms:modified xsi:type="dcterms:W3CDTF">2021-12-12T12:49:30Z</dcterms:modified>
</cp:coreProperties>
</file>