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58" r:id="rId7"/>
    <p:sldId id="259" r:id="rId8"/>
    <p:sldId id="260" r:id="rId9"/>
    <p:sldId id="262" r:id="rId10"/>
    <p:sldId id="261" r:id="rId11"/>
    <p:sldId id="269" r:id="rId12"/>
    <p:sldId id="264" r:id="rId13"/>
    <p:sldId id="263" r:id="rId14"/>
    <p:sldId id="270" r:id="rId15"/>
    <p:sldId id="271" r:id="rId16"/>
    <p:sldId id="272" r:id="rId17"/>
    <p:sldId id="273" r:id="rId18"/>
    <p:sldId id="279" r:id="rId19"/>
    <p:sldId id="274" r:id="rId20"/>
    <p:sldId id="275" r:id="rId21"/>
    <p:sldId id="276" r:id="rId22"/>
    <p:sldId id="277" r:id="rId23"/>
    <p:sldId id="278" r:id="rId24"/>
    <p:sldId id="280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5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EA954D-2406-F974-6B2E-4121F437F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9B33BB2-F76C-22E2-19A4-4DE9E52D1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28B545-C1A9-BB86-DC63-7535E7008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2723-F3CF-49E4-BD26-FA850B9CCC5C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4E0256-1582-CF53-A8C0-5195F35EA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31184D-ECDE-390D-F020-ECC269903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902D-A300-4404-BA4B-AF6327577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0148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5C29A5-C4BE-0E3E-7857-3D215AF2E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1C19DD9-BDE6-D55F-2CA8-D45B92C23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0E786A-8D4E-9FC5-6579-5940700E0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2723-F3CF-49E4-BD26-FA850B9CCC5C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543972-7712-4B2A-2ED7-B2EFECEBC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C545BC-F025-BACD-1CA2-C056805B4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902D-A300-4404-BA4B-AF6327577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337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1A9A02-9FE2-919C-3821-0F7DFC71AF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55ACDA3-AF92-A0C7-62A4-171525186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51F951-215B-1209-D154-86651B5EC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2723-F3CF-49E4-BD26-FA850B9CCC5C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6F2DCF-677D-D8AD-F931-65C3B82F1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F27E4C-6D5E-9F7E-E077-563799B37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902D-A300-4404-BA4B-AF6327577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867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77CB58-8B89-47C6-47B4-5A1F92E1B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59AA43-D1A6-A879-F0A9-2FD3B5553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D86C47-BA20-C637-599C-F4A1A06E6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2723-F3CF-49E4-BD26-FA850B9CCC5C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79F330-FB8E-256E-C815-0ABA5287F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045391-2E0F-A7CD-9A07-F44EBE1B0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902D-A300-4404-BA4B-AF6327577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49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62486F-F43B-101B-DE10-A478A9A6E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DDD33A3-DBC1-CE15-6436-892AACD80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278272-12F8-4486-5CE0-9851B7A81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2723-F3CF-49E4-BD26-FA850B9CCC5C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D4CC6D-8DA0-D910-1375-7BC2F405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BE7A8C-A664-55C1-DE99-A0670B2A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902D-A300-4404-BA4B-AF6327577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291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88A27E-084C-F988-3CEA-389857AF5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E14D7E-F0D8-3AE0-5125-DD301DD6C0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6303EC2-BAC8-F9AE-7134-4788F3615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1C2868A-7A01-1D67-A4CF-9A0CF2ED5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2723-F3CF-49E4-BD26-FA850B9CCC5C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A65AC8-0646-C010-116F-5E6D82FCA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468422-70CB-E9A7-96D5-F31D1FCDA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902D-A300-4404-BA4B-AF6327577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93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CE708-8CDC-F77F-B5FE-07E1E4849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C83D20-B788-8B06-271D-761C0F8A3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25F41F3-50B0-A3C8-F3F1-2DD7F8D29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9DA5E2F-467B-5583-D4A8-2D39B717B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3F35254-9019-04A9-E81C-26EEB0A5B5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703600F-F6C0-D640-7F78-D6078E796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2723-F3CF-49E4-BD26-FA850B9CCC5C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5F77201-241E-6490-D9FC-9F8A5E35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B7DEB4F-7C7C-0A40-F5EA-33B0E3419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902D-A300-4404-BA4B-AF6327577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800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392124-9F05-A566-5F29-BF965D1C7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17F5A0C-687A-611D-452C-BEE56CD6B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2723-F3CF-49E4-BD26-FA850B9CCC5C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A98CDFE-8BBB-6416-C723-3EE27C70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B44FD1E-2638-49CD-CF35-1DF29CDC0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902D-A300-4404-BA4B-AF6327577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294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05A84DF-B346-114C-A39B-690B799F9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2723-F3CF-49E4-BD26-FA850B9CCC5C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E81487C-A1BD-1E22-C6F8-03C00CA06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BF185B2-689B-00AE-55B4-64D06BBCD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902D-A300-4404-BA4B-AF6327577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745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5284E8-E8A6-3EE0-D264-47EB8A137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A283C7-0725-08B8-C647-BE20D032E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3E2F746-A543-AB90-7B4E-E49880E0C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A1B5875-8778-DA5E-E0E2-B08CC8FDD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2723-F3CF-49E4-BD26-FA850B9CCC5C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7A5746-69EE-9B18-A7E8-7F17080EF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707F78-CC81-AAA2-F6CA-8ABFC3E73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902D-A300-4404-BA4B-AF6327577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68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3C1D6B-DFB2-5D90-847A-C67B3D6C2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C672379-C2D6-57F7-EC1F-4BB0083848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BC81CFA-2711-261D-9ED7-1BF414A47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F6DADE-8511-981D-3690-056776709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2723-F3CF-49E4-BD26-FA850B9CCC5C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C428FD-53F0-D384-DC11-61D0679C3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BCF40BD-6A84-B646-04CF-57ADD8825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902D-A300-4404-BA4B-AF6327577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532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1C3FCC-0A01-B3ED-BB79-D8556207E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ACCF45-1D72-78F8-FA92-9F32627DC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9F4DC1-3D37-53AB-8B61-DA7999FBE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B2723-F3CF-49E4-BD26-FA850B9CCC5C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73E97D-F5E5-0CAF-5F0F-5E3A788F0F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179C20-2A1D-B23C-AFD1-C9CE958C6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4902D-A300-4404-BA4B-AF6327577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305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4037C1C0-FADA-40C7-B923-037899A24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Arc 1036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27FCF3-30DE-AB21-C743-FBEE31358B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818" y="1370171"/>
            <a:ext cx="5085580" cy="2387600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VKontekste</a:t>
            </a:r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442930B-57CA-3B70-0A0F-076322832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818" y="3849845"/>
            <a:ext cx="5085580" cy="1881751"/>
          </a:xfrm>
        </p:spPr>
        <p:txBody>
          <a:bodyPr>
            <a:normAutofit/>
          </a:bodyPr>
          <a:lstStyle/>
          <a:p>
            <a:pPr algn="l"/>
            <a:r>
              <a:rPr lang="ru-RU" sz="2000"/>
              <a:t>Бот с твоими активностями</a:t>
            </a:r>
          </a:p>
          <a:p>
            <a:pPr algn="l"/>
            <a:r>
              <a:rPr lang="ru-RU" sz="2000"/>
              <a:t>Можно добавить активность на определенную дату, указать длительность. Можно получить активности за определенную дату или все активности за какой-то период (месяц</a:t>
            </a:r>
            <a:r>
              <a:rPr lang="en-US" sz="2000"/>
              <a:t>/</a:t>
            </a:r>
            <a:r>
              <a:rPr lang="ru-RU" sz="2000"/>
              <a:t>неделя)</a:t>
            </a:r>
          </a:p>
        </p:txBody>
      </p:sp>
      <p:sp>
        <p:nvSpPr>
          <p:cNvPr id="1039" name="Oval 1038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4703" y="541034"/>
            <a:ext cx="931930" cy="9066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0" name="Picture 6" descr="VK (компания) — Википедия">
            <a:extLst>
              <a:ext uri="{FF2B5EF4-FFF2-40B4-BE49-F238E27FC236}">
                <a16:creationId xmlns:a16="http://schemas.microsoft.com/office/drawing/2014/main" id="{50DC821D-2362-7ED5-3279-3C1B4734FA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-1"/>
          <a:stretch/>
        </p:blipFill>
        <p:spPr bwMode="auto">
          <a:xfrm>
            <a:off x="6041841" y="413674"/>
            <a:ext cx="4123157" cy="4123157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Rectangle 1040">
            <a:extLst>
              <a:ext uri="{FF2B5EF4-FFF2-40B4-BE49-F238E27FC236}">
                <a16:creationId xmlns:a16="http://schemas.microsoft.com/office/drawing/2014/main" id="{0DA5DB8B-7E5C-4ABC-8069-A9A8806F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501" y="3865664"/>
            <a:ext cx="739429" cy="739429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15DEAE0-90B2-37A6-3EC3-8DD53615C5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41" r="5" b="1063"/>
          <a:stretch/>
        </p:blipFill>
        <p:spPr bwMode="auto">
          <a:xfrm>
            <a:off x="8695537" y="3158548"/>
            <a:ext cx="3047542" cy="3047542"/>
          </a:xfrm>
          <a:custGeom>
            <a:avLst/>
            <a:gdLst/>
            <a:ahLst/>
            <a:cxnLst/>
            <a:rect l="l" t="t" r="r" b="b"/>
            <a:pathLst>
              <a:path w="2283868" h="2283868">
                <a:moveTo>
                  <a:pt x="1141934" y="0"/>
                </a:moveTo>
                <a:cubicBezTo>
                  <a:pt x="1772607" y="0"/>
                  <a:pt x="2283868" y="511261"/>
                  <a:pt x="2283868" y="1141934"/>
                </a:cubicBezTo>
                <a:cubicBezTo>
                  <a:pt x="2283868" y="1772607"/>
                  <a:pt x="1772607" y="2283868"/>
                  <a:pt x="1141934" y="2283868"/>
                </a:cubicBezTo>
                <a:cubicBezTo>
                  <a:pt x="511261" y="2283868"/>
                  <a:pt x="0" y="1772607"/>
                  <a:pt x="0" y="1141934"/>
                </a:cubicBezTo>
                <a:cubicBezTo>
                  <a:pt x="0" y="511261"/>
                  <a:pt x="511261" y="0"/>
                  <a:pt x="114193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609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E9260D-84E1-5B66-9539-94E631E8A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Фреймворки</a:t>
            </a:r>
          </a:p>
        </p:txBody>
      </p:sp>
      <p:pic>
        <p:nvPicPr>
          <p:cNvPr id="4098" name="Picture 2" descr="бассейн - Создать мем - Meme-arsenal.com">
            <a:extLst>
              <a:ext uri="{FF2B5EF4-FFF2-40B4-BE49-F238E27FC236}">
                <a16:creationId xmlns:a16="http://schemas.microsoft.com/office/drawing/2014/main" id="{2BB5D6BE-B236-8D70-D552-E9821A735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947" y="1325563"/>
            <a:ext cx="9246635" cy="512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8A2B27-43A3-7599-0643-370A16C4E0CA}"/>
              </a:ext>
            </a:extLst>
          </p:cNvPr>
          <p:cNvSpPr txBox="1"/>
          <p:nvPr/>
        </p:nvSpPr>
        <p:spPr>
          <a:xfrm>
            <a:off x="5225145" y="5122504"/>
            <a:ext cx="3107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bg1">
                    <a:lumMod val="95000"/>
                  </a:schemeClr>
                </a:solidFill>
              </a:rPr>
              <a:t>Vk-sdk-kotlin</a:t>
            </a:r>
            <a:endParaRPr lang="ru-RU" sz="3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D3DFB6-0F26-34D5-0E94-11B6183A27F6}"/>
              </a:ext>
            </a:extLst>
          </p:cNvPr>
          <p:cNvSpPr txBox="1"/>
          <p:nvPr/>
        </p:nvSpPr>
        <p:spPr>
          <a:xfrm>
            <a:off x="1935327" y="3109378"/>
            <a:ext cx="3107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bg1">
                    <a:lumMod val="95000"/>
                  </a:schemeClr>
                </a:solidFill>
              </a:rPr>
              <a:t>Vk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en-US" sz="3600" dirty="0" err="1">
                <a:solidFill>
                  <a:schemeClr val="bg1">
                    <a:lumMod val="95000"/>
                  </a:schemeClr>
                </a:solidFill>
              </a:rPr>
              <a:t>sdk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-java</a:t>
            </a:r>
            <a:endParaRPr lang="ru-RU" sz="3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A4A10A-50F7-589F-2E44-F351EE41C25A}"/>
              </a:ext>
            </a:extLst>
          </p:cNvPr>
          <p:cNvSpPr txBox="1"/>
          <p:nvPr/>
        </p:nvSpPr>
        <p:spPr>
          <a:xfrm>
            <a:off x="9084906" y="2577702"/>
            <a:ext cx="3107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>
                    <a:lumMod val="95000"/>
                  </a:schemeClr>
                </a:solidFill>
              </a:rPr>
              <a:t>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CE9C3A-99AA-82B8-FF5F-D930C3E2940B}"/>
              </a:ext>
            </a:extLst>
          </p:cNvPr>
          <p:cNvSpPr txBox="1"/>
          <p:nvPr/>
        </p:nvSpPr>
        <p:spPr>
          <a:xfrm>
            <a:off x="4942895" y="2743479"/>
            <a:ext cx="3107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bg1">
                    <a:lumMod val="95000"/>
                  </a:schemeClr>
                </a:solidFill>
              </a:rPr>
              <a:t>Ktor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 + </a:t>
            </a:r>
            <a:r>
              <a:rPr lang="en-US" sz="3600" dirty="0" err="1">
                <a:solidFill>
                  <a:schemeClr val="bg1">
                    <a:lumMod val="95000"/>
                  </a:schemeClr>
                </a:solidFill>
              </a:rPr>
              <a:t>koin</a:t>
            </a:r>
            <a:endParaRPr lang="ru-RU" sz="3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995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6" name="Rectangle 615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863B65-528A-81CD-29C8-88D834C08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Архитектура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6175F6-4852-C1EE-895E-E023B0CC6E0E}"/>
              </a:ext>
            </a:extLst>
          </p:cNvPr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/>
              <a:t>Соблюдаем</a:t>
            </a:r>
            <a:r>
              <a:rPr lang="en-US" sz="2000" dirty="0"/>
              <a:t> MVC </a:t>
            </a:r>
            <a:r>
              <a:rPr lang="en-US" sz="2000" dirty="0" err="1"/>
              <a:t>архитектуру</a:t>
            </a:r>
            <a:r>
              <a:rPr lang="en-US" sz="2000" dirty="0"/>
              <a:t>. В </a:t>
            </a:r>
            <a:r>
              <a:rPr lang="en-US" sz="2000" dirty="0" err="1"/>
              <a:t>нашем</a:t>
            </a:r>
            <a:r>
              <a:rPr lang="en-US" sz="2000" dirty="0"/>
              <a:t> </a:t>
            </a:r>
            <a:r>
              <a:rPr lang="en-US" sz="2000" dirty="0" err="1"/>
              <a:t>случае</a:t>
            </a:r>
            <a:r>
              <a:rPr lang="en-US" sz="2000" dirty="0"/>
              <a:t> Model – </a:t>
            </a:r>
            <a:r>
              <a:rPr lang="en-US" sz="2000" dirty="0" err="1"/>
              <a:t>внутренности</a:t>
            </a:r>
            <a:r>
              <a:rPr lang="en-US" sz="2000" dirty="0"/>
              <a:t> </a:t>
            </a:r>
            <a:r>
              <a:rPr lang="en-US" sz="2000" dirty="0" err="1"/>
              <a:t>приложения</a:t>
            </a:r>
            <a:r>
              <a:rPr lang="en-US" sz="2000" dirty="0"/>
              <a:t> (</a:t>
            </a:r>
            <a:r>
              <a:rPr lang="en-US" sz="2000" dirty="0" err="1"/>
              <a:t>сущности</a:t>
            </a:r>
            <a:r>
              <a:rPr lang="en-US" sz="2000" dirty="0"/>
              <a:t>, </a:t>
            </a:r>
            <a:r>
              <a:rPr lang="en-US" sz="2000" dirty="0" err="1"/>
              <a:t>сервисы</a:t>
            </a:r>
            <a:r>
              <a:rPr lang="en-US" sz="2000" dirty="0"/>
              <a:t>, </a:t>
            </a:r>
            <a:r>
              <a:rPr lang="en-US" sz="2000" dirty="0" err="1"/>
              <a:t>dao</a:t>
            </a:r>
            <a:r>
              <a:rPr lang="en-US" sz="2000" dirty="0"/>
              <a:t> </a:t>
            </a:r>
            <a:r>
              <a:rPr lang="en-US" sz="2000" dirty="0" err="1"/>
              <a:t>объекты</a:t>
            </a:r>
            <a:r>
              <a:rPr lang="en-US" sz="2000" dirty="0"/>
              <a:t>, БД), Controller – </a:t>
            </a:r>
            <a:r>
              <a:rPr lang="en-US" sz="2000" dirty="0" err="1"/>
              <a:t>кторовский</a:t>
            </a:r>
            <a:r>
              <a:rPr lang="en-US" sz="2000" dirty="0"/>
              <a:t> routing (</a:t>
            </a:r>
            <a:r>
              <a:rPr lang="en-US" sz="2000" dirty="0" err="1"/>
              <a:t>получает</a:t>
            </a:r>
            <a:r>
              <a:rPr lang="en-US" sz="2000" dirty="0"/>
              <a:t> </a:t>
            </a:r>
            <a:r>
              <a:rPr lang="en-US" sz="2000" dirty="0" err="1"/>
              <a:t>сообщения</a:t>
            </a:r>
            <a:r>
              <a:rPr lang="en-US" sz="2000" dirty="0"/>
              <a:t> </a:t>
            </a:r>
            <a:r>
              <a:rPr lang="en-US" sz="2000" dirty="0" err="1"/>
              <a:t>от</a:t>
            </a:r>
            <a:r>
              <a:rPr lang="en-US" sz="2000" dirty="0"/>
              <a:t> Callback API и </a:t>
            </a:r>
            <a:r>
              <a:rPr lang="en-US" sz="2000" dirty="0" err="1"/>
              <a:t>отправляет</a:t>
            </a:r>
            <a:r>
              <a:rPr lang="en-US" sz="2000" dirty="0"/>
              <a:t> </a:t>
            </a:r>
            <a:r>
              <a:rPr lang="en-US" sz="2000" dirty="0" err="1"/>
              <a:t>ответы</a:t>
            </a:r>
            <a:r>
              <a:rPr lang="en-US" sz="2000" dirty="0"/>
              <a:t>), View – </a:t>
            </a:r>
            <a:r>
              <a:rPr lang="en-US" sz="2000" dirty="0" err="1"/>
              <a:t>сообщения</a:t>
            </a:r>
            <a:r>
              <a:rPr lang="en-US" sz="2000" dirty="0"/>
              <a:t> </a:t>
            </a:r>
            <a:r>
              <a:rPr lang="en-US" sz="2000" dirty="0" err="1"/>
              <a:t>от</a:t>
            </a:r>
            <a:r>
              <a:rPr lang="en-US" sz="2000" dirty="0"/>
              <a:t> </a:t>
            </a:r>
            <a:r>
              <a:rPr lang="en-US" sz="2000" dirty="0" err="1"/>
              <a:t>бота</a:t>
            </a:r>
            <a:r>
              <a:rPr lang="en-US" sz="2000" dirty="0"/>
              <a:t>, </a:t>
            </a:r>
            <a:r>
              <a:rPr lang="en-US" sz="2000" dirty="0" err="1"/>
              <a:t>которые</a:t>
            </a:r>
            <a:r>
              <a:rPr lang="en-US" sz="2000" dirty="0"/>
              <a:t> </a:t>
            </a:r>
            <a:r>
              <a:rPr lang="en-US" sz="2000" dirty="0" err="1"/>
              <a:t>видит</a:t>
            </a:r>
            <a:r>
              <a:rPr lang="en-US" sz="2000" dirty="0"/>
              <a:t> </a:t>
            </a:r>
            <a:r>
              <a:rPr lang="en-US" sz="2000" dirty="0" err="1"/>
              <a:t>пользователь</a:t>
            </a:r>
            <a:endParaRPr lang="en-US" sz="2000" dirty="0"/>
          </a:p>
        </p:txBody>
      </p:sp>
      <p:grpSp>
        <p:nvGrpSpPr>
          <p:cNvPr id="6160" name="Group 615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6154" name="Isosceles Triangle 615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5" name="Rectangle 615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146" name="Picture 2" descr="Benefit of using MVC - GeeksforGeeks">
            <a:extLst>
              <a:ext uri="{FF2B5EF4-FFF2-40B4-BE49-F238E27FC236}">
                <a16:creationId xmlns:a16="http://schemas.microsoft.com/office/drawing/2014/main" id="{740DADE0-7DD2-5A5D-B34D-062BB3C9C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5320" y="2033248"/>
            <a:ext cx="6253212" cy="386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57" name="Group 615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6158" name="Rectangle 615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9" name="Isosceles Triangle 615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1517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DE0355-2287-70E3-85CE-F4F04F7A5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Koin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28208B5-8AF0-358A-29E6-4A2533421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752" y="2651126"/>
            <a:ext cx="3600953" cy="16480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B25EDA-47C1-CFD2-BD00-BD7A27ECC8C4}"/>
              </a:ext>
            </a:extLst>
          </p:cNvPr>
          <p:cNvSpPr txBox="1"/>
          <p:nvPr/>
        </p:nvSpPr>
        <p:spPr>
          <a:xfrm>
            <a:off x="1817447" y="1140897"/>
            <a:ext cx="8557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Фреймворк для </a:t>
            </a:r>
            <a:r>
              <a:rPr lang="en-US" dirty="0"/>
              <a:t>dependency injection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2D2FFD-7E7E-288E-F07E-1822599CFF40}"/>
              </a:ext>
            </a:extLst>
          </p:cNvPr>
          <p:cNvSpPr txBox="1"/>
          <p:nvPr/>
        </p:nvSpPr>
        <p:spPr>
          <a:xfrm>
            <a:off x="1234752" y="2281794"/>
            <a:ext cx="3600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Создаем </a:t>
            </a:r>
            <a:r>
              <a:rPr lang="ru-RU" dirty="0" err="1"/>
              <a:t>бины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B000B95-1AEC-47E4-C74A-95735133E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297" y="2649187"/>
            <a:ext cx="4029637" cy="10955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5898E5-8787-91F3-7907-094D82AFC184}"/>
              </a:ext>
            </a:extLst>
          </p:cNvPr>
          <p:cNvSpPr txBox="1"/>
          <p:nvPr/>
        </p:nvSpPr>
        <p:spPr>
          <a:xfrm>
            <a:off x="7356297" y="2277588"/>
            <a:ext cx="3600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Constructor-based injection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B1DB956-EA4F-0783-2897-97403B2FA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5705" y="2651126"/>
            <a:ext cx="2372056" cy="19338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959CC58-64F2-C617-EAAB-F9556BD85969}"/>
              </a:ext>
            </a:extLst>
          </p:cNvPr>
          <p:cNvSpPr txBox="1"/>
          <p:nvPr/>
        </p:nvSpPr>
        <p:spPr>
          <a:xfrm>
            <a:off x="4835706" y="2281794"/>
            <a:ext cx="237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Ktor</a:t>
            </a:r>
            <a:r>
              <a:rPr lang="en-US" dirty="0"/>
              <a:t> integration</a:t>
            </a:r>
            <a:endParaRPr lang="ru-RU" dirty="0"/>
          </a:p>
        </p:txBody>
      </p:sp>
      <p:pic>
        <p:nvPicPr>
          <p:cNvPr id="5122" name="Picture 2" descr="koin KOIN - a smart Kotlin dependency injectio @codeKK AndroidOpen Source  Website">
            <a:extLst>
              <a:ext uri="{FF2B5EF4-FFF2-40B4-BE49-F238E27FC236}">
                <a16:creationId xmlns:a16="http://schemas.microsoft.com/office/drawing/2014/main" id="{95B3B428-F13B-16CD-702E-F575CDC63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011" y="4571185"/>
            <a:ext cx="4349366" cy="129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30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4F647B-AF89-28BD-903C-7AE56C7A2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/>
              <a:t>Ktor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3F435FA-A312-3898-C74F-F643424EB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84" y="1325563"/>
            <a:ext cx="3799493" cy="51635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A93018-CBD8-3FA5-175B-F426ECB9CF60}"/>
              </a:ext>
            </a:extLst>
          </p:cNvPr>
          <p:cNvSpPr txBox="1"/>
          <p:nvPr/>
        </p:nvSpPr>
        <p:spPr>
          <a:xfrm>
            <a:off x="752911" y="956231"/>
            <a:ext cx="3688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/>
              <a:t>Конфигурация </a:t>
            </a:r>
            <a:r>
              <a:rPr lang="en-US"/>
              <a:t>ktor </a:t>
            </a:r>
            <a:r>
              <a:rPr lang="ru-RU"/>
              <a:t>сервера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1FC5C23-AA66-B530-0793-0230C4DE5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84" y="1443426"/>
            <a:ext cx="6561877" cy="26794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22D1D6-35AF-EBD6-FCC7-CB506DC08AC8}"/>
              </a:ext>
            </a:extLst>
          </p:cNvPr>
          <p:cNvSpPr txBox="1"/>
          <p:nvPr/>
        </p:nvSpPr>
        <p:spPr>
          <a:xfrm>
            <a:off x="5489706" y="956231"/>
            <a:ext cx="564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/>
              <a:t>Доступные эндпойнты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D5B8244-54AA-B11A-AE00-8C710254F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5684" y="4509572"/>
            <a:ext cx="5553850" cy="18100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539D7FD-11A0-21D0-5946-09C33186A4C7}"/>
              </a:ext>
            </a:extLst>
          </p:cNvPr>
          <p:cNvSpPr txBox="1"/>
          <p:nvPr/>
        </p:nvSpPr>
        <p:spPr>
          <a:xfrm>
            <a:off x="5489707" y="4150570"/>
            <a:ext cx="445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Ktor</a:t>
            </a:r>
            <a:r>
              <a:rPr lang="en-US" dirty="0"/>
              <a:t> http client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4390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D8DE65-C6ED-8940-B758-446581E73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dirty="0" err="1"/>
              <a:t>Общение</a:t>
            </a:r>
            <a:r>
              <a:rPr lang="en-US" sz="4100" dirty="0"/>
              <a:t> с </a:t>
            </a:r>
            <a:r>
              <a:rPr lang="en-US" sz="4100" dirty="0" err="1"/>
              <a:t>базой</a:t>
            </a:r>
            <a:r>
              <a:rPr lang="en-US" sz="4100" dirty="0"/>
              <a:t> с </a:t>
            </a:r>
            <a:r>
              <a:rPr lang="en-US" sz="4100" dirty="0" err="1"/>
              <a:t>помощью</a:t>
            </a:r>
            <a:r>
              <a:rPr lang="en-US" sz="4100" dirty="0"/>
              <a:t> R2DBC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277050-914C-CC45-E652-77B108E3DF49}"/>
              </a:ext>
            </a:extLst>
          </p:cNvPr>
          <p:cNvSpPr txBox="1"/>
          <p:nvPr/>
        </p:nvSpPr>
        <p:spPr>
          <a:xfrm>
            <a:off x="4965431" y="2438400"/>
            <a:ext cx="658648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Реактивное</a:t>
            </a:r>
            <a:r>
              <a:rPr lang="en-US" sz="2000" dirty="0"/>
              <a:t> </a:t>
            </a:r>
            <a:r>
              <a:rPr lang="en-US" sz="2000" dirty="0" err="1"/>
              <a:t>программирование</a:t>
            </a: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Не</a:t>
            </a:r>
            <a:r>
              <a:rPr lang="en-US" sz="2000" dirty="0"/>
              <a:t> </a:t>
            </a:r>
            <a:r>
              <a:rPr lang="en-US" sz="2000" dirty="0" err="1"/>
              <a:t>блокирующие</a:t>
            </a:r>
            <a:r>
              <a:rPr lang="en-US" sz="2000" dirty="0"/>
              <a:t> </a:t>
            </a:r>
            <a:r>
              <a:rPr lang="en-US" sz="2000" dirty="0" err="1"/>
              <a:t>вызовы</a:t>
            </a: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Сочетается</a:t>
            </a:r>
            <a:r>
              <a:rPr lang="en-US" sz="2000" dirty="0"/>
              <a:t> с </a:t>
            </a:r>
            <a:r>
              <a:rPr lang="en-US" sz="2000" dirty="0" err="1"/>
              <a:t>корутинами</a:t>
            </a:r>
            <a:r>
              <a:rPr lang="en-US" sz="2000" dirty="0"/>
              <a:t>, </a:t>
            </a:r>
            <a:r>
              <a:rPr lang="en-US" sz="2000" dirty="0" err="1"/>
              <a:t>на</a:t>
            </a:r>
            <a:r>
              <a:rPr lang="en-US" sz="2000" dirty="0"/>
              <a:t> </a:t>
            </a:r>
            <a:r>
              <a:rPr lang="en-US" sz="2000" dirty="0" err="1"/>
              <a:t>которых</a:t>
            </a:r>
            <a:r>
              <a:rPr lang="en-US" sz="2000" dirty="0"/>
              <a:t> </a:t>
            </a:r>
            <a:r>
              <a:rPr lang="en-US" sz="2000" dirty="0" err="1"/>
              <a:t>весь</a:t>
            </a:r>
            <a:r>
              <a:rPr lang="en-US" sz="2000" dirty="0"/>
              <a:t> </a:t>
            </a:r>
            <a:r>
              <a:rPr lang="en-US" sz="2000" dirty="0" err="1"/>
              <a:t>проект</a:t>
            </a:r>
            <a:endParaRPr lang="en-US" sz="2000" dirty="0"/>
          </a:p>
        </p:txBody>
      </p:sp>
      <p:pic>
        <p:nvPicPr>
          <p:cNvPr id="7170" name="Picture 2" descr="Зачем нужно реактивное программирование на Swift">
            <a:extLst>
              <a:ext uri="{FF2B5EF4-FFF2-40B4-BE49-F238E27FC236}">
                <a16:creationId xmlns:a16="http://schemas.microsoft.com/office/drawing/2014/main" id="{B7CDF6A1-A7C0-1A2C-4CDC-CF741C46DB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r="16202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75" name="Straight Connector 7174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DD5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53F862-8EC6-F405-DEA6-C42B19F3B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742" y="4093434"/>
            <a:ext cx="7230484" cy="25340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600F33-A439-3D20-3D3B-E7FAFCC08817}"/>
              </a:ext>
            </a:extLst>
          </p:cNvPr>
          <p:cNvSpPr txBox="1"/>
          <p:nvPr/>
        </p:nvSpPr>
        <p:spPr>
          <a:xfrm>
            <a:off x="4965430" y="3703776"/>
            <a:ext cx="6584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Пример </a:t>
            </a:r>
            <a:r>
              <a:rPr lang="en-US" dirty="0" err="1"/>
              <a:t>dao</a:t>
            </a:r>
            <a:r>
              <a:rPr lang="en-US" dirty="0"/>
              <a:t> </a:t>
            </a:r>
            <a:r>
              <a:rPr lang="ru-RU" dirty="0"/>
              <a:t>с </a:t>
            </a:r>
            <a:r>
              <a:rPr lang="en-US" dirty="0"/>
              <a:t>r2dbc</a:t>
            </a:r>
            <a:r>
              <a:rPr lang="ru-RU" dirty="0"/>
              <a:t>-драйвером, которое вызывается из </a:t>
            </a:r>
            <a:r>
              <a:rPr lang="en-US" dirty="0"/>
              <a:t>coroutine</a:t>
            </a:r>
            <a:r>
              <a:rPr lang="ru-RU" dirty="0"/>
              <a:t> контекста</a:t>
            </a:r>
          </a:p>
        </p:txBody>
      </p:sp>
    </p:spTree>
    <p:extLst>
      <p:ext uri="{BB962C8B-B14F-4D97-AF65-F5344CB8AC3E}">
        <p14:creationId xmlns:p14="http://schemas.microsoft.com/office/powerpoint/2010/main" val="924619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07" name="Rectangle 819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002B41-EC56-770B-4FD0-B6E6DFA7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Когда</a:t>
            </a:r>
            <a:r>
              <a:rPr lang="en-US" dirty="0"/>
              <a:t> </a:t>
            </a:r>
            <a:r>
              <a:rPr lang="en-US" dirty="0" err="1"/>
              <a:t>вспоминаешь</a:t>
            </a:r>
            <a:r>
              <a:rPr lang="en-US" dirty="0"/>
              <a:t> Hibernate с </a:t>
            </a:r>
            <a:r>
              <a:rPr lang="en-US" dirty="0" err="1"/>
              <a:t>его</a:t>
            </a:r>
            <a:r>
              <a:rPr lang="en-US" dirty="0"/>
              <a:t> dirty entity</a:t>
            </a:r>
            <a:r>
              <a:rPr lang="ru-RU" dirty="0"/>
              <a:t>, </a:t>
            </a:r>
            <a:r>
              <a:rPr lang="en-US" dirty="0" err="1"/>
              <a:t>LazyInitException</a:t>
            </a:r>
            <a:r>
              <a:rPr lang="en-US" dirty="0"/>
              <a:t> и </a:t>
            </a:r>
            <a:r>
              <a:rPr lang="en-US" dirty="0" err="1"/>
              <a:t>еще</a:t>
            </a:r>
            <a:r>
              <a:rPr lang="en-US" dirty="0"/>
              <a:t> </a:t>
            </a:r>
            <a:r>
              <a:rPr lang="en-US" dirty="0" err="1"/>
              <a:t>кучей</a:t>
            </a:r>
            <a:r>
              <a:rPr lang="en-US" dirty="0"/>
              <a:t> </a:t>
            </a:r>
            <a:r>
              <a:rPr lang="en-US" dirty="0" err="1"/>
              <a:t>выстрелов</a:t>
            </a:r>
            <a:r>
              <a:rPr lang="en-US" dirty="0"/>
              <a:t> в </a:t>
            </a:r>
            <a:r>
              <a:rPr lang="en-US" dirty="0" err="1"/>
              <a:t>ногу</a:t>
            </a:r>
            <a:endParaRPr lang="en-US" dirty="0"/>
          </a:p>
        </p:txBody>
      </p:sp>
      <p:pic>
        <p:nvPicPr>
          <p:cNvPr id="8194" name="Picture 2" descr="Флешбеки вьетнам | Пикабу">
            <a:extLst>
              <a:ext uri="{FF2B5EF4-FFF2-40B4-BE49-F238E27FC236}">
                <a16:creationId xmlns:a16="http://schemas.microsoft.com/office/drawing/2014/main" id="{A10A1847-4900-11AA-75F6-F0E86C9F53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3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97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8C865F-E57D-A766-5F67-D100F68D4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ORM - </a:t>
            </a:r>
            <a:r>
              <a:rPr lang="en-US" dirty="0" err="1"/>
              <a:t>Komapper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C01F1E8-2892-6D67-ABF9-E947C10DC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021" y="2506915"/>
            <a:ext cx="3440745" cy="2933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4A733C-E51B-D6E6-1230-41E58F39801F}"/>
              </a:ext>
            </a:extLst>
          </p:cNvPr>
          <p:cNvSpPr txBox="1"/>
          <p:nvPr/>
        </p:nvSpPr>
        <p:spPr>
          <a:xfrm>
            <a:off x="1454021" y="1866387"/>
            <a:ext cx="3440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Пример сущности, описанной с помощью </a:t>
            </a:r>
            <a:r>
              <a:rPr lang="en-US" dirty="0" err="1"/>
              <a:t>komapper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1A7D1C-7B00-B9E6-CB00-D098252D5DE8}"/>
              </a:ext>
            </a:extLst>
          </p:cNvPr>
          <p:cNvSpPr txBox="1"/>
          <p:nvPr/>
        </p:nvSpPr>
        <p:spPr>
          <a:xfrm>
            <a:off x="6096000" y="1866387"/>
            <a:ext cx="51032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Почему </a:t>
            </a:r>
            <a:r>
              <a:rPr lang="en-US" dirty="0" err="1"/>
              <a:t>komapper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ru-RU" dirty="0"/>
              <a:t>Удобно и лаконично описываем сущности с помощью аннотаций</a:t>
            </a:r>
          </a:p>
          <a:p>
            <a:pPr marL="285750" indent="-285750">
              <a:buFontTx/>
              <a:buChar char="-"/>
            </a:pPr>
            <a:r>
              <a:rPr lang="ru-RU" dirty="0"/>
              <a:t>Дружит с реактивным </a:t>
            </a:r>
            <a:r>
              <a:rPr lang="ru-RU" dirty="0" err="1"/>
              <a:t>стэком</a:t>
            </a:r>
            <a:r>
              <a:rPr lang="ru-RU" dirty="0"/>
              <a:t> </a:t>
            </a:r>
            <a:r>
              <a:rPr lang="en-US" dirty="0"/>
              <a:t>r2dbc</a:t>
            </a:r>
            <a:endParaRPr lang="ru-RU" dirty="0"/>
          </a:p>
          <a:p>
            <a:pPr marL="285750" indent="-285750">
              <a:buFontTx/>
              <a:buChar char="-"/>
            </a:pPr>
            <a:r>
              <a:rPr lang="ru-RU" dirty="0"/>
              <a:t>Дружит с </a:t>
            </a:r>
            <a:r>
              <a:rPr lang="en-US" dirty="0" err="1"/>
              <a:t>postgres</a:t>
            </a:r>
            <a:endParaRPr lang="ru-RU" dirty="0"/>
          </a:p>
          <a:p>
            <a:pPr marL="285750" indent="-285750">
              <a:buFontTx/>
              <a:buChar char="-"/>
            </a:pPr>
            <a:r>
              <a:rPr lang="ru-RU" dirty="0"/>
              <a:t>Работает на </a:t>
            </a:r>
            <a:r>
              <a:rPr lang="ru-RU" dirty="0" err="1"/>
              <a:t>кодогенерации</a:t>
            </a:r>
            <a:r>
              <a:rPr lang="ru-RU" dirty="0"/>
              <a:t> в </a:t>
            </a:r>
            <a:r>
              <a:rPr lang="en-US" dirty="0"/>
              <a:t>compile-time (</a:t>
            </a:r>
            <a:r>
              <a:rPr lang="en-US" dirty="0" err="1"/>
              <a:t>ksp</a:t>
            </a:r>
            <a:r>
              <a:rPr lang="en-US" dirty="0"/>
              <a:t> plugin)</a:t>
            </a:r>
          </a:p>
          <a:p>
            <a:pPr marL="285750" indent="-285750">
              <a:buFontTx/>
              <a:buChar char="-"/>
            </a:pPr>
            <a:r>
              <a:rPr lang="ru-RU" dirty="0"/>
              <a:t>И еще плюсик на следующем слайде!</a:t>
            </a:r>
          </a:p>
        </p:txBody>
      </p:sp>
      <p:pic>
        <p:nvPicPr>
          <p:cNvPr id="9220" name="Picture 4" descr="r2dbc · GitHub Topics · GitHub">
            <a:extLst>
              <a:ext uri="{FF2B5EF4-FFF2-40B4-BE49-F238E27FC236}">
                <a16:creationId xmlns:a16="http://schemas.microsoft.com/office/drawing/2014/main" id="{E468A455-FD93-ACE1-BAF1-E2C2C4255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184" y="4409171"/>
            <a:ext cx="3545836" cy="2061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557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Rectangle 102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49" name="Freeform: Shape 102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0251" name="Freeform: Shape 102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253" name="Freeform: Shape 102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460C81-CB16-5487-5107-BB53041B4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DSL для SQL запросов</a:t>
            </a:r>
          </a:p>
        </p:txBody>
      </p:sp>
      <p:pic>
        <p:nvPicPr>
          <p:cNvPr id="10242" name="Picture 2" descr="Дрейк (Drake) мем. Все похожие шаблоны шаблоны. | ВКонтакте">
            <a:extLst>
              <a:ext uri="{FF2B5EF4-FFF2-40B4-BE49-F238E27FC236}">
                <a16:creationId xmlns:a16="http://schemas.microsoft.com/office/drawing/2014/main" id="{282F2B8A-695D-3BD5-796D-14E786103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68391" y="311774"/>
            <a:ext cx="4960338" cy="6200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307244A-8B78-FAAF-C85A-D89A550AD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498" y="1286641"/>
            <a:ext cx="4140775" cy="134001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B18AF37-9097-3CEE-227B-67F347A568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7424" y="3749310"/>
            <a:ext cx="3949285" cy="236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90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5CF93C-9099-62F4-A23C-F1978D595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Бонус: кэширование на коленке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DB7CFA1-393F-2D17-4ECB-92169E09B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53308"/>
            <a:ext cx="4601217" cy="3143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FDD58A-4D41-49AA-3C8F-28970D73DC91}"/>
              </a:ext>
            </a:extLst>
          </p:cNvPr>
          <p:cNvSpPr txBox="1"/>
          <p:nvPr/>
        </p:nvSpPr>
        <p:spPr>
          <a:xfrm>
            <a:off x="909502" y="1805233"/>
            <a:ext cx="4470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Простой </a:t>
            </a:r>
            <a:r>
              <a:rPr lang="en-US" dirty="0" err="1"/>
              <a:t>ConcurrentHashMap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4BC8F84-0490-8F09-A02D-70414D8D6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73870"/>
            <a:ext cx="5468113" cy="6668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4778C5-64F4-DB5C-83D5-03C6BBFE3110}"/>
              </a:ext>
            </a:extLst>
          </p:cNvPr>
          <p:cNvSpPr txBox="1"/>
          <p:nvPr/>
        </p:nvSpPr>
        <p:spPr>
          <a:xfrm>
            <a:off x="903427" y="1809924"/>
            <a:ext cx="4470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Простой </a:t>
            </a:r>
            <a:r>
              <a:rPr lang="en-US" dirty="0" err="1"/>
              <a:t>ConcurrentHashMap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62F582-8C46-A155-C774-390AB04E92A3}"/>
              </a:ext>
            </a:extLst>
          </p:cNvPr>
          <p:cNvSpPr txBox="1"/>
          <p:nvPr/>
        </p:nvSpPr>
        <p:spPr>
          <a:xfrm>
            <a:off x="903427" y="2991353"/>
            <a:ext cx="4470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Используем кэш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0F31A26-DDCD-6210-3053-E5D8243A9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427" y="4951488"/>
            <a:ext cx="3029373" cy="9335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4C3E36F-F326-F897-5442-9B7A6648C02E}"/>
              </a:ext>
            </a:extLst>
          </p:cNvPr>
          <p:cNvSpPr txBox="1"/>
          <p:nvPr/>
        </p:nvSpPr>
        <p:spPr>
          <a:xfrm>
            <a:off x="968655" y="4624325"/>
            <a:ext cx="296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Наполняем и чистим кэш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9E20BF-8D39-DA57-A4AC-06C4B21F1338}"/>
              </a:ext>
            </a:extLst>
          </p:cNvPr>
          <p:cNvSpPr txBox="1"/>
          <p:nvPr/>
        </p:nvSpPr>
        <p:spPr>
          <a:xfrm>
            <a:off x="7197174" y="2991353"/>
            <a:ext cx="40364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Что получили:</a:t>
            </a:r>
          </a:p>
          <a:p>
            <a:pPr marL="285750" indent="-285750">
              <a:buFontTx/>
              <a:buChar char="-"/>
            </a:pPr>
            <a:r>
              <a:rPr lang="ru-RU" dirty="0"/>
              <a:t>Не ходим в базу за пользователем, если он </a:t>
            </a:r>
            <a:r>
              <a:rPr lang="ru-RU" dirty="0" err="1"/>
              <a:t>закэширован</a:t>
            </a:r>
            <a:endParaRPr lang="ru-RU" dirty="0"/>
          </a:p>
          <a:p>
            <a:pPr marL="285750" indent="-285750">
              <a:buFontTx/>
              <a:buChar char="-"/>
            </a:pPr>
            <a:r>
              <a:rPr lang="ru-RU" dirty="0"/>
              <a:t>Завязали на кэшировании немного бизнес-логики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7230453-5215-A5A4-0FA0-AC5025190B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1091" y="4980067"/>
            <a:ext cx="7316221" cy="87642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104F169-178A-DB9B-0DA8-9FC5D28A1880}"/>
              </a:ext>
            </a:extLst>
          </p:cNvPr>
          <p:cNvSpPr txBox="1"/>
          <p:nvPr/>
        </p:nvSpPr>
        <p:spPr>
          <a:xfrm>
            <a:off x="4601090" y="4598789"/>
            <a:ext cx="759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Используем кэш: не отправляем клиенту приветствие, если он есть в кэше</a:t>
            </a:r>
          </a:p>
        </p:txBody>
      </p:sp>
      <p:pic>
        <p:nvPicPr>
          <p:cNvPr id="12290" name="Picture 2" descr="Кэш (Cache) | Лаборатория качества">
            <a:extLst>
              <a:ext uri="{FF2B5EF4-FFF2-40B4-BE49-F238E27FC236}">
                <a16:creationId xmlns:a16="http://schemas.microsoft.com/office/drawing/2014/main" id="{10168C21-962E-E7A5-A91D-8AE8E7EB6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651" y="1509561"/>
            <a:ext cx="1931915" cy="141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5692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C7291F-4078-19B0-6DE5-8C38F3264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3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Kotest</a:t>
            </a:r>
            <a:r>
              <a:rPr lang="en-US" dirty="0"/>
              <a:t> </a:t>
            </a:r>
            <a:r>
              <a:rPr lang="ru-RU" dirty="0"/>
              <a:t>для тестов, </a:t>
            </a:r>
            <a:r>
              <a:rPr lang="en-US" dirty="0" err="1"/>
              <a:t>mockk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ru-RU" dirty="0" err="1"/>
              <a:t>моков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D6BE329-3B54-78B1-A97C-C433995AC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16" y="1441319"/>
            <a:ext cx="5036207" cy="26977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64C412-1873-8318-5470-4DAE6A5C0BBE}"/>
              </a:ext>
            </a:extLst>
          </p:cNvPr>
          <p:cNvSpPr txBox="1"/>
          <p:nvPr/>
        </p:nvSpPr>
        <p:spPr>
          <a:xfrm>
            <a:off x="309766" y="1071987"/>
            <a:ext cx="591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Обычный интеграционный тест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4044DC8-C241-4C05-831C-D7BC9F799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673" y="1441319"/>
            <a:ext cx="6257609" cy="23191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127CA3-5CD7-6EC3-9782-C8B2EDB3F74A}"/>
              </a:ext>
            </a:extLst>
          </p:cNvPr>
          <p:cNvSpPr txBox="1"/>
          <p:nvPr/>
        </p:nvSpPr>
        <p:spPr>
          <a:xfrm>
            <a:off x="6228024" y="1071987"/>
            <a:ext cx="591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Параметризованный тест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30E3EE-7982-23D8-3E28-4BC8F2B601D3}"/>
              </a:ext>
            </a:extLst>
          </p:cNvPr>
          <p:cNvSpPr txBox="1"/>
          <p:nvPr/>
        </p:nvSpPr>
        <p:spPr>
          <a:xfrm>
            <a:off x="6228024" y="4074584"/>
            <a:ext cx="57775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 err="1"/>
              <a:t>Интеграционники</a:t>
            </a:r>
            <a:r>
              <a:rPr lang="ru-RU" dirty="0"/>
              <a:t> на сервис формирования ответного сообщения</a:t>
            </a:r>
          </a:p>
          <a:p>
            <a:pPr marL="285750" indent="-285750">
              <a:buFontTx/>
              <a:buChar char="-"/>
            </a:pPr>
            <a:r>
              <a:rPr lang="ru-RU" dirty="0" err="1"/>
              <a:t>Интеграционники</a:t>
            </a:r>
            <a:r>
              <a:rPr lang="ru-RU" dirty="0"/>
              <a:t> на</a:t>
            </a:r>
            <a:r>
              <a:rPr lang="en-US" dirty="0"/>
              <a:t> </a:t>
            </a:r>
            <a:r>
              <a:rPr lang="en-US" dirty="0" err="1"/>
              <a:t>ActivityService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ru-RU" dirty="0"/>
              <a:t>Честно поднимается один инстанс приложения на все тесты</a:t>
            </a:r>
          </a:p>
          <a:p>
            <a:pPr marL="285750" indent="-285750">
              <a:buFontTx/>
              <a:buChar char="-"/>
            </a:pPr>
            <a:r>
              <a:rPr lang="ru-RU" dirty="0"/>
              <a:t>Честно поднимается одна БД на все тесты (и не чистится между тестами)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3378B9F-16F4-3A6F-3F4E-A67EC7835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69" y="4677436"/>
            <a:ext cx="4105848" cy="6763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F7B8BCF-C063-C4E8-80A7-58EED188F722}"/>
              </a:ext>
            </a:extLst>
          </p:cNvPr>
          <p:cNvSpPr txBox="1"/>
          <p:nvPr/>
        </p:nvSpPr>
        <p:spPr>
          <a:xfrm>
            <a:off x="908976" y="4323736"/>
            <a:ext cx="410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err="1"/>
              <a:t>Мокаем</a:t>
            </a:r>
            <a:r>
              <a:rPr lang="ru-RU" dirty="0"/>
              <a:t> клиент, который ходит в </a:t>
            </a:r>
            <a:r>
              <a:rPr lang="en-US" dirty="0"/>
              <a:t>VK API</a:t>
            </a:r>
            <a:endParaRPr lang="ru-RU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841FAF5-8131-B315-F77C-17AEBBECE2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729" y="5752796"/>
            <a:ext cx="5706271" cy="5430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4CC9D52-684B-95D2-2AB2-3F3C5D4D90F5}"/>
              </a:ext>
            </a:extLst>
          </p:cNvPr>
          <p:cNvSpPr txBox="1"/>
          <p:nvPr/>
        </p:nvSpPr>
        <p:spPr>
          <a:xfrm>
            <a:off x="267691" y="5365388"/>
            <a:ext cx="563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Проверяем, что отправилось сообщение с определенным текстом</a:t>
            </a:r>
          </a:p>
        </p:txBody>
      </p:sp>
    </p:spTree>
    <p:extLst>
      <p:ext uri="{BB962C8B-B14F-4D97-AF65-F5344CB8AC3E}">
        <p14:creationId xmlns:p14="http://schemas.microsoft.com/office/powerpoint/2010/main" val="2166408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C38388-8B63-5A72-4341-7F9FF3B6F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Начало общения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1642FE1-FE4C-E802-0733-3F2920021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309" y="1894729"/>
            <a:ext cx="4753638" cy="437258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2AD75A0-3B2A-ED08-C7FF-41CB43146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109" y="1911057"/>
            <a:ext cx="4953691" cy="37819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4B43D6-AA59-EE68-6998-ABC460009713}"/>
              </a:ext>
            </a:extLst>
          </p:cNvPr>
          <p:cNvSpPr txBox="1"/>
          <p:nvPr/>
        </p:nvSpPr>
        <p:spPr>
          <a:xfrm>
            <a:off x="1352939" y="1325563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Самое первое сообщение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8D07FF-0A5C-F502-98E8-009482C2B2B4}"/>
              </a:ext>
            </a:extLst>
          </p:cNvPr>
          <p:cNvSpPr txBox="1"/>
          <p:nvPr/>
        </p:nvSpPr>
        <p:spPr>
          <a:xfrm>
            <a:off x="6711043" y="1325564"/>
            <a:ext cx="331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Непонятное сообщение</a:t>
            </a:r>
          </a:p>
        </p:txBody>
      </p:sp>
    </p:spTree>
    <p:extLst>
      <p:ext uri="{BB962C8B-B14F-4D97-AF65-F5344CB8AC3E}">
        <p14:creationId xmlns:p14="http://schemas.microsoft.com/office/powerpoint/2010/main" val="94883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9DEF6B-098F-947E-3646-AB82CD865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585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Local </a:t>
            </a:r>
            <a:r>
              <a:rPr lang="ru-RU" dirty="0"/>
              <a:t>и </a:t>
            </a:r>
            <a:r>
              <a:rPr lang="en-US" dirty="0"/>
              <a:t>prod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555D19D-5653-2931-A65E-571086D54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18" y="1839554"/>
            <a:ext cx="7401958" cy="6668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8DB38A-69FA-083D-7428-1778EE81D710}"/>
              </a:ext>
            </a:extLst>
          </p:cNvPr>
          <p:cNvSpPr txBox="1"/>
          <p:nvPr/>
        </p:nvSpPr>
        <p:spPr>
          <a:xfrm>
            <a:off x="778492" y="1437576"/>
            <a:ext cx="7246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Подменяем бин </a:t>
            </a:r>
            <a:r>
              <a:rPr lang="en-US" dirty="0"/>
              <a:t> </a:t>
            </a:r>
            <a:r>
              <a:rPr lang="en-US" dirty="0" err="1"/>
              <a:t>VkClient</a:t>
            </a:r>
            <a:r>
              <a:rPr lang="en-US" dirty="0"/>
              <a:t> </a:t>
            </a:r>
            <a:r>
              <a:rPr lang="ru-RU" dirty="0"/>
              <a:t>при локальном запуске</a:t>
            </a:r>
            <a:r>
              <a:rPr lang="en-US" dirty="0"/>
              <a:t> (open-closed </a:t>
            </a:r>
            <a:r>
              <a:rPr lang="ru-RU" dirty="0"/>
              <a:t>в силе)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6DD65AF-FFDB-1574-4FEC-9ED60BAC8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492" y="3312659"/>
            <a:ext cx="6565335" cy="23171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DB3402-6263-107C-03C9-2A1D693DF961}"/>
              </a:ext>
            </a:extLst>
          </p:cNvPr>
          <p:cNvSpPr txBox="1"/>
          <p:nvPr/>
        </p:nvSpPr>
        <p:spPr>
          <a:xfrm>
            <a:off x="778492" y="2666328"/>
            <a:ext cx="6565335" cy="666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Получаем </a:t>
            </a:r>
            <a:r>
              <a:rPr lang="ru-RU" dirty="0" err="1"/>
              <a:t>креды</a:t>
            </a:r>
            <a:r>
              <a:rPr lang="ru-RU" dirty="0"/>
              <a:t> для </a:t>
            </a:r>
            <a:r>
              <a:rPr lang="ru-RU" dirty="0" err="1"/>
              <a:t>прода</a:t>
            </a:r>
            <a:r>
              <a:rPr lang="ru-RU" dirty="0"/>
              <a:t> из переменных окружения или подставляем для локали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0C84ACC-6A12-9312-7536-E95401FF34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1047" y="3312659"/>
            <a:ext cx="3552753" cy="29625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D990CE-9CF2-F234-81E9-261D67E9525D}"/>
              </a:ext>
            </a:extLst>
          </p:cNvPr>
          <p:cNvSpPr txBox="1"/>
          <p:nvPr/>
        </p:nvSpPr>
        <p:spPr>
          <a:xfrm>
            <a:off x="7801047" y="2520153"/>
            <a:ext cx="3552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Docker-compose </a:t>
            </a:r>
            <a:r>
              <a:rPr lang="ru-RU" dirty="0"/>
              <a:t>файл для подъема БД на локали</a:t>
            </a:r>
          </a:p>
        </p:txBody>
      </p:sp>
      <p:pic>
        <p:nvPicPr>
          <p:cNvPr id="11268" name="Picture 4" descr="Get to know Docker Compose. Well, this is a short writing about… | by  shazni nazeer | Medium">
            <a:extLst>
              <a:ext uri="{FF2B5EF4-FFF2-40B4-BE49-F238E27FC236}">
                <a16:creationId xmlns:a16="http://schemas.microsoft.com/office/drawing/2014/main" id="{78D98563-2BD7-9EC9-D574-CD60FE9A8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639" y="627685"/>
            <a:ext cx="3033571" cy="174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907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DA7AEC-CF68-917D-F754-7E886F890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Тестовая конфигурация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5DE04BD-C136-8DCC-3E85-69BBF345C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9859"/>
            <a:ext cx="3643297" cy="49582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D9AC81-7773-36AD-8123-304712F8A128}"/>
              </a:ext>
            </a:extLst>
          </p:cNvPr>
          <p:cNvSpPr txBox="1"/>
          <p:nvPr/>
        </p:nvSpPr>
        <p:spPr>
          <a:xfrm>
            <a:off x="724059" y="1190527"/>
            <a:ext cx="3643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Тестовое </a:t>
            </a:r>
            <a:r>
              <a:rPr lang="en-US" dirty="0" err="1"/>
              <a:t>ktor</a:t>
            </a:r>
            <a:r>
              <a:rPr lang="en-US" dirty="0"/>
              <a:t> app </a:t>
            </a:r>
            <a:r>
              <a:rPr lang="ru-RU" dirty="0"/>
              <a:t>с тестовым </a:t>
            </a:r>
            <a:r>
              <a:rPr lang="en-US" dirty="0" err="1"/>
              <a:t>koin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F162FF7-B5C2-E0EB-4D9C-232437F7A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497" y="1559859"/>
            <a:ext cx="7258746" cy="15021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1382F1-04E3-C66D-7EA9-AF17BF124984}"/>
              </a:ext>
            </a:extLst>
          </p:cNvPr>
          <p:cNvSpPr txBox="1"/>
          <p:nvPr/>
        </p:nvSpPr>
        <p:spPr>
          <a:xfrm>
            <a:off x="6428173" y="1190527"/>
            <a:ext cx="3643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Testcontainers</a:t>
            </a:r>
            <a:r>
              <a:rPr lang="en-US" dirty="0"/>
              <a:t> (</a:t>
            </a:r>
            <a:r>
              <a:rPr lang="en-US" dirty="0" err="1"/>
              <a:t>postgres</a:t>
            </a:r>
            <a:r>
              <a:rPr lang="en-US" dirty="0"/>
              <a:t>)</a:t>
            </a:r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033C2C2-B813-87A6-8823-47F996570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1497" y="3528166"/>
            <a:ext cx="7258746" cy="21174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33E308A-7884-02A5-ABD2-5D8770D8A3B3}"/>
              </a:ext>
            </a:extLst>
          </p:cNvPr>
          <p:cNvSpPr txBox="1"/>
          <p:nvPr/>
        </p:nvSpPr>
        <p:spPr>
          <a:xfrm>
            <a:off x="4481497" y="3109204"/>
            <a:ext cx="725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Тестовый модуль с </a:t>
            </a:r>
            <a:r>
              <a:rPr lang="ru-RU" dirty="0" err="1"/>
              <a:t>кредами</a:t>
            </a:r>
            <a:r>
              <a:rPr lang="ru-RU" dirty="0"/>
              <a:t> тестовой БД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05370B-EA58-43A5-2334-E0650C3B1819}"/>
              </a:ext>
            </a:extLst>
          </p:cNvPr>
          <p:cNvSpPr txBox="1"/>
          <p:nvPr/>
        </p:nvSpPr>
        <p:spPr>
          <a:xfrm>
            <a:off x="4481497" y="5808861"/>
            <a:ext cx="7258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Огромный плюс – не надо руками поднимать локально БД перед запуском тестов </a:t>
            </a:r>
          </a:p>
        </p:txBody>
      </p:sp>
    </p:spTree>
    <p:extLst>
      <p:ext uri="{BB962C8B-B14F-4D97-AF65-F5344CB8AC3E}">
        <p14:creationId xmlns:p14="http://schemas.microsoft.com/office/powerpoint/2010/main" val="2316290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7AE94C-1D53-7FD8-C38E-CD9467481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Мониторинг – логи и метрики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9DFA01C-0C77-4D2C-F64E-2C5166C99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57" y="1325563"/>
            <a:ext cx="3897224" cy="17191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85BC000-2AE9-7F79-D204-FC8FE47B4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57" y="4811760"/>
            <a:ext cx="3897224" cy="172966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8E6E936-C508-1D9E-705E-94789B2EE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757" y="3092611"/>
            <a:ext cx="3918771" cy="16334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7DD1AE-5C77-CB62-8BBE-10CAC031F863}"/>
              </a:ext>
            </a:extLst>
          </p:cNvPr>
          <p:cNvSpPr txBox="1"/>
          <p:nvPr/>
        </p:nvSpPr>
        <p:spPr>
          <a:xfrm>
            <a:off x="536686" y="940565"/>
            <a:ext cx="387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Метрики приложения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1CC0A81-01BD-7055-DBA9-3B2217465E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5879" y="1333407"/>
            <a:ext cx="3330142" cy="170038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74D5F06-65E3-65A0-1BDE-66C6BDD123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5879" y="3092611"/>
            <a:ext cx="3330142" cy="170073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CC7DE74-29DA-A91F-D36A-42643FBBEC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5879" y="4793342"/>
            <a:ext cx="3338493" cy="171538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425A215-22D8-BA5C-0BE9-5160AF88E930}"/>
              </a:ext>
            </a:extLst>
          </p:cNvPr>
          <p:cNvSpPr txBox="1"/>
          <p:nvPr/>
        </p:nvSpPr>
        <p:spPr>
          <a:xfrm>
            <a:off x="4171302" y="947680"/>
            <a:ext cx="387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Метрики БД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B30D8FEE-9AD6-6792-5101-379406DD9C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76021" y="1334104"/>
            <a:ext cx="4176073" cy="517462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5EB98FC-C987-7576-1F61-384DB0C77DFE}"/>
              </a:ext>
            </a:extLst>
          </p:cNvPr>
          <p:cNvSpPr txBox="1"/>
          <p:nvPr/>
        </p:nvSpPr>
        <p:spPr>
          <a:xfrm>
            <a:off x="8050597" y="969412"/>
            <a:ext cx="387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Логи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4129524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C4A2BF-8BD1-6C7E-C6AE-16FD93FBE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Деплой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08507E-5071-9982-98F0-3EFD761BB07B}"/>
              </a:ext>
            </a:extLst>
          </p:cNvPr>
          <p:cNvSpPr txBox="1"/>
          <p:nvPr/>
        </p:nvSpPr>
        <p:spPr>
          <a:xfrm>
            <a:off x="1060290" y="1165543"/>
            <a:ext cx="55163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Чтобы </a:t>
            </a:r>
            <a:r>
              <a:rPr lang="ru-RU" dirty="0" err="1"/>
              <a:t>задеплоить</a:t>
            </a:r>
            <a:r>
              <a:rPr lang="ru-RU" dirty="0"/>
              <a:t>, нужно:</a:t>
            </a:r>
          </a:p>
          <a:p>
            <a:pPr marL="285750" indent="-285750">
              <a:buFontTx/>
              <a:buChar char="-"/>
            </a:pPr>
            <a:r>
              <a:rPr lang="ru-RU" dirty="0"/>
              <a:t>Собрать докер образ приложения</a:t>
            </a:r>
            <a:r>
              <a:rPr lang="en-US" dirty="0"/>
              <a:t> </a:t>
            </a:r>
            <a:r>
              <a:rPr lang="ru-RU" dirty="0"/>
              <a:t>и положить его в локальной реестр (это автоматизировано делается одной командой </a:t>
            </a:r>
            <a:r>
              <a:rPr lang="en-US" dirty="0"/>
              <a:t>./</a:t>
            </a:r>
            <a:r>
              <a:rPr lang="en-US" dirty="0" err="1"/>
              <a:t>gradlew</a:t>
            </a:r>
            <a:r>
              <a:rPr lang="en-US" dirty="0"/>
              <a:t> </a:t>
            </a:r>
            <a:r>
              <a:rPr lang="en-US" dirty="0" err="1"/>
              <a:t>publishImageToLocalRegistry</a:t>
            </a:r>
            <a:r>
              <a:rPr lang="en-US" dirty="0"/>
              <a:t>)</a:t>
            </a:r>
            <a:endParaRPr lang="ru-RU" dirty="0"/>
          </a:p>
          <a:p>
            <a:pPr marL="285750" indent="-285750">
              <a:buFontTx/>
              <a:buChar char="-"/>
            </a:pPr>
            <a:r>
              <a:rPr lang="ru-RU" dirty="0"/>
              <a:t>Сделать тэг и запушить его в удаленный </a:t>
            </a:r>
            <a:r>
              <a:rPr lang="en-US" dirty="0"/>
              <a:t>docker registry</a:t>
            </a:r>
          </a:p>
          <a:p>
            <a:pPr marL="285750" indent="-285750">
              <a:buFontTx/>
              <a:buChar char="-"/>
            </a:pPr>
            <a:r>
              <a:rPr lang="ru-RU" dirty="0"/>
              <a:t>Запустить контейнер с новым образом из </a:t>
            </a:r>
            <a:r>
              <a:rPr lang="en-US" dirty="0"/>
              <a:t>docker registry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D52B67E-B2ED-3B02-15B2-41478B69E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31" y="4883508"/>
            <a:ext cx="2276793" cy="13527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A2F7AD-16DE-24E9-5E16-8874B315ADE8}"/>
              </a:ext>
            </a:extLst>
          </p:cNvPr>
          <p:cNvSpPr txBox="1"/>
          <p:nvPr/>
        </p:nvSpPr>
        <p:spPr>
          <a:xfrm>
            <a:off x="838200" y="4237177"/>
            <a:ext cx="2276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Gradle </a:t>
            </a:r>
            <a:r>
              <a:rPr lang="ru-RU" dirty="0"/>
              <a:t>таски для работы с докером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7AF87C1-E8A9-2315-F7A5-31CA3BB9F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635" y="1529428"/>
            <a:ext cx="3267155" cy="22707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A20868-3461-C0FB-1818-BD4DD5ED59C1}"/>
              </a:ext>
            </a:extLst>
          </p:cNvPr>
          <p:cNvSpPr txBox="1"/>
          <p:nvPr/>
        </p:nvSpPr>
        <p:spPr>
          <a:xfrm>
            <a:off x="7331635" y="1207587"/>
            <a:ext cx="326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</a:t>
            </a:r>
            <a:r>
              <a:rPr lang="ru-RU" dirty="0"/>
              <a:t>образы в </a:t>
            </a:r>
            <a:r>
              <a:rPr lang="en-US" dirty="0" err="1"/>
              <a:t>vk</a:t>
            </a:r>
            <a:r>
              <a:rPr lang="en-US" dirty="0"/>
              <a:t>-bot-registry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E788337-9A26-8016-DD45-81851240A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8458" y="4385194"/>
            <a:ext cx="4771732" cy="23771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0C95186-27E8-CD9A-D702-7B404084E73E}"/>
              </a:ext>
            </a:extLst>
          </p:cNvPr>
          <p:cNvSpPr txBox="1"/>
          <p:nvPr/>
        </p:nvSpPr>
        <p:spPr>
          <a:xfrm>
            <a:off x="3818458" y="4015862"/>
            <a:ext cx="4555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Выбираем нужный образ и готово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3525BBD-949B-843D-DF31-4F0006B5C7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2709" y="4237177"/>
            <a:ext cx="2111091" cy="211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22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6F84B3-75DC-4B83-15E8-0F01717D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Спасибо</a:t>
            </a: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за</a:t>
            </a: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внимание</a:t>
            </a: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ACCF8F-8373-34BA-3FE7-ECDEA46FB6FF}"/>
              </a:ext>
            </a:extLst>
          </p:cNvPr>
          <p:cNvSpPr txBox="1"/>
          <p:nvPr/>
        </p:nvSpPr>
        <p:spPr>
          <a:xfrm>
            <a:off x="9692728" y="6394231"/>
            <a:ext cx="2409625" cy="376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*и будьте в контексте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EAFC06-543D-FCC1-D3E2-D826CDAE5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3340" y="100604"/>
            <a:ext cx="3096512" cy="3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12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294B31-D171-01B5-D196-EB8F1CBC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Попросим у бота помощи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9FF4C24-F42D-C2E0-8386-5C08CBCF1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039" y="1983542"/>
            <a:ext cx="4895879" cy="344570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DD507BA-CF4A-4869-391D-C922FB639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918" y="1983542"/>
            <a:ext cx="4877481" cy="39248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1ECA98-656C-A090-68D8-465FF4D6BB02}"/>
              </a:ext>
            </a:extLst>
          </p:cNvPr>
          <p:cNvSpPr txBox="1"/>
          <p:nvPr/>
        </p:nvSpPr>
        <p:spPr>
          <a:xfrm>
            <a:off x="1413588" y="1519722"/>
            <a:ext cx="464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Примеры от бота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79CE53-A5B1-5742-B0C8-9DD60CEFE75C}"/>
              </a:ext>
            </a:extLst>
          </p:cNvPr>
          <p:cNvSpPr txBox="1"/>
          <p:nvPr/>
        </p:nvSpPr>
        <p:spPr>
          <a:xfrm>
            <a:off x="6279918" y="1612654"/>
            <a:ext cx="464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FAQ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3186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E3917C-7C22-F1AE-3D20-2E3DF2CD7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Добавляем и получаем активности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60462A8-336B-A006-87B2-D30F4437B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54" y="1645482"/>
            <a:ext cx="3662348" cy="278387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204FDCF-5C3A-82CE-BFB5-A1D046B7E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629153"/>
            <a:ext cx="4781721" cy="278387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08D1129-F693-120C-8D00-E32737604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0850" y="4429361"/>
            <a:ext cx="4925112" cy="20481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A22C20-3F72-64CE-01D2-E5236A62915A}"/>
              </a:ext>
            </a:extLst>
          </p:cNvPr>
          <p:cNvSpPr txBox="1"/>
          <p:nvPr/>
        </p:nvSpPr>
        <p:spPr>
          <a:xfrm>
            <a:off x="2712513" y="1237267"/>
            <a:ext cx="338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Добавляем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97AF3C-61DC-6894-51DF-7DB7C442A7D0}"/>
              </a:ext>
            </a:extLst>
          </p:cNvPr>
          <p:cNvSpPr txBox="1"/>
          <p:nvPr/>
        </p:nvSpPr>
        <p:spPr>
          <a:xfrm>
            <a:off x="6096000" y="1237267"/>
            <a:ext cx="338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Получаем на месяц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03DAEB-0308-626B-254D-F2BA993596F7}"/>
              </a:ext>
            </a:extLst>
          </p:cNvPr>
          <p:cNvSpPr txBox="1"/>
          <p:nvPr/>
        </p:nvSpPr>
        <p:spPr>
          <a:xfrm>
            <a:off x="6262008" y="4710792"/>
            <a:ext cx="2304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А вот такое сообщение если в дневнике пусто </a:t>
            </a:r>
            <a:r>
              <a:rPr lang="ru-RU" dirty="0">
                <a:sym typeface="Wingdings" panose="05000000000000000000" pitchFamily="2" charset="2"/>
              </a:rPr>
              <a:t>:)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2381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078BCF-4717-9066-32AE-7C02B6C20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Бот приветствует тебя, если тебя долго не было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E41050D-EB81-DBE6-0743-519E251EB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77" y="2212912"/>
            <a:ext cx="5363323" cy="416300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FF6ED90-3D87-F331-731E-11BDFA0CC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12912"/>
            <a:ext cx="5182323" cy="38391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8E7D97-88DC-6D83-9914-B0F19C89B36F}"/>
              </a:ext>
            </a:extLst>
          </p:cNvPr>
          <p:cNvSpPr txBox="1"/>
          <p:nvPr/>
        </p:nvSpPr>
        <p:spPr>
          <a:xfrm>
            <a:off x="838201" y="1651518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Пишем боту после какого-то перерыва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170A60-6E21-5795-EEC5-55475C3283ED}"/>
              </a:ext>
            </a:extLst>
          </p:cNvPr>
          <p:cNvSpPr txBox="1"/>
          <p:nvPr/>
        </p:nvSpPr>
        <p:spPr>
          <a:xfrm>
            <a:off x="6096000" y="1651518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Пишем еще одно сообщение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96E2D5-572F-5BE4-F324-E63DE1CEDC66}"/>
              </a:ext>
            </a:extLst>
          </p:cNvPr>
          <p:cNvSpPr txBox="1"/>
          <p:nvPr/>
        </p:nvSpPr>
        <p:spPr>
          <a:xfrm>
            <a:off x="2800349" y="2942568"/>
            <a:ext cx="3091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&lt;- </a:t>
            </a:r>
            <a:r>
              <a:rPr lang="ru-RU" dirty="0">
                <a:solidFill>
                  <a:schemeClr val="accent1"/>
                </a:solidFill>
              </a:rPr>
              <a:t>это отдельное сообщение</a:t>
            </a:r>
          </a:p>
        </p:txBody>
      </p:sp>
    </p:spTree>
    <p:extLst>
      <p:ext uri="{BB962C8B-B14F-4D97-AF65-F5344CB8AC3E}">
        <p14:creationId xmlns:p14="http://schemas.microsoft.com/office/powerpoint/2010/main" val="4141692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5DD321-963D-E3AC-A29D-B5FDE86B9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498" y="197174"/>
            <a:ext cx="10515600" cy="1325563"/>
          </a:xfrm>
        </p:spPr>
        <p:txBody>
          <a:bodyPr/>
          <a:lstStyle/>
          <a:p>
            <a:pPr algn="ctr"/>
            <a:r>
              <a:rPr lang="ru-RU" sz="3200" dirty="0"/>
              <a:t>Инфраструктура и внешняя архитектура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765A863-B10E-30A6-3548-3FE7A9633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93" y="3453921"/>
            <a:ext cx="2605413" cy="2737667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C7402C5-AFCD-B654-DAD8-EC4302DE4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928" y="1166327"/>
            <a:ext cx="2252467" cy="3185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K-API | SpigotMC - High Performance Minecraft">
            <a:extLst>
              <a:ext uri="{FF2B5EF4-FFF2-40B4-BE49-F238E27FC236}">
                <a16:creationId xmlns:a16="http://schemas.microsoft.com/office/drawing/2014/main" id="{DB63D161-CBBB-EBEC-8508-10FA6E94B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524" y="2187096"/>
            <a:ext cx="36099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264C45-B806-2F88-2D06-4972DC27FE7F}"/>
              </a:ext>
            </a:extLst>
          </p:cNvPr>
          <p:cNvSpPr txBox="1"/>
          <p:nvPr/>
        </p:nvSpPr>
        <p:spPr>
          <a:xfrm>
            <a:off x="1469209" y="4351483"/>
            <a:ext cx="2384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Инстанс </a:t>
            </a:r>
            <a:r>
              <a:rPr lang="en-US" sz="2400" dirty="0" err="1"/>
              <a:t>postgre</a:t>
            </a:r>
            <a:r>
              <a:rPr lang="en-US" sz="2400" dirty="0"/>
              <a:t> </a:t>
            </a:r>
            <a:r>
              <a:rPr lang="ru-RU" sz="2400" dirty="0"/>
              <a:t>в </a:t>
            </a:r>
            <a:r>
              <a:rPr lang="en-US" sz="2400" dirty="0" err="1"/>
              <a:t>vds</a:t>
            </a:r>
            <a:endParaRPr lang="ru-R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365977-B575-2D44-D765-3E90735F52AA}"/>
              </a:ext>
            </a:extLst>
          </p:cNvPr>
          <p:cNvSpPr txBox="1"/>
          <p:nvPr/>
        </p:nvSpPr>
        <p:spPr>
          <a:xfrm>
            <a:off x="4793293" y="2186139"/>
            <a:ext cx="26054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Приложение в </a:t>
            </a:r>
            <a:r>
              <a:rPr lang="en-US" sz="2400" dirty="0"/>
              <a:t>Yandex cloud serverless containers</a:t>
            </a:r>
            <a:endParaRPr lang="ru-RU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9078FB-62F2-8B8A-123D-A3A568A9570A}"/>
              </a:ext>
            </a:extLst>
          </p:cNvPr>
          <p:cNvSpPr txBox="1"/>
          <p:nvPr/>
        </p:nvSpPr>
        <p:spPr>
          <a:xfrm>
            <a:off x="8256524" y="3636966"/>
            <a:ext cx="3609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Api</a:t>
            </a:r>
            <a:r>
              <a:rPr lang="en-US" sz="2400" dirty="0"/>
              <a:t> VK</a:t>
            </a:r>
            <a:endParaRPr lang="ru-RU" sz="2400" dirty="0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16940FEE-50A3-FEB5-2391-8AE13B66FBE8}"/>
              </a:ext>
            </a:extLst>
          </p:cNvPr>
          <p:cNvCxnSpPr>
            <a:cxnSpLocks/>
            <a:stCxn id="2050" idx="3"/>
            <a:endCxn id="4" idx="1"/>
          </p:cNvCxnSpPr>
          <p:nvPr/>
        </p:nvCxnSpPr>
        <p:spPr>
          <a:xfrm>
            <a:off x="3767395" y="2758906"/>
            <a:ext cx="1025898" cy="20638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1AA7243C-DAB4-7169-D91B-FE74641BB378}"/>
              </a:ext>
            </a:extLst>
          </p:cNvPr>
          <p:cNvCxnSpPr>
            <a:cxnSpLocks/>
          </p:cNvCxnSpPr>
          <p:nvPr/>
        </p:nvCxnSpPr>
        <p:spPr>
          <a:xfrm flipV="1">
            <a:off x="7230292" y="2846199"/>
            <a:ext cx="950322" cy="19765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40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8CAC71-3B3F-A9BA-395E-047E43E9E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36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Схема БД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7C440F1-FC6A-EF7B-4C80-3F5C22F3F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158" y="1136323"/>
            <a:ext cx="5000878" cy="52371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503D27-D511-E8DB-2FD4-F04DE49874E2}"/>
              </a:ext>
            </a:extLst>
          </p:cNvPr>
          <p:cNvSpPr txBox="1"/>
          <p:nvPr/>
        </p:nvSpPr>
        <p:spPr>
          <a:xfrm>
            <a:off x="4779937" y="2085507"/>
            <a:ext cx="462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Foreign key </a:t>
            </a:r>
            <a:r>
              <a:rPr lang="en-US" dirty="0" err="1"/>
              <a:t>user_id</a:t>
            </a:r>
            <a:r>
              <a:rPr lang="ru-RU" dirty="0"/>
              <a:t> – отношение </a:t>
            </a:r>
            <a:r>
              <a:rPr lang="en-US" dirty="0" err="1"/>
              <a:t>OneToMany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74262D-66F3-0B1B-53C0-57B27B9D8BC9}"/>
              </a:ext>
            </a:extLst>
          </p:cNvPr>
          <p:cNvSpPr txBox="1"/>
          <p:nvPr/>
        </p:nvSpPr>
        <p:spPr>
          <a:xfrm>
            <a:off x="4779936" y="2890389"/>
            <a:ext cx="6393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Unique index </a:t>
            </a:r>
            <a:r>
              <a:rPr lang="en-US" dirty="0" err="1"/>
              <a:t>vk_id</a:t>
            </a:r>
            <a:r>
              <a:rPr lang="en-US" dirty="0"/>
              <a:t>	- </a:t>
            </a:r>
            <a:r>
              <a:rPr lang="ru-RU" dirty="0"/>
              <a:t>часто ищем + уникальное значение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A0CED0-F2D8-49E0-B47B-B5A2902E0800}"/>
              </a:ext>
            </a:extLst>
          </p:cNvPr>
          <p:cNvSpPr txBox="1"/>
          <p:nvPr/>
        </p:nvSpPr>
        <p:spPr>
          <a:xfrm>
            <a:off x="4779937" y="3677653"/>
            <a:ext cx="5841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 date – </a:t>
            </a:r>
            <a:r>
              <a:rPr lang="ru-RU" dirty="0"/>
              <a:t>часто ищем</a:t>
            </a:r>
          </a:p>
        </p:txBody>
      </p:sp>
      <p:pic>
        <p:nvPicPr>
          <p:cNvPr id="3074" name="Picture 2" descr="Colored Cats - набор стикеров для Telegram и WhatsApp">
            <a:extLst>
              <a:ext uri="{FF2B5EF4-FFF2-40B4-BE49-F238E27FC236}">
                <a16:creationId xmlns:a16="http://schemas.microsoft.com/office/drawing/2014/main" id="{9E6BD303-DB22-9919-64C5-A5BE8874E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650" y="3754893"/>
            <a:ext cx="2406119" cy="240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ostgreSQL - Wikipedia">
            <a:extLst>
              <a:ext uri="{FF2B5EF4-FFF2-40B4-BE49-F238E27FC236}">
                <a16:creationId xmlns:a16="http://schemas.microsoft.com/office/drawing/2014/main" id="{A0E790B7-BF4D-F581-C7C7-53438BCB8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31" y="5270807"/>
            <a:ext cx="1068709" cy="1102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906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C4C90-5E21-DEA2-C1B1-EA28C5321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997" y="1607809"/>
            <a:ext cx="9236026" cy="28766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Посмотрим на приложение!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511535-F548-39C0-FDEA-51FB80681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7499" y="4810308"/>
            <a:ext cx="9003022" cy="10765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Оно</a:t>
            </a:r>
            <a: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написано</a:t>
            </a:r>
            <a: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</a:t>
            </a:r>
            <a: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котлине</a:t>
            </a:r>
            <a:endParaRPr lang="en-US" sz="2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2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крутой</a:t>
            </a:r>
            <a: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язык</a:t>
            </a:r>
            <a: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программирования</a:t>
            </a:r>
            <a: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для</a:t>
            </a:r>
            <a: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написания</a:t>
            </a:r>
            <a: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бэкенда</a:t>
            </a:r>
            <a: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 </a:t>
            </a:r>
            <a:r>
              <a:rPr lang="en-US" sz="2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веб-серверов</a:t>
            </a:r>
            <a: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40426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2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F72130-49A0-0CC7-71B6-D49BF35F4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/>
              <a:t>Добавим чуть-чуть зависимостей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353517F-94D7-C4D9-097D-F92D37910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340" y="2693224"/>
            <a:ext cx="4922571" cy="360578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62BF397-9134-9632-9154-0921D895A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62" y="2677549"/>
            <a:ext cx="5614416" cy="359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8883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</TotalTime>
  <Words>562</Words>
  <Application>Microsoft Office PowerPoint</Application>
  <PresentationFormat>Широкоэкранный</PresentationFormat>
  <Paragraphs>101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Тема Office</vt:lpstr>
      <vt:lpstr>VKontekste</vt:lpstr>
      <vt:lpstr>Начало общения</vt:lpstr>
      <vt:lpstr>Попросим у бота помощи</vt:lpstr>
      <vt:lpstr>Добавляем и получаем активности</vt:lpstr>
      <vt:lpstr>Бот приветствует тебя, если тебя долго не было</vt:lpstr>
      <vt:lpstr>Инфраструктура и внешняя архитектура</vt:lpstr>
      <vt:lpstr>Схема БД</vt:lpstr>
      <vt:lpstr>Посмотрим на приложение!</vt:lpstr>
      <vt:lpstr>Добавим чуть-чуть зависимостей</vt:lpstr>
      <vt:lpstr>Фреймворки</vt:lpstr>
      <vt:lpstr>Архитектура</vt:lpstr>
      <vt:lpstr>Koin</vt:lpstr>
      <vt:lpstr>Ktor</vt:lpstr>
      <vt:lpstr>Общение с базой с помощью R2DBC</vt:lpstr>
      <vt:lpstr>Когда вспоминаешь Hibernate с его dirty entity, LazyInitException и еще кучей выстрелов в ногу</vt:lpstr>
      <vt:lpstr>ORM - Komapper</vt:lpstr>
      <vt:lpstr>DSL для SQL запросов</vt:lpstr>
      <vt:lpstr>Бонус: кэширование на коленке</vt:lpstr>
      <vt:lpstr>Kotest для тестов, mockk для моков </vt:lpstr>
      <vt:lpstr>Local и prod</vt:lpstr>
      <vt:lpstr>Тестовая конфигурация</vt:lpstr>
      <vt:lpstr>Мониторинг – логи и метрики</vt:lpstr>
      <vt:lpstr>Деплой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VKontekste</dc:title>
  <dc:creator>Крайнов Данил Алексеевич</dc:creator>
  <cp:lastModifiedBy>Крайнов Данил Алексеевич</cp:lastModifiedBy>
  <cp:revision>47</cp:revision>
  <dcterms:created xsi:type="dcterms:W3CDTF">2022-12-18T23:49:08Z</dcterms:created>
  <dcterms:modified xsi:type="dcterms:W3CDTF">2022-12-19T20:47:28Z</dcterms:modified>
</cp:coreProperties>
</file>