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2b0c3f1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d2b0c3f1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d2b0c3f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d2b0c3f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d2b0c3f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d2b0c3f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2b0c3f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2b0c3f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2b0c3f1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2b0c3f1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2b0c3f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2b0c3f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901130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901130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2b0c3f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2b0c3f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2b0c3f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2b0c3f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2b0c3f1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2b0c3f1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2b0c3f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2b0c3f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2b0c3f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2b0c3f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64725" y="210375"/>
            <a:ext cx="85494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Intermediate Object-Oriented Programming with Java</a:t>
            </a:r>
            <a:endParaRPr sz="26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5" y="780075"/>
            <a:ext cx="8117252" cy="40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</a:t>
            </a:r>
            <a:r>
              <a:rPr lang="en" sz="2600"/>
              <a:t>inal methods</a:t>
            </a:r>
            <a:endParaRPr sz="2600"/>
          </a:p>
        </p:txBody>
      </p:sp>
      <p:sp>
        <p:nvSpPr>
          <p:cNvPr id="213" name="Google Shape;213;p22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com.example.package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237825" y="1818275"/>
            <a:ext cx="1768200" cy="11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myMath</a:t>
            </a:r>
            <a:endParaRPr/>
          </a:p>
        </p:txBody>
      </p:sp>
      <p:grpSp>
        <p:nvGrpSpPr>
          <p:cNvPr id="216" name="Google Shape;216;p22"/>
          <p:cNvGrpSpPr/>
          <p:nvPr/>
        </p:nvGrpSpPr>
        <p:grpSpPr>
          <a:xfrm>
            <a:off x="2968439" y="1752800"/>
            <a:ext cx="4228009" cy="424800"/>
            <a:chOff x="2968375" y="1752800"/>
            <a:chExt cx="5023775" cy="424800"/>
          </a:xfrm>
        </p:grpSpPr>
        <p:cxnSp>
          <p:nvCxnSpPr>
            <p:cNvPr id="217" name="Google Shape;217;p22"/>
            <p:cNvCxnSpPr/>
            <p:nvPr/>
          </p:nvCxnSpPr>
          <p:spPr>
            <a:xfrm flipH="1" rot="10800000">
              <a:off x="2968375" y="1963250"/>
              <a:ext cx="1778100" cy="39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18" name="Google Shape;218;p22"/>
            <p:cNvSpPr txBox="1"/>
            <p:nvPr/>
          </p:nvSpPr>
          <p:spPr>
            <a:xfrm>
              <a:off x="4781250" y="1752800"/>
              <a:ext cx="3210900" cy="4248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boolean isPrime(int x)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22"/>
          <p:cNvSpPr txBox="1"/>
          <p:nvPr/>
        </p:nvSpPr>
        <p:spPr>
          <a:xfrm>
            <a:off x="3716950" y="2571750"/>
            <a:ext cx="3572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Subclasses CANNOT override and redefine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" name="Google Shape;220;p22"/>
          <p:cNvGrpSpPr/>
          <p:nvPr/>
        </p:nvGrpSpPr>
        <p:grpSpPr>
          <a:xfrm>
            <a:off x="1282600" y="2983900"/>
            <a:ext cx="6945142" cy="960250"/>
            <a:chOff x="1282600" y="2983900"/>
            <a:chExt cx="6945142" cy="960250"/>
          </a:xfrm>
        </p:grpSpPr>
        <p:sp>
          <p:nvSpPr>
            <p:cNvPr id="221" name="Google Shape;221;p22"/>
            <p:cNvSpPr/>
            <p:nvPr/>
          </p:nvSpPr>
          <p:spPr>
            <a:xfrm>
              <a:off x="1282600" y="3436300"/>
              <a:ext cx="1686000" cy="3417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moreMath</a:t>
              </a:r>
              <a:endParaRPr/>
            </a:p>
          </p:txBody>
        </p:sp>
        <p:cxnSp>
          <p:nvCxnSpPr>
            <p:cNvPr id="222" name="Google Shape;222;p22"/>
            <p:cNvCxnSpPr>
              <a:endCxn id="221" idx="0"/>
            </p:cNvCxnSpPr>
            <p:nvPr/>
          </p:nvCxnSpPr>
          <p:spPr>
            <a:xfrm flipH="1">
              <a:off x="2125600" y="2983900"/>
              <a:ext cx="12000" cy="4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3" name="Google Shape;223;p22"/>
            <p:cNvGrpSpPr/>
            <p:nvPr/>
          </p:nvGrpSpPr>
          <p:grpSpPr>
            <a:xfrm>
              <a:off x="2902714" y="3519350"/>
              <a:ext cx="5325028" cy="424800"/>
              <a:chOff x="2968375" y="1752800"/>
              <a:chExt cx="6327267" cy="42480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flipH="1" rot="10800000">
                <a:off x="2968375" y="1963250"/>
                <a:ext cx="1778100" cy="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225" name="Google Shape;225;p22"/>
              <p:cNvSpPr txBox="1"/>
              <p:nvPr/>
            </p:nvSpPr>
            <p:spPr>
              <a:xfrm>
                <a:off x="4781242" y="1752800"/>
                <a:ext cx="4514400" cy="424800"/>
              </a:xfrm>
              <a:prstGeom prst="rect">
                <a:avLst/>
              </a:prstGeom>
              <a:solidFill>
                <a:srgbClr val="F6B26B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@Override</a:t>
                </a: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boolean isPrime(int x)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26" name="Google Shape;226;p22"/>
          <p:cNvSpPr/>
          <p:nvPr/>
        </p:nvSpPr>
        <p:spPr>
          <a:xfrm>
            <a:off x="3174588" y="2898500"/>
            <a:ext cx="1902000" cy="1666500"/>
          </a:xfrm>
          <a:prstGeom prst="mathMultiply">
            <a:avLst>
              <a:gd fmla="val 1350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Interface - think of it as a treaty</a:t>
            </a:r>
            <a:endParaRPr sz="2600"/>
          </a:p>
        </p:txBody>
      </p:sp>
      <p:sp>
        <p:nvSpPr>
          <p:cNvPr id="232" name="Google Shape;232;p23"/>
          <p:cNvSpPr txBox="1"/>
          <p:nvPr/>
        </p:nvSpPr>
        <p:spPr>
          <a:xfrm>
            <a:off x="202900" y="4720325"/>
            <a:ext cx="5052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Icons provided by wanicon and freepik at flaticon.com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785275" y="1945725"/>
            <a:ext cx="1443000" cy="499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A</a:t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75" y="1100150"/>
            <a:ext cx="993900" cy="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6905700" y="1897450"/>
            <a:ext cx="1443000" cy="499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B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775" y="1012900"/>
            <a:ext cx="993900" cy="99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3"/>
          <p:cNvGrpSpPr/>
          <p:nvPr/>
        </p:nvGrpSpPr>
        <p:grpSpPr>
          <a:xfrm>
            <a:off x="3394100" y="968500"/>
            <a:ext cx="1963200" cy="1231312"/>
            <a:chOff x="3394100" y="968500"/>
            <a:chExt cx="1963200" cy="1231312"/>
          </a:xfrm>
        </p:grpSpPr>
        <p:pic>
          <p:nvPicPr>
            <p:cNvPr id="238" name="Google Shape;23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92263" y="1012888"/>
              <a:ext cx="1186925" cy="118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3"/>
            <p:cNvSpPr txBox="1"/>
            <p:nvPr/>
          </p:nvSpPr>
          <p:spPr>
            <a:xfrm>
              <a:off x="3394100" y="968500"/>
              <a:ext cx="19632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Must export coffee!</a:t>
              </a:r>
              <a:endParaRPr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3"/>
          <p:cNvSpPr/>
          <p:nvPr/>
        </p:nvSpPr>
        <p:spPr>
          <a:xfrm>
            <a:off x="2228275" y="1307800"/>
            <a:ext cx="1099500" cy="404100"/>
          </a:xfrm>
          <a:prstGeom prst="wedgeRoundRectCallout">
            <a:avLst>
              <a:gd fmla="val -68556" name="adj1"/>
              <a:gd fmla="val 138091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in!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666288" y="1258300"/>
            <a:ext cx="1099500" cy="404100"/>
          </a:xfrm>
          <a:prstGeom prst="wedgeRoundRectCallout">
            <a:avLst>
              <a:gd fmla="val 81399" name="adj1"/>
              <a:gd fmla="val 146022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in!</a:t>
            </a:r>
            <a:endParaRPr/>
          </a:p>
        </p:txBody>
      </p:sp>
      <p:grpSp>
        <p:nvGrpSpPr>
          <p:cNvPr id="242" name="Google Shape;242;p23"/>
          <p:cNvGrpSpPr/>
          <p:nvPr/>
        </p:nvGrpSpPr>
        <p:grpSpPr>
          <a:xfrm>
            <a:off x="1141245" y="2560313"/>
            <a:ext cx="3273555" cy="1311600"/>
            <a:chOff x="2022670" y="2286025"/>
            <a:chExt cx="3273555" cy="1311600"/>
          </a:xfrm>
        </p:grpSpPr>
        <p:sp>
          <p:nvSpPr>
            <p:cNvPr id="243" name="Google Shape;243;p23"/>
            <p:cNvSpPr txBox="1"/>
            <p:nvPr/>
          </p:nvSpPr>
          <p:spPr>
            <a:xfrm>
              <a:off x="3333025" y="2399425"/>
              <a:ext cx="1963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22670" y="22860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75070" y="24384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7470" y="25908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79870" y="27432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2270" y="28956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84670" y="304802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23"/>
          <p:cNvGrpSpPr/>
          <p:nvPr/>
        </p:nvGrpSpPr>
        <p:grpSpPr>
          <a:xfrm>
            <a:off x="5739470" y="2248925"/>
            <a:ext cx="1335310" cy="1471150"/>
            <a:chOff x="5685045" y="2199800"/>
            <a:chExt cx="1335310" cy="1471150"/>
          </a:xfrm>
        </p:grpSpPr>
        <p:pic>
          <p:nvPicPr>
            <p:cNvPr id="251" name="Google Shape;25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70770" y="2199800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56120" y="2396950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34620" y="2571750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65770" y="2871775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85045" y="3121350"/>
              <a:ext cx="549585" cy="54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23"/>
          <p:cNvSpPr txBox="1"/>
          <p:nvPr/>
        </p:nvSpPr>
        <p:spPr>
          <a:xfrm>
            <a:off x="3473575" y="3405650"/>
            <a:ext cx="153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COFFEE!!!</a:t>
            </a:r>
            <a:endParaRPr b="1"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Interfaces</a:t>
            </a:r>
            <a:endParaRPr sz="2600"/>
          </a:p>
        </p:txBody>
      </p:sp>
      <p:sp>
        <p:nvSpPr>
          <p:cNvPr id="262" name="Google Shape;262;p24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2050675" y="1818275"/>
            <a:ext cx="917700" cy="34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101135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50675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309000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268" name="Google Shape;268;p24"/>
          <p:cNvCxnSpPr>
            <a:stCxn id="264" idx="2"/>
            <a:endCxn id="267" idx="0"/>
          </p:cNvCxnSpPr>
          <p:nvPr/>
        </p:nvCxnSpPr>
        <p:spPr>
          <a:xfrm flipH="1" rot="-5400000">
            <a:off x="28839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>
            <a:stCxn id="264" idx="2"/>
            <a:endCxn id="265" idx="0"/>
          </p:cNvCxnSpPr>
          <p:nvPr/>
        </p:nvCxnSpPr>
        <p:spPr>
          <a:xfrm rot="5400000">
            <a:off x="18447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>
            <a:stCxn id="264" idx="2"/>
            <a:endCxn id="266" idx="0"/>
          </p:cNvCxnSpPr>
          <p:nvPr/>
        </p:nvCxnSpPr>
        <p:spPr>
          <a:xfrm>
            <a:off x="2509525" y="215997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4"/>
          <p:cNvSpPr txBox="1"/>
          <p:nvPr/>
        </p:nvSpPr>
        <p:spPr>
          <a:xfrm>
            <a:off x="4419687" y="1486616"/>
            <a:ext cx="2442000" cy="812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makeSound( 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24"/>
          <p:cNvGrpSpPr/>
          <p:nvPr/>
        </p:nvGrpSpPr>
        <p:grpSpPr>
          <a:xfrm>
            <a:off x="282600" y="2792025"/>
            <a:ext cx="5484800" cy="1400700"/>
            <a:chOff x="282600" y="2792025"/>
            <a:chExt cx="5484800" cy="1400700"/>
          </a:xfrm>
        </p:grpSpPr>
        <p:sp>
          <p:nvSpPr>
            <p:cNvPr id="273" name="Google Shape;273;p24"/>
            <p:cNvSpPr txBox="1"/>
            <p:nvPr/>
          </p:nvSpPr>
          <p:spPr>
            <a:xfrm>
              <a:off x="4166000" y="3302225"/>
              <a:ext cx="16014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Splash, splash!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4"/>
            <p:cNvSpPr txBox="1"/>
            <p:nvPr/>
          </p:nvSpPr>
          <p:spPr>
            <a:xfrm>
              <a:off x="2093375" y="33593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Woof!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5" name="Google Shape;275;p24"/>
            <p:cNvCxnSpPr>
              <a:stCxn id="267" idx="2"/>
            </p:cNvCxnSpPr>
            <p:nvPr/>
          </p:nvCxnSpPr>
          <p:spPr>
            <a:xfrm>
              <a:off x="3548850" y="2792050"/>
              <a:ext cx="1232400" cy="5496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6" name="Google Shape;276;p24"/>
            <p:cNvCxnSpPr>
              <a:stCxn id="266" idx="2"/>
              <a:endCxn id="274" idx="0"/>
            </p:cNvCxnSpPr>
            <p:nvPr/>
          </p:nvCxnSpPr>
          <p:spPr>
            <a:xfrm>
              <a:off x="2509525" y="2792050"/>
              <a:ext cx="282300" cy="5673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77" name="Google Shape;277;p24"/>
            <p:cNvSpPr txBox="1"/>
            <p:nvPr/>
          </p:nvSpPr>
          <p:spPr>
            <a:xfrm>
              <a:off x="282600" y="30539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Meow!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8" name="Google Shape;278;p24"/>
            <p:cNvCxnSpPr>
              <a:endCxn id="277" idx="0"/>
            </p:cNvCxnSpPr>
            <p:nvPr/>
          </p:nvCxnSpPr>
          <p:spPr>
            <a:xfrm flipH="1">
              <a:off x="981000" y="2792025"/>
              <a:ext cx="510900" cy="2619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79" name="Google Shape;279;p24"/>
          <p:cNvSpPr txBox="1"/>
          <p:nvPr/>
        </p:nvSpPr>
        <p:spPr>
          <a:xfrm>
            <a:off x="768175" y="4462975"/>
            <a:ext cx="7199400" cy="592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Because Pet is abstract and chooses not to implement it, first descendents that are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not abstract must implement it.  Otherwise, only Pet has to implement it.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4419675" y="1147525"/>
            <a:ext cx="2442000" cy="3417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Interface NoiseMaker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1" name="Google Shape;281;p24"/>
          <p:cNvGrpSpPr/>
          <p:nvPr/>
        </p:nvGrpSpPr>
        <p:grpSpPr>
          <a:xfrm>
            <a:off x="2919379" y="1585613"/>
            <a:ext cx="1473900" cy="369539"/>
            <a:chOff x="2919379" y="1585613"/>
            <a:chExt cx="1473900" cy="369539"/>
          </a:xfrm>
        </p:grpSpPr>
        <p:cxnSp>
          <p:nvCxnSpPr>
            <p:cNvPr id="282" name="Google Shape;282;p24"/>
            <p:cNvCxnSpPr/>
            <p:nvPr/>
          </p:nvCxnSpPr>
          <p:spPr>
            <a:xfrm>
              <a:off x="2919379" y="1943152"/>
              <a:ext cx="1473900" cy="120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83" name="Google Shape;283;p24"/>
            <p:cNvSpPr txBox="1"/>
            <p:nvPr/>
          </p:nvSpPr>
          <p:spPr>
            <a:xfrm>
              <a:off x="3119975" y="1585613"/>
              <a:ext cx="1148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implements</a:t>
              </a:r>
              <a:endParaRPr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Interfaces</a:t>
            </a:r>
            <a:endParaRPr sz="2600"/>
          </a:p>
        </p:txBody>
      </p:sp>
      <p:sp>
        <p:nvSpPr>
          <p:cNvPr id="289" name="Google Shape;289;p25"/>
          <p:cNvSpPr txBox="1"/>
          <p:nvPr/>
        </p:nvSpPr>
        <p:spPr>
          <a:xfrm>
            <a:off x="4419687" y="1486616"/>
            <a:ext cx="2442000" cy="812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makeSound( 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4419675" y="1147525"/>
            <a:ext cx="2442000" cy="3417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Interface NoiseMaker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2050675" y="1818275"/>
            <a:ext cx="917700" cy="34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101135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2050675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309000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297" name="Google Shape;297;p25"/>
          <p:cNvCxnSpPr>
            <a:stCxn id="293" idx="2"/>
            <a:endCxn id="296" idx="0"/>
          </p:cNvCxnSpPr>
          <p:nvPr/>
        </p:nvCxnSpPr>
        <p:spPr>
          <a:xfrm flipH="1" rot="-5400000">
            <a:off x="28839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>
            <a:stCxn id="293" idx="2"/>
            <a:endCxn id="294" idx="0"/>
          </p:cNvCxnSpPr>
          <p:nvPr/>
        </p:nvCxnSpPr>
        <p:spPr>
          <a:xfrm rot="5400000">
            <a:off x="18447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93" idx="2"/>
            <a:endCxn id="295" idx="0"/>
          </p:cNvCxnSpPr>
          <p:nvPr/>
        </p:nvCxnSpPr>
        <p:spPr>
          <a:xfrm>
            <a:off x="2509525" y="215997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25"/>
          <p:cNvGrpSpPr/>
          <p:nvPr/>
        </p:nvGrpSpPr>
        <p:grpSpPr>
          <a:xfrm>
            <a:off x="282600" y="2792025"/>
            <a:ext cx="5484800" cy="1400700"/>
            <a:chOff x="282600" y="2792025"/>
            <a:chExt cx="5484800" cy="1400700"/>
          </a:xfrm>
        </p:grpSpPr>
        <p:sp>
          <p:nvSpPr>
            <p:cNvPr id="301" name="Google Shape;301;p25"/>
            <p:cNvSpPr txBox="1"/>
            <p:nvPr/>
          </p:nvSpPr>
          <p:spPr>
            <a:xfrm>
              <a:off x="4166000" y="3302225"/>
              <a:ext cx="16014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Splash, splash!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5"/>
            <p:cNvSpPr txBox="1"/>
            <p:nvPr/>
          </p:nvSpPr>
          <p:spPr>
            <a:xfrm>
              <a:off x="2093375" y="33593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Woof!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25"/>
            <p:cNvCxnSpPr>
              <a:stCxn id="296" idx="2"/>
            </p:cNvCxnSpPr>
            <p:nvPr/>
          </p:nvCxnSpPr>
          <p:spPr>
            <a:xfrm>
              <a:off x="3548850" y="2792050"/>
              <a:ext cx="1232400" cy="5496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>
              <a:stCxn id="295" idx="2"/>
              <a:endCxn id="302" idx="0"/>
            </p:cNvCxnSpPr>
            <p:nvPr/>
          </p:nvCxnSpPr>
          <p:spPr>
            <a:xfrm>
              <a:off x="2509525" y="2792050"/>
              <a:ext cx="282300" cy="5673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5" name="Google Shape;305;p25"/>
            <p:cNvSpPr txBox="1"/>
            <p:nvPr/>
          </p:nvSpPr>
          <p:spPr>
            <a:xfrm>
              <a:off x="282600" y="30539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Meow!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25"/>
            <p:cNvCxnSpPr>
              <a:endCxn id="305" idx="0"/>
            </p:cNvCxnSpPr>
            <p:nvPr/>
          </p:nvCxnSpPr>
          <p:spPr>
            <a:xfrm flipH="1">
              <a:off x="981000" y="2792025"/>
              <a:ext cx="510900" cy="2619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7" name="Google Shape;307;p25"/>
          <p:cNvGrpSpPr/>
          <p:nvPr/>
        </p:nvGrpSpPr>
        <p:grpSpPr>
          <a:xfrm>
            <a:off x="2919379" y="1585613"/>
            <a:ext cx="1473900" cy="369539"/>
            <a:chOff x="2919379" y="1585613"/>
            <a:chExt cx="1473900" cy="369539"/>
          </a:xfrm>
        </p:grpSpPr>
        <p:cxnSp>
          <p:nvCxnSpPr>
            <p:cNvPr id="308" name="Google Shape;308;p25"/>
            <p:cNvCxnSpPr/>
            <p:nvPr/>
          </p:nvCxnSpPr>
          <p:spPr>
            <a:xfrm>
              <a:off x="2919379" y="1943152"/>
              <a:ext cx="1473900" cy="120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9" name="Google Shape;309;p25"/>
            <p:cNvSpPr txBox="1"/>
            <p:nvPr/>
          </p:nvSpPr>
          <p:spPr>
            <a:xfrm>
              <a:off x="3119975" y="1585613"/>
              <a:ext cx="1148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implements</a:t>
              </a:r>
              <a:endParaRPr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25"/>
          <p:cNvSpPr/>
          <p:nvPr/>
        </p:nvSpPr>
        <p:spPr>
          <a:xfrm>
            <a:off x="7704175" y="2792025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grpSp>
        <p:nvGrpSpPr>
          <p:cNvPr id="311" name="Google Shape;311;p25"/>
          <p:cNvGrpSpPr/>
          <p:nvPr/>
        </p:nvGrpSpPr>
        <p:grpSpPr>
          <a:xfrm>
            <a:off x="6557725" y="1955162"/>
            <a:ext cx="1651543" cy="883800"/>
            <a:chOff x="6557725" y="1955162"/>
            <a:chExt cx="1651543" cy="883800"/>
          </a:xfrm>
        </p:grpSpPr>
        <p:cxnSp>
          <p:nvCxnSpPr>
            <p:cNvPr id="312" name="Google Shape;312;p25"/>
            <p:cNvCxnSpPr/>
            <p:nvPr/>
          </p:nvCxnSpPr>
          <p:spPr>
            <a:xfrm>
              <a:off x="6557725" y="2223250"/>
              <a:ext cx="1198200" cy="5688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13" name="Google Shape;313;p25"/>
            <p:cNvSpPr txBox="1"/>
            <p:nvPr/>
          </p:nvSpPr>
          <p:spPr>
            <a:xfrm rot="1480419">
              <a:off x="6878981" y="2212289"/>
              <a:ext cx="1312974" cy="369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implements</a:t>
              </a:r>
              <a:endParaRPr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25"/>
          <p:cNvGrpSpPr/>
          <p:nvPr/>
        </p:nvGrpSpPr>
        <p:grpSpPr>
          <a:xfrm>
            <a:off x="6607875" y="3133725"/>
            <a:ext cx="1601400" cy="1119888"/>
            <a:chOff x="6607875" y="3133725"/>
            <a:chExt cx="1601400" cy="1119888"/>
          </a:xfrm>
        </p:grpSpPr>
        <p:sp>
          <p:nvSpPr>
            <p:cNvPr id="315" name="Google Shape;315;p25"/>
            <p:cNvSpPr txBox="1"/>
            <p:nvPr/>
          </p:nvSpPr>
          <p:spPr>
            <a:xfrm>
              <a:off x="6607875" y="3420213"/>
              <a:ext cx="16014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Buzz!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25"/>
            <p:cNvCxnSpPr>
              <a:stCxn id="310" idx="2"/>
              <a:endCxn id="315" idx="0"/>
            </p:cNvCxnSpPr>
            <p:nvPr/>
          </p:nvCxnSpPr>
          <p:spPr>
            <a:xfrm flipH="1">
              <a:off x="7408525" y="3133725"/>
              <a:ext cx="754500" cy="2865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17" name="Google Shape;317;p25"/>
          <p:cNvSpPr txBox="1"/>
          <p:nvPr/>
        </p:nvSpPr>
        <p:spPr>
          <a:xfrm>
            <a:off x="768175" y="4462975"/>
            <a:ext cx="7199400" cy="58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Because Bee is not abstract, it will have to implement it and its subclasses do not unless they also choose to implement it themselves.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Java Packages - Built-in packages</a:t>
            </a:r>
            <a:endParaRPr sz="2600"/>
          </a:p>
        </p:txBody>
      </p:sp>
      <p:sp>
        <p:nvSpPr>
          <p:cNvPr id="74" name="Google Shape;74;p14"/>
          <p:cNvSpPr/>
          <p:nvPr/>
        </p:nvSpPr>
        <p:spPr>
          <a:xfrm>
            <a:off x="729175" y="1160950"/>
            <a:ext cx="3482700" cy="36903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77924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java.lang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577025" y="1691213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96025" y="4318350"/>
            <a:ext cx="3549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** java.lang does not need to be imported</a:t>
            </a:r>
            <a:endParaRPr sz="13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802600" y="116095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851349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694350" y="1691225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577025" y="2090000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577025" y="2488763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77025" y="3286300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577025" y="2887525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275725" y="3574200"/>
            <a:ext cx="3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781663" y="2830475"/>
            <a:ext cx="1830300" cy="94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String.length(str)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694350" y="2131488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694350" y="2571750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5694350" y="3012000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386300" y="3452250"/>
            <a:ext cx="3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Java Packages - Name spaces</a:t>
            </a:r>
            <a:endParaRPr sz="2600"/>
          </a:p>
        </p:txBody>
      </p:sp>
      <p:sp>
        <p:nvSpPr>
          <p:cNvPr id="96" name="Google Shape;96;p15"/>
          <p:cNvSpPr/>
          <p:nvPr/>
        </p:nvSpPr>
        <p:spPr>
          <a:xfrm>
            <a:off x="729175" y="1160950"/>
            <a:ext cx="3482700" cy="36903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777924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package.a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577025" y="1691213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802600" y="116095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851349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package.b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694350" y="1691225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342800" y="2535550"/>
            <a:ext cx="4366800" cy="1635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if using fully qualified name: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package.a.Record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package.b.Record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Record</a:t>
            </a:r>
            <a:r>
              <a:rPr lang="en"/>
              <a:t> if only one package is included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Java Packages - User-defined packages</a:t>
            </a:r>
            <a:endParaRPr sz="2600"/>
          </a:p>
        </p:txBody>
      </p:sp>
      <p:sp>
        <p:nvSpPr>
          <p:cNvPr id="108" name="Google Shape;108;p16"/>
          <p:cNvSpPr/>
          <p:nvPr/>
        </p:nvSpPr>
        <p:spPr>
          <a:xfrm>
            <a:off x="729175" y="116095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77924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com.skyroute66.petprofiler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011675" y="1905525"/>
            <a:ext cx="917700" cy="341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972350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011675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051000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14" name="Google Shape;114;p16"/>
          <p:cNvCxnSpPr>
            <a:stCxn id="110" idx="2"/>
            <a:endCxn id="113" idx="0"/>
          </p:cNvCxnSpPr>
          <p:nvPr/>
        </p:nvCxnSpPr>
        <p:spPr>
          <a:xfrm flipH="1" rot="-5400000">
            <a:off x="2844925" y="187282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10" idx="2"/>
            <a:endCxn id="111" idx="0"/>
          </p:cNvCxnSpPr>
          <p:nvPr/>
        </p:nvCxnSpPr>
        <p:spPr>
          <a:xfrm rot="5400000">
            <a:off x="1805725" y="187282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10" idx="2"/>
            <a:endCxn id="112" idx="0"/>
          </p:cNvCxnSpPr>
          <p:nvPr/>
        </p:nvCxnSpPr>
        <p:spPr>
          <a:xfrm>
            <a:off x="2470525" y="224722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1552825" y="3574175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PetProfilerUI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Java Packages </a:t>
            </a:r>
            <a:r>
              <a:rPr lang="en" sz="2600"/>
              <a:t>- User-defined packages</a:t>
            </a:r>
            <a:endParaRPr sz="2600"/>
          </a:p>
        </p:txBody>
      </p:sp>
      <p:sp>
        <p:nvSpPr>
          <p:cNvPr id="123" name="Google Shape;123;p17"/>
          <p:cNvSpPr/>
          <p:nvPr/>
        </p:nvSpPr>
        <p:spPr>
          <a:xfrm>
            <a:off x="729175" y="116095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77924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com.skyroute66.petprofiler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552825" y="3574175"/>
            <a:ext cx="1699200" cy="34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PetProfilerUI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834100" y="116095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882849" y="121887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116600" y="1905525"/>
            <a:ext cx="917700" cy="341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077275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116600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155925" y="253760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32" name="Google Shape;132;p17"/>
          <p:cNvCxnSpPr>
            <a:stCxn id="128" idx="2"/>
            <a:endCxn id="131" idx="0"/>
          </p:cNvCxnSpPr>
          <p:nvPr/>
        </p:nvCxnSpPr>
        <p:spPr>
          <a:xfrm flipH="1" rot="-5400000">
            <a:off x="6949850" y="187282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8" idx="2"/>
            <a:endCxn id="129" idx="0"/>
          </p:cNvCxnSpPr>
          <p:nvPr/>
        </p:nvCxnSpPr>
        <p:spPr>
          <a:xfrm rot="5400000">
            <a:off x="5910650" y="187282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28" idx="2"/>
            <a:endCxn id="130" idx="0"/>
          </p:cNvCxnSpPr>
          <p:nvPr/>
        </p:nvCxnSpPr>
        <p:spPr>
          <a:xfrm>
            <a:off x="6575450" y="224722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Abstract Classes</a:t>
            </a:r>
            <a:endParaRPr sz="2600"/>
          </a:p>
        </p:txBody>
      </p:sp>
      <p:sp>
        <p:nvSpPr>
          <p:cNvPr id="140" name="Google Shape;140;p18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050675" y="1818275"/>
            <a:ext cx="917700" cy="341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1135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050675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09000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46" name="Google Shape;146;p18"/>
          <p:cNvCxnSpPr>
            <a:stCxn id="142" idx="2"/>
            <a:endCxn id="145" idx="0"/>
          </p:cNvCxnSpPr>
          <p:nvPr/>
        </p:nvCxnSpPr>
        <p:spPr>
          <a:xfrm flipH="1" rot="-5400000">
            <a:off x="28839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>
            <a:stCxn id="142" idx="2"/>
            <a:endCxn id="143" idx="0"/>
          </p:cNvCxnSpPr>
          <p:nvPr/>
        </p:nvCxnSpPr>
        <p:spPr>
          <a:xfrm rot="5400000">
            <a:off x="18447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>
            <a:stCxn id="142" idx="2"/>
            <a:endCxn id="144" idx="0"/>
          </p:cNvCxnSpPr>
          <p:nvPr/>
        </p:nvCxnSpPr>
        <p:spPr>
          <a:xfrm>
            <a:off x="2509525" y="215997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Abstract Classes</a:t>
            </a:r>
            <a:endParaRPr sz="2600"/>
          </a:p>
        </p:txBody>
      </p:sp>
      <p:sp>
        <p:nvSpPr>
          <p:cNvPr id="154" name="Google Shape;154;p19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050675" y="1818275"/>
            <a:ext cx="917700" cy="34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01135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050675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09000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60" name="Google Shape;160;p19"/>
          <p:cNvCxnSpPr>
            <a:stCxn id="156" idx="2"/>
            <a:endCxn id="159" idx="0"/>
          </p:cNvCxnSpPr>
          <p:nvPr/>
        </p:nvCxnSpPr>
        <p:spPr>
          <a:xfrm flipH="1" rot="-5400000">
            <a:off x="28839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56" idx="2"/>
            <a:endCxn id="157" idx="0"/>
          </p:cNvCxnSpPr>
          <p:nvPr/>
        </p:nvCxnSpPr>
        <p:spPr>
          <a:xfrm rot="5400000">
            <a:off x="18447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stCxn id="156" idx="2"/>
            <a:endCxn id="158" idx="0"/>
          </p:cNvCxnSpPr>
          <p:nvPr/>
        </p:nvCxnSpPr>
        <p:spPr>
          <a:xfrm>
            <a:off x="2509525" y="215997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5051875" y="1622875"/>
            <a:ext cx="2495400" cy="63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Cannot be instantiated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Must be inherited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flipH="1">
            <a:off x="3114775" y="1941325"/>
            <a:ext cx="1937100" cy="13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Abstract Methods</a:t>
            </a:r>
            <a:endParaRPr sz="2600"/>
          </a:p>
        </p:txBody>
      </p:sp>
      <p:sp>
        <p:nvSpPr>
          <p:cNvPr id="170" name="Google Shape;170;p20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com.skyroute66.pets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050675" y="1818275"/>
            <a:ext cx="917700" cy="34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01135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050675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090000" y="2450350"/>
            <a:ext cx="917700" cy="34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76" name="Google Shape;176;p20"/>
          <p:cNvCxnSpPr>
            <a:stCxn id="172" idx="2"/>
            <a:endCxn id="175" idx="0"/>
          </p:cNvCxnSpPr>
          <p:nvPr/>
        </p:nvCxnSpPr>
        <p:spPr>
          <a:xfrm flipH="1" rot="-5400000">
            <a:off x="28839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>
            <a:stCxn id="172" idx="2"/>
            <a:endCxn id="173" idx="0"/>
          </p:cNvCxnSpPr>
          <p:nvPr/>
        </p:nvCxnSpPr>
        <p:spPr>
          <a:xfrm rot="5400000">
            <a:off x="1844725" y="1785575"/>
            <a:ext cx="290400" cy="103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>
            <a:stCxn id="172" idx="2"/>
            <a:endCxn id="174" idx="0"/>
          </p:cNvCxnSpPr>
          <p:nvPr/>
        </p:nvCxnSpPr>
        <p:spPr>
          <a:xfrm>
            <a:off x="2509525" y="2159975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" name="Google Shape;179;p20"/>
          <p:cNvGrpSpPr/>
          <p:nvPr/>
        </p:nvGrpSpPr>
        <p:grpSpPr>
          <a:xfrm>
            <a:off x="2968375" y="1505450"/>
            <a:ext cx="5023775" cy="1012200"/>
            <a:chOff x="2968375" y="1505450"/>
            <a:chExt cx="5023775" cy="1012200"/>
          </a:xfrm>
        </p:grpSpPr>
        <p:cxnSp>
          <p:nvCxnSpPr>
            <p:cNvPr id="180" name="Google Shape;180;p20"/>
            <p:cNvCxnSpPr/>
            <p:nvPr/>
          </p:nvCxnSpPr>
          <p:spPr>
            <a:xfrm flipH="1" rot="10800000">
              <a:off x="2968375" y="1963250"/>
              <a:ext cx="1778100" cy="39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81" name="Google Shape;181;p20"/>
            <p:cNvSpPr txBox="1"/>
            <p:nvPr/>
          </p:nvSpPr>
          <p:spPr>
            <a:xfrm>
              <a:off x="4781250" y="1505450"/>
              <a:ext cx="3210900" cy="10122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Abstract method makeSound( 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(not implemented, cannot be called)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282600" y="2792025"/>
            <a:ext cx="5484800" cy="1400700"/>
            <a:chOff x="282600" y="2792025"/>
            <a:chExt cx="5484800" cy="1400700"/>
          </a:xfrm>
        </p:grpSpPr>
        <p:sp>
          <p:nvSpPr>
            <p:cNvPr id="183" name="Google Shape;183;p20"/>
            <p:cNvSpPr txBox="1"/>
            <p:nvPr/>
          </p:nvSpPr>
          <p:spPr>
            <a:xfrm>
              <a:off x="4166000" y="3302225"/>
              <a:ext cx="16014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Splash, splash!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093375" y="33593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Woof!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5" name="Google Shape;185;p20"/>
            <p:cNvCxnSpPr>
              <a:stCxn id="175" idx="2"/>
            </p:cNvCxnSpPr>
            <p:nvPr/>
          </p:nvCxnSpPr>
          <p:spPr>
            <a:xfrm>
              <a:off x="3548850" y="2792050"/>
              <a:ext cx="1232400" cy="5496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6" name="Google Shape;186;p20"/>
            <p:cNvCxnSpPr>
              <a:stCxn id="174" idx="2"/>
              <a:endCxn id="184" idx="0"/>
            </p:cNvCxnSpPr>
            <p:nvPr/>
          </p:nvCxnSpPr>
          <p:spPr>
            <a:xfrm>
              <a:off x="2509525" y="2792050"/>
              <a:ext cx="282300" cy="5673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87" name="Google Shape;187;p20"/>
            <p:cNvSpPr txBox="1"/>
            <p:nvPr/>
          </p:nvSpPr>
          <p:spPr>
            <a:xfrm>
              <a:off x="282600" y="3053925"/>
              <a:ext cx="1396800" cy="8334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makeSound( ) {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Meow!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}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8" name="Google Shape;188;p20"/>
            <p:cNvCxnSpPr>
              <a:endCxn id="187" idx="0"/>
            </p:cNvCxnSpPr>
            <p:nvPr/>
          </p:nvCxnSpPr>
          <p:spPr>
            <a:xfrm flipH="1">
              <a:off x="981000" y="2792025"/>
              <a:ext cx="510900" cy="2619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89" name="Google Shape;189;p20"/>
          <p:cNvSpPr txBox="1"/>
          <p:nvPr/>
        </p:nvSpPr>
        <p:spPr>
          <a:xfrm>
            <a:off x="1875925" y="4521500"/>
            <a:ext cx="6029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Subclasses that are not abstract must implement it!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ctrTitle"/>
          </p:nvPr>
        </p:nvSpPr>
        <p:spPr>
          <a:xfrm>
            <a:off x="202900" y="221400"/>
            <a:ext cx="8646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Static methods and variables</a:t>
            </a:r>
            <a:endParaRPr sz="2600"/>
          </a:p>
        </p:txBody>
      </p:sp>
      <p:sp>
        <p:nvSpPr>
          <p:cNvPr id="195" name="Google Shape;195;p21"/>
          <p:cNvSpPr/>
          <p:nvPr/>
        </p:nvSpPr>
        <p:spPr>
          <a:xfrm>
            <a:off x="768175" y="1073700"/>
            <a:ext cx="3482700" cy="3336600"/>
          </a:xfrm>
          <a:prstGeom prst="roundRect">
            <a:avLst>
              <a:gd fmla="val 783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816924" y="1131625"/>
            <a:ext cx="338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com.example.package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237825" y="1818275"/>
            <a:ext cx="1768200" cy="11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myMath</a:t>
            </a: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2968439" y="1752800"/>
            <a:ext cx="4228009" cy="424800"/>
            <a:chOff x="2968375" y="1752800"/>
            <a:chExt cx="5023775" cy="424800"/>
          </a:xfrm>
        </p:grpSpPr>
        <p:cxnSp>
          <p:nvCxnSpPr>
            <p:cNvPr id="199" name="Google Shape;199;p21"/>
            <p:cNvCxnSpPr/>
            <p:nvPr/>
          </p:nvCxnSpPr>
          <p:spPr>
            <a:xfrm flipH="1" rot="10800000">
              <a:off x="2968375" y="1963250"/>
              <a:ext cx="1778100" cy="39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0" name="Google Shape;200;p21"/>
            <p:cNvSpPr txBox="1"/>
            <p:nvPr/>
          </p:nvSpPr>
          <p:spPr>
            <a:xfrm>
              <a:off x="4781250" y="1752800"/>
              <a:ext cx="3210900" cy="4248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static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boolean isPrime(int x)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1657800" y="3167150"/>
            <a:ext cx="4227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Use the class name, not the name of the instances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2968439" y="2373975"/>
            <a:ext cx="4228009" cy="424800"/>
            <a:chOff x="2968375" y="1752800"/>
            <a:chExt cx="5023775" cy="424800"/>
          </a:xfrm>
        </p:grpSpPr>
        <p:cxnSp>
          <p:nvCxnSpPr>
            <p:cNvPr id="203" name="Google Shape;203;p21"/>
            <p:cNvCxnSpPr/>
            <p:nvPr/>
          </p:nvCxnSpPr>
          <p:spPr>
            <a:xfrm flipH="1" rot="10800000">
              <a:off x="2968375" y="1963250"/>
              <a:ext cx="1778100" cy="39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4" name="Google Shape;204;p21"/>
            <p:cNvSpPr txBox="1"/>
            <p:nvPr/>
          </p:nvSpPr>
          <p:spPr>
            <a:xfrm>
              <a:off x="4781250" y="1752800"/>
              <a:ext cx="3210900" cy="4248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static int seed = 42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21"/>
          <p:cNvSpPr/>
          <p:nvPr/>
        </p:nvSpPr>
        <p:spPr>
          <a:xfrm>
            <a:off x="4622625" y="3516225"/>
            <a:ext cx="2329500" cy="1081800"/>
          </a:xfrm>
          <a:prstGeom prst="roundRect">
            <a:avLst>
              <a:gd fmla="val 741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myMath.isPrime(5)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myMath.seed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5230475" y="4645775"/>
            <a:ext cx="2691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No need to instantiate the class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2781663" y="2830475"/>
            <a:ext cx="1830300" cy="94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e</a:t>
            </a:r>
            <a:r>
              <a:rPr lang="en"/>
              <a:t>xample: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Math.round(x)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