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38"/>
  </p:notesMasterIdLst>
  <p:sldIdLst>
    <p:sldId id="300" r:id="rId3"/>
    <p:sldId id="337" r:id="rId4"/>
    <p:sldId id="272" r:id="rId5"/>
    <p:sldId id="273" r:id="rId6"/>
    <p:sldId id="333" r:id="rId7"/>
    <p:sldId id="329" r:id="rId8"/>
    <p:sldId id="330" r:id="rId9"/>
    <p:sldId id="276" r:id="rId10"/>
    <p:sldId id="331" r:id="rId11"/>
    <p:sldId id="332" r:id="rId12"/>
    <p:sldId id="277" r:id="rId13"/>
    <p:sldId id="275" r:id="rId14"/>
    <p:sldId id="304" r:id="rId15"/>
    <p:sldId id="279" r:id="rId16"/>
    <p:sldId id="334" r:id="rId17"/>
    <p:sldId id="328" r:id="rId18"/>
    <p:sldId id="339" r:id="rId19"/>
    <p:sldId id="338" r:id="rId20"/>
    <p:sldId id="335" r:id="rId21"/>
    <p:sldId id="307" r:id="rId22"/>
    <p:sldId id="306" r:id="rId23"/>
    <p:sldId id="309" r:id="rId24"/>
    <p:sldId id="305" r:id="rId25"/>
    <p:sldId id="336" r:id="rId26"/>
    <p:sldId id="296" r:id="rId27"/>
    <p:sldId id="341" r:id="rId28"/>
    <p:sldId id="340" r:id="rId29"/>
    <p:sldId id="286" r:id="rId30"/>
    <p:sldId id="289" r:id="rId31"/>
    <p:sldId id="291" r:id="rId32"/>
    <p:sldId id="310" r:id="rId33"/>
    <p:sldId id="294" r:id="rId34"/>
    <p:sldId id="301" r:id="rId35"/>
    <p:sldId id="302" r:id="rId36"/>
    <p:sldId id="32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337"/>
            <p14:sldId id="272"/>
            <p14:sldId id="273"/>
            <p14:sldId id="333"/>
            <p14:sldId id="329"/>
            <p14:sldId id="330"/>
            <p14:sldId id="276"/>
            <p14:sldId id="331"/>
            <p14:sldId id="332"/>
            <p14:sldId id="277"/>
            <p14:sldId id="275"/>
            <p14:sldId id="304"/>
            <p14:sldId id="279"/>
            <p14:sldId id="334"/>
            <p14:sldId id="328"/>
            <p14:sldId id="339"/>
            <p14:sldId id="338"/>
            <p14:sldId id="335"/>
            <p14:sldId id="307"/>
            <p14:sldId id="306"/>
            <p14:sldId id="309"/>
            <p14:sldId id="305"/>
            <p14:sldId id="336"/>
          </p14:sldIdLst>
        </p14:section>
        <p14:section name="Container" id="{E2D62E76-C0C8-4A52-983A-39D8BB75C64B}">
          <p14:sldIdLst>
            <p14:sldId id="296"/>
            <p14:sldId id="341"/>
            <p14:sldId id="340"/>
            <p14:sldId id="286"/>
            <p14:sldId id="289"/>
            <p14:sldId id="291"/>
            <p14:sldId id="310"/>
            <p14:sldId id="294"/>
            <p14:sldId id="301"/>
            <p14:sldId id="302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F99"/>
    <a:srgbClr val="001080"/>
    <a:srgbClr val="5098AD"/>
    <a:srgbClr val="795E26"/>
    <a:srgbClr val="00007F"/>
    <a:srgbClr val="0000FF"/>
    <a:srgbClr val="2B91AF"/>
    <a:srgbClr val="800080"/>
    <a:srgbClr val="A3151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698" autoAdjust="0"/>
  </p:normalViewPr>
  <p:slideViewPr>
    <p:cSldViewPr snapToGrid="0">
      <p:cViewPr varScale="1">
        <p:scale>
          <a:sx n="87" d="100"/>
          <a:sy n="87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Попросить</a:t>
            </a:r>
            <a:r>
              <a:rPr lang="ru-RU" baseline="0" dirty="0" smtClean="0"/>
              <a:t> скачать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, там </a:t>
            </a:r>
            <a:r>
              <a:rPr lang="ru-RU" baseline="0" dirty="0" err="1" smtClean="0"/>
              <a:t>преза</a:t>
            </a:r>
            <a:r>
              <a:rPr lang="ru-RU" baseline="0" dirty="0" smtClean="0"/>
              <a:t> и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28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</a:t>
            </a:r>
            <a:r>
              <a:rPr lang="ru-RU" baseline="0" dirty="0" smtClean="0"/>
              <a:t> классу, создающему </a:t>
            </a:r>
            <a:r>
              <a:rPr lang="en-US" baseline="0" dirty="0" smtClean="0"/>
              <a:t>Robot, </a:t>
            </a:r>
            <a:r>
              <a:rPr lang="ru-RU" baseline="0" dirty="0" smtClean="0"/>
              <a:t>нужно создавать и </a:t>
            </a:r>
            <a:r>
              <a:rPr lang="en-US" baseline="0" dirty="0" err="1" smtClean="0"/>
              <a:t>OpticalSensor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Но конструкторы под запретом, поэтому ему придется перекинуть эту ответственность еще выше.</a:t>
            </a:r>
          </a:p>
          <a:p>
            <a:r>
              <a:rPr lang="ru-RU" baseline="0" dirty="0" smtClean="0"/>
              <a:t>Так мы доберемся до точки входа в приложение.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52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же где-то все зависимости придется создать. Поэтому где-то «наверху» получится «</a:t>
            </a:r>
            <a:r>
              <a:rPr lang="ru-RU" dirty="0" err="1"/>
              <a:t>загончик</a:t>
            </a:r>
            <a:r>
              <a:rPr lang="ru-RU" dirty="0"/>
              <a:t> операторов </a:t>
            </a:r>
            <a:r>
              <a:rPr lang="ru-RU" dirty="0" err="1"/>
              <a:t>new</a:t>
            </a:r>
            <a:r>
              <a:rPr lang="ru-RU" dirty="0"/>
              <a:t>()».</a:t>
            </a:r>
          </a:p>
          <a:p>
            <a:r>
              <a:rPr lang="ru-RU" dirty="0"/>
              <a:t>А по научному – </a:t>
            </a:r>
            <a:r>
              <a:rPr lang="en-US" dirty="0"/>
              <a:t>Composition</a:t>
            </a:r>
            <a:r>
              <a:rPr lang="en-US" baseline="0" dirty="0"/>
              <a:t> Root</a:t>
            </a:r>
            <a:r>
              <a:rPr lang="ru-RU" baseline="0" dirty="0"/>
              <a:t>.</a:t>
            </a:r>
            <a:endParaRPr lang="en-US" baseline="0" dirty="0"/>
          </a:p>
          <a:p>
            <a:r>
              <a:rPr lang="ru-RU" baseline="0" dirty="0"/>
              <a:t>Соединять зависимости лучше ближе к точке входа в приложения: понятно где искать, все можно сконфигурировать в одном месте.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7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 к</a:t>
            </a:r>
            <a:r>
              <a:rPr lang="ru-RU" baseline="0" dirty="0"/>
              <a:t> залу. Ответы на слайде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Донести, что не всё подряд стоит делать явными зависимостями.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0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Вопрос к залу. Если аудитория дает правильный ответ – подтверждаем. Если нет – идем дальше и даем</a:t>
            </a:r>
            <a:r>
              <a:rPr lang="ru-RU" baseline="0" dirty="0"/>
              <a:t> правильный ответ </a:t>
            </a:r>
            <a:r>
              <a:rPr lang="ru-RU" dirty="0"/>
              <a:t>на слайде «</a:t>
            </a:r>
            <a:r>
              <a:rPr lang="en-US" dirty="0"/>
              <a:t>Dependency </a:t>
            </a:r>
            <a:r>
              <a:rPr lang="en-US" dirty="0" smtClean="0"/>
              <a:t>Inversion</a:t>
            </a:r>
            <a:r>
              <a:rPr lang="en-US" dirty="0"/>
              <a:t>…</a:t>
            </a:r>
            <a:r>
              <a:rPr lang="ru-RU" dirty="0"/>
              <a:t>»</a:t>
            </a:r>
          </a:p>
          <a:p>
            <a:pPr marL="0" indent="0">
              <a:buFontTx/>
              <a:buNone/>
            </a:pP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Правильный ответ:</a:t>
            </a:r>
          </a:p>
          <a:p>
            <a:pPr marL="171450" indent="-171450">
              <a:buFontTx/>
              <a:buChar char="-"/>
            </a:pPr>
            <a:r>
              <a:rPr lang="ru-RU" dirty="0"/>
              <a:t>DIP дает рекомендации о том, какими должны быть зависимости:</a:t>
            </a:r>
          </a:p>
          <a:p>
            <a:pPr marL="628650" lvl="1" indent="-171450">
              <a:buFontTx/>
              <a:buChar char="-"/>
            </a:pPr>
            <a:r>
              <a:rPr lang="ru-RU" dirty="0"/>
              <a:t>Модули верхних уровней не должны зависеть от модулей нижних уровней.</a:t>
            </a:r>
          </a:p>
          <a:p>
            <a:pPr marL="628650" lvl="1" indent="-171450">
              <a:buFontTx/>
              <a:buChar char="-"/>
            </a:pPr>
            <a:r>
              <a:rPr lang="ru-RU" dirty="0"/>
              <a:t>Оба типа модулей должны зависеть от абстракций.</a:t>
            </a:r>
          </a:p>
          <a:p>
            <a:pPr marL="628650" lvl="1" indent="-171450">
              <a:buFontTx/>
              <a:buChar char="-"/>
            </a:pPr>
            <a:r>
              <a:rPr lang="ru-RU" dirty="0"/>
              <a:t>Абстракции не должны зависеть от деталей. Детали должны зависеть от абстракций.</a:t>
            </a:r>
          </a:p>
          <a:p>
            <a:pPr marL="171450" indent="-171450">
              <a:buFontTx/>
              <a:buChar char="-"/>
            </a:pPr>
            <a:r>
              <a:rPr lang="ru-RU" dirty="0"/>
              <a:t>DI это механизм передачи классу его зависимостей</a:t>
            </a:r>
            <a:r>
              <a:rPr lang="ru-RU" dirty="0" smtClean="0"/>
              <a:t>. Это способ реализации</a:t>
            </a:r>
            <a:r>
              <a:rPr lang="ru-RU" baseline="0" dirty="0" smtClean="0"/>
              <a:t> принципа явных зависимостей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06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Мы уже знаем, что с этим делать!</a:t>
            </a:r>
          </a:p>
          <a:p>
            <a:pPr marL="0" indent="0">
              <a:buNone/>
            </a:pPr>
            <a:r>
              <a:rPr lang="ru-RU" dirty="0"/>
              <a:t>Применим SRP - разобьем наши модули на отдельные компоненты</a:t>
            </a:r>
          </a:p>
          <a:p>
            <a:pPr marL="0" indent="0">
              <a:buNone/>
            </a:pPr>
            <a:r>
              <a:rPr lang="ru-RU" dirty="0"/>
              <a:t>А затем применим DIP – заменим конкретику на абстракции</a:t>
            </a: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Вернёмся к примеру и посмотрим, как здесь инвертировать зависимость.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20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Формулировка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High-level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should not depend on low-level modules. Both should depend on abstractions (e.g., interfaces).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Abstractions should not depend on details. Details (concrete implementations) should depend on abstractions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первой картинке стрелка – это и использование высокоуровневым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низкоуровневого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OpticalSensor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«знание» первого о втором (без компиляции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OpticalSensor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скомпилировать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Robot).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второй картинке инвертируем стрелку во втором значении. Высокоуровневый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всё ещё использует низкоуровневый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теперь и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OpticalSensor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«знают» только об абстракции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ISensor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Как получить это в примере? Просто передаём в конструктор не конкретную реализацию сенсора, а абстракцию.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3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 группа преимуществ</a:t>
            </a:r>
            <a:r>
              <a:rPr lang="ru-RU" baseline="0" dirty="0" smtClean="0"/>
              <a:t> такая же, как у явных зависимостей, только ещё сильнее: можно подменять не только экземпляры, но и типы.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20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Сравнительная таблица применения явных зависимостей (инъекции</a:t>
            </a:r>
            <a:r>
              <a:rPr lang="ru-RU" baseline="0" dirty="0" smtClean="0"/>
              <a:t> зависимостей)</a:t>
            </a:r>
            <a:r>
              <a:rPr lang="ru-RU" dirty="0" smtClean="0"/>
              <a:t> и инвертированных зависимостей.</a:t>
            </a:r>
          </a:p>
          <a:p>
            <a:endParaRPr lang="ru-RU" dirty="0" smtClean="0"/>
          </a:p>
          <a:p>
            <a:r>
              <a:rPr lang="ru-RU" dirty="0" smtClean="0"/>
              <a:t>Вопрос</a:t>
            </a:r>
            <a:r>
              <a:rPr lang="ru-RU" baseline="0" dirty="0" smtClean="0"/>
              <a:t> аудитории: что будет в правом верхнем углу? Можно ли соблюсти </a:t>
            </a:r>
            <a:r>
              <a:rPr lang="en-US" baseline="0" dirty="0" smtClean="0"/>
              <a:t>DIP</a:t>
            </a:r>
            <a:r>
              <a:rPr lang="ru-RU" baseline="0" dirty="0" smtClean="0"/>
              <a:t> с неявными зависимостями? Можно ли зависеть от абстракции неявно?</a:t>
            </a:r>
          </a:p>
          <a:p>
            <a:endParaRPr lang="ru-RU" baseline="0" dirty="0" smtClean="0"/>
          </a:p>
          <a:p>
            <a:r>
              <a:rPr lang="ru-RU" dirty="0" smtClean="0"/>
              <a:t>Ответ знают те, кто смотрел</a:t>
            </a:r>
            <a:r>
              <a:rPr lang="ru-RU" baseline="0" dirty="0" smtClean="0"/>
              <a:t> видео к блоку. Это </a:t>
            </a:r>
            <a:r>
              <a:rPr lang="en-US" baseline="0" dirty="0" smtClean="0"/>
              <a:t>Service Locator.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86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baseline="0" dirty="0"/>
              <a:t> это </a:t>
            </a:r>
            <a:r>
              <a:rPr lang="en-US" baseline="0" dirty="0"/>
              <a:t>DIP? </a:t>
            </a:r>
            <a:r>
              <a:rPr lang="ru-RU" baseline="0" dirty="0"/>
              <a:t>Почему? Это </a:t>
            </a:r>
            <a:r>
              <a:rPr lang="en-US" baseline="0" dirty="0"/>
              <a:t>Dependency Injection? </a:t>
            </a:r>
            <a:r>
              <a:rPr lang="ru-RU" baseline="0" dirty="0"/>
              <a:t>Почему</a:t>
            </a:r>
            <a:r>
              <a:rPr lang="ru-RU" baseline="0" dirty="0" smtClean="0"/>
              <a:t>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50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baseline="0" dirty="0"/>
              <a:t> это </a:t>
            </a:r>
            <a:r>
              <a:rPr lang="en-US" baseline="0" dirty="0"/>
              <a:t>DIP? </a:t>
            </a:r>
            <a:r>
              <a:rPr lang="ru-RU" baseline="0" dirty="0"/>
              <a:t>Почему? Это </a:t>
            </a:r>
            <a:r>
              <a:rPr lang="en-US" baseline="0" dirty="0"/>
              <a:t>Dependency Injection? </a:t>
            </a:r>
            <a:r>
              <a:rPr lang="ru-RU" baseline="0" dirty="0"/>
              <a:t>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05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75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76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</a:t>
            </a:r>
            <a:r>
              <a:rPr lang="ru-RU" baseline="0" dirty="0" smtClean="0"/>
              <a:t> избежать ручной инициализации всех классов.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792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Контейнер будет строить граф зависимостей и создавать все что нужно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Рассказать примерно алгоритм работы:</a:t>
            </a:r>
            <a:r>
              <a:rPr lang="ru-RU" baseline="0" dirty="0" smtClean="0"/>
              <a:t> понять, какая конкретная реализация нужна, посмотреть в её конструктор, запуститься рекурсивно для каждого параметра, 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853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А</a:t>
            </a:r>
            <a:r>
              <a:rPr lang="ru-RU" baseline="0" dirty="0"/>
              <a:t> если зависимостей много?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Вернет коллекцией (список, массив, </a:t>
            </a:r>
            <a:r>
              <a:rPr lang="en-US" dirty="0"/>
              <a:t>IE</a:t>
            </a:r>
            <a:r>
              <a:rPr lang="ru-RU" dirty="0" err="1"/>
              <a:t>numerable</a:t>
            </a:r>
            <a:r>
              <a:rPr lang="ru-RU" dirty="0"/>
              <a:t>)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ru-RU" dirty="0"/>
              <a:t>А если бы попросили 1, а реализаций много?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Все зависит от контейнера, но в данной ситуации появляется непредсказуемое поведение и лучше всего явно упасть.</a:t>
            </a:r>
          </a:p>
          <a:p>
            <a:pPr marL="0" indent="0">
              <a:buFontTx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97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А если зависимости циклические? Как разрулить?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Использовать </a:t>
            </a:r>
            <a:r>
              <a:rPr lang="ru-RU" dirty="0" err="1"/>
              <a:t>Lazy</a:t>
            </a:r>
            <a:endParaRPr lang="ru-RU" dirty="0"/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386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Возможны ситуации, когда зависимость известна только в процессе выполнения.</a:t>
            </a:r>
          </a:p>
          <a:p>
            <a:r>
              <a:rPr lang="ru-RU" dirty="0"/>
              <a:t>В этом случае удобно использовать фабрику, в которую мы передадим эту самую зависимость и получим экземпляр необходимого класса.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16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</a:t>
            </a:r>
            <a:r>
              <a:rPr lang="ru-RU" baseline="0" dirty="0" smtClean="0"/>
              <a:t> отправить всех делать задачу и периодически синхронизироваться. Спрашивать, кто какой пункт делает и разбирать всеми вместе пункты, которые большинство уже сделали, чтобы подтягивать отстающих.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5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Можно</a:t>
            </a:r>
            <a:r>
              <a:rPr lang="ru-RU" baseline="0" dirty="0" smtClean="0"/>
              <a:t> сначала поговорить об определении зависимости.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Вопрос аудитории: Какие есть зависимости у </a:t>
            </a:r>
            <a:r>
              <a:rPr lang="en-US" baseline="0" dirty="0" smtClean="0"/>
              <a:t>Chessboard?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Сказать, что такие зависимости называются неявными.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Вопрос аудитории: Как думаете, почему они называются неявными? (Неявные зависимости – те, которые не являются частью публичного интерфейса модуля)</a:t>
            </a:r>
            <a:endParaRPr lang="ru-RU" dirty="0" smtClean="0"/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Что </a:t>
            </a:r>
            <a:r>
              <a:rPr lang="ru-RU" dirty="0"/>
              <a:t>здесь плохо?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Chessboard</a:t>
            </a:r>
            <a:r>
              <a:rPr lang="ru-RU" dirty="0"/>
              <a:t> знает откуда надо читать содержимое доски, как нужно </a:t>
            </a:r>
            <a:r>
              <a:rPr lang="ru-RU" dirty="0" err="1"/>
              <a:t>парсить</a:t>
            </a:r>
            <a:r>
              <a:rPr lang="ru-RU" dirty="0"/>
              <a:t> содержимое файлы. Если потребуется изменить путь до файла или</a:t>
            </a:r>
            <a:r>
              <a:rPr lang="ru-RU" baseline="0" dirty="0"/>
              <a:t> придется работать с несколькими форматами </a:t>
            </a:r>
            <a:r>
              <a:rPr lang="ru-RU" dirty="0"/>
              <a:t>- нужно будет лезть в код </a:t>
            </a:r>
            <a:r>
              <a:rPr lang="en-US" dirty="0"/>
              <a:t>Chessboard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Дополнительно: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Авторегистрация</a:t>
            </a:r>
            <a:r>
              <a:rPr lang="ru-RU" dirty="0"/>
              <a:t> - круто.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Позволяет сразу добавить новую реализацию интерфейса, </a:t>
            </a:r>
            <a:r>
              <a:rPr lang="ru-RU" dirty="0" err="1"/>
              <a:t>вжух</a:t>
            </a:r>
            <a:r>
              <a:rPr lang="ru-RU" dirty="0"/>
              <a:t> и все работает.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Почти все контейнеры умеют почти все, контекст, константы, циклические зависимости - этим стоит пользоваться.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Контейнер не должен заражать код, должен использоваться в одном месте (заражение может идти через атрибуты)</a:t>
            </a:r>
          </a:p>
          <a:p>
            <a:pPr marL="171450" indent="-171450">
              <a:buFontTx/>
              <a:buChar char="-"/>
            </a:pPr>
            <a:r>
              <a:rPr lang="ru-RU" dirty="0" err="1"/>
              <a:t>Ninject</a:t>
            </a:r>
            <a:r>
              <a:rPr lang="ru-RU" dirty="0"/>
              <a:t> (к примеру) разбит на куски, если необходимы фабрики или конвенции - нужно их подключить через </a:t>
            </a:r>
            <a:r>
              <a:rPr lang="en-US" dirty="0" err="1"/>
              <a:t>NuGet</a:t>
            </a:r>
            <a:endParaRPr lang="ru-RU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варианте все зависимости передаются явно через</a:t>
            </a:r>
            <a:r>
              <a:rPr lang="ru-RU" baseline="0" dirty="0"/>
              <a:t> конструктор.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Вспомните, что инъекция – это укол, впрыскивание. Укол зависимостями.</a:t>
            </a:r>
            <a:endParaRPr lang="ru-RU" dirty="0"/>
          </a:p>
          <a:p>
            <a:r>
              <a:rPr lang="ru-RU" baseline="0" dirty="0"/>
              <a:t>Зависимости</a:t>
            </a:r>
            <a:r>
              <a:rPr lang="en-US" baseline="0" dirty="0"/>
              <a:t> </a:t>
            </a:r>
            <a:r>
              <a:rPr lang="ru-RU" baseline="0" dirty="0"/>
              <a:t>как бы «впрыскиваются» в класс через конструктор.</a:t>
            </a:r>
          </a:p>
          <a:p>
            <a:r>
              <a:rPr lang="ru-RU" baseline="0" dirty="0"/>
              <a:t>Теперь из кода, который использует </a:t>
            </a:r>
            <a:r>
              <a:rPr lang="en-US" baseline="0" dirty="0"/>
              <a:t>Chessboard </a:t>
            </a:r>
            <a:r>
              <a:rPr lang="ru-RU" baseline="0" dirty="0"/>
              <a:t>их можно легко подменить.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Больше информации – видно, что</a:t>
            </a:r>
            <a:r>
              <a:rPr lang="ru-RU" baseline="0" dirty="0" smtClean="0"/>
              <a:t> какой класс требует. Кто лезет в БД, а кто в файлы. Плюс к пониманию кода.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4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30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Неявные зависимости:</a:t>
            </a:r>
          </a:p>
          <a:p>
            <a:pPr marL="228600" indent="-228600">
              <a:buAutoNum type="arabicPeriod"/>
            </a:pP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ru-RU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– можно</a:t>
            </a:r>
            <a:r>
              <a:rPr lang="ru-RU" baseline="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передавать текущее время в </a:t>
            </a:r>
            <a:r>
              <a:rPr lang="ru-RU" baseline="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метод или передавать в конструктор какой-нибудь </a:t>
            </a:r>
            <a:r>
              <a:rPr lang="en-US" baseline="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IDateTimeProvider</a:t>
            </a:r>
            <a:endParaRPr lang="ru-RU" baseline="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ru-RU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– можно передавать</a:t>
            </a:r>
            <a:r>
              <a:rPr lang="ru-RU" baseline="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ru-RU" baseline="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парсер</a:t>
            </a:r>
            <a:r>
              <a:rPr lang="ru-RU" baseline="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в конструктор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$"Can't find banner with key: [{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bannerKey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}]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» - даже фабрику</a:t>
            </a:r>
            <a:r>
              <a:rPr lang="ru-RU" baseline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строк</a:t>
            </a:r>
            <a:r>
              <a:rPr lang="ru-RU" baseline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ошибки можно в передать извне, например если захотим сделать локализацию ошибок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7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 smtClean="0"/>
              <a:t>Явное управление зависимостями = они часть публичного контракта</a:t>
            </a:r>
            <a:r>
              <a:rPr lang="ru-RU" baseline="0" dirty="0" smtClean="0"/>
              <a:t>.</a:t>
            </a:r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Чтобы </a:t>
            </a:r>
            <a:r>
              <a:rPr lang="ru-RU" dirty="0"/>
              <a:t>управление зависимостями оставалось явным мы не должны использовать какие либо статические методы.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ru-RU" baseline="0" dirty="0"/>
              <a:t>Конструкторы тоже под запретом, ведь это по сути тоже статические методы</a:t>
            </a:r>
            <a:r>
              <a:rPr lang="ru-RU" baseline="0" dirty="0" smtClean="0"/>
              <a:t>.</a:t>
            </a:r>
          </a:p>
          <a:p>
            <a:pPr marL="0" indent="0">
              <a:buFontTx/>
              <a:buNone/>
            </a:pPr>
            <a:endParaRPr lang="ru-RU" dirty="0"/>
          </a:p>
          <a:p>
            <a:pPr marL="0" indent="0">
              <a:buFontTx/>
              <a:buNone/>
            </a:pPr>
            <a:r>
              <a:rPr lang="ru-RU" dirty="0"/>
              <a:t>Пример: </a:t>
            </a:r>
            <a:r>
              <a:rPr lang="ru-RU" dirty="0" err="1"/>
              <a:t>DateTime.Now</a:t>
            </a:r>
            <a:r>
              <a:rPr lang="ru-RU" dirty="0"/>
              <a:t> - процесс создание никак не контролируется, неизвестно что там внутри</a:t>
            </a:r>
            <a:r>
              <a:rPr lang="ru-RU" baseline="0" dirty="0"/>
              <a:t>. </a:t>
            </a:r>
            <a:r>
              <a:rPr lang="ru-RU" dirty="0"/>
              <a:t>В тестах никак</a:t>
            </a:r>
            <a:r>
              <a:rPr lang="ru-RU" baseline="0" dirty="0"/>
              <a:t> не повлиять не генерацию даты</a:t>
            </a:r>
            <a:r>
              <a:rPr lang="ru-RU" dirty="0"/>
              <a:t>.</a:t>
            </a:r>
          </a:p>
          <a:p>
            <a:pPr marL="0" indent="0">
              <a:buFontTx/>
              <a:buNone/>
            </a:pPr>
            <a:r>
              <a:rPr lang="ru-RU" dirty="0"/>
              <a:t>Все зависимости должны передаваться через конструктор - тогда при создании экземпляра класса потребуются удовлетворить их все.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1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Ещё один пример, к</a:t>
            </a:r>
            <a:r>
              <a:rPr lang="ru-RU" baseline="0" dirty="0" smtClean="0"/>
              <a:t> которому ещё вернёмся.</a:t>
            </a:r>
          </a:p>
          <a:p>
            <a:endParaRPr lang="ru-RU" baseline="0" dirty="0" smtClean="0"/>
          </a:p>
          <a:p>
            <a:r>
              <a:rPr lang="ru-RU" dirty="0" smtClean="0"/>
              <a:t>Здесь есть неявная зависимость от </a:t>
            </a:r>
            <a:r>
              <a:rPr lang="en-US" dirty="0" err="1" smtClean="0"/>
              <a:t>OpticalSensor</a:t>
            </a:r>
            <a:r>
              <a:rPr lang="en-US" dirty="0" smtClean="0"/>
              <a:t>. </a:t>
            </a:r>
            <a:r>
              <a:rPr lang="ru-RU" dirty="0" smtClean="0"/>
              <a:t>Давайте сделаем её явной.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A792-AF02-4BD8-8606-DDEB1845C91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4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.Extensions.Factory/wik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https://github.com/kontur-courses/</a:t>
            </a:r>
            <a:r>
              <a:rPr lang="en-US" b="1" dirty="0">
                <a:hlinkClick r:id="rId3"/>
              </a:rPr>
              <a:t>di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11318913" cy="467995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773177" y="1388600"/>
            <a:ext cx="4746128" cy="1815882"/>
            <a:chOff x="6773177" y="1388600"/>
            <a:chExt cx="4746128" cy="1815882"/>
          </a:xfrm>
        </p:grpSpPr>
        <p:sp>
          <p:nvSpPr>
            <p:cNvPr id="5" name="TextBox 4"/>
            <p:cNvSpPr txBox="1"/>
            <p:nvPr/>
          </p:nvSpPr>
          <p:spPr>
            <a:xfrm rot="20880000">
              <a:off x="9077418" y="1388600"/>
              <a:ext cx="244188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chemeClr val="accent1"/>
                  </a:solidFill>
                </a:rPr>
                <a:t>Dependency</a:t>
              </a:r>
              <a:br>
                <a:rPr lang="en-US" sz="2800" i="1" dirty="0" smtClean="0">
                  <a:solidFill>
                    <a:schemeClr val="accent1"/>
                  </a:solidFill>
                </a:rPr>
              </a:br>
              <a:r>
                <a:rPr lang="en-US" sz="2800" i="1" dirty="0" smtClean="0">
                  <a:solidFill>
                    <a:schemeClr val="accent1"/>
                  </a:solidFill>
                </a:rPr>
                <a:t>Injection</a:t>
              </a:r>
            </a:p>
            <a:p>
              <a:pPr algn="ctr"/>
              <a:r>
                <a:rPr lang="ru-RU" sz="2800" i="1" dirty="0" smtClean="0">
                  <a:solidFill>
                    <a:schemeClr val="accent1"/>
                  </a:solidFill>
                </a:rPr>
                <a:t>через</a:t>
              </a:r>
              <a:br>
                <a:rPr lang="ru-RU" sz="2800" i="1" dirty="0" smtClean="0">
                  <a:solidFill>
                    <a:schemeClr val="accent1"/>
                  </a:solidFill>
                </a:rPr>
              </a:br>
              <a:r>
                <a:rPr lang="ru-RU" sz="2800" i="1" dirty="0" smtClean="0">
                  <a:solidFill>
                    <a:schemeClr val="accent1"/>
                  </a:solidFill>
                </a:rPr>
                <a:t>конструктор</a:t>
              </a:r>
              <a:endParaRPr lang="en-US" sz="2800" i="1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6" name="Прямая со стрелкой 5"/>
            <p:cNvCxnSpPr>
              <a:stCxn id="5" idx="1"/>
            </p:cNvCxnSpPr>
            <p:nvPr/>
          </p:nvCxnSpPr>
          <p:spPr>
            <a:xfrm flipH="1">
              <a:off x="6773177" y="2550389"/>
              <a:ext cx="2330922" cy="348072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6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Composition Root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место, где модули соединяются вместе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загончик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Чем ближе к точке входа – тем лучше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  <a:r>
              <a:rPr lang="ru-RU" dirty="0"/>
              <a:t> для консольного</a:t>
            </a:r>
            <a:r>
              <a:rPr lang="en-US" dirty="0"/>
              <a:t> </a:t>
            </a:r>
            <a:r>
              <a:rPr lang="ru-RU" dirty="0"/>
              <a:t>приложения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r>
              <a:rPr lang="ru-RU" dirty="0"/>
              <a:t> для веб-сервиса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библиотеках</a:t>
            </a:r>
            <a:endParaRPr lang="en-US" dirty="0"/>
          </a:p>
          <a:p>
            <a:pPr marL="1200095" lvl="1" indent="-457200"/>
            <a:r>
              <a:rPr lang="ru-RU" dirty="0"/>
              <a:t>либо не собирать </a:t>
            </a:r>
            <a:r>
              <a:rPr lang="en-US" dirty="0"/>
              <a:t>– </a:t>
            </a:r>
            <a:r>
              <a:rPr lang="ru-RU" dirty="0"/>
              <a:t>пусть собирает использующий</a:t>
            </a:r>
          </a:p>
          <a:p>
            <a:pPr marL="1200095" lvl="1" indent="-457200"/>
            <a:r>
              <a:rPr lang="ru-RU" dirty="0"/>
              <a:t>либо в классе-фасаде библиотеки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 чем разница между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Injection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Inversion</a:t>
            </a:r>
            <a:r>
              <a:rPr lang="en-US" dirty="0">
                <a:solidFill>
                  <a:schemeClr val="tx1"/>
                </a:solidFill>
              </a:rPr>
              <a:t> Principle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11318913" cy="467995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9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Соединительная линия уступом 32"/>
          <p:cNvCxnSpPr/>
          <p:nvPr/>
        </p:nvCxnSpPr>
        <p:spPr>
          <a:xfrm>
            <a:off x="1072700" y="6463083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4872" y="5983918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058557" y="6475764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9220" y="5983918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251427" y="635592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4" name="Группа 83"/>
          <p:cNvGrpSpPr/>
          <p:nvPr/>
        </p:nvGrpSpPr>
        <p:grpSpPr>
          <a:xfrm>
            <a:off x="3726919" y="1932137"/>
            <a:ext cx="3808618" cy="713345"/>
            <a:chOff x="3726919" y="1932137"/>
            <a:chExt cx="3808618" cy="713345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3726919" y="1932137"/>
              <a:ext cx="1582483" cy="7133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</a:t>
              </a: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5953054" y="1932137"/>
              <a:ext cx="1582483" cy="7133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OpticalSensor</a:t>
              </a:r>
              <a:endParaRPr lang="en-US" dirty="0" smtClean="0"/>
            </a:p>
          </p:txBody>
        </p:sp>
        <p:cxnSp>
          <p:nvCxnSpPr>
            <p:cNvPr id="61" name="Прямая со стрелкой 60"/>
            <p:cNvCxnSpPr>
              <a:stCxn id="58" idx="3"/>
              <a:endCxn id="59" idx="1"/>
            </p:cNvCxnSpPr>
            <p:nvPr/>
          </p:nvCxnSpPr>
          <p:spPr>
            <a:xfrm>
              <a:off x="5309401" y="2288810"/>
              <a:ext cx="6436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2" name="Прямоугольник 61"/>
          <p:cNvSpPr/>
          <p:nvPr/>
        </p:nvSpPr>
        <p:spPr>
          <a:xfrm>
            <a:off x="3722610" y="4512835"/>
            <a:ext cx="1582483" cy="71334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ISensor</a:t>
            </a:r>
            <a:endParaRPr lang="en-US" dirty="0" smtClean="0"/>
          </a:p>
        </p:txBody>
      </p:sp>
      <p:sp>
        <p:nvSpPr>
          <p:cNvPr id="63" name="Прямоугольник 62"/>
          <p:cNvSpPr/>
          <p:nvPr/>
        </p:nvSpPr>
        <p:spPr>
          <a:xfrm>
            <a:off x="5948746" y="4512835"/>
            <a:ext cx="1582483" cy="713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OpticalSensor</a:t>
            </a:r>
            <a:endParaRPr lang="en-US" dirty="0" smtClean="0"/>
          </a:p>
        </p:txBody>
      </p:sp>
      <p:sp>
        <p:nvSpPr>
          <p:cNvPr id="65" name="Прямоугольник 64"/>
          <p:cNvSpPr/>
          <p:nvPr/>
        </p:nvSpPr>
        <p:spPr>
          <a:xfrm>
            <a:off x="3726919" y="3403217"/>
            <a:ext cx="1582483" cy="713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</a:t>
            </a:r>
          </a:p>
        </p:txBody>
      </p:sp>
      <p:cxnSp>
        <p:nvCxnSpPr>
          <p:cNvPr id="67" name="Прямая со стрелкой 66"/>
          <p:cNvCxnSpPr>
            <a:stCxn id="65" idx="2"/>
            <a:endCxn id="62" idx="0"/>
          </p:cNvCxnSpPr>
          <p:nvPr/>
        </p:nvCxnSpPr>
        <p:spPr>
          <a:xfrm flipH="1">
            <a:off x="4513852" y="4116563"/>
            <a:ext cx="4309" cy="39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3" idx="1"/>
            <a:endCxn id="62" idx="3"/>
          </p:cNvCxnSpPr>
          <p:nvPr/>
        </p:nvCxnSpPr>
        <p:spPr>
          <a:xfrm flipH="1">
            <a:off x="5305093" y="4869508"/>
            <a:ext cx="643653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Равнобедренный треугольник 69"/>
          <p:cNvSpPr/>
          <p:nvPr/>
        </p:nvSpPr>
        <p:spPr>
          <a:xfrm rot="16200000">
            <a:off x="5500961" y="4780153"/>
            <a:ext cx="246700" cy="180428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аголовок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</a:t>
            </a:r>
            <a:r>
              <a:rPr lang="en-US" dirty="0"/>
              <a:t>Y</a:t>
            </a:r>
            <a:r>
              <a:rPr lang="en-US" dirty="0" smtClean="0"/>
              <a:t> INVERSION PRINCIPLE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1" grpId="0" animBg="1"/>
      <p:bldP spid="62" grpId="0" animBg="1"/>
      <p:bldP spid="63" grpId="0" animBg="1"/>
      <p:bldP spid="65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11318913" cy="467995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3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передавать разные подтипы</a:t>
            </a:r>
          </a:p>
          <a:p>
            <a:pPr marL="1200095" lvl="1" indent="-457200"/>
            <a:r>
              <a:rPr lang="ru-RU" dirty="0" err="1"/>
              <a:t>Переиспользуемость</a:t>
            </a:r>
            <a:endParaRPr lang="ru-RU" dirty="0"/>
          </a:p>
          <a:p>
            <a:pPr marL="1200095" lvl="1" indent="-457200"/>
            <a:r>
              <a:rPr lang="en-US" dirty="0"/>
              <a:t>Open-Closed Principle</a:t>
            </a:r>
            <a:endParaRPr lang="ru-RU" dirty="0"/>
          </a:p>
          <a:p>
            <a:pPr marL="1200095" lvl="1" indent="-457200"/>
            <a:r>
              <a:rPr lang="ru-RU" dirty="0"/>
              <a:t>Тестируемость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Гибкость</a:t>
            </a:r>
            <a:r>
              <a:rPr lang="ru-RU" dirty="0"/>
              <a:t>: чтобы заменить детали, не нужно трогать систему в </a:t>
            </a:r>
            <a:r>
              <a:rPr lang="ru-RU" dirty="0" smtClean="0"/>
              <a:t>целом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Стабильность: редко изменяемые модули изолированы от часто изменяемых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инверсии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7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8111300" y="494037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DIP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2841566" y="494037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NO DIP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-517527" y="4621499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DI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-517527" y="1619479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NO DI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200659" y="699482"/>
            <a:ext cx="0" cy="545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972938" y="3526938"/>
            <a:ext cx="915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015300" y="1234003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8322066" y="1817750"/>
            <a:ext cx="987187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Объект 1"/>
          <p:cNvSpPr txBox="1">
            <a:spLocks/>
          </p:cNvSpPr>
          <p:nvPr/>
        </p:nvSpPr>
        <p:spPr>
          <a:xfrm>
            <a:off x="1999759" y="3646509"/>
            <a:ext cx="4200900" cy="307542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Объект 1"/>
          <p:cNvSpPr txBox="1">
            <a:spLocks/>
          </p:cNvSpPr>
          <p:nvPr/>
        </p:nvSpPr>
        <p:spPr>
          <a:xfrm>
            <a:off x="6366895" y="3646509"/>
            <a:ext cx="4200900" cy="307542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03" y="2296209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(неявные зависимости)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4160" y="5265017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(явные зависимости)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417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Явные зависимости (</a:t>
            </a:r>
            <a:r>
              <a:rPr lang="en-US" dirty="0" smtClean="0"/>
              <a:t>EDP</a:t>
            </a:r>
            <a:r>
              <a:rPr lang="ru-RU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Инверсия зависимостей</a:t>
            </a:r>
            <a:r>
              <a:rPr lang="en-US" dirty="0" smtClean="0"/>
              <a:t> (DIP)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DI-</a:t>
            </a:r>
            <a:r>
              <a:rPr lang="ru-RU" dirty="0" smtClean="0"/>
              <a:t>контейнер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Практика: внедрение и настройка контейнера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ПЛАн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82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reader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parser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(reader,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parser);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</a:t>
            </a:r>
            <a:r>
              <a:rPr lang="en-US" sz="4000" dirty="0"/>
              <a:t>SERVICE LOCATOR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423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инъекцию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257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4572EE-AFC9-4B08-9DA4-68919812D1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Обеспечивается разными способами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Locator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36AE603-2F77-4AD0-97D7-4457CB6E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Inversion…</a:t>
            </a:r>
          </a:p>
        </p:txBody>
      </p:sp>
    </p:spTree>
    <p:extLst>
      <p:ext uri="{BB962C8B-B14F-4D97-AF65-F5344CB8AC3E}">
        <p14:creationId xmlns:p14="http://schemas.microsoft.com/office/powerpoint/2010/main" val="2179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E718CC4-9F19-4BB9-9DB7-F8C2E3670E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Скрывает реальные зависимости класса</a:t>
            </a:r>
          </a:p>
          <a:p>
            <a:pPr marL="1200095" lvl="1" indent="-457200"/>
            <a:r>
              <a:rPr lang="ru-RU" dirty="0"/>
              <a:t>Ухудшается читабельность</a:t>
            </a:r>
          </a:p>
          <a:p>
            <a:pPr marL="1200095" lvl="1" indent="-457200"/>
            <a:r>
              <a:rPr lang="ru-RU" dirty="0"/>
              <a:t>Увеличивается хрупкость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Заражает весь код, в котором используется</a:t>
            </a:r>
          </a:p>
          <a:p>
            <a:pPr marL="1200095" lvl="1" indent="-457200"/>
            <a:r>
              <a:rPr lang="ru-RU" dirty="0"/>
              <a:t>Наркотик, с которого трудно слезть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C3FE80-B8A2-44E1-A9C8-E310804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Почему </a:t>
            </a:r>
            <a:r>
              <a:rPr lang="en-US" sz="3600" dirty="0"/>
              <a:t>Service Locator – </a:t>
            </a:r>
            <a:r>
              <a:rPr lang="ru-RU" sz="3600" dirty="0" err="1"/>
              <a:t>антипаттерн</a:t>
            </a:r>
            <a:r>
              <a:rPr lang="ru-R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49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8111300" y="494037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DIP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2841566" y="494037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NO DIP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-517527" y="4621499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DI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 txBox="1">
            <a:spLocks/>
          </p:cNvSpPr>
          <p:nvPr/>
        </p:nvSpPr>
        <p:spPr>
          <a:xfrm>
            <a:off x="-517527" y="1619479"/>
            <a:ext cx="2351050" cy="11254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32" rtl="0" eaLnBrk="1" latinLnBrk="0" hangingPunct="1">
              <a:spcBef>
                <a:spcPct val="0"/>
              </a:spcBef>
              <a:buNone/>
              <a:defRPr sz="4400" kern="1200" cap="all" baseline="0">
                <a:ln>
                  <a:noFill/>
                </a:ln>
                <a:solidFill>
                  <a:schemeClr val="accent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NO DI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200659" y="699482"/>
            <a:ext cx="0" cy="545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972938" y="3526938"/>
            <a:ext cx="915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015300" y="1234003"/>
            <a:ext cx="463888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Объект 1"/>
          <p:cNvSpPr txBox="1">
            <a:spLocks/>
          </p:cNvSpPr>
          <p:nvPr/>
        </p:nvSpPr>
        <p:spPr>
          <a:xfrm>
            <a:off x="1999759" y="3646509"/>
            <a:ext cx="4200900" cy="307542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Объект 1"/>
          <p:cNvSpPr txBox="1">
            <a:spLocks/>
          </p:cNvSpPr>
          <p:nvPr/>
        </p:nvSpPr>
        <p:spPr>
          <a:xfrm>
            <a:off x="6366895" y="3646509"/>
            <a:ext cx="4200900" cy="307542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Robot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344863" y="1234002"/>
            <a:ext cx="463888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= </a:t>
            </a:r>
            <a:r>
              <a:rPr lang="en-US" sz="13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ServiceLocator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ISensor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003" y="2296209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(неявные зависимости)</a:t>
            </a: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0" y="5265017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(явные зависимости)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579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Когда?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и</a:t>
            </a:r>
            <a:r>
              <a:rPr lang="ru-RU" dirty="0" smtClean="0"/>
              <a:t>спользуем</a:t>
            </a:r>
            <a:r>
              <a:rPr lang="en-US" dirty="0" smtClean="0"/>
              <a:t> 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DIP </a:t>
            </a:r>
            <a:r>
              <a:rPr lang="ru-RU" dirty="0" smtClean="0"/>
              <a:t>не обязателен, но с </a:t>
            </a:r>
            <a:r>
              <a:rPr lang="en-US" dirty="0" smtClean="0"/>
              <a:t>DIP </a:t>
            </a:r>
            <a:r>
              <a:rPr lang="ru-RU" dirty="0" smtClean="0"/>
              <a:t>контейнер даёт дополнительные плюшки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/>
          </p:nvPr>
        </p:nvSpPr>
        <p:spPr>
          <a:xfrm>
            <a:off x="1295469" y="1628779"/>
            <a:ext cx="9601133" cy="4679951"/>
          </a:xfrm>
        </p:spPr>
        <p:txBody>
          <a:bodyPr/>
          <a:lstStyle/>
          <a:p>
            <a:r>
              <a:rPr lang="ru-RU" dirty="0" smtClean="0"/>
              <a:t>Зачем?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2581817"/>
            <a:ext cx="6726782" cy="40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 smtClean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ISensor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2400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ensor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 smtClean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ISensor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CC9CF-1EA0-427A-A927-EF1488743CE6}"/>
              </a:ext>
            </a:extLst>
          </p:cNvPr>
          <p:cNvSpPr txBox="1"/>
          <p:nvPr/>
        </p:nvSpPr>
        <p:spPr>
          <a:xfrm rot="20880000">
            <a:off x="6691661" y="4669078"/>
            <a:ext cx="400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i="1" dirty="0">
                <a:solidFill>
                  <a:schemeClr val="accent1"/>
                </a:solidFill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А если </a:t>
            </a:r>
            <a:r>
              <a:rPr lang="ru-RU" dirty="0" smtClean="0"/>
              <a:t>реализаций </a:t>
            </a:r>
            <a:r>
              <a:rPr lang="ru-RU" dirty="0"/>
              <a:t>много?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ЗАВИСИМОСТИ</a:t>
            </a:r>
            <a:endParaRPr lang="ru-RU" sz="3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798289" y="3813544"/>
            <a:ext cx="4532464" cy="1442003"/>
            <a:chOff x="5798289" y="3813544"/>
            <a:chExt cx="4532464" cy="1442003"/>
          </a:xfrm>
        </p:grpSpPr>
        <p:sp>
          <p:nvSpPr>
            <p:cNvPr id="13" name="TextBox 12"/>
            <p:cNvSpPr txBox="1"/>
            <p:nvPr/>
          </p:nvSpPr>
          <p:spPr>
            <a:xfrm rot="20880000">
              <a:off x="6423913" y="4732327"/>
              <a:ext cx="3906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>
                  <a:solidFill>
                    <a:schemeClr val="accent1"/>
                  </a:solidFill>
                </a:rPr>
                <a:t>Неявные </a:t>
              </a:r>
              <a:r>
                <a:rPr lang="ru-RU" sz="2800" i="1" dirty="0" smtClean="0">
                  <a:solidFill>
                    <a:schemeClr val="accent1"/>
                  </a:solidFill>
                </a:rPr>
                <a:t>зависимости</a:t>
              </a:r>
              <a:endParaRPr lang="ru-RU" sz="2800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13" idx="0"/>
            </p:cNvCxnSpPr>
            <p:nvPr/>
          </p:nvCxnSpPr>
          <p:spPr>
            <a:xfrm flipH="1" flipV="1">
              <a:off x="6344095" y="3813544"/>
              <a:ext cx="1978846" cy="92450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13" idx="0"/>
            </p:cNvCxnSpPr>
            <p:nvPr/>
          </p:nvCxnSpPr>
          <p:spPr>
            <a:xfrm flipH="1" flipV="1">
              <a:off x="5798289" y="4079358"/>
              <a:ext cx="2524652" cy="658686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 если зависимости циклические?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79" y="2836908"/>
            <a:ext cx="2422441" cy="17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BA4F0D-308B-4C68-8353-67A1A1B38056}"/>
              </a:ext>
            </a:extLst>
          </p:cNvPr>
          <p:cNvSpPr/>
          <p:nvPr/>
        </p:nvSpPr>
        <p:spPr>
          <a:xfrm>
            <a:off x="1295336" y="4739065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020E711-518E-4DB3-9006-A6E5CBB18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https://github.com/ninject/Ninject.Extensions.Factory/wiki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769FCA-F945-470C-81BE-BA65DD12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вместо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297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, </a:t>
            </a:r>
            <a:r>
              <a:rPr lang="en-US" sz="2400" dirty="0" err="1"/>
              <a:t>InThreadScope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авторегистрация</a:t>
            </a:r>
            <a:r>
              <a:rPr lang="ru-RU" sz="2400" dirty="0"/>
              <a:t>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Модульность конфигурации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списку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ЯВНЫЕ ЗАВИСИМОСТИ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649434" y="1940673"/>
            <a:ext cx="5075465" cy="1488327"/>
            <a:chOff x="5649434" y="1940673"/>
            <a:chExt cx="5075465" cy="1488327"/>
          </a:xfrm>
        </p:grpSpPr>
        <p:sp>
          <p:nvSpPr>
            <p:cNvPr id="8" name="TextBox 7"/>
            <p:cNvSpPr txBox="1"/>
            <p:nvPr/>
          </p:nvSpPr>
          <p:spPr>
            <a:xfrm rot="20880000">
              <a:off x="7624371" y="1940673"/>
              <a:ext cx="31005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>
                  <a:solidFill>
                    <a:schemeClr val="accent1"/>
                  </a:solidFill>
                </a:rPr>
                <a:t>Нужные значения</a:t>
              </a:r>
              <a:br>
                <a:rPr lang="ru-RU" sz="2800" i="1" dirty="0">
                  <a:solidFill>
                    <a:schemeClr val="accent1"/>
                  </a:solidFill>
                </a:rPr>
              </a:br>
              <a:r>
                <a:rPr lang="ru-RU" sz="2800" i="1" dirty="0">
                  <a:solidFill>
                    <a:schemeClr val="accent1"/>
                  </a:solidFill>
                </a:rPr>
                <a:t>передадут извне</a:t>
              </a:r>
            </a:p>
          </p:txBody>
        </p:sp>
        <p:cxnSp>
          <p:nvCxnSpPr>
            <p:cNvPr id="9" name="Прямая со стрелкой 8"/>
            <p:cNvCxnSpPr>
              <a:stCxn id="8" idx="1"/>
            </p:cNvCxnSpPr>
            <p:nvPr/>
          </p:nvCxnSpPr>
          <p:spPr>
            <a:xfrm flipH="1">
              <a:off x="5649434" y="2740045"/>
              <a:ext cx="2008814" cy="279602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8" idx="1"/>
            </p:cNvCxnSpPr>
            <p:nvPr/>
          </p:nvCxnSpPr>
          <p:spPr>
            <a:xfrm flipH="1">
              <a:off x="6790660" y="2740045"/>
              <a:ext cx="867588" cy="688955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Больше информации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Можно передавать разные экземпляры</a:t>
            </a:r>
          </a:p>
          <a:p>
            <a:pPr marL="1200095" lvl="1" indent="-457200"/>
            <a:r>
              <a:rPr lang="ru-RU" dirty="0" err="1" smtClean="0"/>
              <a:t>Переиспользуемость</a:t>
            </a:r>
            <a:endParaRPr lang="ru-RU" dirty="0" smtClean="0"/>
          </a:p>
          <a:p>
            <a:pPr marL="1200095" lvl="1" indent="-457200"/>
            <a:r>
              <a:rPr lang="en-US" dirty="0" smtClean="0"/>
              <a:t>Open-Closed Principle</a:t>
            </a:r>
            <a:endParaRPr lang="ru-RU" dirty="0" smtClean="0"/>
          </a:p>
          <a:p>
            <a:pPr marL="1200095" lvl="1" indent="-457200"/>
            <a:r>
              <a:rPr lang="ru-RU" dirty="0" smtClean="0"/>
              <a:t>Тестируемость</a:t>
            </a:r>
            <a:endParaRPr lang="ru-RU" dirty="0"/>
          </a:p>
          <a:p>
            <a:pPr marL="1200095" lvl="1" indent="-457200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явных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9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Вызовы статических методов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Создание объектов через </a:t>
            </a:r>
            <a:r>
              <a:rPr lang="en-US" b="1" dirty="0" smtClean="0"/>
              <a:t>new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искать</a:t>
            </a:r>
            <a:br>
              <a:rPr lang="ru-RU" dirty="0" smtClean="0"/>
            </a:br>
            <a:r>
              <a:rPr lang="ru-RU" dirty="0" smtClean="0"/>
              <a:t>неявные зависимости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14051" y="1672846"/>
            <a:ext cx="9601133" cy="467995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IVisualInfoClient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visualInfoClient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BannerService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IVisualInfoClient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visualInfoClient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visualInfoClient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visualInfoClient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IsBannerHidden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boxId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bannerKey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bannerTicks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visualInfoClient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FindVisualInfoForBox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boxId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bannerKey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bannerTicks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Can't find banner with key: [{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bannerKey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bannerTicks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ticks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9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</a:t>
            </a:r>
            <a:r>
              <a:rPr lang="ru-RU" dirty="0" smtClean="0"/>
              <a:t>конструктор и методы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573694"/>
            <a:ext cx="11318913" cy="46799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Robot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OpticalSensor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sensor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GetDistance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4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6206</TotalTime>
  <Words>3039</Words>
  <Application>Microsoft Office PowerPoint</Application>
  <PresentationFormat>Широкоэкранный</PresentationFormat>
  <Paragraphs>460</Paragraphs>
  <Slides>35</Slides>
  <Notes>30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ПЛАн</vt:lpstr>
      <vt:lpstr>ЗАВИСИМОСТИ</vt:lpstr>
      <vt:lpstr>ЯВНЫЕ ЗАВИСИМОСТИ</vt:lpstr>
      <vt:lpstr>ПЛЮСЫ явных зависимостей</vt:lpstr>
      <vt:lpstr>Где искать неявные зависимости</vt:lpstr>
      <vt:lpstr>ПРИМЕР</vt:lpstr>
      <vt:lpstr>Явное управление зависимостями</vt:lpstr>
      <vt:lpstr>Пример</vt:lpstr>
      <vt:lpstr>Пример</vt:lpstr>
      <vt:lpstr>Точка входа - место сбора зависимостей</vt:lpstr>
      <vt:lpstr>Какие зависимости делать явными?</vt:lpstr>
      <vt:lpstr>В чем разница между Dependency Injection и Dependency Inversion Principle ?</vt:lpstr>
      <vt:lpstr>Презентация PowerPoint</vt:lpstr>
      <vt:lpstr>Пример</vt:lpstr>
      <vt:lpstr>DEPENDENCY INVERSION PRINCIPLE</vt:lpstr>
      <vt:lpstr>Пример</vt:lpstr>
      <vt:lpstr>Плюсы инверсии зависимостей</vt:lpstr>
      <vt:lpstr>Презентация PowerPoint</vt:lpstr>
      <vt:lpstr>DIP через SERVICE LOCATOR</vt:lpstr>
      <vt:lpstr>DIP через инъекцию зависимостей</vt:lpstr>
      <vt:lpstr>Dependency Inversion…</vt:lpstr>
      <vt:lpstr>Почему Service Locator – антипаттерн?</vt:lpstr>
      <vt:lpstr>Презентация PowerPoint</vt:lpstr>
      <vt:lpstr>DI Container</vt:lpstr>
      <vt:lpstr>DI Container</vt:lpstr>
      <vt:lpstr>DI container</vt:lpstr>
      <vt:lpstr>Презентация PowerPoint</vt:lpstr>
      <vt:lpstr>А если реализаций много?</vt:lpstr>
      <vt:lpstr>А если зависимости циклические?</vt:lpstr>
      <vt:lpstr>Фабрика вместо new</vt:lpstr>
      <vt:lpstr>Прочие особенности</vt:lpstr>
      <vt:lpstr>Задача fRACTALpAINTER</vt:lpstr>
      <vt:lpstr>Разбор задачи FractalPainter</vt:lpstr>
      <vt:lpstr>Обратная 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Жарков Станислав Сергеевич</cp:lastModifiedBy>
  <cp:revision>129</cp:revision>
  <dcterms:created xsi:type="dcterms:W3CDTF">2016-04-19T07:20:13Z</dcterms:created>
  <dcterms:modified xsi:type="dcterms:W3CDTF">2021-08-13T09:17:59Z</dcterms:modified>
</cp:coreProperties>
</file>