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2"/>
  </p:notesMasterIdLst>
  <p:handoutMasterIdLst>
    <p:handoutMasterId r:id="rId43"/>
  </p:handoutMasterIdLst>
  <p:sldIdLst>
    <p:sldId id="258" r:id="rId5"/>
    <p:sldId id="259" r:id="rId6"/>
    <p:sldId id="260" r:id="rId7"/>
    <p:sldId id="261" r:id="rId8"/>
    <p:sldId id="262" r:id="rId9"/>
    <p:sldId id="263" r:id="rId10"/>
    <p:sldId id="265" r:id="rId11"/>
    <p:sldId id="264"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0655" autoAdjust="0"/>
  </p:normalViewPr>
  <p:slideViewPr>
    <p:cSldViewPr snapToGrid="0">
      <p:cViewPr varScale="1">
        <p:scale>
          <a:sx n="76" d="100"/>
          <a:sy n="76" d="100"/>
        </p:scale>
        <p:origin x="806" y="53"/>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8/7/2025</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8/7/2025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45B01C-C405-B49B-7475-2EF1644E7F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240A64-FC4B-5853-DBF7-687C7FBEDA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8D7908-DF9C-5367-9E2A-A5C32BE9DE4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CDE9F6A-BA7C-46DF-10C3-F80C5E1D49BE}"/>
              </a:ext>
            </a:extLst>
          </p:cNvPr>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3275242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BA1C59-E201-6424-E5E8-E55A2A0664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34F986-4388-F1A2-EEB0-B1BEF4759B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987076-2D20-D2DA-BF4E-615316254D7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4F74FFF-9DD2-8862-9A8C-2A6256C69FF7}"/>
              </a:ext>
            </a:extLst>
          </p:cNvPr>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684583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E2E9F-3815-CC59-8CE7-F2A608895E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96E0E9-E8B6-2032-A18E-7226DC34B8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55384C-A766-9E53-F622-6A9FEC4C64E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59AA676-6107-783E-34FA-91A5E891170E}"/>
              </a:ext>
            </a:extLst>
          </p:cNvPr>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233701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3B36FB-1E1C-9AE4-A558-58D2FBDD20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DC8EFF-E6FE-CC72-0F39-ED92735B57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70D4C0-39BE-BEAE-EA75-1CE2B3B21B3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22ADB4D-1501-A24F-48E2-AD269D5E8D16}"/>
              </a:ext>
            </a:extLst>
          </p:cNvPr>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1416261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529F8A-4121-79DD-D8D1-51328C7F46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BB74BB-A69E-1238-675B-E35AFAEE05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C568BB-7B8F-0C89-4C8E-19C6B662B4A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0530ED2-3CBB-4AA5-21A9-4D1DE24C0753}"/>
              </a:ext>
            </a:extLst>
          </p:cNvPr>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23070837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68FC93-173E-A234-B89E-F60528F2F7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073C19-5220-7352-C311-5E3FC322AF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D3A085-2894-8AAE-C691-F6E0489DBAA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0E340F8-16AC-EF0D-35F2-A175A77DC7CE}"/>
              </a:ext>
            </a:extLst>
          </p:cNvPr>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10127613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2775FB-5ABD-8738-6336-CF600C94B4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697786-ED04-5F1C-1BD7-77E85CEADF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C9E67E-5974-2117-3764-7534B4062F1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45748-8B50-3A52-4A82-9BABEB86BFFB}"/>
              </a:ext>
            </a:extLst>
          </p:cNvPr>
          <p:cNvSpPr>
            <a:spLocks noGrp="1"/>
          </p:cNvSpPr>
          <p:nvPr>
            <p:ph type="sldNum" sz="quarter" idx="5"/>
          </p:nvPr>
        </p:nvSpPr>
        <p:spPr/>
        <p:txBody>
          <a:bodyPr/>
          <a:lstStyle/>
          <a:p>
            <a:fld id="{22289C57-55D7-40A4-A101-E74FAC7A092B}" type="slidenum">
              <a:rPr lang="en-US" smtClean="0"/>
              <a:t>16</a:t>
            </a:fld>
            <a:endParaRPr lang="en-US" dirty="0"/>
          </a:p>
        </p:txBody>
      </p:sp>
    </p:spTree>
    <p:extLst>
      <p:ext uri="{BB962C8B-B14F-4D97-AF65-F5344CB8AC3E}">
        <p14:creationId xmlns:p14="http://schemas.microsoft.com/office/powerpoint/2010/main" val="29651001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ECF4C-43CF-7C03-E1E2-9BEE336725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7E22C7-E622-BFE7-84C7-237391D324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E5C2AE-0AA6-FFA5-A3F0-28D25678BE5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6B97D12-397A-B6FA-A030-D3358676DD48}"/>
              </a:ext>
            </a:extLst>
          </p:cNvPr>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26826195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DDA04D-4199-5652-1EFE-FA3F36A042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B51DE1-C479-B849-3B5C-CACEF2F344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15FFDD-9798-EC44-FD21-EA7AEFC0ABA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105F8FF-C33B-D783-0D71-9DAB433D733A}"/>
              </a:ext>
            </a:extLst>
          </p:cNvPr>
          <p:cNvSpPr>
            <a:spLocks noGrp="1"/>
          </p:cNvSpPr>
          <p:nvPr>
            <p:ph type="sldNum" sz="quarter" idx="5"/>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25873032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ADCF06-50AC-D35E-0EF6-03062B98B8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DA9637-C6BF-1ED1-598D-E6ADF05F5B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9C8B35-0472-C081-A077-76B521F0906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7606970-D810-C4F1-4C83-81AA917291AA}"/>
              </a:ext>
            </a:extLst>
          </p:cNvPr>
          <p:cNvSpPr>
            <a:spLocks noGrp="1"/>
          </p:cNvSpPr>
          <p:nvPr>
            <p:ph type="sldNum" sz="quarter" idx="5"/>
          </p:nvPr>
        </p:nvSpPr>
        <p:spPr/>
        <p:txBody>
          <a:bodyPr/>
          <a:lstStyle/>
          <a:p>
            <a:fld id="{22289C57-55D7-40A4-A101-E74FAC7A092B}" type="slidenum">
              <a:rPr lang="en-US" smtClean="0"/>
              <a:t>19</a:t>
            </a:fld>
            <a:endParaRPr lang="en-US" dirty="0"/>
          </a:p>
        </p:txBody>
      </p:sp>
    </p:spTree>
    <p:extLst>
      <p:ext uri="{BB962C8B-B14F-4D97-AF65-F5344CB8AC3E}">
        <p14:creationId xmlns:p14="http://schemas.microsoft.com/office/powerpoint/2010/main" val="702741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870361-99C1-2287-CFE0-F90E96CE9E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74B5D8-650F-103D-056D-C01124257A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FBB5A9-0BC3-262C-87B3-8853E4EB2B3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189D1CB-F068-828D-F450-58F80D9DBBD3}"/>
              </a:ext>
            </a:extLst>
          </p:cNvPr>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36822851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A8ACE-9A92-5378-B9E9-CA4EEA6BFD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4F11D7-FF2D-469A-0E0E-8BE70AA6B1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D6413A-A1A4-7BEA-84E9-FF4D7B46D2E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9273010-CC63-F55D-BB43-258E148C2980}"/>
              </a:ext>
            </a:extLst>
          </p:cNvPr>
          <p:cNvSpPr>
            <a:spLocks noGrp="1"/>
          </p:cNvSpPr>
          <p:nvPr>
            <p:ph type="sldNum" sz="quarter" idx="5"/>
          </p:nvPr>
        </p:nvSpPr>
        <p:spPr/>
        <p:txBody>
          <a:bodyPr/>
          <a:lstStyle/>
          <a:p>
            <a:fld id="{22289C57-55D7-40A4-A101-E74FAC7A092B}" type="slidenum">
              <a:rPr lang="en-US" smtClean="0"/>
              <a:t>20</a:t>
            </a:fld>
            <a:endParaRPr lang="en-US" dirty="0"/>
          </a:p>
        </p:txBody>
      </p:sp>
    </p:spTree>
    <p:extLst>
      <p:ext uri="{BB962C8B-B14F-4D97-AF65-F5344CB8AC3E}">
        <p14:creationId xmlns:p14="http://schemas.microsoft.com/office/powerpoint/2010/main" val="33992607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ACEE1C-CB10-9767-1F66-700E446802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61947A-F252-C96F-BAE8-EDC74026D9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42FFB1-93AB-535D-1CB1-A6EB8832B88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DAADCEF-520D-F668-6999-993062A11D49}"/>
              </a:ext>
            </a:extLst>
          </p:cNvPr>
          <p:cNvSpPr>
            <a:spLocks noGrp="1"/>
          </p:cNvSpPr>
          <p:nvPr>
            <p:ph type="sldNum" sz="quarter" idx="5"/>
          </p:nvPr>
        </p:nvSpPr>
        <p:spPr/>
        <p:txBody>
          <a:bodyPr/>
          <a:lstStyle/>
          <a:p>
            <a:fld id="{22289C57-55D7-40A4-A101-E74FAC7A092B}" type="slidenum">
              <a:rPr lang="en-US" smtClean="0"/>
              <a:t>21</a:t>
            </a:fld>
            <a:endParaRPr lang="en-US" dirty="0"/>
          </a:p>
        </p:txBody>
      </p:sp>
    </p:spTree>
    <p:extLst>
      <p:ext uri="{BB962C8B-B14F-4D97-AF65-F5344CB8AC3E}">
        <p14:creationId xmlns:p14="http://schemas.microsoft.com/office/powerpoint/2010/main" val="8233587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973F44-3062-E3BB-82D8-28A7D5FAA1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BB241F-6DEE-714F-30F5-D9A5A222B3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A049D1-70EE-89D0-B0E8-15C954ABCAE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47EB422-B408-D5E0-20A9-7A63477AC25E}"/>
              </a:ext>
            </a:extLst>
          </p:cNvPr>
          <p:cNvSpPr>
            <a:spLocks noGrp="1"/>
          </p:cNvSpPr>
          <p:nvPr>
            <p:ph type="sldNum" sz="quarter" idx="5"/>
          </p:nvPr>
        </p:nvSpPr>
        <p:spPr/>
        <p:txBody>
          <a:bodyPr/>
          <a:lstStyle/>
          <a:p>
            <a:fld id="{22289C57-55D7-40A4-A101-E74FAC7A092B}" type="slidenum">
              <a:rPr lang="en-US" smtClean="0"/>
              <a:t>22</a:t>
            </a:fld>
            <a:endParaRPr lang="en-US" dirty="0"/>
          </a:p>
        </p:txBody>
      </p:sp>
    </p:spTree>
    <p:extLst>
      <p:ext uri="{BB962C8B-B14F-4D97-AF65-F5344CB8AC3E}">
        <p14:creationId xmlns:p14="http://schemas.microsoft.com/office/powerpoint/2010/main" val="13073786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10A00-09BE-FC9A-2B48-A90CB33D5F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0D4D97-F05D-F96D-8269-44ECCE679F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FD5740-4AE9-D210-9DB5-1C99505515E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E443D9D-8FA4-9282-0B4C-4F99928BBF35}"/>
              </a:ext>
            </a:extLst>
          </p:cNvPr>
          <p:cNvSpPr>
            <a:spLocks noGrp="1"/>
          </p:cNvSpPr>
          <p:nvPr>
            <p:ph type="sldNum" sz="quarter" idx="5"/>
          </p:nvPr>
        </p:nvSpPr>
        <p:spPr/>
        <p:txBody>
          <a:bodyPr/>
          <a:lstStyle/>
          <a:p>
            <a:fld id="{22289C57-55D7-40A4-A101-E74FAC7A092B}" type="slidenum">
              <a:rPr lang="en-US" smtClean="0"/>
              <a:t>23</a:t>
            </a:fld>
            <a:endParaRPr lang="en-US" dirty="0"/>
          </a:p>
        </p:txBody>
      </p:sp>
    </p:spTree>
    <p:extLst>
      <p:ext uri="{BB962C8B-B14F-4D97-AF65-F5344CB8AC3E}">
        <p14:creationId xmlns:p14="http://schemas.microsoft.com/office/powerpoint/2010/main" val="34567159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4C0DBA-ACF2-EE9C-1906-B48FA63D02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B24E82-9E79-B720-B7C4-D36F37ED43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0C7989-195C-C818-BE30-EB1A0DBBDCA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781F262-6C1B-A7B1-1318-4ECACC26DF7D}"/>
              </a:ext>
            </a:extLst>
          </p:cNvPr>
          <p:cNvSpPr>
            <a:spLocks noGrp="1"/>
          </p:cNvSpPr>
          <p:nvPr>
            <p:ph type="sldNum" sz="quarter" idx="5"/>
          </p:nvPr>
        </p:nvSpPr>
        <p:spPr/>
        <p:txBody>
          <a:bodyPr/>
          <a:lstStyle/>
          <a:p>
            <a:fld id="{22289C57-55D7-40A4-A101-E74FAC7A092B}" type="slidenum">
              <a:rPr lang="en-US" smtClean="0"/>
              <a:t>24</a:t>
            </a:fld>
            <a:endParaRPr lang="en-US" dirty="0"/>
          </a:p>
        </p:txBody>
      </p:sp>
    </p:spTree>
    <p:extLst>
      <p:ext uri="{BB962C8B-B14F-4D97-AF65-F5344CB8AC3E}">
        <p14:creationId xmlns:p14="http://schemas.microsoft.com/office/powerpoint/2010/main" val="25014626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7A4D58-7DAB-ABEB-5CEE-34991B0ABB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97B27A-265E-7697-2FC6-B8956CA6A2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9AA888-776B-5B8C-DE12-0BED01C301E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3BCA724-197F-B67D-4FBB-621AEA77926D}"/>
              </a:ext>
            </a:extLst>
          </p:cNvPr>
          <p:cNvSpPr>
            <a:spLocks noGrp="1"/>
          </p:cNvSpPr>
          <p:nvPr>
            <p:ph type="sldNum" sz="quarter" idx="5"/>
          </p:nvPr>
        </p:nvSpPr>
        <p:spPr/>
        <p:txBody>
          <a:bodyPr/>
          <a:lstStyle/>
          <a:p>
            <a:fld id="{22289C57-55D7-40A4-A101-E74FAC7A092B}" type="slidenum">
              <a:rPr lang="en-US" smtClean="0"/>
              <a:t>25</a:t>
            </a:fld>
            <a:endParaRPr lang="en-US" dirty="0"/>
          </a:p>
        </p:txBody>
      </p:sp>
    </p:spTree>
    <p:extLst>
      <p:ext uri="{BB962C8B-B14F-4D97-AF65-F5344CB8AC3E}">
        <p14:creationId xmlns:p14="http://schemas.microsoft.com/office/powerpoint/2010/main" val="24447790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C2235E-9224-4958-EFE0-A567EDC347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B72AA2-A28F-C673-4D3C-1BD947F25C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5EC825-B194-9567-C0C8-5ADA515620C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055ABE1-DA10-F72E-279A-DFD9B7C3BD6E}"/>
              </a:ext>
            </a:extLst>
          </p:cNvPr>
          <p:cNvSpPr>
            <a:spLocks noGrp="1"/>
          </p:cNvSpPr>
          <p:nvPr>
            <p:ph type="sldNum" sz="quarter" idx="5"/>
          </p:nvPr>
        </p:nvSpPr>
        <p:spPr/>
        <p:txBody>
          <a:bodyPr/>
          <a:lstStyle/>
          <a:p>
            <a:fld id="{22289C57-55D7-40A4-A101-E74FAC7A092B}" type="slidenum">
              <a:rPr lang="en-US" smtClean="0"/>
              <a:t>26</a:t>
            </a:fld>
            <a:endParaRPr lang="en-US" dirty="0"/>
          </a:p>
        </p:txBody>
      </p:sp>
    </p:spTree>
    <p:extLst>
      <p:ext uri="{BB962C8B-B14F-4D97-AF65-F5344CB8AC3E}">
        <p14:creationId xmlns:p14="http://schemas.microsoft.com/office/powerpoint/2010/main" val="21841617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39A0C1-5960-7609-80B6-B7C36B2EF4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A07E8A-154D-D6AC-F2FA-9BD5524CA0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8B2707-418F-5A46-42CA-7440746592E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1E2870F-2A56-2F5D-6B1A-E49EE98508F3}"/>
              </a:ext>
            </a:extLst>
          </p:cNvPr>
          <p:cNvSpPr>
            <a:spLocks noGrp="1"/>
          </p:cNvSpPr>
          <p:nvPr>
            <p:ph type="sldNum" sz="quarter" idx="5"/>
          </p:nvPr>
        </p:nvSpPr>
        <p:spPr/>
        <p:txBody>
          <a:bodyPr/>
          <a:lstStyle/>
          <a:p>
            <a:fld id="{22289C57-55D7-40A4-A101-E74FAC7A092B}" type="slidenum">
              <a:rPr lang="en-US" smtClean="0"/>
              <a:t>27</a:t>
            </a:fld>
            <a:endParaRPr lang="en-US" dirty="0"/>
          </a:p>
        </p:txBody>
      </p:sp>
    </p:spTree>
    <p:extLst>
      <p:ext uri="{BB962C8B-B14F-4D97-AF65-F5344CB8AC3E}">
        <p14:creationId xmlns:p14="http://schemas.microsoft.com/office/powerpoint/2010/main" val="22876504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C9F4B0-9810-D17A-A1F3-588CD028D4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E94A56-54C0-24E6-5E48-5A901C4696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ED62C0-9EFB-5376-AFB2-676CD032B56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9779DAF-52BF-69BF-5EF0-93AED0AF24AC}"/>
              </a:ext>
            </a:extLst>
          </p:cNvPr>
          <p:cNvSpPr>
            <a:spLocks noGrp="1"/>
          </p:cNvSpPr>
          <p:nvPr>
            <p:ph type="sldNum" sz="quarter" idx="5"/>
          </p:nvPr>
        </p:nvSpPr>
        <p:spPr/>
        <p:txBody>
          <a:bodyPr/>
          <a:lstStyle/>
          <a:p>
            <a:fld id="{22289C57-55D7-40A4-A101-E74FAC7A092B}" type="slidenum">
              <a:rPr lang="en-US" smtClean="0"/>
              <a:t>28</a:t>
            </a:fld>
            <a:endParaRPr lang="en-US" dirty="0"/>
          </a:p>
        </p:txBody>
      </p:sp>
    </p:spTree>
    <p:extLst>
      <p:ext uri="{BB962C8B-B14F-4D97-AF65-F5344CB8AC3E}">
        <p14:creationId xmlns:p14="http://schemas.microsoft.com/office/powerpoint/2010/main" val="31492696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C22263-8B26-B61F-F9C8-3A2F5EB5FE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62D7FC-7675-2A14-86D4-78186483E8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9FBAE8-EFBA-B67F-F5C8-0C3DAF9867F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6224463-6613-618B-0087-221E1DB36353}"/>
              </a:ext>
            </a:extLst>
          </p:cNvPr>
          <p:cNvSpPr>
            <a:spLocks noGrp="1"/>
          </p:cNvSpPr>
          <p:nvPr>
            <p:ph type="sldNum" sz="quarter" idx="5"/>
          </p:nvPr>
        </p:nvSpPr>
        <p:spPr/>
        <p:txBody>
          <a:bodyPr/>
          <a:lstStyle/>
          <a:p>
            <a:fld id="{22289C57-55D7-40A4-A101-E74FAC7A092B}" type="slidenum">
              <a:rPr lang="en-US" smtClean="0"/>
              <a:t>29</a:t>
            </a:fld>
            <a:endParaRPr lang="en-US" dirty="0"/>
          </a:p>
        </p:txBody>
      </p:sp>
    </p:spTree>
    <p:extLst>
      <p:ext uri="{BB962C8B-B14F-4D97-AF65-F5344CB8AC3E}">
        <p14:creationId xmlns:p14="http://schemas.microsoft.com/office/powerpoint/2010/main" val="3141286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86C109-B899-1A62-3705-FB5251611D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7B9610-65B1-0E1F-9C33-ED8F40CEA6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2C2BD1-223C-8F74-EF7F-0F3B218EBC4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206CC9D-F98B-CF6D-C93F-D4E69BAC562E}"/>
              </a:ext>
            </a:extLst>
          </p:cNvPr>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37139936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E36B6-1F28-F0C0-3235-DE46A4112B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9D79BF-09C5-CAAD-55B6-87E899878B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26369E-B0A0-7A0E-3FBB-10AFAB0906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DF01C63-3D3B-F21A-8A5D-C179E3A1FB00}"/>
              </a:ext>
            </a:extLst>
          </p:cNvPr>
          <p:cNvSpPr>
            <a:spLocks noGrp="1"/>
          </p:cNvSpPr>
          <p:nvPr>
            <p:ph type="sldNum" sz="quarter" idx="5"/>
          </p:nvPr>
        </p:nvSpPr>
        <p:spPr/>
        <p:txBody>
          <a:bodyPr/>
          <a:lstStyle/>
          <a:p>
            <a:fld id="{22289C57-55D7-40A4-A101-E74FAC7A092B}" type="slidenum">
              <a:rPr lang="en-US" smtClean="0"/>
              <a:t>30</a:t>
            </a:fld>
            <a:endParaRPr lang="en-US" dirty="0"/>
          </a:p>
        </p:txBody>
      </p:sp>
    </p:spTree>
    <p:extLst>
      <p:ext uri="{BB962C8B-B14F-4D97-AF65-F5344CB8AC3E}">
        <p14:creationId xmlns:p14="http://schemas.microsoft.com/office/powerpoint/2010/main" val="11558883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2013D1-C6B9-1ED4-3BD7-E58CA2DE56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54FC31-7A6F-4546-F7D5-E8EC50DABD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473BC9-FB97-56C6-C7EA-741B9DDA617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42CC76D-ADE7-2A17-8083-6857BF32818D}"/>
              </a:ext>
            </a:extLst>
          </p:cNvPr>
          <p:cNvSpPr>
            <a:spLocks noGrp="1"/>
          </p:cNvSpPr>
          <p:nvPr>
            <p:ph type="sldNum" sz="quarter" idx="5"/>
          </p:nvPr>
        </p:nvSpPr>
        <p:spPr/>
        <p:txBody>
          <a:bodyPr/>
          <a:lstStyle/>
          <a:p>
            <a:fld id="{22289C57-55D7-40A4-A101-E74FAC7A092B}" type="slidenum">
              <a:rPr lang="en-US" smtClean="0"/>
              <a:t>31</a:t>
            </a:fld>
            <a:endParaRPr lang="en-US" dirty="0"/>
          </a:p>
        </p:txBody>
      </p:sp>
    </p:spTree>
    <p:extLst>
      <p:ext uri="{BB962C8B-B14F-4D97-AF65-F5344CB8AC3E}">
        <p14:creationId xmlns:p14="http://schemas.microsoft.com/office/powerpoint/2010/main" val="8120473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ACA81-1954-96EB-AF6D-E968D88644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E8C82A-90E3-AE27-E022-1DF0BBBF1C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6F564D-FA24-DF02-CD2B-D636D33BEFA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0C55FEB-A64D-D054-F724-9E1452568A22}"/>
              </a:ext>
            </a:extLst>
          </p:cNvPr>
          <p:cNvSpPr>
            <a:spLocks noGrp="1"/>
          </p:cNvSpPr>
          <p:nvPr>
            <p:ph type="sldNum" sz="quarter" idx="5"/>
          </p:nvPr>
        </p:nvSpPr>
        <p:spPr/>
        <p:txBody>
          <a:bodyPr/>
          <a:lstStyle/>
          <a:p>
            <a:fld id="{22289C57-55D7-40A4-A101-E74FAC7A092B}" type="slidenum">
              <a:rPr lang="en-US" smtClean="0"/>
              <a:t>32</a:t>
            </a:fld>
            <a:endParaRPr lang="en-US" dirty="0"/>
          </a:p>
        </p:txBody>
      </p:sp>
    </p:spTree>
    <p:extLst>
      <p:ext uri="{BB962C8B-B14F-4D97-AF65-F5344CB8AC3E}">
        <p14:creationId xmlns:p14="http://schemas.microsoft.com/office/powerpoint/2010/main" val="32720193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AF3232-A8BE-EA31-2FED-EB071C0C9E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C95EC7-D2A3-474C-4071-04902689A6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896CAC-D6AA-FE0E-B069-C055387B91F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A4E43FB-9380-86C1-DB75-226966D80E67}"/>
              </a:ext>
            </a:extLst>
          </p:cNvPr>
          <p:cNvSpPr>
            <a:spLocks noGrp="1"/>
          </p:cNvSpPr>
          <p:nvPr>
            <p:ph type="sldNum" sz="quarter" idx="5"/>
          </p:nvPr>
        </p:nvSpPr>
        <p:spPr/>
        <p:txBody>
          <a:bodyPr/>
          <a:lstStyle/>
          <a:p>
            <a:fld id="{22289C57-55D7-40A4-A101-E74FAC7A092B}" type="slidenum">
              <a:rPr lang="en-US" smtClean="0"/>
              <a:t>33</a:t>
            </a:fld>
            <a:endParaRPr lang="en-US" dirty="0"/>
          </a:p>
        </p:txBody>
      </p:sp>
    </p:spTree>
    <p:extLst>
      <p:ext uri="{BB962C8B-B14F-4D97-AF65-F5344CB8AC3E}">
        <p14:creationId xmlns:p14="http://schemas.microsoft.com/office/powerpoint/2010/main" val="25296677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44A6B-5490-7CB7-E90A-7EDF765DD2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26E98-ED47-EE11-B337-1F45B8BB64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C14321-9E63-D7F7-6302-1BAF5F432AE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5711B49-1692-617C-2E24-FC33345C55D9}"/>
              </a:ext>
            </a:extLst>
          </p:cNvPr>
          <p:cNvSpPr>
            <a:spLocks noGrp="1"/>
          </p:cNvSpPr>
          <p:nvPr>
            <p:ph type="sldNum" sz="quarter" idx="5"/>
          </p:nvPr>
        </p:nvSpPr>
        <p:spPr/>
        <p:txBody>
          <a:bodyPr/>
          <a:lstStyle/>
          <a:p>
            <a:fld id="{22289C57-55D7-40A4-A101-E74FAC7A092B}" type="slidenum">
              <a:rPr lang="en-US" smtClean="0"/>
              <a:t>34</a:t>
            </a:fld>
            <a:endParaRPr lang="en-US" dirty="0"/>
          </a:p>
        </p:txBody>
      </p:sp>
    </p:spTree>
    <p:extLst>
      <p:ext uri="{BB962C8B-B14F-4D97-AF65-F5344CB8AC3E}">
        <p14:creationId xmlns:p14="http://schemas.microsoft.com/office/powerpoint/2010/main" val="27167852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161E65-3A13-120A-ECA4-F81EAB0287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A0F28F-CE7A-90B8-F3FE-5C647200EC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50F60D-2173-4CA2-6F75-1B3EA46D1C1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C463F71-C83E-8B91-DDA0-B06E172CA68C}"/>
              </a:ext>
            </a:extLst>
          </p:cNvPr>
          <p:cNvSpPr>
            <a:spLocks noGrp="1"/>
          </p:cNvSpPr>
          <p:nvPr>
            <p:ph type="sldNum" sz="quarter" idx="5"/>
          </p:nvPr>
        </p:nvSpPr>
        <p:spPr/>
        <p:txBody>
          <a:bodyPr/>
          <a:lstStyle/>
          <a:p>
            <a:fld id="{22289C57-55D7-40A4-A101-E74FAC7A092B}" type="slidenum">
              <a:rPr lang="en-US" smtClean="0"/>
              <a:t>35</a:t>
            </a:fld>
            <a:endParaRPr lang="en-US" dirty="0"/>
          </a:p>
        </p:txBody>
      </p:sp>
    </p:spTree>
    <p:extLst>
      <p:ext uri="{BB962C8B-B14F-4D97-AF65-F5344CB8AC3E}">
        <p14:creationId xmlns:p14="http://schemas.microsoft.com/office/powerpoint/2010/main" val="11803533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9AF71A-B80A-FCFC-B189-28B8DD7281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46F089-4F06-E97F-8B52-F04C3143A7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F89272-DE11-F710-3E54-26BB085DF59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C7F03FB-6538-9B3C-A9C3-B78EAA8E6122}"/>
              </a:ext>
            </a:extLst>
          </p:cNvPr>
          <p:cNvSpPr>
            <a:spLocks noGrp="1"/>
          </p:cNvSpPr>
          <p:nvPr>
            <p:ph type="sldNum" sz="quarter" idx="5"/>
          </p:nvPr>
        </p:nvSpPr>
        <p:spPr/>
        <p:txBody>
          <a:bodyPr/>
          <a:lstStyle/>
          <a:p>
            <a:fld id="{22289C57-55D7-40A4-A101-E74FAC7A092B}" type="slidenum">
              <a:rPr lang="en-US" smtClean="0"/>
              <a:t>36</a:t>
            </a:fld>
            <a:endParaRPr lang="en-US" dirty="0"/>
          </a:p>
        </p:txBody>
      </p:sp>
    </p:spTree>
    <p:extLst>
      <p:ext uri="{BB962C8B-B14F-4D97-AF65-F5344CB8AC3E}">
        <p14:creationId xmlns:p14="http://schemas.microsoft.com/office/powerpoint/2010/main" val="12327121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B03B17-5299-F9C5-27DA-DBF62DC17A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33F765-3FD5-7110-523F-1980F2C091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D40617-975E-BD8B-D2AA-EDF244C769A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FFAAEE3-B826-4397-7C13-3D83D9523602}"/>
              </a:ext>
            </a:extLst>
          </p:cNvPr>
          <p:cNvSpPr>
            <a:spLocks noGrp="1"/>
          </p:cNvSpPr>
          <p:nvPr>
            <p:ph type="sldNum" sz="quarter" idx="5"/>
          </p:nvPr>
        </p:nvSpPr>
        <p:spPr/>
        <p:txBody>
          <a:bodyPr/>
          <a:lstStyle/>
          <a:p>
            <a:fld id="{22289C57-55D7-40A4-A101-E74FAC7A092B}" type="slidenum">
              <a:rPr lang="en-US" smtClean="0"/>
              <a:t>37</a:t>
            </a:fld>
            <a:endParaRPr lang="en-US" dirty="0"/>
          </a:p>
        </p:txBody>
      </p:sp>
    </p:spTree>
    <p:extLst>
      <p:ext uri="{BB962C8B-B14F-4D97-AF65-F5344CB8AC3E}">
        <p14:creationId xmlns:p14="http://schemas.microsoft.com/office/powerpoint/2010/main" val="2896928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5C2EF-2D2C-542F-E70F-2F61A77102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D60A46-1CD6-D0FC-19CF-781758296E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CA2743-8051-651A-3538-055FD6D95F0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92CABA0-BD19-6FE6-EA4F-4D810D839E6F}"/>
              </a:ext>
            </a:extLst>
          </p:cNvPr>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3073573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83F2B5-FECD-87FE-BA57-1D18392450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857734-5155-62DE-299E-9479955972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47A808-06F1-8055-EC61-A8B31729CB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8C9732C-7BDD-A9E7-0A32-1EFCC0763F24}"/>
              </a:ext>
            </a:extLst>
          </p:cNvPr>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1804871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6EFCDA-609B-BA7A-121D-C8EDD4D3DA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02C435-432B-568F-9020-E4462E74E9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D005B5-DD09-B7A6-C13C-6CDCBDFD3D9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BC92940-023C-FD23-905A-03C6A4EC2064}"/>
              </a:ext>
            </a:extLst>
          </p:cNvPr>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4096464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CCB1EE-540C-E6AA-B389-040FAB6656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AC3D5D-CD6D-1169-7C31-4A1D12A095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5FCAAD-31C0-65E8-B445-0CBBDB27DCB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EF55828-107C-24B5-55DD-267888186112}"/>
              </a:ext>
            </a:extLst>
          </p:cNvPr>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2981630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CC16A2-84EA-5EDB-5183-53CD172F16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72D687-684B-FE4E-B143-1239276A78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283913-0590-04C9-75A8-2AFD88749FF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0F3A99B-5185-2FE5-C437-A8F557A82ED5}"/>
              </a:ext>
            </a:extLst>
          </p:cNvPr>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256813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544AF4-71D7-2C45-6664-5865424042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F89026-EDF5-C0F0-34A7-C0C7916F65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632812-7A15-85C9-0E4F-B3DE8293067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AB7358A-CE5E-CC4A-F3DC-6F3376ADDC52}"/>
              </a:ext>
            </a:extLst>
          </p:cNvPr>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34007779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a:t>
            </a:fld>
            <a:endParaRPr lang="en-US" dirty="0"/>
          </a:p>
        </p:txBody>
      </p:sp>
      <p:sp>
        <p:nvSpPr>
          <p:cNvPr id="10" name="TextBox 9">
            <a:extLst>
              <a:ext uri="{FF2B5EF4-FFF2-40B4-BE49-F238E27FC236}">
                <a16:creationId xmlns:a16="http://schemas.microsoft.com/office/drawing/2014/main" id="{40DEF080-80C0-8F44-64ED-599E393557A3}"/>
              </a:ext>
            </a:extLst>
          </p:cNvPr>
          <p:cNvSpPr txBox="1"/>
          <p:nvPr/>
        </p:nvSpPr>
        <p:spPr>
          <a:xfrm>
            <a:off x="2491990" y="1004834"/>
            <a:ext cx="7395588" cy="707886"/>
          </a:xfrm>
          <a:prstGeom prst="rect">
            <a:avLst/>
          </a:prstGeom>
          <a:noFill/>
        </p:spPr>
        <p:txBody>
          <a:bodyPr wrap="square" rtlCol="0">
            <a:spAutoFit/>
          </a:bodyPr>
          <a:lstStyle/>
          <a:p>
            <a:r>
              <a:rPr lang="en-US" sz="4000" b="1" i="1" dirty="0"/>
              <a:t>FAANG Stock Market Analysis</a:t>
            </a:r>
          </a:p>
        </p:txBody>
      </p:sp>
      <p:sp>
        <p:nvSpPr>
          <p:cNvPr id="11" name="TextBox 10">
            <a:extLst>
              <a:ext uri="{FF2B5EF4-FFF2-40B4-BE49-F238E27FC236}">
                <a16:creationId xmlns:a16="http://schemas.microsoft.com/office/drawing/2014/main" id="{EC1E81AB-C3C2-750C-BAA9-8767831CCC3B}"/>
              </a:ext>
            </a:extLst>
          </p:cNvPr>
          <p:cNvSpPr txBox="1"/>
          <p:nvPr/>
        </p:nvSpPr>
        <p:spPr>
          <a:xfrm>
            <a:off x="2644224" y="1606144"/>
            <a:ext cx="8189407" cy="369332"/>
          </a:xfrm>
          <a:prstGeom prst="rect">
            <a:avLst/>
          </a:prstGeom>
          <a:noFill/>
        </p:spPr>
        <p:txBody>
          <a:bodyPr wrap="square" rtlCol="0">
            <a:spAutoFit/>
          </a:bodyPr>
          <a:lstStyle/>
          <a:p>
            <a:r>
              <a:rPr lang="en-US" dirty="0"/>
              <a:t>Deep Dive into Financial Performance &amp; Investment Insights</a:t>
            </a:r>
          </a:p>
        </p:txBody>
      </p:sp>
      <p:sp>
        <p:nvSpPr>
          <p:cNvPr id="18" name="Rectangle 3">
            <a:extLst>
              <a:ext uri="{FF2B5EF4-FFF2-40B4-BE49-F238E27FC236}">
                <a16:creationId xmlns:a16="http://schemas.microsoft.com/office/drawing/2014/main" id="{9A6B60E9-6DE5-A974-42CD-D502B26350F7}"/>
              </a:ext>
            </a:extLst>
          </p:cNvPr>
          <p:cNvSpPr>
            <a:spLocks noChangeArrowheads="1"/>
          </p:cNvSpPr>
          <p:nvPr/>
        </p:nvSpPr>
        <p:spPr bwMode="auto">
          <a:xfrm>
            <a:off x="743577" y="2860510"/>
            <a:ext cx="1089241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chemeClr val="tx1"/>
                </a:solidFill>
                <a:effectLst/>
                <a:latin typeface="Bierstadt" panose="020B0004020202020204" pitchFamily="34" charset="0"/>
              </a:rPr>
              <a:t>Welcome everyone. Today, I’ll walk you through a comprehensive analysis of the FAANG companies — Facebook, Apple, Amazon, Netflix, and Google — using both interactive dashboards and deep financial insights.</a:t>
            </a:r>
            <a:endParaRPr kumimoji="0" lang="en-US" altLang="en-US" sz="2800" b="0" i="0" u="none" strike="noStrike" cap="none" normalizeH="0" baseline="0" dirty="0">
              <a:ln>
                <a:noFill/>
              </a:ln>
              <a:solidFill>
                <a:schemeClr val="tx1"/>
              </a:solidFill>
              <a:effectLst/>
              <a:latin typeface="Bierstadt" panose="020B0004020202020204" pitchFamily="34" charset="0"/>
            </a:endParaRPr>
          </a:p>
        </p:txBody>
      </p:sp>
      <p:sp>
        <p:nvSpPr>
          <p:cNvPr id="19" name="TextBox 18">
            <a:extLst>
              <a:ext uri="{FF2B5EF4-FFF2-40B4-BE49-F238E27FC236}">
                <a16:creationId xmlns:a16="http://schemas.microsoft.com/office/drawing/2014/main" id="{287D8E21-4D68-B7BC-1688-6E9281A1735F}"/>
              </a:ext>
            </a:extLst>
          </p:cNvPr>
          <p:cNvSpPr txBox="1"/>
          <p:nvPr/>
        </p:nvSpPr>
        <p:spPr>
          <a:xfrm>
            <a:off x="341644" y="6008914"/>
            <a:ext cx="3084844" cy="369332"/>
          </a:xfrm>
          <a:prstGeom prst="rect">
            <a:avLst/>
          </a:prstGeom>
          <a:noFill/>
        </p:spPr>
        <p:txBody>
          <a:bodyPr wrap="square" rtlCol="0">
            <a:spAutoFit/>
          </a:bodyPr>
          <a:lstStyle/>
          <a:p>
            <a:r>
              <a:rPr lang="en-US" b="1" dirty="0"/>
              <a:t>Presented by</a:t>
            </a:r>
            <a:r>
              <a:rPr lang="en-US" dirty="0"/>
              <a:t>: Shady Mayez</a:t>
            </a:r>
          </a:p>
        </p:txBody>
      </p:sp>
    </p:spTree>
    <p:extLst>
      <p:ext uri="{BB962C8B-B14F-4D97-AF65-F5344CB8AC3E}">
        <p14:creationId xmlns:p14="http://schemas.microsoft.com/office/powerpoint/2010/main" val="3571516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3137CF-97AB-9DC2-23A5-15BC8C0B53B7}"/>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F10997DD-AC92-1F2F-A8B1-A0BA1B4C3DD6}"/>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10</a:t>
            </a:fld>
            <a:endParaRPr lang="en-US" dirty="0"/>
          </a:p>
        </p:txBody>
      </p:sp>
      <p:sp>
        <p:nvSpPr>
          <p:cNvPr id="2" name="TextBox 1">
            <a:extLst>
              <a:ext uri="{FF2B5EF4-FFF2-40B4-BE49-F238E27FC236}">
                <a16:creationId xmlns:a16="http://schemas.microsoft.com/office/drawing/2014/main" id="{D40A1E15-86FB-144E-8302-8E702015EFB1}"/>
              </a:ext>
            </a:extLst>
          </p:cNvPr>
          <p:cNvSpPr txBox="1"/>
          <p:nvPr/>
        </p:nvSpPr>
        <p:spPr>
          <a:xfrm>
            <a:off x="3569676" y="1198953"/>
            <a:ext cx="6300316" cy="461665"/>
          </a:xfrm>
          <a:prstGeom prst="rect">
            <a:avLst/>
          </a:prstGeom>
          <a:noFill/>
        </p:spPr>
        <p:txBody>
          <a:bodyPr wrap="square" rtlCol="0">
            <a:spAutoFit/>
          </a:bodyPr>
          <a:lstStyle/>
          <a:p>
            <a:r>
              <a:rPr lang="en-US" sz="2400" b="1" i="1" dirty="0"/>
              <a:t>RSI – Overbought or Oversold?</a:t>
            </a:r>
          </a:p>
        </p:txBody>
      </p:sp>
      <p:sp>
        <p:nvSpPr>
          <p:cNvPr id="4" name="Rectangle 1">
            <a:extLst>
              <a:ext uri="{FF2B5EF4-FFF2-40B4-BE49-F238E27FC236}">
                <a16:creationId xmlns:a16="http://schemas.microsoft.com/office/drawing/2014/main" id="{1C93BEED-84C9-D7AE-E363-D532659DDB53}"/>
              </a:ext>
            </a:extLst>
          </p:cNvPr>
          <p:cNvSpPr>
            <a:spLocks noChangeArrowheads="1"/>
          </p:cNvSpPr>
          <p:nvPr/>
        </p:nvSpPr>
        <p:spPr bwMode="auto">
          <a:xfrm>
            <a:off x="246183" y="5244146"/>
            <a:ext cx="690419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The RSI tells us if the stock is currently overbought or oversold.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Above </a:t>
            </a:r>
            <a:r>
              <a:rPr kumimoji="0" lang="en-US" altLang="en-US" b="1" i="0" u="none" strike="noStrike" cap="none" normalizeH="0" baseline="0" dirty="0">
                <a:ln>
                  <a:noFill/>
                </a:ln>
                <a:solidFill>
                  <a:schemeClr val="tx1"/>
                </a:solidFill>
                <a:effectLst/>
              </a:rPr>
              <a:t>70</a:t>
            </a:r>
            <a:r>
              <a:rPr kumimoji="0" lang="en-US" altLang="en-US" b="0" i="0" u="none" strike="noStrike" cap="none" normalizeH="0" baseline="0" dirty="0">
                <a:ln>
                  <a:noFill/>
                </a:ln>
                <a:solidFill>
                  <a:schemeClr val="tx1"/>
                </a:solidFill>
                <a:effectLst/>
              </a:rPr>
              <a:t> → the stock may be </a:t>
            </a:r>
            <a:r>
              <a:rPr kumimoji="0" lang="en-US" altLang="en-US" b="1" i="0" u="none" strike="noStrike" cap="none" normalizeH="0" baseline="0" dirty="0">
                <a:ln>
                  <a:noFill/>
                </a:ln>
                <a:solidFill>
                  <a:schemeClr val="tx1"/>
                </a:solidFill>
                <a:effectLst/>
              </a:rPr>
              <a:t>overbought</a:t>
            </a:r>
            <a:r>
              <a:rPr kumimoji="0" lang="en-US" altLang="en-US" b="0" i="0" u="none" strike="noStrike" cap="none" normalizeH="0" baseline="0" dirty="0">
                <a:ln>
                  <a:noFill/>
                </a:ln>
                <a:solidFill>
                  <a:schemeClr val="tx1"/>
                </a:solidFill>
                <a:effectLst/>
              </a:rPr>
              <a:t>, risk of pullback.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Below </a:t>
            </a:r>
            <a:r>
              <a:rPr kumimoji="0" lang="en-US" altLang="en-US" b="1" i="0" u="none" strike="noStrike" cap="none" normalizeH="0" baseline="0" dirty="0">
                <a:ln>
                  <a:noFill/>
                </a:ln>
                <a:solidFill>
                  <a:schemeClr val="tx1"/>
                </a:solidFill>
                <a:effectLst/>
              </a:rPr>
              <a:t>30</a:t>
            </a:r>
            <a:r>
              <a:rPr kumimoji="0" lang="en-US" altLang="en-US" b="0" i="0" u="none" strike="noStrike" cap="none" normalizeH="0" baseline="0" dirty="0">
                <a:ln>
                  <a:noFill/>
                </a:ln>
                <a:solidFill>
                  <a:schemeClr val="tx1"/>
                </a:solidFill>
                <a:effectLst/>
              </a:rPr>
              <a:t> → potential </a:t>
            </a:r>
            <a:r>
              <a:rPr kumimoji="0" lang="en-US" altLang="en-US" b="1" i="0" u="none" strike="noStrike" cap="none" normalizeH="0" baseline="0" dirty="0">
                <a:ln>
                  <a:noFill/>
                </a:ln>
                <a:solidFill>
                  <a:schemeClr val="tx1"/>
                </a:solidFill>
                <a:effectLst/>
              </a:rPr>
              <a:t>bounce</a:t>
            </a:r>
            <a:r>
              <a:rPr kumimoji="0" lang="en-US" altLang="en-US" b="0" i="0" u="none" strike="noStrike" cap="none" normalizeH="0" baseline="0" dirty="0">
                <a:ln>
                  <a:noFill/>
                </a:ln>
                <a:solidFill>
                  <a:schemeClr val="tx1"/>
                </a:solidFill>
                <a:effectLst/>
              </a:rPr>
              <a:t> as it may be </a:t>
            </a:r>
            <a:r>
              <a:rPr kumimoji="0" lang="en-US" altLang="en-US" b="1" i="0" u="none" strike="noStrike" cap="none" normalizeH="0" baseline="0" dirty="0">
                <a:ln>
                  <a:noFill/>
                </a:ln>
                <a:solidFill>
                  <a:schemeClr val="tx1"/>
                </a:solidFill>
                <a:effectLst/>
              </a:rPr>
              <a:t>oversold</a:t>
            </a:r>
            <a:r>
              <a:rPr kumimoji="0" lang="en-US" altLang="en-US"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Divergences</a:t>
            </a:r>
            <a:r>
              <a:rPr kumimoji="0" lang="en-US" altLang="en-US" b="0" i="0" u="none" strike="noStrike" cap="none" normalizeH="0" baseline="0" dirty="0">
                <a:ln>
                  <a:noFill/>
                </a:ln>
                <a:solidFill>
                  <a:schemeClr val="tx1"/>
                </a:solidFill>
                <a:effectLst/>
              </a:rPr>
              <a:t> between RSI and price can signal upcoming reversals.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CEE88E12-DE64-4B93-00AE-63E39931F02D}"/>
              </a:ext>
            </a:extLst>
          </p:cNvPr>
          <p:cNvSpPr txBox="1"/>
          <p:nvPr/>
        </p:nvSpPr>
        <p:spPr>
          <a:xfrm>
            <a:off x="3765620" y="614178"/>
            <a:ext cx="6104372" cy="584775"/>
          </a:xfrm>
          <a:prstGeom prst="rect">
            <a:avLst/>
          </a:prstGeom>
          <a:noFill/>
        </p:spPr>
        <p:txBody>
          <a:bodyPr wrap="square">
            <a:spAutoFit/>
          </a:bodyPr>
          <a:lstStyle/>
          <a:p>
            <a:r>
              <a:rPr lang="en-US" sz="3200" b="1" i="1" dirty="0"/>
              <a:t>Technical Indicators</a:t>
            </a:r>
          </a:p>
        </p:txBody>
      </p:sp>
      <p:sp>
        <p:nvSpPr>
          <p:cNvPr id="8" name="TextBox 7">
            <a:extLst>
              <a:ext uri="{FF2B5EF4-FFF2-40B4-BE49-F238E27FC236}">
                <a16:creationId xmlns:a16="http://schemas.microsoft.com/office/drawing/2014/main" id="{C3DBA298-D041-8677-FF8F-8E4E1A5B8DCD}"/>
              </a:ext>
            </a:extLst>
          </p:cNvPr>
          <p:cNvSpPr txBox="1"/>
          <p:nvPr/>
        </p:nvSpPr>
        <p:spPr>
          <a:xfrm>
            <a:off x="246183" y="1783728"/>
            <a:ext cx="10274441" cy="923330"/>
          </a:xfrm>
          <a:prstGeom prst="rect">
            <a:avLst/>
          </a:prstGeom>
          <a:noFill/>
        </p:spPr>
        <p:txBody>
          <a:bodyPr wrap="square">
            <a:spAutoFit/>
          </a:bodyPr>
          <a:lstStyle/>
          <a:p>
            <a:r>
              <a:rPr lang="en-US" b="1" dirty="0"/>
              <a:t>What Is RSI?(Relative Strength Index)</a:t>
            </a:r>
          </a:p>
          <a:p>
            <a:pPr>
              <a:buNone/>
            </a:pPr>
            <a:r>
              <a:rPr lang="en-US" dirty="0"/>
              <a:t>RSI measures the </a:t>
            </a:r>
            <a:r>
              <a:rPr lang="en-US" b="1" dirty="0"/>
              <a:t>speed and magnitude of price changes</a:t>
            </a:r>
            <a:r>
              <a:rPr lang="en-US" dirty="0"/>
              <a:t> over a period (usually </a:t>
            </a:r>
            <a:r>
              <a:rPr lang="en-US" b="1" dirty="0"/>
              <a:t>14 days</a:t>
            </a:r>
            <a:r>
              <a:rPr lang="en-US" dirty="0"/>
              <a:t>) to indicate </a:t>
            </a:r>
            <a:r>
              <a:rPr lang="en-US" b="1" dirty="0"/>
              <a:t>momentum</a:t>
            </a:r>
            <a:r>
              <a:rPr lang="en-US" dirty="0"/>
              <a:t> and identify </a:t>
            </a:r>
            <a:r>
              <a:rPr lang="en-US" b="1" dirty="0"/>
              <a:t>overbought or oversold conditions</a:t>
            </a:r>
            <a:r>
              <a:rPr lang="en-US" dirty="0"/>
              <a:t>.</a:t>
            </a:r>
          </a:p>
        </p:txBody>
      </p:sp>
      <p:sp>
        <p:nvSpPr>
          <p:cNvPr id="10" name="TextBox 9">
            <a:extLst>
              <a:ext uri="{FF2B5EF4-FFF2-40B4-BE49-F238E27FC236}">
                <a16:creationId xmlns:a16="http://schemas.microsoft.com/office/drawing/2014/main" id="{EFBDBA17-CA22-A26E-0851-16B97D9D704F}"/>
              </a:ext>
            </a:extLst>
          </p:cNvPr>
          <p:cNvSpPr txBox="1"/>
          <p:nvPr/>
        </p:nvSpPr>
        <p:spPr>
          <a:xfrm>
            <a:off x="246183" y="2707058"/>
            <a:ext cx="7789985" cy="584775"/>
          </a:xfrm>
          <a:prstGeom prst="rect">
            <a:avLst/>
          </a:prstGeom>
          <a:noFill/>
        </p:spPr>
        <p:txBody>
          <a:bodyPr wrap="square">
            <a:spAutoFit/>
          </a:bodyPr>
          <a:lstStyle/>
          <a:p>
            <a:r>
              <a:rPr lang="en-US" sz="1600" dirty="0"/>
              <a:t>RSI = 100 – (100 / (1 + RS))</a:t>
            </a:r>
          </a:p>
          <a:p>
            <a:r>
              <a:rPr lang="en-US" sz="1600" dirty="0"/>
              <a:t>Where RS = (Average Gain over N periods) / (Average Loss over N periods)</a:t>
            </a:r>
          </a:p>
        </p:txBody>
      </p:sp>
      <p:pic>
        <p:nvPicPr>
          <p:cNvPr id="12" name="Picture 11">
            <a:extLst>
              <a:ext uri="{FF2B5EF4-FFF2-40B4-BE49-F238E27FC236}">
                <a16:creationId xmlns:a16="http://schemas.microsoft.com/office/drawing/2014/main" id="{A72ACB41-3589-E2F6-233F-7C668A7CB0B5}"/>
              </a:ext>
            </a:extLst>
          </p:cNvPr>
          <p:cNvPicPr>
            <a:picLocks noChangeAspect="1"/>
          </p:cNvPicPr>
          <p:nvPr/>
        </p:nvPicPr>
        <p:blipFill>
          <a:blip r:embed="rId3"/>
          <a:stretch>
            <a:fillRect/>
          </a:stretch>
        </p:blipFill>
        <p:spPr>
          <a:xfrm>
            <a:off x="6943411" y="2999445"/>
            <a:ext cx="5248589" cy="2939143"/>
          </a:xfrm>
          <a:prstGeom prst="rect">
            <a:avLst/>
          </a:prstGeom>
        </p:spPr>
      </p:pic>
    </p:spTree>
    <p:extLst>
      <p:ext uri="{BB962C8B-B14F-4D97-AF65-F5344CB8AC3E}">
        <p14:creationId xmlns:p14="http://schemas.microsoft.com/office/powerpoint/2010/main" val="2350042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DBD932-D2BC-8BC5-80EE-6389D4F7E8EE}"/>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F7BE2A9F-7355-381C-6DCD-1C86C833F170}"/>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11</a:t>
            </a:fld>
            <a:endParaRPr lang="en-US" dirty="0"/>
          </a:p>
        </p:txBody>
      </p:sp>
      <p:sp>
        <p:nvSpPr>
          <p:cNvPr id="2" name="TextBox 1">
            <a:extLst>
              <a:ext uri="{FF2B5EF4-FFF2-40B4-BE49-F238E27FC236}">
                <a16:creationId xmlns:a16="http://schemas.microsoft.com/office/drawing/2014/main" id="{860CB695-35DD-830B-0018-C4CD43AE8904}"/>
              </a:ext>
            </a:extLst>
          </p:cNvPr>
          <p:cNvSpPr txBox="1"/>
          <p:nvPr/>
        </p:nvSpPr>
        <p:spPr>
          <a:xfrm>
            <a:off x="3453286" y="857907"/>
            <a:ext cx="5004079" cy="461665"/>
          </a:xfrm>
          <a:prstGeom prst="rect">
            <a:avLst/>
          </a:prstGeom>
          <a:noFill/>
        </p:spPr>
        <p:txBody>
          <a:bodyPr wrap="square" rtlCol="0">
            <a:spAutoFit/>
          </a:bodyPr>
          <a:lstStyle/>
          <a:p>
            <a:r>
              <a:rPr lang="en-US" sz="2400" b="1" i="1" dirty="0"/>
              <a:t>Key Support &amp; Resistance Zones</a:t>
            </a:r>
          </a:p>
        </p:txBody>
      </p:sp>
      <p:sp>
        <p:nvSpPr>
          <p:cNvPr id="3" name="TextBox 2">
            <a:extLst>
              <a:ext uri="{FF2B5EF4-FFF2-40B4-BE49-F238E27FC236}">
                <a16:creationId xmlns:a16="http://schemas.microsoft.com/office/drawing/2014/main" id="{1FBE89C9-5D0E-BBB2-90B6-433FCB0FF070}"/>
              </a:ext>
            </a:extLst>
          </p:cNvPr>
          <p:cNvSpPr txBox="1"/>
          <p:nvPr/>
        </p:nvSpPr>
        <p:spPr>
          <a:xfrm>
            <a:off x="433754" y="1688122"/>
            <a:ext cx="8450663" cy="923330"/>
          </a:xfrm>
          <a:prstGeom prst="rect">
            <a:avLst/>
          </a:prstGeom>
          <a:noFill/>
        </p:spPr>
        <p:txBody>
          <a:bodyPr wrap="square" rtlCol="0">
            <a:spAutoFit/>
          </a:bodyPr>
          <a:lstStyle/>
          <a:p>
            <a:r>
              <a:rPr lang="en-US" dirty="0"/>
              <a:t>Support and resistance are key levels where price reacts.</a:t>
            </a:r>
            <a:br>
              <a:rPr lang="en-US" dirty="0"/>
            </a:br>
            <a:r>
              <a:rPr lang="en-US" dirty="0"/>
              <a:t>Support zones show where </a:t>
            </a:r>
            <a:r>
              <a:rPr lang="en-US" b="1" dirty="0"/>
              <a:t>buyers step in</a:t>
            </a:r>
            <a:r>
              <a:rPr lang="en-US" dirty="0"/>
              <a:t>, while resistance shows </a:t>
            </a:r>
            <a:r>
              <a:rPr lang="en-US" b="1" dirty="0"/>
              <a:t>selling pressure</a:t>
            </a:r>
            <a:r>
              <a:rPr lang="en-US" dirty="0"/>
              <a:t>.</a:t>
            </a:r>
            <a:br>
              <a:rPr lang="en-US" dirty="0"/>
            </a:br>
            <a:r>
              <a:rPr lang="en-US" dirty="0"/>
              <a:t>We also monitor </a:t>
            </a:r>
            <a:r>
              <a:rPr lang="en-US" b="1" dirty="0"/>
              <a:t>breakouts</a:t>
            </a:r>
            <a:r>
              <a:rPr lang="en-US" dirty="0"/>
              <a:t> or </a:t>
            </a:r>
            <a:r>
              <a:rPr lang="en-US" b="1" dirty="0"/>
              <a:t>bounces</a:t>
            </a:r>
            <a:r>
              <a:rPr lang="en-US" dirty="0"/>
              <a:t> at these levels for tactical trade entries.</a:t>
            </a:r>
          </a:p>
        </p:txBody>
      </p:sp>
      <p:pic>
        <p:nvPicPr>
          <p:cNvPr id="7" name="Picture 6">
            <a:extLst>
              <a:ext uri="{FF2B5EF4-FFF2-40B4-BE49-F238E27FC236}">
                <a16:creationId xmlns:a16="http://schemas.microsoft.com/office/drawing/2014/main" id="{FB2F8869-A35D-4F63-533D-75190ADBB372}"/>
              </a:ext>
            </a:extLst>
          </p:cNvPr>
          <p:cNvPicPr>
            <a:picLocks noChangeAspect="1"/>
          </p:cNvPicPr>
          <p:nvPr/>
        </p:nvPicPr>
        <p:blipFill>
          <a:blip r:embed="rId3"/>
          <a:stretch>
            <a:fillRect/>
          </a:stretch>
        </p:blipFill>
        <p:spPr>
          <a:xfrm>
            <a:off x="6216371" y="3105612"/>
            <a:ext cx="5774662" cy="3433299"/>
          </a:xfrm>
          <a:prstGeom prst="rect">
            <a:avLst/>
          </a:prstGeom>
        </p:spPr>
      </p:pic>
      <p:pic>
        <p:nvPicPr>
          <p:cNvPr id="9" name="Picture 8">
            <a:extLst>
              <a:ext uri="{FF2B5EF4-FFF2-40B4-BE49-F238E27FC236}">
                <a16:creationId xmlns:a16="http://schemas.microsoft.com/office/drawing/2014/main" id="{4A22DD10-4420-F86A-A370-9BFEFF846E4C}"/>
              </a:ext>
            </a:extLst>
          </p:cNvPr>
          <p:cNvPicPr>
            <a:picLocks noChangeAspect="1"/>
          </p:cNvPicPr>
          <p:nvPr/>
        </p:nvPicPr>
        <p:blipFill>
          <a:blip r:embed="rId4"/>
          <a:stretch>
            <a:fillRect/>
          </a:stretch>
        </p:blipFill>
        <p:spPr>
          <a:xfrm>
            <a:off x="708284" y="4907002"/>
            <a:ext cx="5247041" cy="1631909"/>
          </a:xfrm>
          <a:prstGeom prst="rect">
            <a:avLst/>
          </a:prstGeom>
        </p:spPr>
      </p:pic>
      <p:pic>
        <p:nvPicPr>
          <p:cNvPr id="11" name="Picture 10">
            <a:extLst>
              <a:ext uri="{FF2B5EF4-FFF2-40B4-BE49-F238E27FC236}">
                <a16:creationId xmlns:a16="http://schemas.microsoft.com/office/drawing/2014/main" id="{2CBDAC54-99D7-1783-7FEC-88F6CDBFF7F3}"/>
              </a:ext>
            </a:extLst>
          </p:cNvPr>
          <p:cNvPicPr>
            <a:picLocks noChangeAspect="1"/>
          </p:cNvPicPr>
          <p:nvPr/>
        </p:nvPicPr>
        <p:blipFill>
          <a:blip r:embed="rId5"/>
          <a:stretch>
            <a:fillRect/>
          </a:stretch>
        </p:blipFill>
        <p:spPr>
          <a:xfrm>
            <a:off x="708283" y="3021622"/>
            <a:ext cx="5247041" cy="1711152"/>
          </a:xfrm>
          <a:prstGeom prst="rect">
            <a:avLst/>
          </a:prstGeom>
        </p:spPr>
      </p:pic>
    </p:spTree>
    <p:extLst>
      <p:ext uri="{BB962C8B-B14F-4D97-AF65-F5344CB8AC3E}">
        <p14:creationId xmlns:p14="http://schemas.microsoft.com/office/powerpoint/2010/main" val="2570732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E2E2F6-11E8-8949-CFDC-FE4D6D720E74}"/>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0962A6CE-745C-CAA1-E44F-33B5018580F6}"/>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12</a:t>
            </a:fld>
            <a:endParaRPr lang="en-US" dirty="0"/>
          </a:p>
        </p:txBody>
      </p:sp>
      <p:sp>
        <p:nvSpPr>
          <p:cNvPr id="2" name="TextBox 1">
            <a:extLst>
              <a:ext uri="{FF2B5EF4-FFF2-40B4-BE49-F238E27FC236}">
                <a16:creationId xmlns:a16="http://schemas.microsoft.com/office/drawing/2014/main" id="{B1134D33-B2BC-1DE8-FC1A-10DCE1D1E35D}"/>
              </a:ext>
            </a:extLst>
          </p:cNvPr>
          <p:cNvSpPr txBox="1"/>
          <p:nvPr/>
        </p:nvSpPr>
        <p:spPr>
          <a:xfrm>
            <a:off x="2713055" y="803868"/>
            <a:ext cx="6702250" cy="461665"/>
          </a:xfrm>
          <a:prstGeom prst="rect">
            <a:avLst/>
          </a:prstGeom>
          <a:noFill/>
        </p:spPr>
        <p:txBody>
          <a:bodyPr wrap="square" rtlCol="0">
            <a:spAutoFit/>
          </a:bodyPr>
          <a:lstStyle/>
          <a:p>
            <a:r>
              <a:rPr lang="en-US" sz="2400" b="1" i="1" dirty="0"/>
              <a:t>MACD – Moving Average Convergence Divergence</a:t>
            </a:r>
          </a:p>
        </p:txBody>
      </p:sp>
      <p:sp>
        <p:nvSpPr>
          <p:cNvPr id="4" name="Rectangle 1">
            <a:extLst>
              <a:ext uri="{FF2B5EF4-FFF2-40B4-BE49-F238E27FC236}">
                <a16:creationId xmlns:a16="http://schemas.microsoft.com/office/drawing/2014/main" id="{CF3A0E53-6BE8-70BF-6917-CAB6AD201D91}"/>
              </a:ext>
            </a:extLst>
          </p:cNvPr>
          <p:cNvSpPr>
            <a:spLocks noChangeArrowheads="1"/>
          </p:cNvSpPr>
          <p:nvPr/>
        </p:nvSpPr>
        <p:spPr bwMode="auto">
          <a:xfrm>
            <a:off x="669768" y="1393519"/>
            <a:ext cx="1037335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MACD helps us understand momentum and trend shifts:</a:t>
            </a:r>
          </a:p>
          <a:p>
            <a:pPr lvl="0" eaLnBrk="0" fontAlgn="base" hangingPunct="0">
              <a:spcBef>
                <a:spcPct val="0"/>
              </a:spcBef>
              <a:spcAft>
                <a:spcPct val="0"/>
              </a:spcAft>
              <a:buFontTx/>
              <a:buChar char="•"/>
            </a:pPr>
            <a:r>
              <a:rPr kumimoji="0" lang="en-US" altLang="en-US" sz="1800" b="0" i="0" u="none" strike="noStrike" cap="none" normalizeH="0" baseline="0" dirty="0">
                <a:ln>
                  <a:noFill/>
                </a:ln>
                <a:solidFill>
                  <a:schemeClr val="tx1"/>
                </a:solidFill>
                <a:effectLst/>
              </a:rPr>
              <a:t>The </a:t>
            </a:r>
            <a:r>
              <a:rPr kumimoji="0" lang="en-US" altLang="en-US" sz="1800" b="1" i="0" u="none" strike="noStrike" cap="none" normalizeH="0" baseline="0" dirty="0">
                <a:ln>
                  <a:noFill/>
                </a:ln>
                <a:solidFill>
                  <a:schemeClr val="tx1"/>
                </a:solidFill>
                <a:effectLst/>
              </a:rPr>
              <a:t>MACD line (blue)</a:t>
            </a:r>
            <a:r>
              <a:rPr kumimoji="0" lang="en-US" altLang="en-US" sz="1800" b="0" i="0" u="none" strike="noStrike" cap="none" normalizeH="0" baseline="0" dirty="0">
                <a:ln>
                  <a:noFill/>
                </a:ln>
                <a:solidFill>
                  <a:schemeClr val="tx1"/>
                </a:solidFill>
                <a:effectLst/>
              </a:rPr>
              <a:t> shows short-term vs long-term trend gaps.</a:t>
            </a:r>
            <a:r>
              <a:rPr lang="en-US" dirty="0"/>
              <a:t> Shows short-term momentum vs long-term trend</a:t>
            </a:r>
            <a:endParaRPr kumimoji="0" lang="en-US" altLang="en-US" sz="1800" b="0" i="0" u="none" strike="noStrike" cap="none" normalizeH="0" baseline="0" dirty="0">
              <a:ln>
                <a:noFill/>
              </a:ln>
              <a:solidFill>
                <a:schemeClr val="tx1"/>
              </a:solidFill>
              <a:effectLst/>
            </a:endParaRPr>
          </a:p>
          <a:p>
            <a:pPr lvl="0" eaLnBrk="0" fontAlgn="base" hangingPunct="0">
              <a:spcBef>
                <a:spcPct val="0"/>
              </a:spcBef>
              <a:spcAft>
                <a:spcPct val="0"/>
              </a:spcAft>
              <a:buFontTx/>
              <a:buChar char="•"/>
            </a:pPr>
            <a:r>
              <a:rPr kumimoji="0" lang="en-US" altLang="en-US" sz="1800" b="0" i="0" u="none" strike="noStrike" cap="none" normalizeH="0" baseline="0" dirty="0">
                <a:ln>
                  <a:noFill/>
                </a:ln>
                <a:solidFill>
                  <a:schemeClr val="tx1"/>
                </a:solidFill>
                <a:effectLst/>
              </a:rPr>
              <a:t>The </a:t>
            </a:r>
            <a:r>
              <a:rPr kumimoji="0" lang="en-US" altLang="en-US" sz="1800" b="1" i="0" u="none" strike="noStrike" cap="none" normalizeH="0" baseline="0" dirty="0">
                <a:ln>
                  <a:noFill/>
                </a:ln>
                <a:solidFill>
                  <a:schemeClr val="tx1"/>
                </a:solidFill>
                <a:effectLst/>
              </a:rPr>
              <a:t>Signal line (red)</a:t>
            </a:r>
            <a:r>
              <a:rPr kumimoji="0" lang="en-US" altLang="en-US" sz="1800" b="0" i="0" u="none" strike="noStrike" cap="none" normalizeH="0" baseline="0" dirty="0">
                <a:ln>
                  <a:noFill/>
                </a:ln>
                <a:solidFill>
                  <a:schemeClr val="tx1"/>
                </a:solidFill>
                <a:effectLst/>
              </a:rPr>
              <a:t> helps smooth signals.</a:t>
            </a:r>
            <a:r>
              <a:rPr lang="en-US" dirty="0"/>
              <a:t> Smoother version to filter noise and confirm signals</a:t>
            </a:r>
            <a:endParaRPr kumimoji="0" lang="en-US" altLang="en-US" sz="1800" b="0" i="0" u="none" strike="noStrike" cap="none" normalizeH="0" baseline="0" dirty="0">
              <a:ln>
                <a:noFill/>
              </a:ln>
              <a:solidFill>
                <a:schemeClr val="tx1"/>
              </a:solidFill>
              <a:effectLst/>
            </a:endParaRPr>
          </a:p>
          <a:p>
            <a:pPr lvl="0" eaLnBrk="0" fontAlgn="base" hangingPunct="0">
              <a:spcBef>
                <a:spcPct val="0"/>
              </a:spcBef>
              <a:spcAft>
                <a:spcPct val="0"/>
              </a:spcAft>
              <a:buFontTx/>
              <a:buChar char="•"/>
            </a:pPr>
            <a:r>
              <a:rPr kumimoji="0" lang="en-US" altLang="en-US" sz="1800" b="1" i="0" u="none" strike="noStrike" cap="none" normalizeH="0" baseline="0" dirty="0">
                <a:ln>
                  <a:noFill/>
                </a:ln>
                <a:solidFill>
                  <a:schemeClr val="tx1"/>
                </a:solidFill>
                <a:effectLst/>
              </a:rPr>
              <a:t>Crossovers</a:t>
            </a:r>
            <a:r>
              <a:rPr kumimoji="0" lang="en-US" altLang="en-US" sz="1800" b="0" i="0" u="none" strike="noStrike" cap="none" normalizeH="0" baseline="0" dirty="0">
                <a:ln>
                  <a:noFill/>
                </a:ln>
                <a:solidFill>
                  <a:schemeClr val="tx1"/>
                </a:solidFill>
                <a:effectLst/>
              </a:rPr>
              <a:t> suggest bullish or bearish momentum</a:t>
            </a:r>
            <a:r>
              <a:rPr lang="en-US" altLang="en-US" dirty="0"/>
              <a:t>. </a:t>
            </a:r>
            <a:r>
              <a:rPr lang="en-US" dirty="0"/>
              <a:t>It doesn’t guarantee a reversal but signals </a:t>
            </a:r>
            <a:r>
              <a:rPr lang="en-US" b="1" dirty="0"/>
              <a:t>weakening</a:t>
            </a:r>
            <a:r>
              <a:rPr lang="en-US" dirty="0"/>
              <a:t> trend strength.</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When MACD crosses the </a:t>
            </a:r>
            <a:r>
              <a:rPr kumimoji="0" lang="en-US" altLang="en-US" sz="1800" b="1" i="0" u="none" strike="noStrike" cap="none" normalizeH="0" baseline="0" dirty="0">
                <a:ln>
                  <a:noFill/>
                </a:ln>
                <a:solidFill>
                  <a:schemeClr val="tx1"/>
                </a:solidFill>
                <a:effectLst/>
              </a:rPr>
              <a:t>zero line</a:t>
            </a:r>
            <a:r>
              <a:rPr kumimoji="0" lang="en-US" altLang="en-US" sz="1800" b="0" i="0" u="none" strike="noStrike" cap="none" normalizeH="0" baseline="0" dirty="0">
                <a:ln>
                  <a:noFill/>
                </a:ln>
                <a:solidFill>
                  <a:schemeClr val="tx1"/>
                </a:solidFill>
                <a:effectLst/>
              </a:rPr>
              <a:t>, it often confirms a larger trend reversal.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
        <p:nvSpPr>
          <p:cNvPr id="6" name="TextBox 5">
            <a:extLst>
              <a:ext uri="{FF2B5EF4-FFF2-40B4-BE49-F238E27FC236}">
                <a16:creationId xmlns:a16="http://schemas.microsoft.com/office/drawing/2014/main" id="{9299628A-B685-2D6B-C598-FE49AD821F4B}"/>
              </a:ext>
            </a:extLst>
          </p:cNvPr>
          <p:cNvSpPr txBox="1"/>
          <p:nvPr/>
        </p:nvSpPr>
        <p:spPr>
          <a:xfrm>
            <a:off x="669768" y="4784585"/>
            <a:ext cx="6109854" cy="1754326"/>
          </a:xfrm>
          <a:prstGeom prst="rect">
            <a:avLst/>
          </a:prstGeom>
          <a:noFill/>
        </p:spPr>
        <p:txBody>
          <a:bodyPr wrap="square">
            <a:spAutoFit/>
          </a:bodyPr>
          <a:lstStyle/>
          <a:p>
            <a:r>
              <a:rPr lang="en-US" dirty="0"/>
              <a:t>After calculating the MACD and Signal line, we use their crossovers to detect buy/sell points, the zero line to confirm trend direction, and the histogram to measure the strength of momentum shifts. Together, these help us anticipate market reversals or trend continuations before they appear on price charts.</a:t>
            </a:r>
          </a:p>
        </p:txBody>
      </p:sp>
      <p:pic>
        <p:nvPicPr>
          <p:cNvPr id="8" name="Picture 7">
            <a:extLst>
              <a:ext uri="{FF2B5EF4-FFF2-40B4-BE49-F238E27FC236}">
                <a16:creationId xmlns:a16="http://schemas.microsoft.com/office/drawing/2014/main" id="{57163A5E-E481-65B5-E807-8731322AA6E4}"/>
              </a:ext>
            </a:extLst>
          </p:cNvPr>
          <p:cNvPicPr>
            <a:picLocks noChangeAspect="1"/>
          </p:cNvPicPr>
          <p:nvPr/>
        </p:nvPicPr>
        <p:blipFill>
          <a:blip r:embed="rId3"/>
          <a:stretch>
            <a:fillRect/>
          </a:stretch>
        </p:blipFill>
        <p:spPr>
          <a:xfrm>
            <a:off x="6642650" y="3513750"/>
            <a:ext cx="5475661" cy="3320311"/>
          </a:xfrm>
          <a:prstGeom prst="rect">
            <a:avLst/>
          </a:prstGeom>
        </p:spPr>
      </p:pic>
    </p:spTree>
    <p:extLst>
      <p:ext uri="{BB962C8B-B14F-4D97-AF65-F5344CB8AC3E}">
        <p14:creationId xmlns:p14="http://schemas.microsoft.com/office/powerpoint/2010/main" val="302504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0281D4-76E2-A2C1-186C-153B4064E8BF}"/>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5517C97B-EE9E-0D24-782E-7E577AD3FF5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13</a:t>
            </a:fld>
            <a:endParaRPr lang="en-US" dirty="0"/>
          </a:p>
        </p:txBody>
      </p:sp>
      <p:sp>
        <p:nvSpPr>
          <p:cNvPr id="3" name="TextBox 2">
            <a:extLst>
              <a:ext uri="{FF2B5EF4-FFF2-40B4-BE49-F238E27FC236}">
                <a16:creationId xmlns:a16="http://schemas.microsoft.com/office/drawing/2014/main" id="{B76C26DB-AE6F-A33E-EBF0-08DAD3F02C11}"/>
              </a:ext>
            </a:extLst>
          </p:cNvPr>
          <p:cNvSpPr txBox="1"/>
          <p:nvPr/>
        </p:nvSpPr>
        <p:spPr>
          <a:xfrm>
            <a:off x="308987" y="1694431"/>
            <a:ext cx="6104372" cy="1200329"/>
          </a:xfrm>
          <a:prstGeom prst="rect">
            <a:avLst/>
          </a:prstGeom>
          <a:noFill/>
        </p:spPr>
        <p:txBody>
          <a:bodyPr wrap="square">
            <a:spAutoFit/>
          </a:bodyPr>
          <a:lstStyle/>
          <a:p>
            <a:r>
              <a:rPr lang="en-US" dirty="0"/>
              <a:t>Volume tells us the truth behind price. Without volume, price moves may be weak or deceptive. By analyzing volume with price action, we confirm the strength of trends, identify breakouts, and gauge the liquidity of the stock</a:t>
            </a:r>
          </a:p>
        </p:txBody>
      </p:sp>
      <p:sp>
        <p:nvSpPr>
          <p:cNvPr id="5" name="TextBox 4">
            <a:extLst>
              <a:ext uri="{FF2B5EF4-FFF2-40B4-BE49-F238E27FC236}">
                <a16:creationId xmlns:a16="http://schemas.microsoft.com/office/drawing/2014/main" id="{EBDF0ED2-D77B-F642-9C86-6A446C48B945}"/>
              </a:ext>
            </a:extLst>
          </p:cNvPr>
          <p:cNvSpPr txBox="1"/>
          <p:nvPr/>
        </p:nvSpPr>
        <p:spPr>
          <a:xfrm>
            <a:off x="308987" y="5156020"/>
            <a:ext cx="6104372" cy="1200329"/>
          </a:xfrm>
          <a:prstGeom prst="rect">
            <a:avLst/>
          </a:prstGeom>
          <a:noFill/>
        </p:spPr>
        <p:txBody>
          <a:bodyPr wrap="square">
            <a:spAutoFit/>
          </a:bodyPr>
          <a:lstStyle/>
          <a:p>
            <a:pPr algn="l">
              <a:buNone/>
            </a:pPr>
            <a:r>
              <a:rPr lang="en-US" b="1" i="0" dirty="0">
                <a:effectLst/>
              </a:rPr>
              <a:t>Volume Signals:</a:t>
            </a:r>
            <a:endParaRPr lang="en-US" b="0" i="0" dirty="0">
              <a:effectLst/>
            </a:endParaRPr>
          </a:p>
          <a:p>
            <a:pPr algn="l">
              <a:buFont typeface="Arial" panose="020B0604020202020204" pitchFamily="34" charset="0"/>
              <a:buChar char="•"/>
            </a:pPr>
            <a:r>
              <a:rPr lang="en-US" b="0" i="0" dirty="0">
                <a:effectLst/>
              </a:rPr>
              <a:t>High volume on up days = Strong buying interest</a:t>
            </a:r>
          </a:p>
          <a:p>
            <a:pPr algn="l">
              <a:buFont typeface="Arial" panose="020B0604020202020204" pitchFamily="34" charset="0"/>
              <a:buChar char="•"/>
            </a:pPr>
            <a:r>
              <a:rPr lang="en-US" b="0" i="0" dirty="0">
                <a:effectLst/>
              </a:rPr>
              <a:t>High volume on down days = Strong selling pressure</a:t>
            </a:r>
          </a:p>
          <a:p>
            <a:pPr algn="l">
              <a:buFont typeface="Arial" panose="020B0604020202020204" pitchFamily="34" charset="0"/>
              <a:buChar char="•"/>
            </a:pPr>
            <a:r>
              <a:rPr lang="en-US" b="0" i="0" dirty="0">
                <a:effectLst/>
              </a:rPr>
              <a:t>Volume spikes often precede big price moves</a:t>
            </a:r>
          </a:p>
        </p:txBody>
      </p:sp>
      <p:sp>
        <p:nvSpPr>
          <p:cNvPr id="7" name="TextBox 6">
            <a:extLst>
              <a:ext uri="{FF2B5EF4-FFF2-40B4-BE49-F238E27FC236}">
                <a16:creationId xmlns:a16="http://schemas.microsoft.com/office/drawing/2014/main" id="{FF39F846-DDE2-70A4-220F-BD22B1196DD8}"/>
              </a:ext>
            </a:extLst>
          </p:cNvPr>
          <p:cNvSpPr txBox="1"/>
          <p:nvPr/>
        </p:nvSpPr>
        <p:spPr>
          <a:xfrm>
            <a:off x="3956539" y="863434"/>
            <a:ext cx="6104372" cy="830997"/>
          </a:xfrm>
          <a:prstGeom prst="rect">
            <a:avLst/>
          </a:prstGeom>
          <a:noFill/>
        </p:spPr>
        <p:txBody>
          <a:bodyPr wrap="square">
            <a:spAutoFit/>
          </a:bodyPr>
          <a:lstStyle/>
          <a:p>
            <a:r>
              <a:rPr lang="en-US" sz="2400" b="1" dirty="0"/>
              <a:t>Volume &amp; Liquidity Analysis</a:t>
            </a:r>
          </a:p>
          <a:p>
            <a:pPr algn="l">
              <a:buNone/>
            </a:pPr>
            <a:r>
              <a:rPr lang="en-US" sz="2400" b="1" i="0" dirty="0">
                <a:solidFill>
                  <a:srgbClr val="FAFAFA"/>
                </a:solidFill>
                <a:effectLst/>
                <a:latin typeface="Source Sans Pro" panose="020B0503030403020204" pitchFamily="34" charset="0"/>
              </a:rPr>
              <a:t>Volume &amp; Liquidity Analysis</a:t>
            </a:r>
          </a:p>
        </p:txBody>
      </p:sp>
      <p:sp>
        <p:nvSpPr>
          <p:cNvPr id="9" name="TextBox 8">
            <a:extLst>
              <a:ext uri="{FF2B5EF4-FFF2-40B4-BE49-F238E27FC236}">
                <a16:creationId xmlns:a16="http://schemas.microsoft.com/office/drawing/2014/main" id="{394D4A2F-8357-C728-0859-470E8D044DEA}"/>
              </a:ext>
            </a:extLst>
          </p:cNvPr>
          <p:cNvSpPr txBox="1"/>
          <p:nvPr/>
        </p:nvSpPr>
        <p:spPr>
          <a:xfrm>
            <a:off x="308987" y="2894760"/>
            <a:ext cx="6104372" cy="2031325"/>
          </a:xfrm>
          <a:prstGeom prst="rect">
            <a:avLst/>
          </a:prstGeom>
          <a:noFill/>
        </p:spPr>
        <p:txBody>
          <a:bodyPr wrap="square">
            <a:spAutoFit/>
          </a:bodyPr>
          <a:lstStyle/>
          <a:p>
            <a:pPr>
              <a:buNone/>
            </a:pPr>
            <a:r>
              <a:rPr lang="en-US" b="1" dirty="0"/>
              <a:t>Liquidity</a:t>
            </a:r>
            <a:r>
              <a:rPr lang="en-US" dirty="0"/>
              <a:t> means how </a:t>
            </a:r>
            <a:r>
              <a:rPr lang="en-US" b="1" dirty="0"/>
              <a:t>easily and quickly</a:t>
            </a:r>
            <a:r>
              <a:rPr lang="en-US" dirty="0"/>
              <a:t> a stock can be </a:t>
            </a:r>
            <a:r>
              <a:rPr lang="en-US" b="1" dirty="0"/>
              <a:t>bought or sold</a:t>
            </a:r>
            <a:r>
              <a:rPr lang="en-US" dirty="0"/>
              <a:t> without causing a significant change in its price.</a:t>
            </a:r>
          </a:p>
          <a:p>
            <a:pPr>
              <a:buFont typeface="Arial" panose="020B0604020202020204" pitchFamily="34" charset="0"/>
              <a:buChar char="•"/>
            </a:pPr>
            <a:r>
              <a:rPr lang="en-US" b="1" dirty="0"/>
              <a:t>High liquidity</a:t>
            </a:r>
            <a:r>
              <a:rPr lang="en-US" dirty="0"/>
              <a:t> = Many buyers and sellers → tighter bid/ask spread → stable price movement.</a:t>
            </a:r>
          </a:p>
          <a:p>
            <a:pPr>
              <a:buFont typeface="Arial" panose="020B0604020202020204" pitchFamily="34" charset="0"/>
              <a:buChar char="•"/>
            </a:pPr>
            <a:r>
              <a:rPr lang="en-US" b="1" dirty="0"/>
              <a:t>Low liquidity</a:t>
            </a:r>
            <a:r>
              <a:rPr lang="en-US" dirty="0"/>
              <a:t> = Fewer participants → larger price swings → higher trading risk.</a:t>
            </a:r>
          </a:p>
        </p:txBody>
      </p:sp>
      <p:pic>
        <p:nvPicPr>
          <p:cNvPr id="11" name="Picture 10">
            <a:extLst>
              <a:ext uri="{FF2B5EF4-FFF2-40B4-BE49-F238E27FC236}">
                <a16:creationId xmlns:a16="http://schemas.microsoft.com/office/drawing/2014/main" id="{7F9E175A-8FB5-CF47-4801-924F45B6EC71}"/>
              </a:ext>
            </a:extLst>
          </p:cNvPr>
          <p:cNvPicPr>
            <a:picLocks noChangeAspect="1"/>
          </p:cNvPicPr>
          <p:nvPr/>
        </p:nvPicPr>
        <p:blipFill>
          <a:blip r:embed="rId3"/>
          <a:stretch>
            <a:fillRect/>
          </a:stretch>
        </p:blipFill>
        <p:spPr>
          <a:xfrm>
            <a:off x="6413359" y="2281692"/>
            <a:ext cx="5572507" cy="3787511"/>
          </a:xfrm>
          <a:prstGeom prst="rect">
            <a:avLst/>
          </a:prstGeom>
        </p:spPr>
      </p:pic>
    </p:spTree>
    <p:extLst>
      <p:ext uri="{BB962C8B-B14F-4D97-AF65-F5344CB8AC3E}">
        <p14:creationId xmlns:p14="http://schemas.microsoft.com/office/powerpoint/2010/main" val="4130824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38E838-FF17-A03D-D7CD-83B0D6567984}"/>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FBDFBF30-C0C7-0B17-1C56-05D805C2BA26}"/>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14</a:t>
            </a:fld>
            <a:endParaRPr lang="en-US" dirty="0"/>
          </a:p>
        </p:txBody>
      </p:sp>
      <p:graphicFrame>
        <p:nvGraphicFramePr>
          <p:cNvPr id="2" name="Table 1">
            <a:extLst>
              <a:ext uri="{FF2B5EF4-FFF2-40B4-BE49-F238E27FC236}">
                <a16:creationId xmlns:a16="http://schemas.microsoft.com/office/drawing/2014/main" id="{602C5368-1EC5-7D1A-774A-AE4103449304}"/>
              </a:ext>
            </a:extLst>
          </p:cNvPr>
          <p:cNvGraphicFramePr>
            <a:graphicFrameLocks noGrp="1"/>
          </p:cNvGraphicFramePr>
          <p:nvPr>
            <p:extLst>
              <p:ext uri="{D42A27DB-BD31-4B8C-83A1-F6EECF244321}">
                <p14:modId xmlns:p14="http://schemas.microsoft.com/office/powerpoint/2010/main" val="2744511497"/>
              </p:ext>
            </p:extLst>
          </p:nvPr>
        </p:nvGraphicFramePr>
        <p:xfrm>
          <a:off x="5852783" y="1851185"/>
          <a:ext cx="6134898" cy="4741949"/>
        </p:xfrm>
        <a:graphic>
          <a:graphicData uri="http://schemas.openxmlformats.org/drawingml/2006/table">
            <a:tbl>
              <a:tblPr/>
              <a:tblGrid>
                <a:gridCol w="2044966">
                  <a:extLst>
                    <a:ext uri="{9D8B030D-6E8A-4147-A177-3AD203B41FA5}">
                      <a16:colId xmlns:a16="http://schemas.microsoft.com/office/drawing/2014/main" val="3676104146"/>
                    </a:ext>
                  </a:extLst>
                </a:gridCol>
                <a:gridCol w="2044966">
                  <a:extLst>
                    <a:ext uri="{9D8B030D-6E8A-4147-A177-3AD203B41FA5}">
                      <a16:colId xmlns:a16="http://schemas.microsoft.com/office/drawing/2014/main" val="544123015"/>
                    </a:ext>
                  </a:extLst>
                </a:gridCol>
                <a:gridCol w="2044966">
                  <a:extLst>
                    <a:ext uri="{9D8B030D-6E8A-4147-A177-3AD203B41FA5}">
                      <a16:colId xmlns:a16="http://schemas.microsoft.com/office/drawing/2014/main" val="502296440"/>
                    </a:ext>
                  </a:extLst>
                </a:gridCol>
              </a:tblGrid>
              <a:tr h="210265">
                <a:tc>
                  <a:txBody>
                    <a:bodyPr/>
                    <a:lstStyle/>
                    <a:p>
                      <a:pPr>
                        <a:buNone/>
                      </a:pPr>
                      <a:r>
                        <a:rPr lang="en-US" sz="1000" b="1"/>
                        <a:t>Metric</a:t>
                      </a:r>
                      <a:endParaRPr lang="en-US" sz="1000"/>
                    </a:p>
                  </a:txBody>
                  <a:tcPr marL="50015" marR="50015" marT="25008" marB="25008" anchor="ctr">
                    <a:lnL>
                      <a:noFill/>
                    </a:lnL>
                    <a:lnR>
                      <a:noFill/>
                    </a:lnR>
                    <a:lnT>
                      <a:noFill/>
                    </a:lnT>
                    <a:lnB>
                      <a:noFill/>
                    </a:lnB>
                    <a:noFill/>
                  </a:tcPr>
                </a:tc>
                <a:tc>
                  <a:txBody>
                    <a:bodyPr/>
                    <a:lstStyle/>
                    <a:p>
                      <a:pPr>
                        <a:buNone/>
                      </a:pPr>
                      <a:r>
                        <a:rPr lang="en-US" sz="1000" b="1"/>
                        <a:t>What It Tells Us</a:t>
                      </a:r>
                      <a:endParaRPr lang="en-US" sz="1000"/>
                    </a:p>
                  </a:txBody>
                  <a:tcPr marL="50015" marR="50015" marT="25008" marB="25008" anchor="ctr">
                    <a:lnL>
                      <a:noFill/>
                    </a:lnL>
                    <a:lnR>
                      <a:noFill/>
                    </a:lnR>
                    <a:lnT>
                      <a:noFill/>
                    </a:lnT>
                    <a:lnB>
                      <a:noFill/>
                    </a:lnB>
                    <a:noFill/>
                  </a:tcPr>
                </a:tc>
                <a:tc>
                  <a:txBody>
                    <a:bodyPr/>
                    <a:lstStyle/>
                    <a:p>
                      <a:pPr>
                        <a:buNone/>
                      </a:pPr>
                      <a:r>
                        <a:rPr lang="en-US" sz="1000" b="1"/>
                        <a:t>Conclusion / Signal</a:t>
                      </a:r>
                      <a:endParaRPr lang="en-US" sz="1000"/>
                    </a:p>
                  </a:txBody>
                  <a:tcPr marL="50015" marR="50015" marT="25008" marB="25008" anchor="ctr">
                    <a:lnL>
                      <a:noFill/>
                    </a:lnL>
                    <a:lnR>
                      <a:noFill/>
                    </a:lnR>
                    <a:lnT>
                      <a:noFill/>
                    </a:lnT>
                    <a:lnB>
                      <a:noFill/>
                    </a:lnB>
                    <a:noFill/>
                  </a:tcPr>
                </a:tc>
                <a:extLst>
                  <a:ext uri="{0D108BD9-81ED-4DB2-BD59-A6C34878D82A}">
                    <a16:rowId xmlns:a16="http://schemas.microsoft.com/office/drawing/2014/main" val="3942664450"/>
                  </a:ext>
                </a:extLst>
              </a:tr>
              <a:tr h="685193">
                <a:tc>
                  <a:txBody>
                    <a:bodyPr/>
                    <a:lstStyle/>
                    <a:p>
                      <a:pPr>
                        <a:buNone/>
                      </a:pPr>
                      <a:r>
                        <a:rPr lang="en-US" sz="1000" b="1"/>
                        <a:t>P/E Ratio</a:t>
                      </a:r>
                      <a:endParaRPr lang="en-US" sz="1000"/>
                    </a:p>
                  </a:txBody>
                  <a:tcPr marL="50015" marR="50015" marT="25008" marB="25008" anchor="ctr">
                    <a:lnL>
                      <a:noFill/>
                    </a:lnL>
                    <a:lnR>
                      <a:noFill/>
                    </a:lnR>
                    <a:lnT>
                      <a:noFill/>
                    </a:lnT>
                    <a:lnB>
                      <a:noFill/>
                    </a:lnB>
                    <a:noFill/>
                  </a:tcPr>
                </a:tc>
                <a:tc>
                  <a:txBody>
                    <a:bodyPr/>
                    <a:lstStyle/>
                    <a:p>
                      <a:pPr>
                        <a:buNone/>
                      </a:pPr>
                      <a:r>
                        <a:rPr lang="en-US" sz="1000"/>
                        <a:t>Price-to-Earnings ratio. High = overvalued or growth expected. Low = undervalued or weak outlook.</a:t>
                      </a:r>
                    </a:p>
                  </a:txBody>
                  <a:tcPr marL="50015" marR="50015" marT="25008" marB="25008" anchor="ctr">
                    <a:lnL>
                      <a:noFill/>
                    </a:lnL>
                    <a:lnR>
                      <a:noFill/>
                    </a:lnR>
                    <a:lnT>
                      <a:noFill/>
                    </a:lnT>
                    <a:lnB>
                      <a:noFill/>
                    </a:lnB>
                    <a:noFill/>
                  </a:tcPr>
                </a:tc>
                <a:tc>
                  <a:txBody>
                    <a:bodyPr/>
                    <a:lstStyle/>
                    <a:p>
                      <a:pPr>
                        <a:buNone/>
                      </a:pPr>
                      <a:r>
                        <a:rPr lang="en-US" sz="1000" dirty="0"/>
                        <a:t> </a:t>
                      </a:r>
                      <a:r>
                        <a:rPr lang="en-US" sz="1000" b="1" dirty="0"/>
                        <a:t>Compare to industry average</a:t>
                      </a:r>
                      <a:r>
                        <a:rPr lang="en-US" sz="1000" dirty="0"/>
                        <a:t>. A low P/E may indicate a good entry or poor future.</a:t>
                      </a:r>
                    </a:p>
                  </a:txBody>
                  <a:tcPr marL="50015" marR="50015" marT="25008" marB="25008" anchor="ctr">
                    <a:lnL>
                      <a:noFill/>
                    </a:lnL>
                    <a:lnR>
                      <a:noFill/>
                    </a:lnR>
                    <a:lnT>
                      <a:noFill/>
                    </a:lnT>
                    <a:lnB>
                      <a:noFill/>
                    </a:lnB>
                    <a:noFill/>
                  </a:tcPr>
                </a:tc>
                <a:extLst>
                  <a:ext uri="{0D108BD9-81ED-4DB2-BD59-A6C34878D82A}">
                    <a16:rowId xmlns:a16="http://schemas.microsoft.com/office/drawing/2014/main" val="2029131287"/>
                  </a:ext>
                </a:extLst>
              </a:tr>
              <a:tr h="526883">
                <a:tc>
                  <a:txBody>
                    <a:bodyPr/>
                    <a:lstStyle/>
                    <a:p>
                      <a:pPr>
                        <a:buNone/>
                      </a:pPr>
                      <a:r>
                        <a:rPr lang="en-US" sz="1000" b="1" dirty="0"/>
                        <a:t>EPS</a:t>
                      </a:r>
                      <a:endParaRPr lang="en-US" sz="1000" dirty="0"/>
                    </a:p>
                  </a:txBody>
                  <a:tcPr marL="50015" marR="50015" marT="25008" marB="25008" anchor="ctr">
                    <a:lnL>
                      <a:noFill/>
                    </a:lnL>
                    <a:lnR>
                      <a:noFill/>
                    </a:lnR>
                    <a:lnT>
                      <a:noFill/>
                    </a:lnT>
                    <a:lnB>
                      <a:noFill/>
                    </a:lnB>
                    <a:noFill/>
                  </a:tcPr>
                </a:tc>
                <a:tc>
                  <a:txBody>
                    <a:bodyPr/>
                    <a:lstStyle/>
                    <a:p>
                      <a:pPr>
                        <a:buNone/>
                      </a:pPr>
                      <a:r>
                        <a:rPr lang="en-US" sz="1000" dirty="0"/>
                        <a:t>Earnings Per Share. Profitability </a:t>
                      </a:r>
                      <a:r>
                        <a:rPr lang="en-US" sz="1000" b="1" dirty="0"/>
                        <a:t>per share</a:t>
                      </a:r>
                      <a:r>
                        <a:rPr lang="en-US" sz="1000" dirty="0"/>
                        <a:t>. Higher = more profitable.</a:t>
                      </a:r>
                    </a:p>
                  </a:txBody>
                  <a:tcPr marL="50015" marR="50015" marT="25008" marB="25008" anchor="ctr">
                    <a:lnL>
                      <a:noFill/>
                    </a:lnL>
                    <a:lnR>
                      <a:noFill/>
                    </a:lnR>
                    <a:lnT>
                      <a:noFill/>
                    </a:lnT>
                    <a:lnB>
                      <a:noFill/>
                    </a:lnB>
                    <a:noFill/>
                  </a:tcPr>
                </a:tc>
                <a:tc>
                  <a:txBody>
                    <a:bodyPr/>
                    <a:lstStyle/>
                    <a:p>
                      <a:pPr>
                        <a:buNone/>
                      </a:pPr>
                      <a:r>
                        <a:rPr lang="en-US" sz="1000" dirty="0"/>
                        <a:t>Indicates how much money the company makes for each share. Look for </a:t>
                      </a:r>
                      <a:r>
                        <a:rPr lang="en-US" sz="1000" b="1" dirty="0"/>
                        <a:t>rising EPS</a:t>
                      </a:r>
                      <a:r>
                        <a:rPr lang="en-US" sz="1000" dirty="0"/>
                        <a:t>.</a:t>
                      </a:r>
                    </a:p>
                  </a:txBody>
                  <a:tcPr marL="50015" marR="50015" marT="25008" marB="25008" anchor="ctr">
                    <a:lnL>
                      <a:noFill/>
                    </a:lnL>
                    <a:lnR>
                      <a:noFill/>
                    </a:lnR>
                    <a:lnT>
                      <a:noFill/>
                    </a:lnT>
                    <a:lnB>
                      <a:noFill/>
                    </a:lnB>
                    <a:noFill/>
                  </a:tcPr>
                </a:tc>
                <a:extLst>
                  <a:ext uri="{0D108BD9-81ED-4DB2-BD59-A6C34878D82A}">
                    <a16:rowId xmlns:a16="http://schemas.microsoft.com/office/drawing/2014/main" val="4227713320"/>
                  </a:ext>
                </a:extLst>
              </a:tr>
              <a:tr h="685193">
                <a:tc>
                  <a:txBody>
                    <a:bodyPr/>
                    <a:lstStyle/>
                    <a:p>
                      <a:pPr>
                        <a:buNone/>
                      </a:pPr>
                      <a:r>
                        <a:rPr lang="en-US" sz="1000" b="1"/>
                        <a:t>Revenue Growth</a:t>
                      </a:r>
                      <a:endParaRPr lang="en-US" sz="1000"/>
                    </a:p>
                  </a:txBody>
                  <a:tcPr marL="50015" marR="50015" marT="25008" marB="25008" anchor="ctr">
                    <a:lnL>
                      <a:noFill/>
                    </a:lnL>
                    <a:lnR>
                      <a:noFill/>
                    </a:lnR>
                    <a:lnT>
                      <a:noFill/>
                    </a:lnT>
                    <a:lnB>
                      <a:noFill/>
                    </a:lnB>
                    <a:noFill/>
                  </a:tcPr>
                </a:tc>
                <a:tc>
                  <a:txBody>
                    <a:bodyPr/>
                    <a:lstStyle/>
                    <a:p>
                      <a:pPr>
                        <a:buNone/>
                      </a:pPr>
                      <a:r>
                        <a:rPr lang="en-US" sz="1000"/>
                        <a:t>How fast a company’s sales are growing YoY. Shows demand, market expansion, and performance.</a:t>
                      </a:r>
                    </a:p>
                  </a:txBody>
                  <a:tcPr marL="50015" marR="50015" marT="25008" marB="25008" anchor="ctr">
                    <a:lnL>
                      <a:noFill/>
                    </a:lnL>
                    <a:lnR>
                      <a:noFill/>
                    </a:lnR>
                    <a:lnT>
                      <a:noFill/>
                    </a:lnT>
                    <a:lnB>
                      <a:noFill/>
                    </a:lnB>
                    <a:noFill/>
                  </a:tcPr>
                </a:tc>
                <a:tc>
                  <a:txBody>
                    <a:bodyPr/>
                    <a:lstStyle/>
                    <a:p>
                      <a:pPr>
                        <a:buNone/>
                      </a:pPr>
                      <a:r>
                        <a:rPr lang="en-US" sz="1000" dirty="0"/>
                        <a:t> </a:t>
                      </a:r>
                      <a:r>
                        <a:rPr lang="en-US" sz="1000" b="1" dirty="0"/>
                        <a:t>Higher is better</a:t>
                      </a:r>
                      <a:r>
                        <a:rPr lang="en-US" sz="1000" dirty="0"/>
                        <a:t>. Look for consistent and above-industry growth.</a:t>
                      </a:r>
                    </a:p>
                  </a:txBody>
                  <a:tcPr marL="50015" marR="50015" marT="25008" marB="25008" anchor="ctr">
                    <a:lnL>
                      <a:noFill/>
                    </a:lnL>
                    <a:lnR>
                      <a:noFill/>
                    </a:lnR>
                    <a:lnT>
                      <a:noFill/>
                    </a:lnT>
                    <a:lnB>
                      <a:noFill/>
                    </a:lnB>
                    <a:noFill/>
                  </a:tcPr>
                </a:tc>
                <a:extLst>
                  <a:ext uri="{0D108BD9-81ED-4DB2-BD59-A6C34878D82A}">
                    <a16:rowId xmlns:a16="http://schemas.microsoft.com/office/drawing/2014/main" val="2830508095"/>
                  </a:ext>
                </a:extLst>
              </a:tr>
              <a:tr h="526883">
                <a:tc>
                  <a:txBody>
                    <a:bodyPr/>
                    <a:lstStyle/>
                    <a:p>
                      <a:pPr>
                        <a:buNone/>
                      </a:pPr>
                      <a:r>
                        <a:rPr lang="en-US" sz="1000" b="1"/>
                        <a:t>Net Profit Margin</a:t>
                      </a:r>
                      <a:endParaRPr lang="en-US" sz="1000"/>
                    </a:p>
                  </a:txBody>
                  <a:tcPr marL="50015" marR="50015" marT="25008" marB="25008" anchor="ctr">
                    <a:lnL>
                      <a:noFill/>
                    </a:lnL>
                    <a:lnR>
                      <a:noFill/>
                    </a:lnR>
                    <a:lnT>
                      <a:noFill/>
                    </a:lnT>
                    <a:lnB>
                      <a:noFill/>
                    </a:lnB>
                    <a:noFill/>
                  </a:tcPr>
                </a:tc>
                <a:tc>
                  <a:txBody>
                    <a:bodyPr/>
                    <a:lstStyle/>
                    <a:p>
                      <a:pPr>
                        <a:buNone/>
                      </a:pPr>
                      <a:r>
                        <a:rPr lang="en-US" sz="1000" dirty="0"/>
                        <a:t>How much profit is made from each dollar of revenue. Efficiency indicator.</a:t>
                      </a:r>
                    </a:p>
                  </a:txBody>
                  <a:tcPr marL="50015" marR="50015" marT="25008" marB="25008" anchor="ctr">
                    <a:lnL>
                      <a:noFill/>
                    </a:lnL>
                    <a:lnR>
                      <a:noFill/>
                    </a:lnR>
                    <a:lnT>
                      <a:noFill/>
                    </a:lnT>
                    <a:lnB>
                      <a:noFill/>
                    </a:lnB>
                    <a:noFill/>
                  </a:tcPr>
                </a:tc>
                <a:tc>
                  <a:txBody>
                    <a:bodyPr/>
                    <a:lstStyle/>
                    <a:p>
                      <a:pPr>
                        <a:buNone/>
                      </a:pPr>
                      <a:r>
                        <a:rPr lang="en-US" sz="1000" dirty="0"/>
                        <a:t> High margin = good cost control. Look for </a:t>
                      </a:r>
                      <a:r>
                        <a:rPr lang="en-US" sz="1000" b="1" dirty="0"/>
                        <a:t>improving or stable margins</a:t>
                      </a:r>
                      <a:r>
                        <a:rPr lang="en-US" sz="1000" dirty="0"/>
                        <a:t>.</a:t>
                      </a:r>
                    </a:p>
                  </a:txBody>
                  <a:tcPr marL="50015" marR="50015" marT="25008" marB="25008" anchor="ctr">
                    <a:lnL>
                      <a:noFill/>
                    </a:lnL>
                    <a:lnR>
                      <a:noFill/>
                    </a:lnR>
                    <a:lnT>
                      <a:noFill/>
                    </a:lnT>
                    <a:lnB>
                      <a:noFill/>
                    </a:lnB>
                    <a:noFill/>
                  </a:tcPr>
                </a:tc>
                <a:extLst>
                  <a:ext uri="{0D108BD9-81ED-4DB2-BD59-A6C34878D82A}">
                    <a16:rowId xmlns:a16="http://schemas.microsoft.com/office/drawing/2014/main" val="1676773442"/>
                  </a:ext>
                </a:extLst>
              </a:tr>
              <a:tr h="526883">
                <a:tc>
                  <a:txBody>
                    <a:bodyPr/>
                    <a:lstStyle/>
                    <a:p>
                      <a:pPr>
                        <a:buNone/>
                      </a:pPr>
                      <a:r>
                        <a:rPr lang="en-US" sz="1000" b="1"/>
                        <a:t>ROE</a:t>
                      </a:r>
                      <a:endParaRPr lang="en-US" sz="1000"/>
                    </a:p>
                  </a:txBody>
                  <a:tcPr marL="50015" marR="50015" marT="25008" marB="25008" anchor="ctr">
                    <a:lnL>
                      <a:noFill/>
                    </a:lnL>
                    <a:lnR>
                      <a:noFill/>
                    </a:lnR>
                    <a:lnT>
                      <a:noFill/>
                    </a:lnT>
                    <a:lnB>
                      <a:noFill/>
                    </a:lnB>
                    <a:noFill/>
                  </a:tcPr>
                </a:tc>
                <a:tc>
                  <a:txBody>
                    <a:bodyPr/>
                    <a:lstStyle/>
                    <a:p>
                      <a:pPr>
                        <a:buNone/>
                      </a:pPr>
                      <a:r>
                        <a:rPr lang="en-US" sz="1000"/>
                        <a:t>Return on Equity. Profit generated from shareholders’ equity.</a:t>
                      </a:r>
                    </a:p>
                  </a:txBody>
                  <a:tcPr marL="50015" marR="50015" marT="25008" marB="25008" anchor="ctr">
                    <a:lnL>
                      <a:noFill/>
                    </a:lnL>
                    <a:lnR>
                      <a:noFill/>
                    </a:lnR>
                    <a:lnT>
                      <a:noFill/>
                    </a:lnT>
                    <a:lnB>
                      <a:noFill/>
                    </a:lnB>
                    <a:noFill/>
                  </a:tcPr>
                </a:tc>
                <a:tc>
                  <a:txBody>
                    <a:bodyPr/>
                    <a:lstStyle/>
                    <a:p>
                      <a:pPr>
                        <a:buNone/>
                      </a:pPr>
                      <a:r>
                        <a:rPr lang="en-US" sz="1000" dirty="0"/>
                        <a:t> &gt;15% is excellent. Shows how well capital is being reinvested.</a:t>
                      </a:r>
                    </a:p>
                  </a:txBody>
                  <a:tcPr marL="50015" marR="50015" marT="25008" marB="25008" anchor="ctr">
                    <a:lnL>
                      <a:noFill/>
                    </a:lnL>
                    <a:lnR>
                      <a:noFill/>
                    </a:lnR>
                    <a:lnT>
                      <a:noFill/>
                    </a:lnT>
                    <a:lnB>
                      <a:noFill/>
                    </a:lnB>
                    <a:noFill/>
                  </a:tcPr>
                </a:tc>
                <a:extLst>
                  <a:ext uri="{0D108BD9-81ED-4DB2-BD59-A6C34878D82A}">
                    <a16:rowId xmlns:a16="http://schemas.microsoft.com/office/drawing/2014/main" val="2464172441"/>
                  </a:ext>
                </a:extLst>
              </a:tr>
              <a:tr h="526883">
                <a:tc>
                  <a:txBody>
                    <a:bodyPr/>
                    <a:lstStyle/>
                    <a:p>
                      <a:pPr>
                        <a:buNone/>
                      </a:pPr>
                      <a:r>
                        <a:rPr lang="en-US" sz="1000" b="1"/>
                        <a:t>Debt to Equity</a:t>
                      </a:r>
                      <a:endParaRPr lang="en-US" sz="1000"/>
                    </a:p>
                  </a:txBody>
                  <a:tcPr marL="50015" marR="50015" marT="25008" marB="25008" anchor="ctr">
                    <a:lnL>
                      <a:noFill/>
                    </a:lnL>
                    <a:lnR>
                      <a:noFill/>
                    </a:lnR>
                    <a:lnT>
                      <a:noFill/>
                    </a:lnT>
                    <a:lnB>
                      <a:noFill/>
                    </a:lnB>
                    <a:noFill/>
                  </a:tcPr>
                </a:tc>
                <a:tc>
                  <a:txBody>
                    <a:bodyPr/>
                    <a:lstStyle/>
                    <a:p>
                      <a:pPr>
                        <a:buNone/>
                      </a:pPr>
                      <a:r>
                        <a:rPr lang="en-US" sz="1000"/>
                        <a:t>Leverage ratio. Indicates how much debt a company uses to finance operations.</a:t>
                      </a:r>
                    </a:p>
                  </a:txBody>
                  <a:tcPr marL="50015" marR="50015" marT="25008" marB="25008" anchor="ctr">
                    <a:lnL>
                      <a:noFill/>
                    </a:lnL>
                    <a:lnR>
                      <a:noFill/>
                    </a:lnR>
                    <a:lnT>
                      <a:noFill/>
                    </a:lnT>
                    <a:lnB>
                      <a:noFill/>
                    </a:lnB>
                    <a:noFill/>
                  </a:tcPr>
                </a:tc>
                <a:tc>
                  <a:txBody>
                    <a:bodyPr/>
                    <a:lstStyle/>
                    <a:p>
                      <a:pPr>
                        <a:buNone/>
                      </a:pPr>
                      <a:r>
                        <a:rPr lang="en-US" sz="1000" dirty="0"/>
                        <a:t> Lower is safer. High D/E could signal risk unless justified by strong returns.</a:t>
                      </a:r>
                    </a:p>
                  </a:txBody>
                  <a:tcPr marL="50015" marR="50015" marT="25008" marB="25008" anchor="ctr">
                    <a:lnL>
                      <a:noFill/>
                    </a:lnL>
                    <a:lnR>
                      <a:noFill/>
                    </a:lnR>
                    <a:lnT>
                      <a:noFill/>
                    </a:lnT>
                    <a:lnB>
                      <a:noFill/>
                    </a:lnB>
                    <a:noFill/>
                  </a:tcPr>
                </a:tc>
                <a:extLst>
                  <a:ext uri="{0D108BD9-81ED-4DB2-BD59-A6C34878D82A}">
                    <a16:rowId xmlns:a16="http://schemas.microsoft.com/office/drawing/2014/main" val="2970260263"/>
                  </a:ext>
                </a:extLst>
              </a:tr>
              <a:tr h="526883">
                <a:tc>
                  <a:txBody>
                    <a:bodyPr/>
                    <a:lstStyle/>
                    <a:p>
                      <a:pPr>
                        <a:buNone/>
                      </a:pPr>
                      <a:r>
                        <a:rPr lang="en-US" sz="1000" b="1"/>
                        <a:t>Dividend Yield</a:t>
                      </a:r>
                      <a:endParaRPr lang="en-US" sz="1000"/>
                    </a:p>
                  </a:txBody>
                  <a:tcPr marL="50015" marR="50015" marT="25008" marB="25008" anchor="ctr">
                    <a:lnL>
                      <a:noFill/>
                    </a:lnL>
                    <a:lnR>
                      <a:noFill/>
                    </a:lnR>
                    <a:lnT>
                      <a:noFill/>
                    </a:lnT>
                    <a:lnB>
                      <a:noFill/>
                    </a:lnB>
                    <a:noFill/>
                  </a:tcPr>
                </a:tc>
                <a:tc>
                  <a:txBody>
                    <a:bodyPr/>
                    <a:lstStyle/>
                    <a:p>
                      <a:pPr>
                        <a:buNone/>
                      </a:pPr>
                      <a:r>
                        <a:rPr lang="en-US" sz="1000"/>
                        <a:t>Annual dividend / price. Attractive to income investors.</a:t>
                      </a:r>
                    </a:p>
                  </a:txBody>
                  <a:tcPr marL="50015" marR="50015" marT="25008" marB="25008" anchor="ctr">
                    <a:lnL>
                      <a:noFill/>
                    </a:lnL>
                    <a:lnR>
                      <a:noFill/>
                    </a:lnR>
                    <a:lnT>
                      <a:noFill/>
                    </a:lnT>
                    <a:lnB>
                      <a:noFill/>
                    </a:lnB>
                    <a:noFill/>
                  </a:tcPr>
                </a:tc>
                <a:tc>
                  <a:txBody>
                    <a:bodyPr/>
                    <a:lstStyle/>
                    <a:p>
                      <a:pPr>
                        <a:buNone/>
                      </a:pPr>
                      <a:r>
                        <a:rPr lang="en-US" sz="1000" dirty="0"/>
                        <a:t> High yield can be attractive — but too high may signal risk or unsustainable payouts.</a:t>
                      </a:r>
                    </a:p>
                  </a:txBody>
                  <a:tcPr marL="50015" marR="50015" marT="25008" marB="25008" anchor="ctr">
                    <a:lnL>
                      <a:noFill/>
                    </a:lnL>
                    <a:lnR>
                      <a:noFill/>
                    </a:lnR>
                    <a:lnT>
                      <a:noFill/>
                    </a:lnT>
                    <a:lnB>
                      <a:noFill/>
                    </a:lnB>
                    <a:noFill/>
                  </a:tcPr>
                </a:tc>
                <a:extLst>
                  <a:ext uri="{0D108BD9-81ED-4DB2-BD59-A6C34878D82A}">
                    <a16:rowId xmlns:a16="http://schemas.microsoft.com/office/drawing/2014/main" val="247233774"/>
                  </a:ext>
                </a:extLst>
              </a:tr>
              <a:tr h="526883">
                <a:tc>
                  <a:txBody>
                    <a:bodyPr/>
                    <a:lstStyle/>
                    <a:p>
                      <a:pPr>
                        <a:buNone/>
                      </a:pPr>
                      <a:r>
                        <a:rPr lang="en-US" sz="1000" b="1"/>
                        <a:t>Free Cash Flow (FCF)</a:t>
                      </a:r>
                      <a:endParaRPr lang="en-US" sz="1000"/>
                    </a:p>
                  </a:txBody>
                  <a:tcPr marL="50015" marR="50015" marT="25008" marB="25008" anchor="ctr">
                    <a:lnL>
                      <a:noFill/>
                    </a:lnL>
                    <a:lnR>
                      <a:noFill/>
                    </a:lnR>
                    <a:lnT>
                      <a:noFill/>
                    </a:lnT>
                    <a:lnB>
                      <a:noFill/>
                    </a:lnB>
                    <a:noFill/>
                  </a:tcPr>
                </a:tc>
                <a:tc>
                  <a:txBody>
                    <a:bodyPr/>
                    <a:lstStyle/>
                    <a:p>
                      <a:pPr>
                        <a:buNone/>
                      </a:pPr>
                      <a:r>
                        <a:rPr lang="en-US" sz="1000"/>
                        <a:t>Cash left after CapEx and OpEx. Critical for reinvestment and dividends.</a:t>
                      </a:r>
                    </a:p>
                  </a:txBody>
                  <a:tcPr marL="50015" marR="50015" marT="25008" marB="25008" anchor="ctr">
                    <a:lnL>
                      <a:noFill/>
                    </a:lnL>
                    <a:lnR>
                      <a:noFill/>
                    </a:lnR>
                    <a:lnT>
                      <a:noFill/>
                    </a:lnT>
                    <a:lnB>
                      <a:noFill/>
                    </a:lnB>
                    <a:noFill/>
                  </a:tcPr>
                </a:tc>
                <a:tc>
                  <a:txBody>
                    <a:bodyPr/>
                    <a:lstStyle/>
                    <a:p>
                      <a:pPr>
                        <a:buNone/>
                      </a:pPr>
                      <a:r>
                        <a:rPr lang="en-US" sz="1000" dirty="0"/>
                        <a:t> Positive FCF = financially healthy. Look for </a:t>
                      </a:r>
                      <a:r>
                        <a:rPr lang="en-US" sz="1000" b="1" dirty="0"/>
                        <a:t>growing FCF</a:t>
                      </a:r>
                      <a:r>
                        <a:rPr lang="en-US" sz="1000" dirty="0"/>
                        <a:t> over time.</a:t>
                      </a:r>
                    </a:p>
                  </a:txBody>
                  <a:tcPr marL="50015" marR="50015" marT="25008" marB="25008" anchor="ctr">
                    <a:lnL>
                      <a:noFill/>
                    </a:lnL>
                    <a:lnR>
                      <a:noFill/>
                    </a:lnR>
                    <a:lnT>
                      <a:noFill/>
                    </a:lnT>
                    <a:lnB>
                      <a:noFill/>
                    </a:lnB>
                    <a:noFill/>
                  </a:tcPr>
                </a:tc>
                <a:extLst>
                  <a:ext uri="{0D108BD9-81ED-4DB2-BD59-A6C34878D82A}">
                    <a16:rowId xmlns:a16="http://schemas.microsoft.com/office/drawing/2014/main" val="2042302274"/>
                  </a:ext>
                </a:extLst>
              </a:tr>
            </a:tbl>
          </a:graphicData>
        </a:graphic>
      </p:graphicFrame>
      <p:sp>
        <p:nvSpPr>
          <p:cNvPr id="4" name="TextBox 3">
            <a:extLst>
              <a:ext uri="{FF2B5EF4-FFF2-40B4-BE49-F238E27FC236}">
                <a16:creationId xmlns:a16="http://schemas.microsoft.com/office/drawing/2014/main" id="{8EC15D0F-B3F3-4455-8815-DD7F0ACA9C71}"/>
              </a:ext>
            </a:extLst>
          </p:cNvPr>
          <p:cNvSpPr txBox="1"/>
          <p:nvPr/>
        </p:nvSpPr>
        <p:spPr>
          <a:xfrm>
            <a:off x="-8372" y="2027480"/>
            <a:ext cx="5002403" cy="1200329"/>
          </a:xfrm>
          <a:prstGeom prst="rect">
            <a:avLst/>
          </a:prstGeom>
          <a:noFill/>
        </p:spPr>
        <p:txBody>
          <a:bodyPr wrap="square">
            <a:spAutoFit/>
          </a:bodyPr>
          <a:lstStyle/>
          <a:p>
            <a:pPr>
              <a:buNone/>
            </a:pPr>
            <a:r>
              <a:rPr lang="en-US" dirty="0"/>
              <a:t>This matrix provides a snapshot of a company’s </a:t>
            </a:r>
            <a:r>
              <a:rPr lang="en-US" b="1" dirty="0"/>
              <a:t>financial health</a:t>
            </a:r>
            <a:r>
              <a:rPr lang="en-US" dirty="0"/>
              <a:t>, </a:t>
            </a:r>
            <a:r>
              <a:rPr lang="en-US" b="1" dirty="0"/>
              <a:t>valuation</a:t>
            </a:r>
            <a:r>
              <a:rPr lang="en-US" dirty="0"/>
              <a:t>, </a:t>
            </a:r>
            <a:r>
              <a:rPr lang="en-US" b="1" dirty="0"/>
              <a:t>profitability</a:t>
            </a:r>
            <a:r>
              <a:rPr lang="en-US" dirty="0"/>
              <a:t>, </a:t>
            </a:r>
            <a:r>
              <a:rPr lang="en-US" b="1" dirty="0"/>
              <a:t>growth potential</a:t>
            </a:r>
            <a:r>
              <a:rPr lang="en-US" dirty="0"/>
              <a:t>, and </a:t>
            </a:r>
            <a:r>
              <a:rPr lang="en-US" b="1" dirty="0"/>
              <a:t>capital efficiency</a:t>
            </a:r>
            <a:r>
              <a:rPr lang="en-US" dirty="0"/>
              <a:t> — all critical for </a:t>
            </a:r>
            <a:r>
              <a:rPr lang="en-US" b="1" dirty="0"/>
              <a:t>long-term investors</a:t>
            </a:r>
            <a:r>
              <a:rPr lang="en-US" dirty="0"/>
              <a:t> and </a:t>
            </a:r>
            <a:r>
              <a:rPr lang="en-US" b="1" dirty="0"/>
              <a:t>value-oriented traders</a:t>
            </a:r>
            <a:r>
              <a:rPr lang="en-US" dirty="0"/>
              <a:t>.</a:t>
            </a:r>
          </a:p>
        </p:txBody>
      </p:sp>
      <p:sp>
        <p:nvSpPr>
          <p:cNvPr id="6" name="TextBox 5">
            <a:extLst>
              <a:ext uri="{FF2B5EF4-FFF2-40B4-BE49-F238E27FC236}">
                <a16:creationId xmlns:a16="http://schemas.microsoft.com/office/drawing/2014/main" id="{31DF8966-ED68-745F-45F7-8F99C116F712}"/>
              </a:ext>
            </a:extLst>
          </p:cNvPr>
          <p:cNvSpPr txBox="1"/>
          <p:nvPr/>
        </p:nvSpPr>
        <p:spPr>
          <a:xfrm>
            <a:off x="70338" y="4109728"/>
            <a:ext cx="5596932" cy="2339102"/>
          </a:xfrm>
          <a:prstGeom prst="rect">
            <a:avLst/>
          </a:prstGeom>
          <a:noFill/>
        </p:spPr>
        <p:txBody>
          <a:bodyPr wrap="square" rtlCol="0">
            <a:spAutoFit/>
          </a:bodyPr>
          <a:lstStyle/>
          <a:p>
            <a:pPr lvl="0" eaLnBrk="0" fontAlgn="base" hangingPunct="0">
              <a:spcBef>
                <a:spcPct val="0"/>
              </a:spcBef>
              <a:spcAft>
                <a:spcPct val="0"/>
              </a:spcAft>
            </a:pPr>
            <a:r>
              <a:rPr lang="en-US" altLang="en-US" b="1" dirty="0"/>
              <a:t>How to Use This in Your Slide Story</a:t>
            </a:r>
          </a:p>
          <a:p>
            <a:pPr lvl="0" eaLnBrk="0" fontAlgn="base" hangingPunct="0">
              <a:spcBef>
                <a:spcPct val="0"/>
              </a:spcBef>
              <a:spcAft>
                <a:spcPct val="0"/>
              </a:spcAft>
            </a:pPr>
            <a:r>
              <a:rPr lang="en-US" altLang="en-US" sz="800" dirty="0"/>
              <a:t>“</a:t>
            </a:r>
            <a:r>
              <a:rPr lang="en-US" altLang="en-US" dirty="0"/>
              <a:t>By examining these </a:t>
            </a:r>
            <a:r>
              <a:rPr lang="en-US" altLang="en-US" i="1" u="sng" dirty="0"/>
              <a:t>fundamental</a:t>
            </a:r>
            <a:r>
              <a:rPr lang="en-US" altLang="en-US" b="1" u="sng" dirty="0"/>
              <a:t> </a:t>
            </a:r>
            <a:r>
              <a:rPr lang="en-US" altLang="en-US" i="1" u="sng" dirty="0"/>
              <a:t>indicators</a:t>
            </a:r>
            <a:r>
              <a:rPr lang="en-US" altLang="en-US" dirty="0"/>
              <a:t>, we assess whether a company is </a:t>
            </a:r>
            <a:r>
              <a:rPr lang="en-US" altLang="en-US" i="1" u="sng" dirty="0"/>
              <a:t>undervalued</a:t>
            </a:r>
            <a:r>
              <a:rPr lang="en-US" altLang="en-US" i="1" dirty="0"/>
              <a:t>, </a:t>
            </a:r>
            <a:r>
              <a:rPr lang="en-US" altLang="en-US" i="1" u="sng" dirty="0"/>
              <a:t>growing steadily</a:t>
            </a:r>
            <a:r>
              <a:rPr lang="en-US" altLang="en-US" dirty="0"/>
              <a:t>, and </a:t>
            </a:r>
            <a:r>
              <a:rPr lang="en-US" altLang="en-US" i="1" u="sng" dirty="0"/>
              <a:t>managing </a:t>
            </a:r>
            <a:r>
              <a:rPr lang="en-US" altLang="en-US" dirty="0"/>
              <a:t>its capital efficiently. Together, these metrics help identify </a:t>
            </a:r>
            <a:r>
              <a:rPr lang="en-US" altLang="en-US" i="1" u="sng" dirty="0"/>
              <a:t>sustainable businesses </a:t>
            </a:r>
            <a:r>
              <a:rPr lang="en-US" altLang="en-US" dirty="0"/>
              <a:t>with strong financials — the ones that can weather volatility and deliver long-term value.”</a:t>
            </a:r>
          </a:p>
          <a:p>
            <a:endParaRPr lang="en-US" dirty="0"/>
          </a:p>
        </p:txBody>
      </p:sp>
      <p:sp>
        <p:nvSpPr>
          <p:cNvPr id="8" name="TextBox 7">
            <a:extLst>
              <a:ext uri="{FF2B5EF4-FFF2-40B4-BE49-F238E27FC236}">
                <a16:creationId xmlns:a16="http://schemas.microsoft.com/office/drawing/2014/main" id="{E43A96E8-586B-3902-6CC7-F36063612E8C}"/>
              </a:ext>
            </a:extLst>
          </p:cNvPr>
          <p:cNvSpPr txBox="1"/>
          <p:nvPr/>
        </p:nvSpPr>
        <p:spPr>
          <a:xfrm>
            <a:off x="3720402" y="683896"/>
            <a:ext cx="6134518" cy="461665"/>
          </a:xfrm>
          <a:prstGeom prst="rect">
            <a:avLst/>
          </a:prstGeom>
          <a:noFill/>
        </p:spPr>
        <p:txBody>
          <a:bodyPr wrap="square">
            <a:spAutoFit/>
          </a:bodyPr>
          <a:lstStyle/>
          <a:p>
            <a:pPr algn="l">
              <a:buNone/>
            </a:pPr>
            <a:r>
              <a:rPr lang="en-US" sz="2400" b="1" i="0" dirty="0">
                <a:effectLst/>
                <a:highlight>
                  <a:srgbClr val="FFFFFF"/>
                </a:highlight>
              </a:rPr>
              <a:t>Fundamental Analysis Metrics</a:t>
            </a:r>
          </a:p>
        </p:txBody>
      </p:sp>
    </p:spTree>
    <p:extLst>
      <p:ext uri="{BB962C8B-B14F-4D97-AF65-F5344CB8AC3E}">
        <p14:creationId xmlns:p14="http://schemas.microsoft.com/office/powerpoint/2010/main" val="1013648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A5318-DF2D-F3A7-2338-AD3B4453624F}"/>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990EBF7C-7CBA-D33E-C469-712AAE262F47}"/>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15</a:t>
            </a:fld>
            <a:endParaRPr lang="en-US" dirty="0"/>
          </a:p>
        </p:txBody>
      </p:sp>
      <p:sp>
        <p:nvSpPr>
          <p:cNvPr id="3" name="TextBox 2">
            <a:extLst>
              <a:ext uri="{FF2B5EF4-FFF2-40B4-BE49-F238E27FC236}">
                <a16:creationId xmlns:a16="http://schemas.microsoft.com/office/drawing/2014/main" id="{52EE2532-51CA-4D92-374B-3D9DAF9409C5}"/>
              </a:ext>
            </a:extLst>
          </p:cNvPr>
          <p:cNvSpPr txBox="1"/>
          <p:nvPr/>
        </p:nvSpPr>
        <p:spPr>
          <a:xfrm>
            <a:off x="3373734" y="895532"/>
            <a:ext cx="6104372" cy="461665"/>
          </a:xfrm>
          <a:prstGeom prst="rect">
            <a:avLst/>
          </a:prstGeom>
          <a:noFill/>
        </p:spPr>
        <p:txBody>
          <a:bodyPr wrap="square">
            <a:spAutoFit/>
          </a:bodyPr>
          <a:lstStyle/>
          <a:p>
            <a:r>
              <a:rPr lang="en-US" sz="2400" b="1" dirty="0"/>
              <a:t>Quantitative Analysis: CAPM Metrics</a:t>
            </a:r>
          </a:p>
        </p:txBody>
      </p:sp>
      <p:sp>
        <p:nvSpPr>
          <p:cNvPr id="5" name="TextBox 4">
            <a:extLst>
              <a:ext uri="{FF2B5EF4-FFF2-40B4-BE49-F238E27FC236}">
                <a16:creationId xmlns:a16="http://schemas.microsoft.com/office/drawing/2014/main" id="{8C74501B-ECBB-3A9D-7AEC-F97509E18183}"/>
              </a:ext>
            </a:extLst>
          </p:cNvPr>
          <p:cNvSpPr txBox="1"/>
          <p:nvPr/>
        </p:nvSpPr>
        <p:spPr>
          <a:xfrm>
            <a:off x="118068" y="1529418"/>
            <a:ext cx="12073931" cy="1200329"/>
          </a:xfrm>
          <a:prstGeom prst="rect">
            <a:avLst/>
          </a:prstGeom>
          <a:noFill/>
        </p:spPr>
        <p:txBody>
          <a:bodyPr wrap="square">
            <a:spAutoFit/>
          </a:bodyPr>
          <a:lstStyle/>
          <a:p>
            <a:pPr>
              <a:buNone/>
            </a:pPr>
            <a:r>
              <a:rPr lang="en-US" b="1" dirty="0"/>
              <a:t>Purpose of These Metrics:</a:t>
            </a:r>
          </a:p>
          <a:p>
            <a:pPr>
              <a:buNone/>
            </a:pPr>
            <a:r>
              <a:rPr lang="en-US" dirty="0"/>
              <a:t>CAPM (Capital Asset Pricing Model) metrics help us </a:t>
            </a:r>
            <a:r>
              <a:rPr lang="en-US" b="1" dirty="0"/>
              <a:t>quantify the stock’s risk and performance</a:t>
            </a:r>
            <a:r>
              <a:rPr lang="en-US" dirty="0"/>
              <a:t> relative to the market, focusing on </a:t>
            </a:r>
            <a:r>
              <a:rPr lang="en-US" b="1" dirty="0"/>
              <a:t>volatility (Beta)</a:t>
            </a:r>
            <a:r>
              <a:rPr lang="en-US" dirty="0"/>
              <a:t> and </a:t>
            </a:r>
            <a:r>
              <a:rPr lang="en-US" b="1" dirty="0"/>
              <a:t>excess return (Alpha)</a:t>
            </a:r>
            <a:r>
              <a:rPr lang="en-US" dirty="0"/>
              <a:t>. These are critical for </a:t>
            </a:r>
            <a:r>
              <a:rPr lang="en-US" b="1" dirty="0"/>
              <a:t>portfolio managers and risk-aware investors</a:t>
            </a:r>
            <a:r>
              <a:rPr lang="en-US" dirty="0"/>
              <a:t>.</a:t>
            </a:r>
          </a:p>
        </p:txBody>
      </p:sp>
      <p:graphicFrame>
        <p:nvGraphicFramePr>
          <p:cNvPr id="6" name="Table 5">
            <a:extLst>
              <a:ext uri="{FF2B5EF4-FFF2-40B4-BE49-F238E27FC236}">
                <a16:creationId xmlns:a16="http://schemas.microsoft.com/office/drawing/2014/main" id="{E86641DB-51C6-8C1C-A79C-74518230F8B9}"/>
              </a:ext>
            </a:extLst>
          </p:cNvPr>
          <p:cNvGraphicFramePr>
            <a:graphicFrameLocks noGrp="1"/>
          </p:cNvGraphicFramePr>
          <p:nvPr>
            <p:extLst>
              <p:ext uri="{D42A27DB-BD31-4B8C-83A1-F6EECF244321}">
                <p14:modId xmlns:p14="http://schemas.microsoft.com/office/powerpoint/2010/main" val="2581729057"/>
              </p:ext>
            </p:extLst>
          </p:nvPr>
        </p:nvGraphicFramePr>
        <p:xfrm>
          <a:off x="174088" y="2762068"/>
          <a:ext cx="5041008" cy="2722845"/>
        </p:xfrm>
        <a:graphic>
          <a:graphicData uri="http://schemas.openxmlformats.org/drawingml/2006/table">
            <a:tbl>
              <a:tblPr>
                <a:tableStyleId>{9D7B26C5-4107-4FEC-AEDC-1716B250A1EF}</a:tableStyleId>
              </a:tblPr>
              <a:tblGrid>
                <a:gridCol w="1680336">
                  <a:extLst>
                    <a:ext uri="{9D8B030D-6E8A-4147-A177-3AD203B41FA5}">
                      <a16:colId xmlns:a16="http://schemas.microsoft.com/office/drawing/2014/main" val="2040567390"/>
                    </a:ext>
                  </a:extLst>
                </a:gridCol>
                <a:gridCol w="1680336">
                  <a:extLst>
                    <a:ext uri="{9D8B030D-6E8A-4147-A177-3AD203B41FA5}">
                      <a16:colId xmlns:a16="http://schemas.microsoft.com/office/drawing/2014/main" val="383997042"/>
                    </a:ext>
                  </a:extLst>
                </a:gridCol>
                <a:gridCol w="1680336">
                  <a:extLst>
                    <a:ext uri="{9D8B030D-6E8A-4147-A177-3AD203B41FA5}">
                      <a16:colId xmlns:a16="http://schemas.microsoft.com/office/drawing/2014/main" val="2669873149"/>
                    </a:ext>
                  </a:extLst>
                </a:gridCol>
              </a:tblGrid>
              <a:tr h="240300">
                <a:tc>
                  <a:txBody>
                    <a:bodyPr/>
                    <a:lstStyle/>
                    <a:p>
                      <a:pPr>
                        <a:buNone/>
                      </a:pPr>
                      <a:r>
                        <a:rPr lang="el-GR" sz="1400" b="1" dirty="0"/>
                        <a:t>β </a:t>
                      </a:r>
                      <a:r>
                        <a:rPr lang="en-US" sz="1400" b="1" dirty="0"/>
                        <a:t>Range</a:t>
                      </a:r>
                      <a:endParaRPr lang="en-US" sz="1400" dirty="0"/>
                    </a:p>
                  </a:txBody>
                  <a:tcPr anchor="ctr"/>
                </a:tc>
                <a:tc>
                  <a:txBody>
                    <a:bodyPr/>
                    <a:lstStyle/>
                    <a:p>
                      <a:pPr>
                        <a:buNone/>
                      </a:pPr>
                      <a:r>
                        <a:rPr lang="en-US" sz="1400" b="1"/>
                        <a:t>Meaning</a:t>
                      </a:r>
                      <a:endParaRPr lang="en-US" sz="1400"/>
                    </a:p>
                  </a:txBody>
                  <a:tcPr anchor="ctr"/>
                </a:tc>
                <a:tc>
                  <a:txBody>
                    <a:bodyPr/>
                    <a:lstStyle/>
                    <a:p>
                      <a:pPr>
                        <a:buNone/>
                      </a:pPr>
                      <a:r>
                        <a:rPr lang="en-US" sz="1400" b="1" dirty="0"/>
                        <a:t>Conclusion</a:t>
                      </a:r>
                      <a:endParaRPr lang="en-US" sz="1400" dirty="0"/>
                    </a:p>
                  </a:txBody>
                  <a:tcPr anchor="ctr"/>
                </a:tc>
                <a:extLst>
                  <a:ext uri="{0D108BD9-81ED-4DB2-BD59-A6C34878D82A}">
                    <a16:rowId xmlns:a16="http://schemas.microsoft.com/office/drawing/2014/main" val="1532538497"/>
                  </a:ext>
                </a:extLst>
              </a:tr>
              <a:tr h="420525">
                <a:tc>
                  <a:txBody>
                    <a:bodyPr/>
                    <a:lstStyle/>
                    <a:p>
                      <a:pPr>
                        <a:buNone/>
                      </a:pPr>
                      <a:r>
                        <a:rPr lang="el-GR" sz="1400" b="1"/>
                        <a:t>β = 1</a:t>
                      </a:r>
                      <a:endParaRPr lang="el-GR" sz="1400"/>
                    </a:p>
                  </a:txBody>
                  <a:tcPr anchor="ctr"/>
                </a:tc>
                <a:tc>
                  <a:txBody>
                    <a:bodyPr/>
                    <a:lstStyle/>
                    <a:p>
                      <a:pPr>
                        <a:buNone/>
                      </a:pPr>
                      <a:r>
                        <a:rPr lang="en-US" sz="1400"/>
                        <a:t>Moves </a:t>
                      </a:r>
                      <a:r>
                        <a:rPr lang="en-US" sz="1400" b="1"/>
                        <a:t>in sync</a:t>
                      </a:r>
                      <a:r>
                        <a:rPr lang="en-US" sz="1400"/>
                        <a:t> with market</a:t>
                      </a:r>
                    </a:p>
                  </a:txBody>
                  <a:tcPr anchor="ctr"/>
                </a:tc>
                <a:tc>
                  <a:txBody>
                    <a:bodyPr/>
                    <a:lstStyle/>
                    <a:p>
                      <a:pPr>
                        <a:buNone/>
                      </a:pPr>
                      <a:r>
                        <a:rPr lang="en-US" sz="1400" dirty="0"/>
                        <a:t>Neutral volatility</a:t>
                      </a:r>
                    </a:p>
                  </a:txBody>
                  <a:tcPr anchor="ctr"/>
                </a:tc>
                <a:extLst>
                  <a:ext uri="{0D108BD9-81ED-4DB2-BD59-A6C34878D82A}">
                    <a16:rowId xmlns:a16="http://schemas.microsoft.com/office/drawing/2014/main" val="615418514"/>
                  </a:ext>
                </a:extLst>
              </a:tr>
              <a:tr h="780975">
                <a:tc>
                  <a:txBody>
                    <a:bodyPr/>
                    <a:lstStyle/>
                    <a:p>
                      <a:pPr>
                        <a:buNone/>
                      </a:pPr>
                      <a:r>
                        <a:rPr lang="el-GR" sz="1400" b="1"/>
                        <a:t>β &gt; 1</a:t>
                      </a:r>
                      <a:endParaRPr lang="el-GR" sz="1400"/>
                    </a:p>
                  </a:txBody>
                  <a:tcPr anchor="ctr"/>
                </a:tc>
                <a:tc>
                  <a:txBody>
                    <a:bodyPr/>
                    <a:lstStyle/>
                    <a:p>
                      <a:pPr>
                        <a:buNone/>
                      </a:pPr>
                      <a:r>
                        <a:rPr lang="en-US" sz="1400" b="1" dirty="0"/>
                        <a:t>More volatile</a:t>
                      </a:r>
                      <a:r>
                        <a:rPr lang="en-US" sz="1400" dirty="0"/>
                        <a:t> than market</a:t>
                      </a:r>
                    </a:p>
                  </a:txBody>
                  <a:tcPr anchor="ctr"/>
                </a:tc>
                <a:tc>
                  <a:txBody>
                    <a:bodyPr/>
                    <a:lstStyle/>
                    <a:p>
                      <a:pPr>
                        <a:buNone/>
                      </a:pPr>
                      <a:r>
                        <a:rPr lang="en-US" sz="1400" b="0" dirty="0"/>
                        <a:t>Higher risk, higher potential return</a:t>
                      </a:r>
                    </a:p>
                  </a:txBody>
                  <a:tcPr anchor="ctr"/>
                </a:tc>
                <a:extLst>
                  <a:ext uri="{0D108BD9-81ED-4DB2-BD59-A6C34878D82A}">
                    <a16:rowId xmlns:a16="http://schemas.microsoft.com/office/drawing/2014/main" val="1420476560"/>
                  </a:ext>
                </a:extLst>
              </a:tr>
              <a:tr h="420525">
                <a:tc>
                  <a:txBody>
                    <a:bodyPr/>
                    <a:lstStyle/>
                    <a:p>
                      <a:pPr>
                        <a:buNone/>
                      </a:pPr>
                      <a:r>
                        <a:rPr lang="el-GR" sz="1400" b="1"/>
                        <a:t>β &lt; 1</a:t>
                      </a:r>
                      <a:endParaRPr lang="el-GR" sz="1400"/>
                    </a:p>
                  </a:txBody>
                  <a:tcPr anchor="ctr"/>
                </a:tc>
                <a:tc>
                  <a:txBody>
                    <a:bodyPr/>
                    <a:lstStyle/>
                    <a:p>
                      <a:pPr>
                        <a:buNone/>
                      </a:pPr>
                      <a:r>
                        <a:rPr lang="en-US" sz="1400" b="1"/>
                        <a:t>Less volatile</a:t>
                      </a:r>
                      <a:r>
                        <a:rPr lang="en-US" sz="1400"/>
                        <a:t> than market</a:t>
                      </a:r>
                    </a:p>
                  </a:txBody>
                  <a:tcPr anchor="ctr"/>
                </a:tc>
                <a:tc>
                  <a:txBody>
                    <a:bodyPr/>
                    <a:lstStyle/>
                    <a:p>
                      <a:pPr>
                        <a:buNone/>
                      </a:pPr>
                      <a:r>
                        <a:rPr lang="en-US" sz="1400" dirty="0"/>
                        <a:t>Lower risk, more stable</a:t>
                      </a:r>
                    </a:p>
                  </a:txBody>
                  <a:tcPr anchor="ctr"/>
                </a:tc>
                <a:extLst>
                  <a:ext uri="{0D108BD9-81ED-4DB2-BD59-A6C34878D82A}">
                    <a16:rowId xmlns:a16="http://schemas.microsoft.com/office/drawing/2014/main" val="2519215986"/>
                  </a:ext>
                </a:extLst>
              </a:tr>
              <a:tr h="600750">
                <a:tc>
                  <a:txBody>
                    <a:bodyPr/>
                    <a:lstStyle/>
                    <a:p>
                      <a:pPr>
                        <a:buNone/>
                      </a:pPr>
                      <a:r>
                        <a:rPr lang="el-GR" sz="1400" b="1"/>
                        <a:t>β &lt; 0</a:t>
                      </a:r>
                      <a:endParaRPr lang="el-GR" sz="1400"/>
                    </a:p>
                  </a:txBody>
                  <a:tcPr anchor="ctr"/>
                </a:tc>
                <a:tc>
                  <a:txBody>
                    <a:bodyPr/>
                    <a:lstStyle/>
                    <a:p>
                      <a:pPr>
                        <a:buNone/>
                      </a:pPr>
                      <a:r>
                        <a:rPr lang="en-US" sz="1400" b="1" dirty="0"/>
                        <a:t>Moves opposite</a:t>
                      </a:r>
                      <a:r>
                        <a:rPr lang="en-US" sz="1400" dirty="0"/>
                        <a:t> to market</a:t>
                      </a:r>
                    </a:p>
                  </a:txBody>
                  <a:tcPr anchor="ctr"/>
                </a:tc>
                <a:tc>
                  <a:txBody>
                    <a:bodyPr/>
                    <a:lstStyle/>
                    <a:p>
                      <a:pPr>
                        <a:buNone/>
                      </a:pPr>
                      <a:r>
                        <a:rPr lang="en-US" sz="1400" dirty="0"/>
                        <a:t>Rare, can be a hedge asset</a:t>
                      </a:r>
                    </a:p>
                  </a:txBody>
                  <a:tcPr anchor="ctr"/>
                </a:tc>
                <a:extLst>
                  <a:ext uri="{0D108BD9-81ED-4DB2-BD59-A6C34878D82A}">
                    <a16:rowId xmlns:a16="http://schemas.microsoft.com/office/drawing/2014/main" val="1730001789"/>
                  </a:ext>
                </a:extLst>
              </a:tr>
            </a:tbl>
          </a:graphicData>
        </a:graphic>
      </p:graphicFrame>
      <p:pic>
        <p:nvPicPr>
          <p:cNvPr id="9" name="Picture 8">
            <a:extLst>
              <a:ext uri="{FF2B5EF4-FFF2-40B4-BE49-F238E27FC236}">
                <a16:creationId xmlns:a16="http://schemas.microsoft.com/office/drawing/2014/main" id="{B1D86FAF-224D-18FA-8314-6225EAC73838}"/>
              </a:ext>
            </a:extLst>
          </p:cNvPr>
          <p:cNvPicPr>
            <a:picLocks noChangeAspect="1"/>
          </p:cNvPicPr>
          <p:nvPr/>
        </p:nvPicPr>
        <p:blipFill>
          <a:blip r:embed="rId3"/>
          <a:stretch>
            <a:fillRect/>
          </a:stretch>
        </p:blipFill>
        <p:spPr>
          <a:xfrm>
            <a:off x="6631913" y="2614820"/>
            <a:ext cx="5205046" cy="2853344"/>
          </a:xfrm>
          <a:prstGeom prst="rect">
            <a:avLst/>
          </a:prstGeom>
        </p:spPr>
      </p:pic>
      <p:graphicFrame>
        <p:nvGraphicFramePr>
          <p:cNvPr id="7" name="Table 6">
            <a:extLst>
              <a:ext uri="{FF2B5EF4-FFF2-40B4-BE49-F238E27FC236}">
                <a16:creationId xmlns:a16="http://schemas.microsoft.com/office/drawing/2014/main" id="{5636BC8C-919D-A9DB-D736-7A172DB3918E}"/>
              </a:ext>
            </a:extLst>
          </p:cNvPr>
          <p:cNvGraphicFramePr>
            <a:graphicFrameLocks noGrp="1"/>
          </p:cNvGraphicFramePr>
          <p:nvPr>
            <p:extLst>
              <p:ext uri="{D42A27DB-BD31-4B8C-83A1-F6EECF244321}">
                <p14:modId xmlns:p14="http://schemas.microsoft.com/office/powerpoint/2010/main" val="3493197495"/>
              </p:ext>
            </p:extLst>
          </p:nvPr>
        </p:nvGraphicFramePr>
        <p:xfrm>
          <a:off x="6875583" y="2762068"/>
          <a:ext cx="5205045" cy="2706096"/>
        </p:xfrm>
        <a:graphic>
          <a:graphicData uri="http://schemas.openxmlformats.org/drawingml/2006/table">
            <a:tbl>
              <a:tblPr>
                <a:tableStyleId>{9D7B26C5-4107-4FEC-AEDC-1716B250A1EF}</a:tableStyleId>
              </a:tblPr>
              <a:tblGrid>
                <a:gridCol w="1735015">
                  <a:extLst>
                    <a:ext uri="{9D8B030D-6E8A-4147-A177-3AD203B41FA5}">
                      <a16:colId xmlns:a16="http://schemas.microsoft.com/office/drawing/2014/main" val="1802979029"/>
                    </a:ext>
                  </a:extLst>
                </a:gridCol>
                <a:gridCol w="1735015">
                  <a:extLst>
                    <a:ext uri="{9D8B030D-6E8A-4147-A177-3AD203B41FA5}">
                      <a16:colId xmlns:a16="http://schemas.microsoft.com/office/drawing/2014/main" val="3457282247"/>
                    </a:ext>
                  </a:extLst>
                </a:gridCol>
                <a:gridCol w="1735015">
                  <a:extLst>
                    <a:ext uri="{9D8B030D-6E8A-4147-A177-3AD203B41FA5}">
                      <a16:colId xmlns:a16="http://schemas.microsoft.com/office/drawing/2014/main" val="2068699266"/>
                    </a:ext>
                  </a:extLst>
                </a:gridCol>
              </a:tblGrid>
              <a:tr h="285004">
                <a:tc>
                  <a:txBody>
                    <a:bodyPr/>
                    <a:lstStyle/>
                    <a:p>
                      <a:pPr>
                        <a:buNone/>
                      </a:pPr>
                      <a:r>
                        <a:rPr lang="el-GR" sz="1400" b="1"/>
                        <a:t>α </a:t>
                      </a:r>
                      <a:r>
                        <a:rPr lang="en-US" sz="1400" b="1"/>
                        <a:t>Range</a:t>
                      </a:r>
                      <a:endParaRPr lang="en-US" sz="1400"/>
                    </a:p>
                  </a:txBody>
                  <a:tcPr anchor="ctr"/>
                </a:tc>
                <a:tc>
                  <a:txBody>
                    <a:bodyPr/>
                    <a:lstStyle/>
                    <a:p>
                      <a:pPr>
                        <a:buNone/>
                      </a:pPr>
                      <a:r>
                        <a:rPr lang="en-US" sz="1400" b="1"/>
                        <a:t>Meaning</a:t>
                      </a:r>
                      <a:endParaRPr lang="en-US" sz="1400"/>
                    </a:p>
                  </a:txBody>
                  <a:tcPr anchor="ctr"/>
                </a:tc>
                <a:tc>
                  <a:txBody>
                    <a:bodyPr/>
                    <a:lstStyle/>
                    <a:p>
                      <a:pPr>
                        <a:buNone/>
                      </a:pPr>
                      <a:r>
                        <a:rPr lang="en-US" sz="1400" b="1"/>
                        <a:t>Conclusion</a:t>
                      </a:r>
                      <a:endParaRPr lang="en-US" sz="1400"/>
                    </a:p>
                  </a:txBody>
                  <a:tcPr anchor="ctr"/>
                </a:tc>
                <a:extLst>
                  <a:ext uri="{0D108BD9-81ED-4DB2-BD59-A6C34878D82A}">
                    <a16:rowId xmlns:a16="http://schemas.microsoft.com/office/drawing/2014/main" val="1499289660"/>
                  </a:ext>
                </a:extLst>
              </a:tr>
              <a:tr h="834888">
                <a:tc>
                  <a:txBody>
                    <a:bodyPr/>
                    <a:lstStyle/>
                    <a:p>
                      <a:pPr>
                        <a:buNone/>
                      </a:pPr>
                      <a:r>
                        <a:rPr lang="el-GR" sz="1400" b="1" dirty="0"/>
                        <a:t>α &gt; 0</a:t>
                      </a:r>
                      <a:endParaRPr lang="el-GR" sz="1400" dirty="0"/>
                    </a:p>
                  </a:txBody>
                  <a:tcPr anchor="ctr"/>
                </a:tc>
                <a:tc>
                  <a:txBody>
                    <a:bodyPr/>
                    <a:lstStyle/>
                    <a:p>
                      <a:pPr>
                        <a:buNone/>
                      </a:pPr>
                      <a:r>
                        <a:rPr lang="en-US" sz="1400" b="1" dirty="0"/>
                        <a:t>Beating market-adjusted expectations</a:t>
                      </a:r>
                      <a:endParaRPr lang="en-US" sz="1400" dirty="0"/>
                    </a:p>
                  </a:txBody>
                  <a:tcPr anchor="ctr"/>
                </a:tc>
                <a:tc>
                  <a:txBody>
                    <a:bodyPr/>
                    <a:lstStyle/>
                    <a:p>
                      <a:pPr>
                        <a:buNone/>
                      </a:pPr>
                      <a:r>
                        <a:rPr lang="en-US" sz="1400" dirty="0"/>
                        <a:t>Good stock selection by management</a:t>
                      </a:r>
                    </a:p>
                  </a:txBody>
                  <a:tcPr anchor="ctr"/>
                </a:tc>
                <a:extLst>
                  <a:ext uri="{0D108BD9-81ED-4DB2-BD59-A6C34878D82A}">
                    <a16:rowId xmlns:a16="http://schemas.microsoft.com/office/drawing/2014/main" val="2444160810"/>
                  </a:ext>
                </a:extLst>
              </a:tr>
              <a:tr h="644057">
                <a:tc>
                  <a:txBody>
                    <a:bodyPr/>
                    <a:lstStyle/>
                    <a:p>
                      <a:pPr>
                        <a:buNone/>
                      </a:pPr>
                      <a:r>
                        <a:rPr lang="el-GR" sz="1400" b="1" dirty="0"/>
                        <a:t>α = 0</a:t>
                      </a:r>
                      <a:endParaRPr lang="el-GR" sz="1400" dirty="0"/>
                    </a:p>
                  </a:txBody>
                  <a:tcPr anchor="ctr"/>
                </a:tc>
                <a:tc>
                  <a:txBody>
                    <a:bodyPr/>
                    <a:lstStyle/>
                    <a:p>
                      <a:pPr>
                        <a:buNone/>
                      </a:pPr>
                      <a:r>
                        <a:rPr lang="en-US" sz="1400"/>
                        <a:t>Performance is </a:t>
                      </a:r>
                      <a:r>
                        <a:rPr lang="en-US" sz="1400" b="1"/>
                        <a:t>in line</a:t>
                      </a:r>
                      <a:r>
                        <a:rPr lang="en-US" sz="1400"/>
                        <a:t> with expectations</a:t>
                      </a:r>
                    </a:p>
                  </a:txBody>
                  <a:tcPr anchor="ctr"/>
                </a:tc>
                <a:tc>
                  <a:txBody>
                    <a:bodyPr/>
                    <a:lstStyle/>
                    <a:p>
                      <a:pPr>
                        <a:buNone/>
                      </a:pPr>
                      <a:r>
                        <a:rPr lang="en-US" sz="1400" dirty="0"/>
                        <a:t>Neutral, not outperforming</a:t>
                      </a:r>
                    </a:p>
                  </a:txBody>
                  <a:tcPr anchor="ctr"/>
                </a:tc>
                <a:extLst>
                  <a:ext uri="{0D108BD9-81ED-4DB2-BD59-A6C34878D82A}">
                    <a16:rowId xmlns:a16="http://schemas.microsoft.com/office/drawing/2014/main" val="2397145253"/>
                  </a:ext>
                </a:extLst>
              </a:tr>
              <a:tr h="834888">
                <a:tc>
                  <a:txBody>
                    <a:bodyPr/>
                    <a:lstStyle/>
                    <a:p>
                      <a:pPr>
                        <a:buNone/>
                      </a:pPr>
                      <a:r>
                        <a:rPr lang="el-GR" sz="1400" b="1"/>
                        <a:t>α &lt; 0</a:t>
                      </a:r>
                      <a:endParaRPr lang="el-GR" sz="1400"/>
                    </a:p>
                  </a:txBody>
                  <a:tcPr anchor="ctr"/>
                </a:tc>
                <a:tc>
                  <a:txBody>
                    <a:bodyPr/>
                    <a:lstStyle/>
                    <a:p>
                      <a:pPr>
                        <a:buNone/>
                      </a:pPr>
                      <a:r>
                        <a:rPr lang="en-US" sz="1400" b="1" dirty="0"/>
                        <a:t>Underperforming</a:t>
                      </a:r>
                      <a:r>
                        <a:rPr lang="en-US" sz="1400" dirty="0"/>
                        <a:t> market-adjusted returns</a:t>
                      </a:r>
                    </a:p>
                  </a:txBody>
                  <a:tcPr anchor="ctr"/>
                </a:tc>
                <a:tc>
                  <a:txBody>
                    <a:bodyPr/>
                    <a:lstStyle/>
                    <a:p>
                      <a:pPr>
                        <a:buNone/>
                      </a:pPr>
                      <a:r>
                        <a:rPr lang="en-US" sz="1400" dirty="0"/>
                        <a:t>Not delivering expected value for its risk level</a:t>
                      </a:r>
                    </a:p>
                  </a:txBody>
                  <a:tcPr anchor="ctr"/>
                </a:tc>
                <a:extLst>
                  <a:ext uri="{0D108BD9-81ED-4DB2-BD59-A6C34878D82A}">
                    <a16:rowId xmlns:a16="http://schemas.microsoft.com/office/drawing/2014/main" val="430987089"/>
                  </a:ext>
                </a:extLst>
              </a:tr>
            </a:tbl>
          </a:graphicData>
        </a:graphic>
      </p:graphicFrame>
      <p:cxnSp>
        <p:nvCxnSpPr>
          <p:cNvPr id="11" name="Straight Connector 10">
            <a:extLst>
              <a:ext uri="{FF2B5EF4-FFF2-40B4-BE49-F238E27FC236}">
                <a16:creationId xmlns:a16="http://schemas.microsoft.com/office/drawing/2014/main" id="{B4712D16-27E7-7751-5B6A-914D36B00764}"/>
              </a:ext>
            </a:extLst>
          </p:cNvPr>
          <p:cNvCxnSpPr>
            <a:cxnSpLocks/>
          </p:cNvCxnSpPr>
          <p:nvPr/>
        </p:nvCxnSpPr>
        <p:spPr>
          <a:xfrm>
            <a:off x="6008914" y="3165231"/>
            <a:ext cx="0" cy="2180493"/>
          </a:xfrm>
          <a:prstGeom prst="line">
            <a:avLst/>
          </a:prstGeom>
        </p:spPr>
        <p:style>
          <a:lnRef idx="3">
            <a:schemeClr val="accent1"/>
          </a:lnRef>
          <a:fillRef idx="0">
            <a:schemeClr val="accent1"/>
          </a:fillRef>
          <a:effectRef idx="2">
            <a:schemeClr val="accent1"/>
          </a:effectRef>
          <a:fontRef idx="minor">
            <a:schemeClr val="tx1"/>
          </a:fontRef>
        </p:style>
      </p:cxnSp>
      <p:sp>
        <p:nvSpPr>
          <p:cNvPr id="20" name="TextBox 19">
            <a:extLst>
              <a:ext uri="{FF2B5EF4-FFF2-40B4-BE49-F238E27FC236}">
                <a16:creationId xmlns:a16="http://schemas.microsoft.com/office/drawing/2014/main" id="{D7D9D1F2-7B72-DBF9-DA6D-053FF11C440B}"/>
              </a:ext>
            </a:extLst>
          </p:cNvPr>
          <p:cNvSpPr txBox="1"/>
          <p:nvPr/>
        </p:nvSpPr>
        <p:spPr>
          <a:xfrm>
            <a:off x="118068" y="5772244"/>
            <a:ext cx="11578213" cy="830997"/>
          </a:xfrm>
          <a:prstGeom prst="rect">
            <a:avLst/>
          </a:prstGeom>
          <a:noFill/>
        </p:spPr>
        <p:txBody>
          <a:bodyPr wrap="square">
            <a:spAutoFit/>
          </a:bodyPr>
          <a:lstStyle/>
          <a:p>
            <a:r>
              <a:rPr lang="en-US" sz="1600" dirty="0"/>
              <a:t>Looking at </a:t>
            </a:r>
            <a:r>
              <a:rPr lang="en-US" sz="1600" b="1" dirty="0"/>
              <a:t>Beta and Alpha</a:t>
            </a:r>
            <a:r>
              <a:rPr lang="en-US" sz="1600" dirty="0"/>
              <a:t>, we can gauge not just the stock’s volatility, but whether its returns are justified. With a </a:t>
            </a:r>
            <a:r>
              <a:rPr lang="en-US" sz="1600" b="1" dirty="0"/>
              <a:t>Beta of 1.46</a:t>
            </a:r>
            <a:r>
              <a:rPr lang="en-US" sz="1600" dirty="0"/>
              <a:t>, this stock is </a:t>
            </a:r>
            <a:r>
              <a:rPr lang="en-US" sz="1600" b="1" dirty="0"/>
              <a:t>riskier than average</a:t>
            </a:r>
            <a:r>
              <a:rPr lang="en-US" sz="1600" dirty="0"/>
              <a:t>, and with a </a:t>
            </a:r>
            <a:r>
              <a:rPr lang="en-US" sz="1600" b="1" dirty="0"/>
              <a:t>near-zero Alpha</a:t>
            </a:r>
            <a:r>
              <a:rPr lang="en-US" sz="1600" dirty="0"/>
              <a:t>, it has </a:t>
            </a:r>
            <a:r>
              <a:rPr lang="en-US" sz="1600" b="1" dirty="0"/>
              <a:t>not compensated investors adequately</a:t>
            </a:r>
            <a:r>
              <a:rPr lang="en-US" sz="1600" dirty="0"/>
              <a:t> for that extra risk. This indicates a </a:t>
            </a:r>
            <a:r>
              <a:rPr lang="en-US" sz="1600" b="1" dirty="0"/>
              <a:t>volatile but underperforming</a:t>
            </a:r>
            <a:r>
              <a:rPr lang="en-US" sz="1600" dirty="0"/>
              <a:t> profile.</a:t>
            </a:r>
          </a:p>
        </p:txBody>
      </p:sp>
    </p:spTree>
    <p:extLst>
      <p:ext uri="{BB962C8B-B14F-4D97-AF65-F5344CB8AC3E}">
        <p14:creationId xmlns:p14="http://schemas.microsoft.com/office/powerpoint/2010/main" val="2508369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5ED2C2-0D44-AF48-DB9E-7E180CF75715}"/>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E65E8EA4-2FC2-CB62-03B0-2909B4BC0803}"/>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16</a:t>
            </a:fld>
            <a:endParaRPr lang="en-US" dirty="0"/>
          </a:p>
        </p:txBody>
      </p:sp>
      <p:sp>
        <p:nvSpPr>
          <p:cNvPr id="3" name="TextBox 2">
            <a:extLst>
              <a:ext uri="{FF2B5EF4-FFF2-40B4-BE49-F238E27FC236}">
                <a16:creationId xmlns:a16="http://schemas.microsoft.com/office/drawing/2014/main" id="{50D4871C-2B07-9D4E-F338-A4284C3EB84D}"/>
              </a:ext>
            </a:extLst>
          </p:cNvPr>
          <p:cNvSpPr txBox="1"/>
          <p:nvPr/>
        </p:nvSpPr>
        <p:spPr>
          <a:xfrm>
            <a:off x="3434025" y="835242"/>
            <a:ext cx="6104372" cy="461665"/>
          </a:xfrm>
          <a:prstGeom prst="rect">
            <a:avLst/>
          </a:prstGeom>
          <a:noFill/>
        </p:spPr>
        <p:txBody>
          <a:bodyPr wrap="square">
            <a:spAutoFit/>
          </a:bodyPr>
          <a:lstStyle/>
          <a:p>
            <a:pPr algn="l">
              <a:buNone/>
            </a:pPr>
            <a:r>
              <a:rPr lang="en-US" sz="2400" b="1" i="0" dirty="0">
                <a:effectLst/>
              </a:rPr>
              <a:t> Key Performance Analysis (KPA)</a:t>
            </a:r>
          </a:p>
        </p:txBody>
      </p:sp>
      <p:sp>
        <p:nvSpPr>
          <p:cNvPr id="5" name="TextBox 4">
            <a:extLst>
              <a:ext uri="{FF2B5EF4-FFF2-40B4-BE49-F238E27FC236}">
                <a16:creationId xmlns:a16="http://schemas.microsoft.com/office/drawing/2014/main" id="{125C908B-D88A-0FBE-39C0-B0130D08F436}"/>
              </a:ext>
            </a:extLst>
          </p:cNvPr>
          <p:cNvSpPr txBox="1"/>
          <p:nvPr/>
        </p:nvSpPr>
        <p:spPr>
          <a:xfrm>
            <a:off x="298938" y="1750481"/>
            <a:ext cx="11061963" cy="1200329"/>
          </a:xfrm>
          <a:prstGeom prst="rect">
            <a:avLst/>
          </a:prstGeom>
          <a:noFill/>
        </p:spPr>
        <p:txBody>
          <a:bodyPr wrap="square">
            <a:spAutoFit/>
          </a:bodyPr>
          <a:lstStyle/>
          <a:p>
            <a:pPr algn="l">
              <a:buNone/>
            </a:pPr>
            <a:r>
              <a:rPr lang="en-US" b="1" i="0" dirty="0">
                <a:effectLst/>
              </a:rPr>
              <a:t>Is the stock currently overvalued or undervalued?</a:t>
            </a:r>
          </a:p>
          <a:p>
            <a:pPr algn="l">
              <a:buNone/>
            </a:pPr>
            <a:r>
              <a:rPr lang="en-US" b="1" i="0" dirty="0">
                <a:effectLst/>
              </a:rPr>
              <a:t>Answer:</a:t>
            </a:r>
            <a:r>
              <a:rPr lang="en-US" b="0" i="0" dirty="0">
                <a:effectLst/>
              </a:rPr>
              <a:t> The stock's P/E ratio is </a:t>
            </a:r>
            <a:r>
              <a:rPr lang="en-US" b="1" i="0" dirty="0">
                <a:effectLst/>
              </a:rPr>
              <a:t>45.50</a:t>
            </a:r>
            <a:r>
              <a:rPr lang="en-US" b="0" i="0" dirty="0">
                <a:effectLst/>
              </a:rPr>
              <a:t>, which suggests it is </a:t>
            </a:r>
            <a:r>
              <a:rPr lang="en-US" b="1" i="0" dirty="0">
                <a:effectLst/>
              </a:rPr>
              <a:t>overvalued</a:t>
            </a:r>
            <a:r>
              <a:rPr lang="en-US" b="0" i="0" dirty="0">
                <a:effectLst/>
              </a:rPr>
              <a:t>.</a:t>
            </a:r>
          </a:p>
          <a:p>
            <a:pPr algn="l">
              <a:buNone/>
            </a:pPr>
            <a:r>
              <a:rPr lang="en-US" b="1" i="0" dirty="0">
                <a:effectLst/>
              </a:rPr>
              <a:t>Explanation:</a:t>
            </a:r>
            <a:r>
              <a:rPr lang="en-US" b="0" i="0" dirty="0">
                <a:effectLst/>
              </a:rPr>
              <a:t> A lower P/E ratio (under 15) may indicate the stock is undervalued, while a higher P/E (over 30) might mean it's overvalued relative to earnings.</a:t>
            </a:r>
          </a:p>
        </p:txBody>
      </p:sp>
      <p:sp>
        <p:nvSpPr>
          <p:cNvPr id="7" name="TextBox 6">
            <a:extLst>
              <a:ext uri="{FF2B5EF4-FFF2-40B4-BE49-F238E27FC236}">
                <a16:creationId xmlns:a16="http://schemas.microsoft.com/office/drawing/2014/main" id="{3C04E0CD-399C-DF3F-2450-9EDE6B557589}"/>
              </a:ext>
            </a:extLst>
          </p:cNvPr>
          <p:cNvSpPr txBox="1"/>
          <p:nvPr/>
        </p:nvSpPr>
        <p:spPr>
          <a:xfrm>
            <a:off x="298938" y="4879021"/>
            <a:ext cx="10492992" cy="1200329"/>
          </a:xfrm>
          <a:prstGeom prst="rect">
            <a:avLst/>
          </a:prstGeom>
          <a:noFill/>
        </p:spPr>
        <p:txBody>
          <a:bodyPr wrap="square">
            <a:spAutoFit/>
          </a:bodyPr>
          <a:lstStyle/>
          <a:p>
            <a:pPr algn="l">
              <a:buNone/>
            </a:pPr>
            <a:r>
              <a:rPr lang="en-US" b="1" i="0" dirty="0">
                <a:effectLst/>
              </a:rPr>
              <a:t>Is the company profitable?</a:t>
            </a:r>
          </a:p>
          <a:p>
            <a:pPr algn="l">
              <a:buNone/>
            </a:pPr>
            <a:r>
              <a:rPr lang="en-US" b="1" i="0" dirty="0">
                <a:effectLst/>
              </a:rPr>
              <a:t>Answer:</a:t>
            </a:r>
            <a:r>
              <a:rPr lang="en-US" b="0" i="0" dirty="0">
                <a:effectLst/>
              </a:rPr>
              <a:t> Yes, the company has a positive EPS of </a:t>
            </a:r>
            <a:r>
              <a:rPr lang="en-US" b="1" i="0" dirty="0">
                <a:effectLst/>
              </a:rPr>
              <a:t>4.18</a:t>
            </a:r>
            <a:r>
              <a:rPr lang="en-US" b="0" i="0" dirty="0">
                <a:effectLst/>
              </a:rPr>
              <a:t>.</a:t>
            </a:r>
          </a:p>
          <a:p>
            <a:pPr algn="l">
              <a:buNone/>
            </a:pPr>
            <a:r>
              <a:rPr lang="en-US" b="1" i="0" dirty="0">
                <a:effectLst/>
              </a:rPr>
              <a:t>Explanation:</a:t>
            </a:r>
            <a:r>
              <a:rPr lang="en-US" b="0" i="0" dirty="0">
                <a:effectLst/>
              </a:rPr>
              <a:t> Earnings per Share (EPS) indicates how much profit is allocated per share. Positive EPS means the company is generating profit.</a:t>
            </a:r>
          </a:p>
        </p:txBody>
      </p:sp>
      <p:sp>
        <p:nvSpPr>
          <p:cNvPr id="9" name="TextBox 8">
            <a:extLst>
              <a:ext uri="{FF2B5EF4-FFF2-40B4-BE49-F238E27FC236}">
                <a16:creationId xmlns:a16="http://schemas.microsoft.com/office/drawing/2014/main" id="{D6A4C9D6-6236-7E49-4DC0-C0752BB62D34}"/>
              </a:ext>
            </a:extLst>
          </p:cNvPr>
          <p:cNvSpPr txBox="1"/>
          <p:nvPr/>
        </p:nvSpPr>
        <p:spPr>
          <a:xfrm>
            <a:off x="298938" y="3240900"/>
            <a:ext cx="10573378" cy="1200329"/>
          </a:xfrm>
          <a:prstGeom prst="rect">
            <a:avLst/>
          </a:prstGeom>
          <a:noFill/>
        </p:spPr>
        <p:txBody>
          <a:bodyPr wrap="square">
            <a:spAutoFit/>
          </a:bodyPr>
          <a:lstStyle/>
          <a:p>
            <a:pPr algn="l">
              <a:buNone/>
            </a:pPr>
            <a:r>
              <a:rPr lang="en-US" b="1" i="0" dirty="0">
                <a:effectLst/>
              </a:rPr>
              <a:t>Is the stock price likely to grow?</a:t>
            </a:r>
          </a:p>
          <a:p>
            <a:pPr algn="l">
              <a:buNone/>
            </a:pPr>
            <a:r>
              <a:rPr lang="en-US" b="1" i="0" dirty="0">
                <a:effectLst/>
              </a:rPr>
              <a:t>Answer:</a:t>
            </a:r>
            <a:r>
              <a:rPr lang="en-US" b="0" i="0" dirty="0">
                <a:effectLst/>
              </a:rPr>
              <a:t> Analyst target price is </a:t>
            </a:r>
            <a:r>
              <a:rPr lang="en-US" b="1" i="0" dirty="0">
                <a:effectLst/>
              </a:rPr>
              <a:t>218.90</a:t>
            </a:r>
            <a:r>
              <a:rPr lang="en-US" b="0" i="0" dirty="0">
                <a:effectLst/>
              </a:rPr>
              <a:t>, suggesting a potential </a:t>
            </a:r>
            <a:r>
              <a:rPr lang="en-US" b="1" i="0" dirty="0">
                <a:effectLst/>
              </a:rPr>
              <a:t>increase</a:t>
            </a:r>
            <a:r>
              <a:rPr lang="en-US" b="0" i="0" dirty="0">
                <a:effectLst/>
              </a:rPr>
              <a:t> of </a:t>
            </a:r>
            <a:r>
              <a:rPr lang="en-US" b="1" i="0" dirty="0">
                <a:effectLst/>
              </a:rPr>
              <a:t>31.37 USD</a:t>
            </a:r>
            <a:r>
              <a:rPr lang="en-US" b="0" i="0" dirty="0">
                <a:effectLst/>
              </a:rPr>
              <a:t>.</a:t>
            </a:r>
          </a:p>
          <a:p>
            <a:pPr algn="l">
              <a:buNone/>
            </a:pPr>
            <a:r>
              <a:rPr lang="en-US" b="1" i="0" dirty="0">
                <a:effectLst/>
              </a:rPr>
              <a:t>Explanation:</a:t>
            </a:r>
            <a:r>
              <a:rPr lang="en-US" b="0" i="0" dirty="0">
                <a:effectLst/>
              </a:rPr>
              <a:t> Target prices are analyst predictions for future stock value. A higher target than current price suggests expected growth.</a:t>
            </a:r>
          </a:p>
        </p:txBody>
      </p:sp>
    </p:spTree>
    <p:extLst>
      <p:ext uri="{BB962C8B-B14F-4D97-AF65-F5344CB8AC3E}">
        <p14:creationId xmlns:p14="http://schemas.microsoft.com/office/powerpoint/2010/main" val="1718233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3597C-B85E-F230-E572-71047852C216}"/>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33C61FC9-074B-26AE-AE18-EE0483D19E77}"/>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17</a:t>
            </a:fld>
            <a:endParaRPr lang="en-US" dirty="0"/>
          </a:p>
        </p:txBody>
      </p:sp>
      <p:sp>
        <p:nvSpPr>
          <p:cNvPr id="3" name="TextBox 2">
            <a:extLst>
              <a:ext uri="{FF2B5EF4-FFF2-40B4-BE49-F238E27FC236}">
                <a16:creationId xmlns:a16="http://schemas.microsoft.com/office/drawing/2014/main" id="{143B990E-25F8-F44A-8364-FA7E58D72DB3}"/>
              </a:ext>
            </a:extLst>
          </p:cNvPr>
          <p:cNvSpPr txBox="1"/>
          <p:nvPr/>
        </p:nvSpPr>
        <p:spPr>
          <a:xfrm>
            <a:off x="3930582" y="136526"/>
            <a:ext cx="6104372" cy="461665"/>
          </a:xfrm>
          <a:prstGeom prst="rect">
            <a:avLst/>
          </a:prstGeom>
          <a:noFill/>
        </p:spPr>
        <p:txBody>
          <a:bodyPr wrap="square">
            <a:spAutoFit/>
          </a:bodyPr>
          <a:lstStyle/>
          <a:p>
            <a:pPr algn="l">
              <a:buNone/>
            </a:pPr>
            <a:r>
              <a:rPr lang="en-US" sz="2400" b="1" i="0" dirty="0">
                <a:effectLst/>
              </a:rPr>
              <a:t> Is the stock actively traded?</a:t>
            </a:r>
          </a:p>
        </p:txBody>
      </p:sp>
      <p:pic>
        <p:nvPicPr>
          <p:cNvPr id="11" name="Picture 10">
            <a:extLst>
              <a:ext uri="{FF2B5EF4-FFF2-40B4-BE49-F238E27FC236}">
                <a16:creationId xmlns:a16="http://schemas.microsoft.com/office/drawing/2014/main" id="{7A85DCA5-5385-3665-F8DF-819865CD3C18}"/>
              </a:ext>
            </a:extLst>
          </p:cNvPr>
          <p:cNvPicPr>
            <a:picLocks noChangeAspect="1"/>
          </p:cNvPicPr>
          <p:nvPr/>
        </p:nvPicPr>
        <p:blipFill>
          <a:blip r:embed="rId3"/>
          <a:stretch>
            <a:fillRect/>
          </a:stretch>
        </p:blipFill>
        <p:spPr>
          <a:xfrm>
            <a:off x="105509" y="4783862"/>
            <a:ext cx="6583933" cy="1937612"/>
          </a:xfrm>
          <a:prstGeom prst="rect">
            <a:avLst/>
          </a:prstGeom>
        </p:spPr>
      </p:pic>
      <p:pic>
        <p:nvPicPr>
          <p:cNvPr id="16" name="Picture 15">
            <a:extLst>
              <a:ext uri="{FF2B5EF4-FFF2-40B4-BE49-F238E27FC236}">
                <a16:creationId xmlns:a16="http://schemas.microsoft.com/office/drawing/2014/main" id="{F08EC038-44D2-94F1-BB59-63A7E031313E}"/>
              </a:ext>
            </a:extLst>
          </p:cNvPr>
          <p:cNvPicPr>
            <a:picLocks noChangeAspect="1"/>
          </p:cNvPicPr>
          <p:nvPr/>
        </p:nvPicPr>
        <p:blipFill>
          <a:blip r:embed="rId4"/>
          <a:stretch>
            <a:fillRect/>
          </a:stretch>
        </p:blipFill>
        <p:spPr>
          <a:xfrm>
            <a:off x="6769409" y="4783862"/>
            <a:ext cx="5330061" cy="1937612"/>
          </a:xfrm>
          <a:prstGeom prst="rect">
            <a:avLst/>
          </a:prstGeom>
        </p:spPr>
      </p:pic>
      <p:pic>
        <p:nvPicPr>
          <p:cNvPr id="18" name="Picture 17">
            <a:extLst>
              <a:ext uri="{FF2B5EF4-FFF2-40B4-BE49-F238E27FC236}">
                <a16:creationId xmlns:a16="http://schemas.microsoft.com/office/drawing/2014/main" id="{589A533A-9629-C5A9-AA73-A2EAB0E621A9}"/>
              </a:ext>
            </a:extLst>
          </p:cNvPr>
          <p:cNvPicPr>
            <a:picLocks noChangeAspect="1"/>
          </p:cNvPicPr>
          <p:nvPr/>
        </p:nvPicPr>
        <p:blipFill>
          <a:blip r:embed="rId5"/>
          <a:stretch>
            <a:fillRect/>
          </a:stretch>
        </p:blipFill>
        <p:spPr>
          <a:xfrm>
            <a:off x="122256" y="2754968"/>
            <a:ext cx="6567186" cy="1937612"/>
          </a:xfrm>
          <a:prstGeom prst="rect">
            <a:avLst/>
          </a:prstGeom>
        </p:spPr>
      </p:pic>
      <p:pic>
        <p:nvPicPr>
          <p:cNvPr id="20" name="Picture 19">
            <a:extLst>
              <a:ext uri="{FF2B5EF4-FFF2-40B4-BE49-F238E27FC236}">
                <a16:creationId xmlns:a16="http://schemas.microsoft.com/office/drawing/2014/main" id="{5A6F668F-DD2C-CA2E-EC04-ED80C6D03992}"/>
              </a:ext>
            </a:extLst>
          </p:cNvPr>
          <p:cNvPicPr>
            <a:picLocks noChangeAspect="1"/>
          </p:cNvPicPr>
          <p:nvPr/>
        </p:nvPicPr>
        <p:blipFill>
          <a:blip r:embed="rId6"/>
          <a:stretch>
            <a:fillRect/>
          </a:stretch>
        </p:blipFill>
        <p:spPr>
          <a:xfrm>
            <a:off x="6754545" y="2754968"/>
            <a:ext cx="5330061" cy="1937612"/>
          </a:xfrm>
          <a:prstGeom prst="rect">
            <a:avLst/>
          </a:prstGeom>
        </p:spPr>
      </p:pic>
      <p:pic>
        <p:nvPicPr>
          <p:cNvPr id="22" name="Picture 21">
            <a:extLst>
              <a:ext uri="{FF2B5EF4-FFF2-40B4-BE49-F238E27FC236}">
                <a16:creationId xmlns:a16="http://schemas.microsoft.com/office/drawing/2014/main" id="{21C12A26-37D6-F160-CC44-FE47BF99E098}"/>
              </a:ext>
            </a:extLst>
          </p:cNvPr>
          <p:cNvPicPr>
            <a:picLocks noChangeAspect="1"/>
          </p:cNvPicPr>
          <p:nvPr/>
        </p:nvPicPr>
        <p:blipFill>
          <a:blip r:embed="rId7"/>
          <a:stretch>
            <a:fillRect/>
          </a:stretch>
        </p:blipFill>
        <p:spPr>
          <a:xfrm>
            <a:off x="122257" y="726074"/>
            <a:ext cx="6567186" cy="1937612"/>
          </a:xfrm>
          <a:prstGeom prst="rect">
            <a:avLst/>
          </a:prstGeom>
        </p:spPr>
      </p:pic>
      <p:pic>
        <p:nvPicPr>
          <p:cNvPr id="24" name="Picture 23">
            <a:extLst>
              <a:ext uri="{FF2B5EF4-FFF2-40B4-BE49-F238E27FC236}">
                <a16:creationId xmlns:a16="http://schemas.microsoft.com/office/drawing/2014/main" id="{E9694ECB-621F-78E7-CD13-0336FD0E906D}"/>
              </a:ext>
            </a:extLst>
          </p:cNvPr>
          <p:cNvPicPr>
            <a:picLocks noChangeAspect="1"/>
          </p:cNvPicPr>
          <p:nvPr/>
        </p:nvPicPr>
        <p:blipFill>
          <a:blip r:embed="rId8"/>
          <a:stretch>
            <a:fillRect/>
          </a:stretch>
        </p:blipFill>
        <p:spPr>
          <a:xfrm>
            <a:off x="6754545" y="726073"/>
            <a:ext cx="5315198" cy="1980169"/>
          </a:xfrm>
          <a:prstGeom prst="rect">
            <a:avLst/>
          </a:prstGeom>
        </p:spPr>
      </p:pic>
    </p:spTree>
    <p:extLst>
      <p:ext uri="{BB962C8B-B14F-4D97-AF65-F5344CB8AC3E}">
        <p14:creationId xmlns:p14="http://schemas.microsoft.com/office/powerpoint/2010/main" val="824855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457480-F92B-94D2-789F-C90A66C30832}"/>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586C5AA2-108E-F8B0-EC90-8DE8FCF7C81C}"/>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18</a:t>
            </a:fld>
            <a:endParaRPr lang="en-US" dirty="0"/>
          </a:p>
        </p:txBody>
      </p:sp>
      <p:sp>
        <p:nvSpPr>
          <p:cNvPr id="5" name="TextBox 4">
            <a:extLst>
              <a:ext uri="{FF2B5EF4-FFF2-40B4-BE49-F238E27FC236}">
                <a16:creationId xmlns:a16="http://schemas.microsoft.com/office/drawing/2014/main" id="{6B44B570-C77A-9115-4EA7-BA57CB2C0847}"/>
              </a:ext>
            </a:extLst>
          </p:cNvPr>
          <p:cNvSpPr txBox="1"/>
          <p:nvPr/>
        </p:nvSpPr>
        <p:spPr>
          <a:xfrm>
            <a:off x="3043814" y="925678"/>
            <a:ext cx="6104372" cy="461665"/>
          </a:xfrm>
          <a:prstGeom prst="rect">
            <a:avLst/>
          </a:prstGeom>
          <a:noFill/>
        </p:spPr>
        <p:txBody>
          <a:bodyPr wrap="square">
            <a:spAutoFit/>
          </a:bodyPr>
          <a:lstStyle/>
          <a:p>
            <a:r>
              <a:rPr lang="en-US" sz="2400" b="1" i="0" dirty="0">
                <a:effectLst/>
              </a:rPr>
              <a:t> </a:t>
            </a:r>
            <a:r>
              <a:rPr lang="en-US" sz="2400" b="1" dirty="0"/>
              <a:t>Advanced KPIs: Risk-Adjusted Performance</a:t>
            </a:r>
            <a:endParaRPr lang="en-US" sz="2400" b="1" i="0" dirty="0">
              <a:effectLst/>
            </a:endParaRPr>
          </a:p>
        </p:txBody>
      </p:sp>
      <p:sp>
        <p:nvSpPr>
          <p:cNvPr id="7" name="TextBox 6">
            <a:extLst>
              <a:ext uri="{FF2B5EF4-FFF2-40B4-BE49-F238E27FC236}">
                <a16:creationId xmlns:a16="http://schemas.microsoft.com/office/drawing/2014/main" id="{CE48A7FD-92F6-86B8-68CB-EEAB124F3E2E}"/>
              </a:ext>
            </a:extLst>
          </p:cNvPr>
          <p:cNvSpPr txBox="1"/>
          <p:nvPr/>
        </p:nvSpPr>
        <p:spPr>
          <a:xfrm>
            <a:off x="336621" y="1564362"/>
            <a:ext cx="6104372" cy="369332"/>
          </a:xfrm>
          <a:prstGeom prst="rect">
            <a:avLst/>
          </a:prstGeom>
          <a:noFill/>
        </p:spPr>
        <p:txBody>
          <a:bodyPr wrap="square">
            <a:spAutoFit/>
          </a:bodyPr>
          <a:lstStyle/>
          <a:p>
            <a:r>
              <a:rPr lang="en-US" b="1" dirty="0"/>
              <a:t>1. Sharpe Ratio</a:t>
            </a:r>
          </a:p>
        </p:txBody>
      </p:sp>
      <p:sp>
        <p:nvSpPr>
          <p:cNvPr id="8" name="Rectangle 1">
            <a:extLst>
              <a:ext uri="{FF2B5EF4-FFF2-40B4-BE49-F238E27FC236}">
                <a16:creationId xmlns:a16="http://schemas.microsoft.com/office/drawing/2014/main" id="{54BD37F8-754E-1F54-5FA0-AC9D1C459337}"/>
              </a:ext>
            </a:extLst>
          </p:cNvPr>
          <p:cNvSpPr>
            <a:spLocks noChangeArrowheads="1"/>
          </p:cNvSpPr>
          <p:nvPr/>
        </p:nvSpPr>
        <p:spPr bwMode="auto">
          <a:xfrm>
            <a:off x="336621" y="2110713"/>
            <a:ext cx="554166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Measures the </a:t>
            </a:r>
            <a:r>
              <a:rPr kumimoji="0" lang="en-US" altLang="en-US" b="1" i="0" u="none" strike="noStrike" cap="none" normalizeH="0" baseline="0" dirty="0">
                <a:ln>
                  <a:noFill/>
                </a:ln>
                <a:solidFill>
                  <a:schemeClr val="tx1"/>
                </a:solidFill>
                <a:effectLst/>
              </a:rPr>
              <a:t>excess return</a:t>
            </a:r>
            <a:r>
              <a:rPr kumimoji="0" lang="en-US" altLang="en-US" b="0" i="0" u="none" strike="noStrike" cap="none" normalizeH="0" baseline="0" dirty="0">
                <a:ln>
                  <a:noFill/>
                </a:ln>
                <a:solidFill>
                  <a:schemeClr val="tx1"/>
                </a:solidFill>
                <a:effectLst/>
              </a:rPr>
              <a:t> earned </a:t>
            </a:r>
            <a:r>
              <a:rPr kumimoji="0" lang="en-US" altLang="en-US" b="1" i="0" u="none" strike="noStrike" cap="none" normalizeH="0" baseline="0" dirty="0">
                <a:ln>
                  <a:noFill/>
                </a:ln>
                <a:solidFill>
                  <a:schemeClr val="tx1"/>
                </a:solidFill>
                <a:effectLst/>
              </a:rPr>
              <a:t>per unit of total risk</a:t>
            </a:r>
            <a:r>
              <a:rPr kumimoji="0" lang="en-US" altLang="en-US" b="0" i="0" u="none" strike="noStrike" cap="none" normalizeH="0" baseline="0" dirty="0">
                <a:ln>
                  <a:noFill/>
                </a:ln>
                <a:solidFill>
                  <a:schemeClr val="tx1"/>
                </a:solidFill>
                <a:effectLst/>
              </a:rPr>
              <a:t> (standard deviation).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Considers </a:t>
            </a:r>
            <a:r>
              <a:rPr kumimoji="0" lang="en-US" altLang="en-US" b="1" i="0" u="none" strike="noStrike" cap="none" normalizeH="0" baseline="0" dirty="0">
                <a:ln>
                  <a:noFill/>
                </a:ln>
                <a:solidFill>
                  <a:schemeClr val="tx1"/>
                </a:solidFill>
                <a:effectLst/>
              </a:rPr>
              <a:t>all volatility</a:t>
            </a:r>
            <a:r>
              <a:rPr kumimoji="0" lang="en-US" altLang="en-US" b="0" i="0" u="none" strike="noStrike" cap="none" normalizeH="0" baseline="0" dirty="0">
                <a:ln>
                  <a:noFill/>
                </a:ln>
                <a:solidFill>
                  <a:schemeClr val="tx1"/>
                </a:solidFill>
                <a:effectLst/>
              </a:rPr>
              <a:t> (both upside and downside).</a:t>
            </a:r>
          </a:p>
        </p:txBody>
      </p:sp>
      <p:graphicFrame>
        <p:nvGraphicFramePr>
          <p:cNvPr id="9" name="Table 8">
            <a:extLst>
              <a:ext uri="{FF2B5EF4-FFF2-40B4-BE49-F238E27FC236}">
                <a16:creationId xmlns:a16="http://schemas.microsoft.com/office/drawing/2014/main" id="{83D4C13E-A49C-A11B-39BC-151BC976FC8D}"/>
              </a:ext>
            </a:extLst>
          </p:cNvPr>
          <p:cNvGraphicFramePr>
            <a:graphicFrameLocks noGrp="1"/>
          </p:cNvGraphicFramePr>
          <p:nvPr>
            <p:extLst>
              <p:ext uri="{D42A27DB-BD31-4B8C-83A1-F6EECF244321}">
                <p14:modId xmlns:p14="http://schemas.microsoft.com/office/powerpoint/2010/main" val="1543332567"/>
              </p:ext>
            </p:extLst>
          </p:nvPr>
        </p:nvGraphicFramePr>
        <p:xfrm>
          <a:off x="389793" y="3180580"/>
          <a:ext cx="5308042" cy="2072640"/>
        </p:xfrm>
        <a:graphic>
          <a:graphicData uri="http://schemas.openxmlformats.org/drawingml/2006/table">
            <a:tbl>
              <a:tblPr>
                <a:tableStyleId>{9D7B26C5-4107-4FEC-AEDC-1716B250A1EF}</a:tableStyleId>
              </a:tblPr>
              <a:tblGrid>
                <a:gridCol w="2654021">
                  <a:extLst>
                    <a:ext uri="{9D8B030D-6E8A-4147-A177-3AD203B41FA5}">
                      <a16:colId xmlns:a16="http://schemas.microsoft.com/office/drawing/2014/main" val="3210879894"/>
                    </a:ext>
                  </a:extLst>
                </a:gridCol>
                <a:gridCol w="2654021">
                  <a:extLst>
                    <a:ext uri="{9D8B030D-6E8A-4147-A177-3AD203B41FA5}">
                      <a16:colId xmlns:a16="http://schemas.microsoft.com/office/drawing/2014/main" val="1537305405"/>
                    </a:ext>
                  </a:extLst>
                </a:gridCol>
              </a:tblGrid>
              <a:tr h="379984">
                <a:tc>
                  <a:txBody>
                    <a:bodyPr/>
                    <a:lstStyle/>
                    <a:p>
                      <a:pPr>
                        <a:buNone/>
                      </a:pPr>
                      <a:r>
                        <a:rPr lang="en-US" sz="1600" b="1"/>
                        <a:t>Sharpe Ratio</a:t>
                      </a:r>
                      <a:endParaRPr lang="en-US" sz="1600"/>
                    </a:p>
                  </a:txBody>
                  <a:tcPr anchor="ctr"/>
                </a:tc>
                <a:tc>
                  <a:txBody>
                    <a:bodyPr/>
                    <a:lstStyle/>
                    <a:p>
                      <a:pPr>
                        <a:buNone/>
                      </a:pPr>
                      <a:r>
                        <a:rPr lang="en-US" sz="1600" b="1"/>
                        <a:t>Conclusion</a:t>
                      </a:r>
                      <a:endParaRPr lang="en-US" sz="1600"/>
                    </a:p>
                  </a:txBody>
                  <a:tcPr anchor="ctr"/>
                </a:tc>
                <a:extLst>
                  <a:ext uri="{0D108BD9-81ED-4DB2-BD59-A6C34878D82A}">
                    <a16:rowId xmlns:a16="http://schemas.microsoft.com/office/drawing/2014/main" val="1266993465"/>
                  </a:ext>
                </a:extLst>
              </a:tr>
              <a:tr h="656336">
                <a:tc>
                  <a:txBody>
                    <a:bodyPr/>
                    <a:lstStyle/>
                    <a:p>
                      <a:pPr>
                        <a:buNone/>
                      </a:pPr>
                      <a:r>
                        <a:rPr lang="en-US" sz="1600" b="1"/>
                        <a:t>&gt; 1.0</a:t>
                      </a:r>
                      <a:endParaRPr lang="en-US" sz="1600"/>
                    </a:p>
                  </a:txBody>
                  <a:tcPr anchor="ctr"/>
                </a:tc>
                <a:tc>
                  <a:txBody>
                    <a:bodyPr/>
                    <a:lstStyle/>
                    <a:p>
                      <a:pPr>
                        <a:buNone/>
                      </a:pPr>
                      <a:r>
                        <a:rPr lang="en-US" sz="1600" dirty="0"/>
                        <a:t>Strong risk-adjusted return (ideal)</a:t>
                      </a:r>
                    </a:p>
                  </a:txBody>
                  <a:tcPr anchor="ctr"/>
                </a:tc>
                <a:extLst>
                  <a:ext uri="{0D108BD9-81ED-4DB2-BD59-A6C34878D82A}">
                    <a16:rowId xmlns:a16="http://schemas.microsoft.com/office/drawing/2014/main" val="4027569088"/>
                  </a:ext>
                </a:extLst>
              </a:tr>
              <a:tr h="379984">
                <a:tc>
                  <a:txBody>
                    <a:bodyPr/>
                    <a:lstStyle/>
                    <a:p>
                      <a:pPr>
                        <a:buNone/>
                      </a:pPr>
                      <a:r>
                        <a:rPr lang="en-US" sz="1600" b="1"/>
                        <a:t>0.5 – 1.0</a:t>
                      </a:r>
                      <a:endParaRPr lang="en-US" sz="1600"/>
                    </a:p>
                  </a:txBody>
                  <a:tcPr anchor="ctr"/>
                </a:tc>
                <a:tc>
                  <a:txBody>
                    <a:bodyPr/>
                    <a:lstStyle/>
                    <a:p>
                      <a:pPr>
                        <a:buNone/>
                      </a:pPr>
                      <a:r>
                        <a:rPr lang="en-US" sz="1600" dirty="0"/>
                        <a:t>Moderate performance</a:t>
                      </a:r>
                    </a:p>
                  </a:txBody>
                  <a:tcPr anchor="ctr"/>
                </a:tc>
                <a:extLst>
                  <a:ext uri="{0D108BD9-81ED-4DB2-BD59-A6C34878D82A}">
                    <a16:rowId xmlns:a16="http://schemas.microsoft.com/office/drawing/2014/main" val="1682921200"/>
                  </a:ext>
                </a:extLst>
              </a:tr>
              <a:tr h="656336">
                <a:tc>
                  <a:txBody>
                    <a:bodyPr/>
                    <a:lstStyle/>
                    <a:p>
                      <a:pPr>
                        <a:buNone/>
                      </a:pPr>
                      <a:r>
                        <a:rPr lang="en-US" sz="1600" b="1"/>
                        <a:t>&lt; 0.5</a:t>
                      </a:r>
                      <a:endParaRPr lang="en-US" sz="1600"/>
                    </a:p>
                  </a:txBody>
                  <a:tcPr anchor="ctr"/>
                </a:tc>
                <a:tc>
                  <a:txBody>
                    <a:bodyPr/>
                    <a:lstStyle/>
                    <a:p>
                      <a:pPr>
                        <a:buNone/>
                      </a:pPr>
                      <a:r>
                        <a:rPr lang="en-US" sz="1600" dirty="0"/>
                        <a:t>Weak risk-adjusted return – </a:t>
                      </a:r>
                      <a:r>
                        <a:rPr lang="en-US" sz="1600" b="1" dirty="0"/>
                        <a:t>low reward for risk taken</a:t>
                      </a:r>
                      <a:endParaRPr lang="en-US" sz="1600" dirty="0"/>
                    </a:p>
                  </a:txBody>
                  <a:tcPr anchor="ctr"/>
                </a:tc>
                <a:extLst>
                  <a:ext uri="{0D108BD9-81ED-4DB2-BD59-A6C34878D82A}">
                    <a16:rowId xmlns:a16="http://schemas.microsoft.com/office/drawing/2014/main" val="405572571"/>
                  </a:ext>
                </a:extLst>
              </a:tr>
            </a:tbl>
          </a:graphicData>
        </a:graphic>
      </p:graphicFrame>
      <p:sp>
        <p:nvSpPr>
          <p:cNvPr id="11" name="TextBox 10">
            <a:extLst>
              <a:ext uri="{FF2B5EF4-FFF2-40B4-BE49-F238E27FC236}">
                <a16:creationId xmlns:a16="http://schemas.microsoft.com/office/drawing/2014/main" id="{4CCF1F90-3818-85B2-0060-75E1A4B7A66B}"/>
              </a:ext>
            </a:extLst>
          </p:cNvPr>
          <p:cNvSpPr txBox="1"/>
          <p:nvPr/>
        </p:nvSpPr>
        <p:spPr>
          <a:xfrm>
            <a:off x="6521380" y="1564362"/>
            <a:ext cx="6104372" cy="369332"/>
          </a:xfrm>
          <a:prstGeom prst="rect">
            <a:avLst/>
          </a:prstGeom>
          <a:noFill/>
        </p:spPr>
        <p:txBody>
          <a:bodyPr wrap="square">
            <a:spAutoFit/>
          </a:bodyPr>
          <a:lstStyle/>
          <a:p>
            <a:pPr>
              <a:buNone/>
            </a:pPr>
            <a:r>
              <a:rPr lang="en-US" b="1" dirty="0"/>
              <a:t>2. Sortino Ratio</a:t>
            </a:r>
          </a:p>
        </p:txBody>
      </p:sp>
      <p:sp>
        <p:nvSpPr>
          <p:cNvPr id="12" name="Rectangle 2">
            <a:extLst>
              <a:ext uri="{FF2B5EF4-FFF2-40B4-BE49-F238E27FC236}">
                <a16:creationId xmlns:a16="http://schemas.microsoft.com/office/drawing/2014/main" id="{0EF59FB0-D5D8-F576-BC49-A073D3E68C3A}"/>
              </a:ext>
            </a:extLst>
          </p:cNvPr>
          <p:cNvSpPr>
            <a:spLocks noChangeArrowheads="1"/>
          </p:cNvSpPr>
          <p:nvPr/>
        </p:nvSpPr>
        <p:spPr bwMode="auto">
          <a:xfrm>
            <a:off x="6521380" y="2110713"/>
            <a:ext cx="554166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Measures </a:t>
            </a:r>
            <a:r>
              <a:rPr kumimoji="0" lang="en-US" altLang="en-US" sz="1600" b="1" i="0" u="none" strike="noStrike" cap="none" normalizeH="0" baseline="0" dirty="0">
                <a:ln>
                  <a:noFill/>
                </a:ln>
                <a:solidFill>
                  <a:schemeClr val="tx1"/>
                </a:solidFill>
                <a:effectLst/>
                <a:latin typeface="Arial" panose="020B0604020202020204" pitchFamily="34" charset="0"/>
              </a:rPr>
              <a:t>excess return per unit of downside risk</a:t>
            </a:r>
            <a:r>
              <a:rPr kumimoji="0" lang="en-US" altLang="en-US" sz="1600" b="0" i="0" u="none" strike="noStrike" cap="none" normalizeH="0" baseline="0" dirty="0">
                <a:ln>
                  <a:noFill/>
                </a:ln>
                <a:solidFill>
                  <a:schemeClr val="tx1"/>
                </a:solidFill>
                <a:effectLst/>
                <a:latin typeface="Arial" panose="020B0604020202020204" pitchFamily="34" charset="0"/>
              </a:rPr>
              <a:t> (ignores positive volatility).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Focuses only on </a:t>
            </a:r>
            <a:r>
              <a:rPr kumimoji="0" lang="en-US" altLang="en-US" sz="1600" b="1" i="0" u="none" strike="noStrike" cap="none" normalizeH="0" baseline="0" dirty="0">
                <a:ln>
                  <a:noFill/>
                </a:ln>
                <a:solidFill>
                  <a:schemeClr val="tx1"/>
                </a:solidFill>
                <a:effectLst/>
                <a:latin typeface="Arial" panose="020B0604020202020204" pitchFamily="34" charset="0"/>
              </a:rPr>
              <a:t>harmful fluctuations</a:t>
            </a:r>
            <a:r>
              <a:rPr kumimoji="0" lang="en-US" altLang="en-US" sz="1600" b="0" i="0" u="none" strike="noStrike" cap="none" normalizeH="0" baseline="0" dirty="0">
                <a:ln>
                  <a:noFill/>
                </a:ln>
                <a:solidFill>
                  <a:schemeClr val="tx1"/>
                </a:solidFill>
                <a:effectLst/>
                <a:latin typeface="Arial" panose="020B0604020202020204" pitchFamily="34" charset="0"/>
              </a:rPr>
              <a:t>.</a:t>
            </a:r>
          </a:p>
        </p:txBody>
      </p:sp>
      <p:graphicFrame>
        <p:nvGraphicFramePr>
          <p:cNvPr id="13" name="Table 12">
            <a:extLst>
              <a:ext uri="{FF2B5EF4-FFF2-40B4-BE49-F238E27FC236}">
                <a16:creationId xmlns:a16="http://schemas.microsoft.com/office/drawing/2014/main" id="{E481F846-6BE7-DF36-5844-A51C8F6E78CB}"/>
              </a:ext>
            </a:extLst>
          </p:cNvPr>
          <p:cNvGraphicFramePr>
            <a:graphicFrameLocks noGrp="1"/>
          </p:cNvGraphicFramePr>
          <p:nvPr>
            <p:extLst>
              <p:ext uri="{D42A27DB-BD31-4B8C-83A1-F6EECF244321}">
                <p14:modId xmlns:p14="http://schemas.microsoft.com/office/powerpoint/2010/main" val="288705089"/>
              </p:ext>
            </p:extLst>
          </p:nvPr>
        </p:nvGraphicFramePr>
        <p:xfrm>
          <a:off x="6521379" y="3180581"/>
          <a:ext cx="5280828" cy="2072640"/>
        </p:xfrm>
        <a:graphic>
          <a:graphicData uri="http://schemas.openxmlformats.org/drawingml/2006/table">
            <a:tbl>
              <a:tblPr>
                <a:tableStyleId>{9D7B26C5-4107-4FEC-AEDC-1716B250A1EF}</a:tableStyleId>
              </a:tblPr>
              <a:tblGrid>
                <a:gridCol w="2640414">
                  <a:extLst>
                    <a:ext uri="{9D8B030D-6E8A-4147-A177-3AD203B41FA5}">
                      <a16:colId xmlns:a16="http://schemas.microsoft.com/office/drawing/2014/main" val="2112897358"/>
                    </a:ext>
                  </a:extLst>
                </a:gridCol>
                <a:gridCol w="2640414">
                  <a:extLst>
                    <a:ext uri="{9D8B030D-6E8A-4147-A177-3AD203B41FA5}">
                      <a16:colId xmlns:a16="http://schemas.microsoft.com/office/drawing/2014/main" val="3834934806"/>
                    </a:ext>
                  </a:extLst>
                </a:gridCol>
              </a:tblGrid>
              <a:tr h="299314">
                <a:tc>
                  <a:txBody>
                    <a:bodyPr/>
                    <a:lstStyle/>
                    <a:p>
                      <a:pPr>
                        <a:buNone/>
                      </a:pPr>
                      <a:r>
                        <a:rPr lang="en-US" sz="1400" b="1" dirty="0"/>
                        <a:t>Sortino Ratio</a:t>
                      </a:r>
                      <a:endParaRPr lang="en-US" sz="1400" dirty="0"/>
                    </a:p>
                  </a:txBody>
                  <a:tcPr anchor="ctr"/>
                </a:tc>
                <a:tc>
                  <a:txBody>
                    <a:bodyPr/>
                    <a:lstStyle/>
                    <a:p>
                      <a:pPr>
                        <a:buNone/>
                      </a:pPr>
                      <a:r>
                        <a:rPr lang="en-US" sz="1400" b="1"/>
                        <a:t>Conclusion</a:t>
                      </a:r>
                      <a:endParaRPr lang="en-US" sz="1400"/>
                    </a:p>
                  </a:txBody>
                  <a:tcPr anchor="ctr"/>
                </a:tc>
                <a:extLst>
                  <a:ext uri="{0D108BD9-81ED-4DB2-BD59-A6C34878D82A}">
                    <a16:rowId xmlns:a16="http://schemas.microsoft.com/office/drawing/2014/main" val="199708541"/>
                  </a:ext>
                </a:extLst>
              </a:tr>
              <a:tr h="510326">
                <a:tc>
                  <a:txBody>
                    <a:bodyPr/>
                    <a:lstStyle/>
                    <a:p>
                      <a:pPr>
                        <a:buNone/>
                      </a:pPr>
                      <a:r>
                        <a:rPr lang="en-US" sz="1400" b="1"/>
                        <a:t>&gt; 2.0</a:t>
                      </a:r>
                      <a:endParaRPr lang="en-US" sz="1400"/>
                    </a:p>
                  </a:txBody>
                  <a:tcPr anchor="ctr"/>
                </a:tc>
                <a:tc>
                  <a:txBody>
                    <a:bodyPr/>
                    <a:lstStyle/>
                    <a:p>
                      <a:pPr>
                        <a:buNone/>
                      </a:pPr>
                      <a:r>
                        <a:rPr lang="en-US" sz="1400"/>
                        <a:t>Excellent downside protection with strong returns</a:t>
                      </a:r>
                    </a:p>
                  </a:txBody>
                  <a:tcPr anchor="ctr"/>
                </a:tc>
                <a:extLst>
                  <a:ext uri="{0D108BD9-81ED-4DB2-BD59-A6C34878D82A}">
                    <a16:rowId xmlns:a16="http://schemas.microsoft.com/office/drawing/2014/main" val="2895869234"/>
                  </a:ext>
                </a:extLst>
              </a:tr>
              <a:tr h="510326">
                <a:tc>
                  <a:txBody>
                    <a:bodyPr/>
                    <a:lstStyle/>
                    <a:p>
                      <a:pPr>
                        <a:buNone/>
                      </a:pPr>
                      <a:r>
                        <a:rPr lang="en-US" sz="1400" b="1"/>
                        <a:t>1.0 – 2.0</a:t>
                      </a:r>
                      <a:endParaRPr lang="en-US" sz="1400"/>
                    </a:p>
                  </a:txBody>
                  <a:tcPr anchor="ctr"/>
                </a:tc>
                <a:tc>
                  <a:txBody>
                    <a:bodyPr/>
                    <a:lstStyle/>
                    <a:p>
                      <a:pPr>
                        <a:buNone/>
                      </a:pPr>
                      <a:r>
                        <a:rPr lang="en-US" sz="1400" dirty="0"/>
                        <a:t>Good performance with limited downside risk</a:t>
                      </a:r>
                    </a:p>
                  </a:txBody>
                  <a:tcPr anchor="ctr"/>
                </a:tc>
                <a:extLst>
                  <a:ext uri="{0D108BD9-81ED-4DB2-BD59-A6C34878D82A}">
                    <a16:rowId xmlns:a16="http://schemas.microsoft.com/office/drawing/2014/main" val="2644520524"/>
                  </a:ext>
                </a:extLst>
              </a:tr>
              <a:tr h="508834">
                <a:tc>
                  <a:txBody>
                    <a:bodyPr/>
                    <a:lstStyle/>
                    <a:p>
                      <a:pPr>
                        <a:buNone/>
                      </a:pPr>
                      <a:r>
                        <a:rPr lang="en-US" sz="1400" b="1"/>
                        <a:t>&lt; 1.0</a:t>
                      </a:r>
                      <a:endParaRPr lang="en-US" sz="1400"/>
                    </a:p>
                  </a:txBody>
                  <a:tcPr anchor="ctr"/>
                </a:tc>
                <a:tc>
                  <a:txBody>
                    <a:bodyPr/>
                    <a:lstStyle/>
                    <a:p>
                      <a:pPr>
                        <a:buNone/>
                      </a:pPr>
                      <a:r>
                        <a:rPr lang="en-US" sz="1400" dirty="0"/>
                        <a:t>Poor downside-adjusted returns – frequent or severe dips</a:t>
                      </a:r>
                    </a:p>
                  </a:txBody>
                  <a:tcPr anchor="ctr"/>
                </a:tc>
                <a:extLst>
                  <a:ext uri="{0D108BD9-81ED-4DB2-BD59-A6C34878D82A}">
                    <a16:rowId xmlns:a16="http://schemas.microsoft.com/office/drawing/2014/main" val="374208062"/>
                  </a:ext>
                </a:extLst>
              </a:tr>
            </a:tbl>
          </a:graphicData>
        </a:graphic>
      </p:graphicFrame>
      <p:sp>
        <p:nvSpPr>
          <p:cNvPr id="16" name="TextBox 15">
            <a:extLst>
              <a:ext uri="{FF2B5EF4-FFF2-40B4-BE49-F238E27FC236}">
                <a16:creationId xmlns:a16="http://schemas.microsoft.com/office/drawing/2014/main" id="{D4AA87F0-715E-FA74-7BB7-103E73EA47FA}"/>
              </a:ext>
            </a:extLst>
          </p:cNvPr>
          <p:cNvSpPr txBox="1"/>
          <p:nvPr/>
        </p:nvSpPr>
        <p:spPr>
          <a:xfrm>
            <a:off x="495408" y="5525352"/>
            <a:ext cx="11201184" cy="830997"/>
          </a:xfrm>
          <a:prstGeom prst="rect">
            <a:avLst/>
          </a:prstGeom>
          <a:noFill/>
        </p:spPr>
        <p:txBody>
          <a:bodyPr wrap="square">
            <a:spAutoFit/>
          </a:bodyPr>
          <a:lstStyle/>
          <a:p>
            <a:r>
              <a:rPr lang="en-US" sz="1600" dirty="0"/>
              <a:t>When we factor in risk, both the </a:t>
            </a:r>
            <a:r>
              <a:rPr lang="en-US" sz="1600" b="1" dirty="0"/>
              <a:t>Sharpe (0.09)</a:t>
            </a:r>
            <a:r>
              <a:rPr lang="en-US" sz="1600" dirty="0"/>
              <a:t> and </a:t>
            </a:r>
            <a:r>
              <a:rPr lang="en-US" sz="1600" b="1" dirty="0"/>
              <a:t>Sortino (0.14)</a:t>
            </a:r>
            <a:r>
              <a:rPr lang="en-US" sz="1600" dirty="0"/>
              <a:t> Ratios show </a:t>
            </a:r>
            <a:r>
              <a:rPr lang="en-US" sz="1600" b="1" dirty="0"/>
              <a:t>weak performance</a:t>
            </a:r>
            <a:r>
              <a:rPr lang="en-US" sz="1600" dirty="0"/>
              <a:t>. The stock carries </a:t>
            </a:r>
            <a:r>
              <a:rPr lang="en-US" sz="1600" b="1" dirty="0"/>
              <a:t>significant volatility and downside risk</a:t>
            </a:r>
            <a:r>
              <a:rPr lang="en-US" sz="1600" dirty="0"/>
              <a:t>, but without delivering strong excess returns. These low ratios highlight the importance of assessing not just returns — but </a:t>
            </a:r>
            <a:r>
              <a:rPr lang="en-US" sz="1600" b="1" dirty="0"/>
              <a:t>how risky those returns are to achieve</a:t>
            </a:r>
            <a:r>
              <a:rPr lang="en-US" sz="1600" dirty="0"/>
              <a:t>.</a:t>
            </a:r>
          </a:p>
        </p:txBody>
      </p:sp>
      <p:cxnSp>
        <p:nvCxnSpPr>
          <p:cNvPr id="18" name="Straight Connector 17">
            <a:extLst>
              <a:ext uri="{FF2B5EF4-FFF2-40B4-BE49-F238E27FC236}">
                <a16:creationId xmlns:a16="http://schemas.microsoft.com/office/drawing/2014/main" id="{3C580089-D61C-6EFB-8518-1B62A0FCEFC1}"/>
              </a:ext>
            </a:extLst>
          </p:cNvPr>
          <p:cNvCxnSpPr>
            <a:cxnSpLocks/>
          </p:cNvCxnSpPr>
          <p:nvPr/>
        </p:nvCxnSpPr>
        <p:spPr>
          <a:xfrm>
            <a:off x="6096000" y="2270927"/>
            <a:ext cx="0" cy="2783394"/>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2895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C8E84-A228-3DCE-D62C-0CFE8ECD8298}"/>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F692F033-B740-928E-B29C-E42F1B0D5F00}"/>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19</a:t>
            </a:fld>
            <a:endParaRPr lang="en-US" dirty="0"/>
          </a:p>
        </p:txBody>
      </p:sp>
      <p:sp>
        <p:nvSpPr>
          <p:cNvPr id="3" name="TextBox 2">
            <a:extLst>
              <a:ext uri="{FF2B5EF4-FFF2-40B4-BE49-F238E27FC236}">
                <a16:creationId xmlns:a16="http://schemas.microsoft.com/office/drawing/2014/main" id="{BA0DF6C8-D885-2E63-9C51-54157E5C4A1A}"/>
              </a:ext>
            </a:extLst>
          </p:cNvPr>
          <p:cNvSpPr txBox="1"/>
          <p:nvPr/>
        </p:nvSpPr>
        <p:spPr>
          <a:xfrm>
            <a:off x="3043814" y="644325"/>
            <a:ext cx="6104372" cy="461665"/>
          </a:xfrm>
          <a:prstGeom prst="rect">
            <a:avLst/>
          </a:prstGeom>
          <a:noFill/>
        </p:spPr>
        <p:txBody>
          <a:bodyPr wrap="square">
            <a:spAutoFit/>
          </a:bodyPr>
          <a:lstStyle/>
          <a:p>
            <a:r>
              <a:rPr lang="en-US" sz="2400" b="1" dirty="0"/>
              <a:t>Monte Carlo Simulation – Risk Forecasting</a:t>
            </a:r>
          </a:p>
        </p:txBody>
      </p:sp>
      <p:sp>
        <p:nvSpPr>
          <p:cNvPr id="5" name="TextBox 4">
            <a:extLst>
              <a:ext uri="{FF2B5EF4-FFF2-40B4-BE49-F238E27FC236}">
                <a16:creationId xmlns:a16="http://schemas.microsoft.com/office/drawing/2014/main" id="{CA1815BB-664C-197D-CED5-5D57EA59D8FD}"/>
              </a:ext>
            </a:extLst>
          </p:cNvPr>
          <p:cNvSpPr txBox="1"/>
          <p:nvPr/>
        </p:nvSpPr>
        <p:spPr>
          <a:xfrm>
            <a:off x="258745" y="1498433"/>
            <a:ext cx="6104372" cy="369332"/>
          </a:xfrm>
          <a:prstGeom prst="rect">
            <a:avLst/>
          </a:prstGeom>
          <a:noFill/>
        </p:spPr>
        <p:txBody>
          <a:bodyPr wrap="square">
            <a:spAutoFit/>
          </a:bodyPr>
          <a:lstStyle/>
          <a:p>
            <a:r>
              <a:rPr lang="en-US" dirty="0"/>
              <a:t>What Is It?</a:t>
            </a:r>
          </a:p>
        </p:txBody>
      </p:sp>
      <p:sp>
        <p:nvSpPr>
          <p:cNvPr id="6" name="Rectangle 1">
            <a:extLst>
              <a:ext uri="{FF2B5EF4-FFF2-40B4-BE49-F238E27FC236}">
                <a16:creationId xmlns:a16="http://schemas.microsoft.com/office/drawing/2014/main" id="{61F8B41C-9BC8-F44F-D973-17E146934862}"/>
              </a:ext>
            </a:extLst>
          </p:cNvPr>
          <p:cNvSpPr>
            <a:spLocks noChangeArrowheads="1"/>
          </p:cNvSpPr>
          <p:nvPr/>
        </p:nvSpPr>
        <p:spPr bwMode="auto">
          <a:xfrm>
            <a:off x="258745" y="1867765"/>
            <a:ext cx="825373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A </a:t>
            </a:r>
            <a:r>
              <a:rPr kumimoji="0" lang="en-US" altLang="en-US" sz="1800" b="1" i="0" u="none" strike="noStrike" cap="none" normalizeH="0" baseline="0" dirty="0">
                <a:ln>
                  <a:noFill/>
                </a:ln>
                <a:solidFill>
                  <a:schemeClr val="tx1"/>
                </a:solidFill>
                <a:effectLst/>
              </a:rPr>
              <a:t>statistical simulation technique</a:t>
            </a:r>
            <a:r>
              <a:rPr kumimoji="0" lang="en-US" altLang="en-US" sz="1800" b="0" i="0" u="none" strike="noStrike" cap="none" normalizeH="0" baseline="0" dirty="0">
                <a:ln>
                  <a:noFill/>
                </a:ln>
                <a:solidFill>
                  <a:schemeClr val="tx1"/>
                </a:solidFill>
                <a:effectLst/>
              </a:rPr>
              <a:t> that runs </a:t>
            </a:r>
            <a:r>
              <a:rPr kumimoji="0" lang="en-US" altLang="en-US" sz="1800" b="1" i="0" u="none" strike="noStrike" cap="none" normalizeH="0" baseline="0" dirty="0">
                <a:ln>
                  <a:noFill/>
                </a:ln>
                <a:solidFill>
                  <a:schemeClr val="tx1"/>
                </a:solidFill>
                <a:effectLst/>
              </a:rPr>
              <a:t>thousands of future price scenarios</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Uses </a:t>
            </a:r>
            <a:r>
              <a:rPr kumimoji="0" lang="en-US" altLang="en-US" sz="1800" b="1" i="0" u="none" strike="noStrike" cap="none" normalizeH="0" baseline="0" dirty="0">
                <a:ln>
                  <a:noFill/>
                </a:ln>
                <a:solidFill>
                  <a:schemeClr val="tx1"/>
                </a:solidFill>
                <a:effectLst/>
              </a:rPr>
              <a:t>historical volatility and returns</a:t>
            </a:r>
            <a:r>
              <a:rPr kumimoji="0" lang="en-US" altLang="en-US" sz="1800" b="0" i="0" u="none" strike="noStrike" cap="none" normalizeH="0" baseline="0" dirty="0">
                <a:ln>
                  <a:noFill/>
                </a:ln>
                <a:solidFill>
                  <a:schemeClr val="tx1"/>
                </a:solidFill>
                <a:effectLst/>
              </a:rPr>
              <a:t> to model randomness in price movement.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Reflects </a:t>
            </a:r>
            <a:r>
              <a:rPr kumimoji="0" lang="en-US" altLang="en-US" sz="1800" b="1" i="0" u="none" strike="noStrike" cap="none" normalizeH="0" baseline="0" dirty="0">
                <a:ln>
                  <a:noFill/>
                </a:ln>
                <a:solidFill>
                  <a:schemeClr val="tx1"/>
                </a:solidFill>
                <a:effectLst/>
              </a:rPr>
              <a:t>real-world uncertainty</a:t>
            </a:r>
            <a:r>
              <a:rPr kumimoji="0" lang="en-US" altLang="en-US" sz="1800" b="0" i="0" u="none" strike="noStrike" cap="none" normalizeH="0" baseline="0" dirty="0">
                <a:ln>
                  <a:noFill/>
                </a:ln>
                <a:solidFill>
                  <a:schemeClr val="tx1"/>
                </a:solidFill>
                <a:effectLst/>
              </a:rPr>
              <a:t> in stock performance.</a:t>
            </a:r>
          </a:p>
        </p:txBody>
      </p:sp>
      <p:pic>
        <p:nvPicPr>
          <p:cNvPr id="8" name="Picture 7">
            <a:extLst>
              <a:ext uri="{FF2B5EF4-FFF2-40B4-BE49-F238E27FC236}">
                <a16:creationId xmlns:a16="http://schemas.microsoft.com/office/drawing/2014/main" id="{A2CD6B39-D6C2-CA5B-7D26-D6B352E105BC}"/>
              </a:ext>
            </a:extLst>
          </p:cNvPr>
          <p:cNvPicPr>
            <a:picLocks noChangeAspect="1"/>
          </p:cNvPicPr>
          <p:nvPr/>
        </p:nvPicPr>
        <p:blipFill>
          <a:blip r:embed="rId3"/>
          <a:stretch>
            <a:fillRect/>
          </a:stretch>
        </p:blipFill>
        <p:spPr>
          <a:xfrm>
            <a:off x="6188005" y="2629540"/>
            <a:ext cx="5558518" cy="3084229"/>
          </a:xfrm>
          <a:prstGeom prst="rect">
            <a:avLst/>
          </a:prstGeom>
        </p:spPr>
      </p:pic>
      <p:sp>
        <p:nvSpPr>
          <p:cNvPr id="10" name="TextBox 9">
            <a:extLst>
              <a:ext uri="{FF2B5EF4-FFF2-40B4-BE49-F238E27FC236}">
                <a16:creationId xmlns:a16="http://schemas.microsoft.com/office/drawing/2014/main" id="{768C6390-C25B-218A-7B8D-DBF2EE13CDB1}"/>
              </a:ext>
            </a:extLst>
          </p:cNvPr>
          <p:cNvSpPr txBox="1"/>
          <p:nvPr/>
        </p:nvSpPr>
        <p:spPr>
          <a:xfrm>
            <a:off x="258745" y="2837317"/>
            <a:ext cx="6104372" cy="1477328"/>
          </a:xfrm>
          <a:prstGeom prst="rect">
            <a:avLst/>
          </a:prstGeom>
          <a:noFill/>
        </p:spPr>
        <p:txBody>
          <a:bodyPr wrap="square">
            <a:spAutoFit/>
          </a:bodyPr>
          <a:lstStyle/>
          <a:p>
            <a:pPr>
              <a:buNone/>
            </a:pPr>
            <a:r>
              <a:rPr lang="en-US" dirty="0"/>
              <a:t>Why Do We Use It?</a:t>
            </a:r>
          </a:p>
          <a:p>
            <a:pPr>
              <a:buFont typeface="Arial" panose="020B0604020202020204" pitchFamily="34" charset="0"/>
              <a:buChar char="•"/>
            </a:pPr>
            <a:r>
              <a:rPr lang="en-US" dirty="0"/>
              <a:t>To estimate </a:t>
            </a:r>
            <a:r>
              <a:rPr lang="en-US" b="1" dirty="0"/>
              <a:t>future price ranges</a:t>
            </a:r>
            <a:r>
              <a:rPr lang="en-US" dirty="0"/>
              <a:t> and </a:t>
            </a:r>
            <a:r>
              <a:rPr lang="en-US" b="1" dirty="0"/>
              <a:t>probability of outcomes</a:t>
            </a:r>
            <a:r>
              <a:rPr lang="en-US" dirty="0"/>
              <a:t>.</a:t>
            </a:r>
          </a:p>
          <a:p>
            <a:pPr>
              <a:buFont typeface="Arial" panose="020B0604020202020204" pitchFamily="34" charset="0"/>
              <a:buChar char="•"/>
            </a:pPr>
            <a:r>
              <a:rPr lang="en-US" dirty="0"/>
              <a:t>To assess </a:t>
            </a:r>
            <a:r>
              <a:rPr lang="en-US" b="1" dirty="0"/>
              <a:t>risk and reward scenarios</a:t>
            </a:r>
            <a:r>
              <a:rPr lang="en-US" dirty="0"/>
              <a:t>.</a:t>
            </a:r>
          </a:p>
          <a:p>
            <a:pPr>
              <a:buFont typeface="Arial" panose="020B0604020202020204" pitchFamily="34" charset="0"/>
              <a:buChar char="•"/>
            </a:pPr>
            <a:r>
              <a:rPr lang="en-US" dirty="0"/>
              <a:t>To visualize the </a:t>
            </a:r>
            <a:r>
              <a:rPr lang="en-US" b="1" dirty="0"/>
              <a:t>distribution of potential future values</a:t>
            </a:r>
            <a:r>
              <a:rPr lang="en-US" dirty="0"/>
              <a:t>.</a:t>
            </a:r>
          </a:p>
        </p:txBody>
      </p:sp>
      <p:sp>
        <p:nvSpPr>
          <p:cNvPr id="12" name="TextBox 11">
            <a:extLst>
              <a:ext uri="{FF2B5EF4-FFF2-40B4-BE49-F238E27FC236}">
                <a16:creationId xmlns:a16="http://schemas.microsoft.com/office/drawing/2014/main" id="{AD309C17-373A-959E-B94B-CD005B25BE93}"/>
              </a:ext>
            </a:extLst>
          </p:cNvPr>
          <p:cNvSpPr txBox="1"/>
          <p:nvPr/>
        </p:nvSpPr>
        <p:spPr>
          <a:xfrm>
            <a:off x="258745" y="4459349"/>
            <a:ext cx="6104372" cy="1754326"/>
          </a:xfrm>
          <a:prstGeom prst="rect">
            <a:avLst/>
          </a:prstGeom>
          <a:noFill/>
        </p:spPr>
        <p:txBody>
          <a:bodyPr wrap="square">
            <a:spAutoFit/>
          </a:bodyPr>
          <a:lstStyle/>
          <a:p>
            <a:pPr>
              <a:buNone/>
            </a:pPr>
            <a:r>
              <a:rPr lang="en-US" dirty="0"/>
              <a:t>What Does It Show Us?</a:t>
            </a:r>
          </a:p>
          <a:p>
            <a:pPr>
              <a:buFont typeface="Arial" panose="020B0604020202020204" pitchFamily="34" charset="0"/>
              <a:buChar char="•"/>
            </a:pPr>
            <a:r>
              <a:rPr lang="en-US" b="1" dirty="0"/>
              <a:t>Range of outcomes</a:t>
            </a:r>
            <a:r>
              <a:rPr lang="en-US" dirty="0"/>
              <a:t> (not one exact prediction).</a:t>
            </a:r>
          </a:p>
          <a:p>
            <a:pPr>
              <a:buFont typeface="Arial" panose="020B0604020202020204" pitchFamily="34" charset="0"/>
              <a:buChar char="•"/>
            </a:pPr>
            <a:r>
              <a:rPr lang="en-US" dirty="0"/>
              <a:t>Probability of hitting a </a:t>
            </a:r>
            <a:r>
              <a:rPr lang="en-US" b="1" dirty="0"/>
              <a:t>target price</a:t>
            </a:r>
            <a:r>
              <a:rPr lang="en-US" dirty="0"/>
              <a:t> or experiencing </a:t>
            </a:r>
            <a:r>
              <a:rPr lang="en-US" b="1" dirty="0"/>
              <a:t>losses</a:t>
            </a:r>
            <a:r>
              <a:rPr lang="en-US" dirty="0"/>
              <a:t>.</a:t>
            </a:r>
          </a:p>
          <a:p>
            <a:pPr>
              <a:buFont typeface="Arial" panose="020B0604020202020204" pitchFamily="34" charset="0"/>
              <a:buChar char="•"/>
            </a:pPr>
            <a:r>
              <a:rPr lang="en-US" dirty="0"/>
              <a:t>Helps evaluate questions like:</a:t>
            </a:r>
          </a:p>
          <a:p>
            <a:pPr marL="742950" lvl="1" indent="-285750">
              <a:buFont typeface="Arial" panose="020B0604020202020204" pitchFamily="34" charset="0"/>
              <a:buChar char="•"/>
            </a:pPr>
            <a:r>
              <a:rPr lang="en-US" i="1" dirty="0"/>
              <a:t>"What’s the chance this stock will fall below $X?"</a:t>
            </a:r>
            <a:endParaRPr lang="en-US" dirty="0"/>
          </a:p>
          <a:p>
            <a:pPr marL="742950" lvl="1" indent="-285750">
              <a:buFont typeface="Arial" panose="020B0604020202020204" pitchFamily="34" charset="0"/>
              <a:buChar char="•"/>
            </a:pPr>
            <a:r>
              <a:rPr lang="en-US" i="1" dirty="0"/>
              <a:t>"How likely is it to grow to $Y in 6 months?"</a:t>
            </a:r>
            <a:endParaRPr lang="en-US" dirty="0"/>
          </a:p>
        </p:txBody>
      </p:sp>
    </p:spTree>
    <p:extLst>
      <p:ext uri="{BB962C8B-B14F-4D97-AF65-F5344CB8AC3E}">
        <p14:creationId xmlns:p14="http://schemas.microsoft.com/office/powerpoint/2010/main" val="3825755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22E279-AA5F-08CF-29F7-C869C4EC8D92}"/>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38123D26-8DE3-5564-9156-EE49CC00AD6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
        <p:nvSpPr>
          <p:cNvPr id="2" name="TextBox 1">
            <a:extLst>
              <a:ext uri="{FF2B5EF4-FFF2-40B4-BE49-F238E27FC236}">
                <a16:creationId xmlns:a16="http://schemas.microsoft.com/office/drawing/2014/main" id="{050D5AA6-FFDD-2246-6FC3-B0049E2738D1}"/>
              </a:ext>
            </a:extLst>
          </p:cNvPr>
          <p:cNvSpPr txBox="1"/>
          <p:nvPr/>
        </p:nvSpPr>
        <p:spPr>
          <a:xfrm>
            <a:off x="4310743" y="1034979"/>
            <a:ext cx="4320791" cy="707886"/>
          </a:xfrm>
          <a:prstGeom prst="rect">
            <a:avLst/>
          </a:prstGeom>
          <a:noFill/>
        </p:spPr>
        <p:txBody>
          <a:bodyPr wrap="square" rtlCol="0">
            <a:spAutoFit/>
          </a:bodyPr>
          <a:lstStyle/>
          <a:p>
            <a:r>
              <a:rPr lang="en-US" sz="4000" b="1" i="1" dirty="0"/>
              <a:t>Why FAANG?</a:t>
            </a:r>
          </a:p>
        </p:txBody>
      </p:sp>
      <p:sp>
        <p:nvSpPr>
          <p:cNvPr id="3" name="TextBox 2">
            <a:extLst>
              <a:ext uri="{FF2B5EF4-FFF2-40B4-BE49-F238E27FC236}">
                <a16:creationId xmlns:a16="http://schemas.microsoft.com/office/drawing/2014/main" id="{31C734B8-2742-7747-1440-7653D60B3FCB}"/>
              </a:ext>
            </a:extLst>
          </p:cNvPr>
          <p:cNvSpPr txBox="1"/>
          <p:nvPr/>
        </p:nvSpPr>
        <p:spPr>
          <a:xfrm>
            <a:off x="472273" y="2521059"/>
            <a:ext cx="10888629" cy="1815882"/>
          </a:xfrm>
          <a:prstGeom prst="rect">
            <a:avLst/>
          </a:prstGeom>
          <a:noFill/>
        </p:spPr>
        <p:txBody>
          <a:bodyPr wrap="square" rtlCol="0">
            <a:spAutoFit/>
          </a:bodyPr>
          <a:lstStyle/>
          <a:p>
            <a:r>
              <a:rPr lang="en-US" sz="2800" i="1" dirty="0">
                <a:latin typeface="Bierstadt" panose="020B0004020202020204" pitchFamily="34" charset="0"/>
              </a:rPr>
              <a:t>Over the past decade, five companies — Facebook, Amazon, Apple, Netflix, and Google — have not only shaped our digital lives but also our investment portfolios. But are they all growing equally? Are they equally risky? What do the numbers tell us?</a:t>
            </a:r>
          </a:p>
        </p:txBody>
      </p:sp>
    </p:spTree>
    <p:extLst>
      <p:ext uri="{BB962C8B-B14F-4D97-AF65-F5344CB8AC3E}">
        <p14:creationId xmlns:p14="http://schemas.microsoft.com/office/powerpoint/2010/main" val="448350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CC2FF1-A745-0F0D-1E74-258C008B611D}"/>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E58DA587-3391-8B1E-455F-5E0E1DBCD24F}"/>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20</a:t>
            </a:fld>
            <a:endParaRPr lang="en-US" dirty="0"/>
          </a:p>
        </p:txBody>
      </p:sp>
      <p:sp>
        <p:nvSpPr>
          <p:cNvPr id="3" name="TextBox 2">
            <a:extLst>
              <a:ext uri="{FF2B5EF4-FFF2-40B4-BE49-F238E27FC236}">
                <a16:creationId xmlns:a16="http://schemas.microsoft.com/office/drawing/2014/main" id="{FFDE1418-5A63-4FFA-4539-EFEEFBECEF46}"/>
              </a:ext>
            </a:extLst>
          </p:cNvPr>
          <p:cNvSpPr txBox="1"/>
          <p:nvPr/>
        </p:nvSpPr>
        <p:spPr>
          <a:xfrm>
            <a:off x="3043814" y="905580"/>
            <a:ext cx="6104372" cy="461665"/>
          </a:xfrm>
          <a:prstGeom prst="rect">
            <a:avLst/>
          </a:prstGeom>
          <a:noFill/>
        </p:spPr>
        <p:txBody>
          <a:bodyPr wrap="square">
            <a:spAutoFit/>
          </a:bodyPr>
          <a:lstStyle/>
          <a:p>
            <a:r>
              <a:rPr lang="en-US" sz="2400" b="1" dirty="0"/>
              <a:t>Stage 2: Comparative Financial Insights</a:t>
            </a:r>
          </a:p>
        </p:txBody>
      </p:sp>
      <p:sp>
        <p:nvSpPr>
          <p:cNvPr id="5" name="TextBox 4">
            <a:extLst>
              <a:ext uri="{FF2B5EF4-FFF2-40B4-BE49-F238E27FC236}">
                <a16:creationId xmlns:a16="http://schemas.microsoft.com/office/drawing/2014/main" id="{AE6FED24-116B-5DD8-1D1D-EDD0CE2FB6EA}"/>
              </a:ext>
            </a:extLst>
          </p:cNvPr>
          <p:cNvSpPr txBox="1"/>
          <p:nvPr/>
        </p:nvSpPr>
        <p:spPr>
          <a:xfrm>
            <a:off x="3154345" y="1286858"/>
            <a:ext cx="6104372" cy="369332"/>
          </a:xfrm>
          <a:prstGeom prst="rect">
            <a:avLst/>
          </a:prstGeom>
          <a:noFill/>
        </p:spPr>
        <p:txBody>
          <a:bodyPr wrap="square">
            <a:spAutoFit/>
          </a:bodyPr>
          <a:lstStyle/>
          <a:p>
            <a:r>
              <a:rPr lang="en-US" dirty="0"/>
              <a:t>From Individual Deep Dives to Strategic Comparison</a:t>
            </a:r>
          </a:p>
        </p:txBody>
      </p:sp>
      <p:sp>
        <p:nvSpPr>
          <p:cNvPr id="7" name="TextBox 6">
            <a:extLst>
              <a:ext uri="{FF2B5EF4-FFF2-40B4-BE49-F238E27FC236}">
                <a16:creationId xmlns:a16="http://schemas.microsoft.com/office/drawing/2014/main" id="{99DEA9B8-E3C0-F260-7D50-4B8E5804526A}"/>
              </a:ext>
            </a:extLst>
          </p:cNvPr>
          <p:cNvSpPr txBox="1"/>
          <p:nvPr/>
        </p:nvSpPr>
        <p:spPr>
          <a:xfrm>
            <a:off x="288889" y="1944915"/>
            <a:ext cx="11206425" cy="707886"/>
          </a:xfrm>
          <a:prstGeom prst="rect">
            <a:avLst/>
          </a:prstGeom>
          <a:noFill/>
        </p:spPr>
        <p:txBody>
          <a:bodyPr wrap="square">
            <a:spAutoFit/>
          </a:bodyPr>
          <a:lstStyle/>
          <a:p>
            <a:r>
              <a:rPr lang="en-US" sz="2000" dirty="0"/>
              <a:t>In the previous stage, we explored each FAANG company individually, focusing on technical trends, price behavior, and performance signals.</a:t>
            </a:r>
          </a:p>
        </p:txBody>
      </p:sp>
      <p:sp>
        <p:nvSpPr>
          <p:cNvPr id="9" name="TextBox 8">
            <a:extLst>
              <a:ext uri="{FF2B5EF4-FFF2-40B4-BE49-F238E27FC236}">
                <a16:creationId xmlns:a16="http://schemas.microsoft.com/office/drawing/2014/main" id="{8D0CECC9-62D0-5698-3A0C-23585DC7A5B1}"/>
              </a:ext>
            </a:extLst>
          </p:cNvPr>
          <p:cNvSpPr txBox="1"/>
          <p:nvPr/>
        </p:nvSpPr>
        <p:spPr>
          <a:xfrm>
            <a:off x="288889" y="2768806"/>
            <a:ext cx="11206424" cy="707886"/>
          </a:xfrm>
          <a:prstGeom prst="rect">
            <a:avLst/>
          </a:prstGeom>
          <a:noFill/>
        </p:spPr>
        <p:txBody>
          <a:bodyPr wrap="square">
            <a:spAutoFit/>
          </a:bodyPr>
          <a:lstStyle/>
          <a:p>
            <a:r>
              <a:rPr lang="en-US" sz="2000" dirty="0"/>
              <a:t>Now, we shift our perspective to comparative analysis — identifying strengths, weaknesses, and market positioning across companies using key performance indicators (KPIs).</a:t>
            </a:r>
          </a:p>
        </p:txBody>
      </p:sp>
      <p:sp>
        <p:nvSpPr>
          <p:cNvPr id="11" name="TextBox 10">
            <a:extLst>
              <a:ext uri="{FF2B5EF4-FFF2-40B4-BE49-F238E27FC236}">
                <a16:creationId xmlns:a16="http://schemas.microsoft.com/office/drawing/2014/main" id="{A4F4EEC0-1B11-C745-3994-AEBB2DCC5BE8}"/>
              </a:ext>
            </a:extLst>
          </p:cNvPr>
          <p:cNvSpPr txBox="1"/>
          <p:nvPr/>
        </p:nvSpPr>
        <p:spPr>
          <a:xfrm>
            <a:off x="288889" y="3592697"/>
            <a:ext cx="6104372" cy="400110"/>
          </a:xfrm>
          <a:prstGeom prst="rect">
            <a:avLst/>
          </a:prstGeom>
          <a:noFill/>
        </p:spPr>
        <p:txBody>
          <a:bodyPr wrap="square">
            <a:spAutoFit/>
          </a:bodyPr>
          <a:lstStyle/>
          <a:p>
            <a:r>
              <a:rPr lang="en-US" sz="2000" dirty="0"/>
              <a:t>Through this lens, we'll answer questions like:</a:t>
            </a:r>
          </a:p>
        </p:txBody>
      </p:sp>
      <p:sp>
        <p:nvSpPr>
          <p:cNvPr id="12" name="Rectangle 1">
            <a:extLst>
              <a:ext uri="{FF2B5EF4-FFF2-40B4-BE49-F238E27FC236}">
                <a16:creationId xmlns:a16="http://schemas.microsoft.com/office/drawing/2014/main" id="{F0ECFF02-8808-FD5C-A816-8F90B3A580F1}"/>
              </a:ext>
            </a:extLst>
          </p:cNvPr>
          <p:cNvSpPr>
            <a:spLocks noChangeArrowheads="1"/>
          </p:cNvSpPr>
          <p:nvPr/>
        </p:nvSpPr>
        <p:spPr bwMode="auto">
          <a:xfrm>
            <a:off x="454685" y="44614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Which company shows the highest growth momentum?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Who delivers the best return for investors?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Are any stocks currently undervalued or overvalued?</a:t>
            </a:r>
          </a:p>
        </p:txBody>
      </p:sp>
      <p:sp>
        <p:nvSpPr>
          <p:cNvPr id="15" name="TextBox 14">
            <a:extLst>
              <a:ext uri="{FF2B5EF4-FFF2-40B4-BE49-F238E27FC236}">
                <a16:creationId xmlns:a16="http://schemas.microsoft.com/office/drawing/2014/main" id="{B94B9A01-D292-9079-0ED0-21891FEEA66D}"/>
              </a:ext>
            </a:extLst>
          </p:cNvPr>
          <p:cNvSpPr txBox="1"/>
          <p:nvPr/>
        </p:nvSpPr>
        <p:spPr>
          <a:xfrm>
            <a:off x="288889" y="5285359"/>
            <a:ext cx="10915023" cy="646331"/>
          </a:xfrm>
          <a:prstGeom prst="rect">
            <a:avLst/>
          </a:prstGeom>
          <a:noFill/>
        </p:spPr>
        <p:txBody>
          <a:bodyPr wrap="square">
            <a:spAutoFit/>
          </a:bodyPr>
          <a:lstStyle/>
          <a:p>
            <a:r>
              <a:rPr lang="en-US" dirty="0"/>
              <a:t>The upcoming slides will visualize and interpret the most insightful metrics across valuation, profitability, growth, and risk — all designed to support data-driven investment decisions.</a:t>
            </a:r>
          </a:p>
        </p:txBody>
      </p:sp>
    </p:spTree>
    <p:extLst>
      <p:ext uri="{BB962C8B-B14F-4D97-AF65-F5344CB8AC3E}">
        <p14:creationId xmlns:p14="http://schemas.microsoft.com/office/powerpoint/2010/main" val="3752619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977AD-1DF7-F53F-AE46-8295C5943096}"/>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F5672CDD-BF38-20F9-2B8C-39CD59F1CC71}"/>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21</a:t>
            </a:fld>
            <a:endParaRPr lang="en-US" dirty="0"/>
          </a:p>
        </p:txBody>
      </p:sp>
      <p:sp>
        <p:nvSpPr>
          <p:cNvPr id="2" name="Rectangle 1">
            <a:extLst>
              <a:ext uri="{FF2B5EF4-FFF2-40B4-BE49-F238E27FC236}">
                <a16:creationId xmlns:a16="http://schemas.microsoft.com/office/drawing/2014/main" id="{0B5BC821-ADA9-791A-7BC8-14A7551EB6C7}"/>
              </a:ext>
            </a:extLst>
          </p:cNvPr>
          <p:cNvSpPr>
            <a:spLocks noChangeArrowheads="1"/>
          </p:cNvSpPr>
          <p:nvPr/>
        </p:nvSpPr>
        <p:spPr bwMode="auto">
          <a:xfrm>
            <a:off x="130628" y="5106692"/>
            <a:ext cx="121920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Google</a:t>
            </a:r>
            <a:r>
              <a:rPr kumimoji="0" lang="en-US" altLang="en-US" sz="1800" b="0" i="0" u="none" strike="noStrike" cap="none" normalizeH="0" baseline="0" dirty="0">
                <a:ln>
                  <a:noFill/>
                </a:ln>
                <a:solidFill>
                  <a:schemeClr val="tx1"/>
                </a:solidFill>
                <a:effectLst/>
              </a:rPr>
              <a:t> stands out as both the best value stock and the company with the highest growth potential, offering a compelling investment case.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Facebook</a:t>
            </a:r>
            <a:r>
              <a:rPr kumimoji="0" lang="en-US" altLang="en-US" sz="1800" b="0" i="0" u="none" strike="noStrike" cap="none" normalizeH="0" baseline="0" dirty="0">
                <a:ln>
                  <a:noFill/>
                </a:ln>
                <a:solidFill>
                  <a:schemeClr val="tx1"/>
                </a:solidFill>
                <a:effectLst/>
              </a:rPr>
              <a:t> leads in profitability, delivering the highest earnings per share among FAANG stocks.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These picks are derived purely from financial KPIs — not market sentiment — to provide a data-driven view of leadership.</a:t>
            </a:r>
          </a:p>
        </p:txBody>
      </p:sp>
      <p:sp>
        <p:nvSpPr>
          <p:cNvPr id="4" name="TextBox 3">
            <a:extLst>
              <a:ext uri="{FF2B5EF4-FFF2-40B4-BE49-F238E27FC236}">
                <a16:creationId xmlns:a16="http://schemas.microsoft.com/office/drawing/2014/main" id="{607C3100-517F-2237-8BB8-CDEFEE0932D8}"/>
              </a:ext>
            </a:extLst>
          </p:cNvPr>
          <p:cNvSpPr txBox="1"/>
          <p:nvPr/>
        </p:nvSpPr>
        <p:spPr>
          <a:xfrm>
            <a:off x="3218924" y="719015"/>
            <a:ext cx="7154426" cy="461665"/>
          </a:xfrm>
          <a:prstGeom prst="rect">
            <a:avLst/>
          </a:prstGeom>
          <a:noFill/>
        </p:spPr>
        <p:txBody>
          <a:bodyPr wrap="square">
            <a:spAutoFit/>
          </a:bodyPr>
          <a:lstStyle/>
          <a:p>
            <a:r>
              <a:rPr lang="en-US" sz="2400" b="1" dirty="0"/>
              <a:t>Top Picks Based on Financial KPIs</a:t>
            </a:r>
          </a:p>
        </p:txBody>
      </p:sp>
      <p:pic>
        <p:nvPicPr>
          <p:cNvPr id="6" name="Picture 5">
            <a:extLst>
              <a:ext uri="{FF2B5EF4-FFF2-40B4-BE49-F238E27FC236}">
                <a16:creationId xmlns:a16="http://schemas.microsoft.com/office/drawing/2014/main" id="{23F795B1-1047-DB60-A1A2-1C86B65D2BD1}"/>
              </a:ext>
            </a:extLst>
          </p:cNvPr>
          <p:cNvPicPr>
            <a:picLocks noChangeAspect="1"/>
          </p:cNvPicPr>
          <p:nvPr/>
        </p:nvPicPr>
        <p:blipFill>
          <a:blip r:embed="rId3"/>
          <a:stretch>
            <a:fillRect/>
          </a:stretch>
        </p:blipFill>
        <p:spPr>
          <a:xfrm>
            <a:off x="1132847" y="1477108"/>
            <a:ext cx="9116471" cy="3491693"/>
          </a:xfrm>
          <a:prstGeom prst="rect">
            <a:avLst/>
          </a:prstGeom>
        </p:spPr>
      </p:pic>
    </p:spTree>
    <p:extLst>
      <p:ext uri="{BB962C8B-B14F-4D97-AF65-F5344CB8AC3E}">
        <p14:creationId xmlns:p14="http://schemas.microsoft.com/office/powerpoint/2010/main" val="993035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F14E8A-8F9B-1182-9F50-2AD172597974}"/>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1789873F-2065-13D1-5A25-389BB5863871}"/>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22</a:t>
            </a:fld>
            <a:endParaRPr lang="en-US" dirty="0"/>
          </a:p>
        </p:txBody>
      </p:sp>
      <p:pic>
        <p:nvPicPr>
          <p:cNvPr id="3" name="Picture 2">
            <a:extLst>
              <a:ext uri="{FF2B5EF4-FFF2-40B4-BE49-F238E27FC236}">
                <a16:creationId xmlns:a16="http://schemas.microsoft.com/office/drawing/2014/main" id="{FD358FE6-8D98-7B29-2BBF-CB7BE807EB3F}"/>
              </a:ext>
            </a:extLst>
          </p:cNvPr>
          <p:cNvPicPr>
            <a:picLocks noChangeAspect="1"/>
          </p:cNvPicPr>
          <p:nvPr/>
        </p:nvPicPr>
        <p:blipFill>
          <a:blip r:embed="rId3"/>
          <a:stretch>
            <a:fillRect/>
          </a:stretch>
        </p:blipFill>
        <p:spPr>
          <a:xfrm>
            <a:off x="6096000" y="1911717"/>
            <a:ext cx="5957743" cy="4257098"/>
          </a:xfrm>
          <a:prstGeom prst="rect">
            <a:avLst/>
          </a:prstGeom>
        </p:spPr>
      </p:pic>
      <p:sp>
        <p:nvSpPr>
          <p:cNvPr id="5" name="TextBox 4">
            <a:extLst>
              <a:ext uri="{FF2B5EF4-FFF2-40B4-BE49-F238E27FC236}">
                <a16:creationId xmlns:a16="http://schemas.microsoft.com/office/drawing/2014/main" id="{EF751F8A-829A-20DA-802E-E5229BB22FCE}"/>
              </a:ext>
            </a:extLst>
          </p:cNvPr>
          <p:cNvSpPr txBox="1"/>
          <p:nvPr/>
        </p:nvSpPr>
        <p:spPr>
          <a:xfrm>
            <a:off x="3695281" y="389970"/>
            <a:ext cx="6104372" cy="461665"/>
          </a:xfrm>
          <a:prstGeom prst="rect">
            <a:avLst/>
          </a:prstGeom>
          <a:noFill/>
        </p:spPr>
        <p:txBody>
          <a:bodyPr wrap="square">
            <a:spAutoFit/>
          </a:bodyPr>
          <a:lstStyle/>
          <a:p>
            <a:r>
              <a:rPr lang="en-US" sz="2400" b="1" dirty="0"/>
              <a:t>Potential Upside by Company</a:t>
            </a:r>
          </a:p>
        </p:txBody>
      </p:sp>
      <p:sp>
        <p:nvSpPr>
          <p:cNvPr id="7" name="TextBox 6">
            <a:extLst>
              <a:ext uri="{FF2B5EF4-FFF2-40B4-BE49-F238E27FC236}">
                <a16:creationId xmlns:a16="http://schemas.microsoft.com/office/drawing/2014/main" id="{9B5EE934-3C89-9580-E789-94E273CD6054}"/>
              </a:ext>
            </a:extLst>
          </p:cNvPr>
          <p:cNvSpPr txBox="1"/>
          <p:nvPr/>
        </p:nvSpPr>
        <p:spPr>
          <a:xfrm>
            <a:off x="3795765" y="851635"/>
            <a:ext cx="6104372" cy="369332"/>
          </a:xfrm>
          <a:prstGeom prst="rect">
            <a:avLst/>
          </a:prstGeom>
          <a:noFill/>
        </p:spPr>
        <p:txBody>
          <a:bodyPr wrap="square">
            <a:spAutoFit/>
          </a:bodyPr>
          <a:lstStyle/>
          <a:p>
            <a:pPr>
              <a:buNone/>
            </a:pPr>
            <a:r>
              <a:rPr lang="en-US" i="1" dirty="0"/>
              <a:t>(Analyst Target Price – Current Price)</a:t>
            </a:r>
            <a:endParaRPr lang="en-US" dirty="0"/>
          </a:p>
        </p:txBody>
      </p:sp>
      <p:sp>
        <p:nvSpPr>
          <p:cNvPr id="9" name="TextBox 8">
            <a:extLst>
              <a:ext uri="{FF2B5EF4-FFF2-40B4-BE49-F238E27FC236}">
                <a16:creationId xmlns:a16="http://schemas.microsoft.com/office/drawing/2014/main" id="{BA77CD62-172F-6237-8B77-81C468FC0C3E}"/>
              </a:ext>
            </a:extLst>
          </p:cNvPr>
          <p:cNvSpPr txBox="1"/>
          <p:nvPr/>
        </p:nvSpPr>
        <p:spPr>
          <a:xfrm>
            <a:off x="0" y="1430347"/>
            <a:ext cx="5668200" cy="1200329"/>
          </a:xfrm>
          <a:prstGeom prst="rect">
            <a:avLst/>
          </a:prstGeom>
          <a:noFill/>
        </p:spPr>
        <p:txBody>
          <a:bodyPr wrap="square">
            <a:spAutoFit/>
          </a:bodyPr>
          <a:lstStyle/>
          <a:p>
            <a:r>
              <a:rPr lang="en-US" dirty="0"/>
              <a:t>What does this chart show?</a:t>
            </a:r>
            <a:br>
              <a:rPr lang="en-US" dirty="0"/>
            </a:br>
            <a:r>
              <a:rPr lang="en-US" dirty="0"/>
              <a:t>This donut chart visualizes the relative growth potential of each FAANG company based on how far their analyst target price exceeds the current stock price.</a:t>
            </a:r>
          </a:p>
        </p:txBody>
      </p:sp>
      <p:sp>
        <p:nvSpPr>
          <p:cNvPr id="11" name="TextBox 10">
            <a:extLst>
              <a:ext uri="{FF2B5EF4-FFF2-40B4-BE49-F238E27FC236}">
                <a16:creationId xmlns:a16="http://schemas.microsoft.com/office/drawing/2014/main" id="{02607D1F-6EFB-0F8E-846D-4E6C5C4E4D93}"/>
              </a:ext>
            </a:extLst>
          </p:cNvPr>
          <p:cNvSpPr txBox="1"/>
          <p:nvPr/>
        </p:nvSpPr>
        <p:spPr>
          <a:xfrm>
            <a:off x="0" y="2840056"/>
            <a:ext cx="5526593" cy="1477328"/>
          </a:xfrm>
          <a:prstGeom prst="rect">
            <a:avLst/>
          </a:prstGeom>
          <a:noFill/>
        </p:spPr>
        <p:txBody>
          <a:bodyPr wrap="square">
            <a:spAutoFit/>
          </a:bodyPr>
          <a:lstStyle/>
          <a:p>
            <a:pPr>
              <a:buNone/>
            </a:pPr>
            <a:r>
              <a:rPr lang="en-US" dirty="0"/>
              <a:t>What the segments mean:</a:t>
            </a:r>
          </a:p>
          <a:p>
            <a:pPr>
              <a:buFont typeface="Arial" panose="020B0604020202020204" pitchFamily="34" charset="0"/>
              <a:buChar char="•"/>
            </a:pPr>
            <a:r>
              <a:rPr lang="en-US" dirty="0"/>
              <a:t>Each slice represents a company's contribution to the total upside potential.</a:t>
            </a:r>
          </a:p>
          <a:p>
            <a:pPr>
              <a:buFont typeface="Arial" panose="020B0604020202020204" pitchFamily="34" charset="0"/>
              <a:buChar char="•"/>
            </a:pPr>
            <a:r>
              <a:rPr lang="en-US" dirty="0"/>
              <a:t>Larger slices = Greater price increase expected by analysts.</a:t>
            </a:r>
          </a:p>
        </p:txBody>
      </p:sp>
      <p:sp>
        <p:nvSpPr>
          <p:cNvPr id="13" name="TextBox 12">
            <a:extLst>
              <a:ext uri="{FF2B5EF4-FFF2-40B4-BE49-F238E27FC236}">
                <a16:creationId xmlns:a16="http://schemas.microsoft.com/office/drawing/2014/main" id="{677C006E-6DE1-6CDF-ACF7-A16D48911A64}"/>
              </a:ext>
            </a:extLst>
          </p:cNvPr>
          <p:cNvSpPr txBox="1"/>
          <p:nvPr/>
        </p:nvSpPr>
        <p:spPr>
          <a:xfrm>
            <a:off x="0" y="4524772"/>
            <a:ext cx="6129494" cy="1477328"/>
          </a:xfrm>
          <a:prstGeom prst="rect">
            <a:avLst/>
          </a:prstGeom>
          <a:noFill/>
        </p:spPr>
        <p:txBody>
          <a:bodyPr wrap="square">
            <a:spAutoFit/>
          </a:bodyPr>
          <a:lstStyle/>
          <a:p>
            <a:pPr>
              <a:buNone/>
            </a:pPr>
            <a:r>
              <a:rPr lang="en-US" dirty="0"/>
              <a:t>Why is it useful?</a:t>
            </a:r>
          </a:p>
          <a:p>
            <a:pPr>
              <a:buFont typeface="Arial" panose="020B0604020202020204" pitchFamily="34" charset="0"/>
              <a:buChar char="•"/>
            </a:pPr>
            <a:r>
              <a:rPr lang="en-US" dirty="0"/>
              <a:t>Helps investors compare growth expectations across companies.</a:t>
            </a:r>
          </a:p>
          <a:p>
            <a:pPr>
              <a:buFont typeface="Arial" panose="020B0604020202020204" pitchFamily="34" charset="0"/>
              <a:buChar char="•"/>
            </a:pPr>
            <a:r>
              <a:rPr lang="en-US" dirty="0"/>
              <a:t>You can quickly spot which stocks analysts believe are undervalued or poised for a breakout.</a:t>
            </a:r>
          </a:p>
        </p:txBody>
      </p:sp>
    </p:spTree>
    <p:extLst>
      <p:ext uri="{BB962C8B-B14F-4D97-AF65-F5344CB8AC3E}">
        <p14:creationId xmlns:p14="http://schemas.microsoft.com/office/powerpoint/2010/main" val="2282813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3FF9DC-5CF3-E251-BE51-0A712CD005F6}"/>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ADEFCE8B-325E-3432-4E60-53B856B9E8F3}"/>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23</a:t>
            </a:fld>
            <a:endParaRPr lang="en-US" dirty="0"/>
          </a:p>
        </p:txBody>
      </p:sp>
      <p:pic>
        <p:nvPicPr>
          <p:cNvPr id="3" name="Picture 2">
            <a:extLst>
              <a:ext uri="{FF2B5EF4-FFF2-40B4-BE49-F238E27FC236}">
                <a16:creationId xmlns:a16="http://schemas.microsoft.com/office/drawing/2014/main" id="{8DE68632-5BDE-CDD8-8F32-5E1217A78DF6}"/>
              </a:ext>
            </a:extLst>
          </p:cNvPr>
          <p:cNvPicPr>
            <a:picLocks noChangeAspect="1"/>
          </p:cNvPicPr>
          <p:nvPr/>
        </p:nvPicPr>
        <p:blipFill>
          <a:blip r:embed="rId3"/>
          <a:stretch>
            <a:fillRect/>
          </a:stretch>
        </p:blipFill>
        <p:spPr>
          <a:xfrm>
            <a:off x="6029922" y="1889090"/>
            <a:ext cx="6162077" cy="3966534"/>
          </a:xfrm>
          <a:prstGeom prst="rect">
            <a:avLst/>
          </a:prstGeom>
        </p:spPr>
      </p:pic>
      <p:sp>
        <p:nvSpPr>
          <p:cNvPr id="5" name="TextBox 4">
            <a:extLst>
              <a:ext uri="{FF2B5EF4-FFF2-40B4-BE49-F238E27FC236}">
                <a16:creationId xmlns:a16="http://schemas.microsoft.com/office/drawing/2014/main" id="{86348E1A-3805-5A13-6E91-E329401477C0}"/>
              </a:ext>
            </a:extLst>
          </p:cNvPr>
          <p:cNvSpPr txBox="1"/>
          <p:nvPr/>
        </p:nvSpPr>
        <p:spPr>
          <a:xfrm>
            <a:off x="3986683" y="758596"/>
            <a:ext cx="6104372" cy="461665"/>
          </a:xfrm>
          <a:prstGeom prst="rect">
            <a:avLst/>
          </a:prstGeom>
          <a:noFill/>
        </p:spPr>
        <p:txBody>
          <a:bodyPr wrap="square">
            <a:spAutoFit/>
          </a:bodyPr>
          <a:lstStyle/>
          <a:p>
            <a:r>
              <a:rPr lang="en-US" sz="2400" b="1" dirty="0"/>
              <a:t>Closing Price Trends Over Time</a:t>
            </a:r>
          </a:p>
        </p:txBody>
      </p:sp>
      <p:sp>
        <p:nvSpPr>
          <p:cNvPr id="7" name="TextBox 6">
            <a:extLst>
              <a:ext uri="{FF2B5EF4-FFF2-40B4-BE49-F238E27FC236}">
                <a16:creationId xmlns:a16="http://schemas.microsoft.com/office/drawing/2014/main" id="{B7D3D673-DEB2-C394-7823-10E19B2A3670}"/>
              </a:ext>
            </a:extLst>
          </p:cNvPr>
          <p:cNvSpPr txBox="1"/>
          <p:nvPr/>
        </p:nvSpPr>
        <p:spPr>
          <a:xfrm>
            <a:off x="218551" y="1657868"/>
            <a:ext cx="6104372" cy="1477328"/>
          </a:xfrm>
          <a:prstGeom prst="rect">
            <a:avLst/>
          </a:prstGeom>
          <a:noFill/>
        </p:spPr>
        <p:txBody>
          <a:bodyPr wrap="square">
            <a:spAutoFit/>
          </a:bodyPr>
          <a:lstStyle/>
          <a:p>
            <a:pPr>
              <a:buNone/>
            </a:pPr>
            <a:r>
              <a:rPr lang="en-US" b="1" dirty="0"/>
              <a:t>What does the line chart show?</a:t>
            </a:r>
          </a:p>
          <a:p>
            <a:pPr>
              <a:buFont typeface="Arial" panose="020B0604020202020204" pitchFamily="34" charset="0"/>
              <a:buChar char="•"/>
            </a:pPr>
            <a:r>
              <a:rPr lang="en-US" dirty="0"/>
              <a:t>This plot tracks the </a:t>
            </a:r>
            <a:r>
              <a:rPr lang="en-US" b="1" dirty="0"/>
              <a:t>daily closing stock prices</a:t>
            </a:r>
            <a:r>
              <a:rPr lang="en-US" dirty="0"/>
              <a:t> of the selected FAANG companies over a given time period.</a:t>
            </a:r>
          </a:p>
          <a:p>
            <a:pPr>
              <a:buFont typeface="Arial" panose="020B0604020202020204" pitchFamily="34" charset="0"/>
              <a:buChar char="•"/>
            </a:pPr>
            <a:r>
              <a:rPr lang="en-US" dirty="0"/>
              <a:t>Each line represents a different company, allowing you to </a:t>
            </a:r>
            <a:r>
              <a:rPr lang="en-US" b="1" dirty="0"/>
              <a:t>compare price performance</a:t>
            </a:r>
            <a:r>
              <a:rPr lang="en-US" dirty="0"/>
              <a:t> over time.</a:t>
            </a:r>
          </a:p>
        </p:txBody>
      </p:sp>
      <p:sp>
        <p:nvSpPr>
          <p:cNvPr id="9" name="TextBox 8">
            <a:extLst>
              <a:ext uri="{FF2B5EF4-FFF2-40B4-BE49-F238E27FC236}">
                <a16:creationId xmlns:a16="http://schemas.microsoft.com/office/drawing/2014/main" id="{85D24909-6481-76F5-665A-895F61579635}"/>
              </a:ext>
            </a:extLst>
          </p:cNvPr>
          <p:cNvSpPr txBox="1"/>
          <p:nvPr/>
        </p:nvSpPr>
        <p:spPr>
          <a:xfrm>
            <a:off x="235298" y="3429000"/>
            <a:ext cx="6104372" cy="2308324"/>
          </a:xfrm>
          <a:prstGeom prst="rect">
            <a:avLst/>
          </a:prstGeom>
          <a:noFill/>
        </p:spPr>
        <p:txBody>
          <a:bodyPr wrap="square">
            <a:spAutoFit/>
          </a:bodyPr>
          <a:lstStyle/>
          <a:p>
            <a:pPr>
              <a:buNone/>
            </a:pPr>
            <a:r>
              <a:rPr lang="en-US" b="1" dirty="0"/>
              <a:t>Why is it useful?</a:t>
            </a:r>
          </a:p>
          <a:p>
            <a:pPr>
              <a:buFont typeface="Arial" panose="020B0604020202020204" pitchFamily="34" charset="0"/>
              <a:buChar char="•"/>
            </a:pPr>
            <a:r>
              <a:rPr lang="en-US" dirty="0"/>
              <a:t>Helps you </a:t>
            </a:r>
            <a:r>
              <a:rPr lang="en-US" b="1" dirty="0"/>
              <a:t>visually assess long-term trends</a:t>
            </a:r>
            <a:r>
              <a:rPr lang="en-US" dirty="0"/>
              <a:t>, growth patterns, or periods of volatility.</a:t>
            </a:r>
          </a:p>
          <a:p>
            <a:pPr>
              <a:buFont typeface="Arial" panose="020B0604020202020204" pitchFamily="34" charset="0"/>
              <a:buChar char="•"/>
            </a:pPr>
            <a:r>
              <a:rPr lang="en-US" dirty="0"/>
              <a:t>Enables </a:t>
            </a:r>
            <a:r>
              <a:rPr lang="en-US" b="1" dirty="0"/>
              <a:t>performance comparison</a:t>
            </a:r>
            <a:r>
              <a:rPr lang="en-US" dirty="0"/>
              <a:t> between companies.</a:t>
            </a:r>
          </a:p>
          <a:p>
            <a:pPr>
              <a:buFont typeface="Arial" panose="020B0604020202020204" pitchFamily="34" charset="0"/>
              <a:buChar char="•"/>
            </a:pPr>
            <a:r>
              <a:rPr lang="en-US" dirty="0"/>
              <a:t>Can reveal:</a:t>
            </a:r>
          </a:p>
          <a:p>
            <a:pPr marL="742950" lvl="1" indent="-285750">
              <a:buFont typeface="Arial" panose="020B0604020202020204" pitchFamily="34" charset="0"/>
              <a:buChar char="•"/>
            </a:pPr>
            <a:r>
              <a:rPr lang="en-US" dirty="0"/>
              <a:t>Consistent upward or downward trends.</a:t>
            </a:r>
          </a:p>
          <a:p>
            <a:pPr marL="742950" lvl="1" indent="-285750">
              <a:buFont typeface="Arial" panose="020B0604020202020204" pitchFamily="34" charset="0"/>
              <a:buChar char="•"/>
            </a:pPr>
            <a:r>
              <a:rPr lang="en-US" dirty="0"/>
              <a:t>Market corrections or growth spurts.</a:t>
            </a:r>
          </a:p>
          <a:p>
            <a:pPr marL="742950" lvl="1" indent="-285750">
              <a:buFont typeface="Arial" panose="020B0604020202020204" pitchFamily="34" charset="0"/>
              <a:buChar char="•"/>
            </a:pPr>
            <a:r>
              <a:rPr lang="en-US" dirty="0"/>
              <a:t>Which companies are the most stable.</a:t>
            </a:r>
          </a:p>
        </p:txBody>
      </p:sp>
      <p:sp>
        <p:nvSpPr>
          <p:cNvPr id="4" name="TextBox 3">
            <a:extLst>
              <a:ext uri="{FF2B5EF4-FFF2-40B4-BE49-F238E27FC236}">
                <a16:creationId xmlns:a16="http://schemas.microsoft.com/office/drawing/2014/main" id="{DAA4E080-4B38-9DED-C2B0-1967D1A65A78}"/>
              </a:ext>
            </a:extLst>
          </p:cNvPr>
          <p:cNvSpPr txBox="1"/>
          <p:nvPr/>
        </p:nvSpPr>
        <p:spPr>
          <a:xfrm>
            <a:off x="2242455" y="278183"/>
            <a:ext cx="8418846" cy="523220"/>
          </a:xfrm>
          <a:prstGeom prst="rect">
            <a:avLst/>
          </a:prstGeom>
          <a:noFill/>
        </p:spPr>
        <p:txBody>
          <a:bodyPr wrap="square">
            <a:spAutoFit/>
          </a:bodyPr>
          <a:lstStyle/>
          <a:p>
            <a:pPr algn="l" fontAlgn="base">
              <a:spcBef>
                <a:spcPts val="1306"/>
              </a:spcBef>
              <a:spcAft>
                <a:spcPts val="1742"/>
              </a:spcAft>
              <a:buNone/>
            </a:pPr>
            <a:r>
              <a:rPr lang="en-US" sz="2800" b="1" i="0" dirty="0">
                <a:effectLst/>
                <a:latin typeface="system-ui"/>
              </a:rPr>
              <a:t>What was the change in price of the stock overtime?</a:t>
            </a:r>
          </a:p>
        </p:txBody>
      </p:sp>
    </p:spTree>
    <p:extLst>
      <p:ext uri="{BB962C8B-B14F-4D97-AF65-F5344CB8AC3E}">
        <p14:creationId xmlns:p14="http://schemas.microsoft.com/office/powerpoint/2010/main" val="2770266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AF3AD4-0015-27DC-412A-A972A947DDAC}"/>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A285AE57-E96E-30DA-95EF-77D8FA7EEBBD}"/>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24</a:t>
            </a:fld>
            <a:endParaRPr lang="en-US" dirty="0"/>
          </a:p>
        </p:txBody>
      </p:sp>
      <p:pic>
        <p:nvPicPr>
          <p:cNvPr id="3" name="Picture 2">
            <a:extLst>
              <a:ext uri="{FF2B5EF4-FFF2-40B4-BE49-F238E27FC236}">
                <a16:creationId xmlns:a16="http://schemas.microsoft.com/office/drawing/2014/main" id="{227FF09B-73B9-A158-C878-30F4EF760AC8}"/>
              </a:ext>
            </a:extLst>
          </p:cNvPr>
          <p:cNvPicPr>
            <a:picLocks noChangeAspect="1"/>
          </p:cNvPicPr>
          <p:nvPr/>
        </p:nvPicPr>
        <p:blipFill>
          <a:blip r:embed="rId3"/>
          <a:stretch>
            <a:fillRect/>
          </a:stretch>
        </p:blipFill>
        <p:spPr>
          <a:xfrm>
            <a:off x="6096000" y="1776533"/>
            <a:ext cx="5888335" cy="4579816"/>
          </a:xfrm>
          <a:prstGeom prst="rect">
            <a:avLst/>
          </a:prstGeom>
        </p:spPr>
      </p:pic>
      <p:sp>
        <p:nvSpPr>
          <p:cNvPr id="5" name="TextBox 4">
            <a:extLst>
              <a:ext uri="{FF2B5EF4-FFF2-40B4-BE49-F238E27FC236}">
                <a16:creationId xmlns:a16="http://schemas.microsoft.com/office/drawing/2014/main" id="{DCA8F5B6-5D50-B55D-6191-EF5F221B5154}"/>
              </a:ext>
            </a:extLst>
          </p:cNvPr>
          <p:cNvSpPr txBox="1"/>
          <p:nvPr/>
        </p:nvSpPr>
        <p:spPr>
          <a:xfrm>
            <a:off x="3574701" y="734758"/>
            <a:ext cx="6104372" cy="461665"/>
          </a:xfrm>
          <a:prstGeom prst="rect">
            <a:avLst/>
          </a:prstGeom>
          <a:noFill/>
        </p:spPr>
        <p:txBody>
          <a:bodyPr wrap="square">
            <a:spAutoFit/>
          </a:bodyPr>
          <a:lstStyle/>
          <a:p>
            <a:r>
              <a:rPr lang="en-US" sz="2400" b="1" dirty="0"/>
              <a:t>Daily Trading Volume Analysis</a:t>
            </a:r>
          </a:p>
        </p:txBody>
      </p:sp>
      <p:sp>
        <p:nvSpPr>
          <p:cNvPr id="7" name="TextBox 6">
            <a:extLst>
              <a:ext uri="{FF2B5EF4-FFF2-40B4-BE49-F238E27FC236}">
                <a16:creationId xmlns:a16="http://schemas.microsoft.com/office/drawing/2014/main" id="{6E7D8B1F-A710-3BEF-1910-02D054578E08}"/>
              </a:ext>
            </a:extLst>
          </p:cNvPr>
          <p:cNvSpPr txBox="1"/>
          <p:nvPr/>
        </p:nvSpPr>
        <p:spPr>
          <a:xfrm>
            <a:off x="60288" y="1951672"/>
            <a:ext cx="6104372" cy="1477328"/>
          </a:xfrm>
          <a:prstGeom prst="rect">
            <a:avLst/>
          </a:prstGeom>
          <a:noFill/>
        </p:spPr>
        <p:txBody>
          <a:bodyPr wrap="square">
            <a:spAutoFit/>
          </a:bodyPr>
          <a:lstStyle/>
          <a:p>
            <a:pPr>
              <a:buNone/>
            </a:pPr>
            <a:r>
              <a:rPr lang="en-US" b="1" dirty="0"/>
              <a:t>What does this chart show?</a:t>
            </a:r>
          </a:p>
          <a:p>
            <a:pPr>
              <a:buFont typeface="Arial" panose="020B0604020202020204" pitchFamily="34" charset="0"/>
              <a:buChar char="•"/>
            </a:pPr>
            <a:r>
              <a:rPr lang="en-US" dirty="0"/>
              <a:t>It shows the </a:t>
            </a:r>
            <a:r>
              <a:rPr lang="en-US" b="1" dirty="0"/>
              <a:t>number of shares traded per day</a:t>
            </a:r>
            <a:r>
              <a:rPr lang="en-US" dirty="0"/>
              <a:t> for each selected stock.</a:t>
            </a:r>
          </a:p>
          <a:p>
            <a:pPr>
              <a:buFont typeface="Arial" panose="020B0604020202020204" pitchFamily="34" charset="0"/>
              <a:buChar char="•"/>
            </a:pPr>
            <a:r>
              <a:rPr lang="en-US" dirty="0"/>
              <a:t>Spikes indicate </a:t>
            </a:r>
            <a:r>
              <a:rPr lang="en-US" b="1" dirty="0"/>
              <a:t>increased investor activity</a:t>
            </a:r>
            <a:r>
              <a:rPr lang="en-US" dirty="0"/>
              <a:t>, possibly due to news, earnings reports, or market events.</a:t>
            </a:r>
          </a:p>
        </p:txBody>
      </p:sp>
      <p:sp>
        <p:nvSpPr>
          <p:cNvPr id="9" name="TextBox 8">
            <a:extLst>
              <a:ext uri="{FF2B5EF4-FFF2-40B4-BE49-F238E27FC236}">
                <a16:creationId xmlns:a16="http://schemas.microsoft.com/office/drawing/2014/main" id="{61C14DDC-E8DF-C8E4-0959-2BFF06060A18}"/>
              </a:ext>
            </a:extLst>
          </p:cNvPr>
          <p:cNvSpPr txBox="1"/>
          <p:nvPr/>
        </p:nvSpPr>
        <p:spPr>
          <a:xfrm>
            <a:off x="60288" y="3604139"/>
            <a:ext cx="6104372" cy="2031325"/>
          </a:xfrm>
          <a:prstGeom prst="rect">
            <a:avLst/>
          </a:prstGeom>
          <a:noFill/>
        </p:spPr>
        <p:txBody>
          <a:bodyPr wrap="square">
            <a:spAutoFit/>
          </a:bodyPr>
          <a:lstStyle/>
          <a:p>
            <a:pPr>
              <a:buNone/>
            </a:pPr>
            <a:r>
              <a:rPr lang="en-US" b="1" dirty="0"/>
              <a:t>Why is volume important?</a:t>
            </a:r>
          </a:p>
          <a:p>
            <a:pPr>
              <a:buFont typeface="Arial" panose="020B0604020202020204" pitchFamily="34" charset="0"/>
              <a:buChar char="•"/>
            </a:pPr>
            <a:r>
              <a:rPr lang="en-US" b="1" dirty="0"/>
              <a:t>High trading volume</a:t>
            </a:r>
            <a:r>
              <a:rPr lang="en-US" dirty="0"/>
              <a:t> = High liquidity and stronger investor interest.</a:t>
            </a:r>
          </a:p>
          <a:p>
            <a:pPr>
              <a:buFont typeface="Arial" panose="020B0604020202020204" pitchFamily="34" charset="0"/>
              <a:buChar char="•"/>
            </a:pPr>
            <a:r>
              <a:rPr lang="en-US" dirty="0"/>
              <a:t>Sudden </a:t>
            </a:r>
            <a:r>
              <a:rPr lang="en-US" b="1" dirty="0"/>
              <a:t>volume spikes</a:t>
            </a:r>
            <a:r>
              <a:rPr lang="en-US" dirty="0"/>
              <a:t> often precede </a:t>
            </a:r>
            <a:r>
              <a:rPr lang="en-US" b="1" dirty="0"/>
              <a:t>major price movements</a:t>
            </a:r>
            <a:r>
              <a:rPr lang="en-US" dirty="0"/>
              <a:t>.</a:t>
            </a:r>
          </a:p>
          <a:p>
            <a:pPr>
              <a:buFont typeface="Arial" panose="020B0604020202020204" pitchFamily="34" charset="0"/>
              <a:buChar char="•"/>
            </a:pPr>
            <a:r>
              <a:rPr lang="en-US" dirty="0"/>
              <a:t>Consistently </a:t>
            </a:r>
            <a:r>
              <a:rPr lang="en-US" b="1" dirty="0"/>
              <a:t>low volume</a:t>
            </a:r>
            <a:r>
              <a:rPr lang="en-US" dirty="0"/>
              <a:t> may suggest weak investor attention or illiquidity.</a:t>
            </a:r>
          </a:p>
        </p:txBody>
      </p:sp>
    </p:spTree>
    <p:extLst>
      <p:ext uri="{BB962C8B-B14F-4D97-AF65-F5344CB8AC3E}">
        <p14:creationId xmlns:p14="http://schemas.microsoft.com/office/powerpoint/2010/main" val="1252530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D501FD-39CF-6D0F-BB2C-6B295B77372F}"/>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E3A4D752-28FE-6EFF-7733-BFECF6F83EB5}"/>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25</a:t>
            </a:fld>
            <a:endParaRPr lang="en-US" dirty="0"/>
          </a:p>
        </p:txBody>
      </p:sp>
      <p:sp>
        <p:nvSpPr>
          <p:cNvPr id="3" name="TextBox 2">
            <a:extLst>
              <a:ext uri="{FF2B5EF4-FFF2-40B4-BE49-F238E27FC236}">
                <a16:creationId xmlns:a16="http://schemas.microsoft.com/office/drawing/2014/main" id="{2F2A72E7-8BE9-B7D1-08A5-4E73F640F23C}"/>
              </a:ext>
            </a:extLst>
          </p:cNvPr>
          <p:cNvSpPr txBox="1"/>
          <p:nvPr/>
        </p:nvSpPr>
        <p:spPr>
          <a:xfrm>
            <a:off x="3043814" y="714662"/>
            <a:ext cx="6104372" cy="461665"/>
          </a:xfrm>
          <a:prstGeom prst="rect">
            <a:avLst/>
          </a:prstGeom>
          <a:noFill/>
        </p:spPr>
        <p:txBody>
          <a:bodyPr wrap="square">
            <a:spAutoFit/>
          </a:bodyPr>
          <a:lstStyle/>
          <a:p>
            <a:r>
              <a:rPr lang="en-US" sz="2400" b="1" dirty="0"/>
              <a:t>Moving Averages Analysis (6M, 12M, 24M)</a:t>
            </a:r>
          </a:p>
        </p:txBody>
      </p:sp>
      <p:sp>
        <p:nvSpPr>
          <p:cNvPr id="5" name="TextBox 4">
            <a:extLst>
              <a:ext uri="{FF2B5EF4-FFF2-40B4-BE49-F238E27FC236}">
                <a16:creationId xmlns:a16="http://schemas.microsoft.com/office/drawing/2014/main" id="{CDAB39ED-8F87-7EA0-A962-50ABCA8F1B8F}"/>
              </a:ext>
            </a:extLst>
          </p:cNvPr>
          <p:cNvSpPr txBox="1"/>
          <p:nvPr/>
        </p:nvSpPr>
        <p:spPr>
          <a:xfrm>
            <a:off x="128117" y="1726869"/>
            <a:ext cx="6104372" cy="2308324"/>
          </a:xfrm>
          <a:prstGeom prst="rect">
            <a:avLst/>
          </a:prstGeom>
          <a:noFill/>
        </p:spPr>
        <p:txBody>
          <a:bodyPr wrap="square">
            <a:spAutoFit/>
          </a:bodyPr>
          <a:lstStyle/>
          <a:p>
            <a:pPr>
              <a:buNone/>
            </a:pPr>
            <a:r>
              <a:rPr lang="en-US" sz="1600" b="1" dirty="0"/>
              <a:t>What does the plot show?</a:t>
            </a:r>
          </a:p>
          <a:p>
            <a:pPr>
              <a:buFont typeface="Arial" panose="020B0604020202020204" pitchFamily="34" charset="0"/>
              <a:buChar char="•"/>
            </a:pPr>
            <a:r>
              <a:rPr lang="en-US" sz="1600" dirty="0"/>
              <a:t>This multi-row plot shows </a:t>
            </a:r>
            <a:r>
              <a:rPr lang="en-US" sz="1600" b="1" dirty="0"/>
              <a:t>closing prices</a:t>
            </a:r>
            <a:r>
              <a:rPr lang="en-US" sz="1600" dirty="0"/>
              <a:t> and </a:t>
            </a:r>
            <a:r>
              <a:rPr lang="en-US" sz="1600" b="1" dirty="0"/>
              <a:t>three different moving averages</a:t>
            </a:r>
            <a:r>
              <a:rPr lang="en-US" sz="1600" dirty="0"/>
              <a:t> (6-month, 12-month, 24-month) for each selected FAANG stock.</a:t>
            </a:r>
          </a:p>
          <a:p>
            <a:pPr>
              <a:buFont typeface="Arial" panose="020B0604020202020204" pitchFamily="34" charset="0"/>
              <a:buChar char="•"/>
            </a:pPr>
            <a:r>
              <a:rPr lang="en-US" sz="1600" dirty="0"/>
              <a:t>Each subplot represents a single company.</a:t>
            </a:r>
          </a:p>
          <a:p>
            <a:pPr>
              <a:buFont typeface="Arial" panose="020B0604020202020204" pitchFamily="34" charset="0"/>
              <a:buChar char="•"/>
            </a:pPr>
            <a:r>
              <a:rPr lang="en-US" sz="1600" dirty="0"/>
              <a:t>The moving averages are computed as:</a:t>
            </a:r>
          </a:p>
          <a:p>
            <a:pPr marL="742950" lvl="1" indent="-285750">
              <a:buFont typeface="Arial" panose="020B0604020202020204" pitchFamily="34" charset="0"/>
              <a:buChar char="•"/>
            </a:pPr>
            <a:r>
              <a:rPr lang="en-US" sz="1600" b="1" dirty="0"/>
              <a:t>6M MA</a:t>
            </a:r>
            <a:r>
              <a:rPr lang="en-US" sz="1600" dirty="0"/>
              <a:t>: Short-term trend (126 trading days)</a:t>
            </a:r>
          </a:p>
          <a:p>
            <a:pPr marL="742950" lvl="1" indent="-285750">
              <a:buFont typeface="Arial" panose="020B0604020202020204" pitchFamily="34" charset="0"/>
              <a:buChar char="•"/>
            </a:pPr>
            <a:r>
              <a:rPr lang="en-US" sz="1600" b="1" dirty="0"/>
              <a:t>12M MA</a:t>
            </a:r>
            <a:r>
              <a:rPr lang="en-US" sz="1600" dirty="0"/>
              <a:t>: Medium-term trend (252 trading days)</a:t>
            </a:r>
          </a:p>
          <a:p>
            <a:pPr marL="742950" lvl="1" indent="-285750">
              <a:buFont typeface="Arial" panose="020B0604020202020204" pitchFamily="34" charset="0"/>
              <a:buChar char="•"/>
            </a:pPr>
            <a:r>
              <a:rPr lang="en-US" sz="1600" b="1" dirty="0"/>
              <a:t>24M MA</a:t>
            </a:r>
            <a:r>
              <a:rPr lang="en-US" sz="1600" dirty="0"/>
              <a:t>: Long-term trend (504 trading days)</a:t>
            </a:r>
          </a:p>
        </p:txBody>
      </p:sp>
      <p:sp>
        <p:nvSpPr>
          <p:cNvPr id="7" name="TextBox 6">
            <a:extLst>
              <a:ext uri="{FF2B5EF4-FFF2-40B4-BE49-F238E27FC236}">
                <a16:creationId xmlns:a16="http://schemas.microsoft.com/office/drawing/2014/main" id="{B198D294-1859-35EF-519E-0766CA8AE223}"/>
              </a:ext>
            </a:extLst>
          </p:cNvPr>
          <p:cNvSpPr txBox="1"/>
          <p:nvPr/>
        </p:nvSpPr>
        <p:spPr>
          <a:xfrm>
            <a:off x="128117" y="4230587"/>
            <a:ext cx="8011048" cy="2308324"/>
          </a:xfrm>
          <a:prstGeom prst="rect">
            <a:avLst/>
          </a:prstGeom>
          <a:noFill/>
        </p:spPr>
        <p:txBody>
          <a:bodyPr wrap="square">
            <a:spAutoFit/>
          </a:bodyPr>
          <a:lstStyle/>
          <a:p>
            <a:pPr>
              <a:buNone/>
            </a:pPr>
            <a:r>
              <a:rPr lang="en-US" sz="1600" b="1" dirty="0"/>
              <a:t>Why Moving Averages Matter:</a:t>
            </a:r>
          </a:p>
          <a:p>
            <a:pPr>
              <a:buFont typeface="Arial" panose="020B0604020202020204" pitchFamily="34" charset="0"/>
              <a:buChar char="•"/>
            </a:pPr>
            <a:r>
              <a:rPr lang="en-US" sz="1600" b="1" dirty="0"/>
              <a:t>Smoothing</a:t>
            </a:r>
            <a:r>
              <a:rPr lang="en-US" sz="1600" dirty="0"/>
              <a:t>: Reduces daily noise to reveal underlying trends.</a:t>
            </a:r>
          </a:p>
          <a:p>
            <a:pPr>
              <a:buFont typeface="Arial" panose="020B0604020202020204" pitchFamily="34" charset="0"/>
              <a:buChar char="•"/>
            </a:pPr>
            <a:r>
              <a:rPr lang="en-US" sz="1600" b="1" dirty="0"/>
              <a:t>Trend Confirmation</a:t>
            </a:r>
            <a:r>
              <a:rPr lang="en-US" sz="1600" dirty="0"/>
              <a:t>:</a:t>
            </a:r>
          </a:p>
          <a:p>
            <a:pPr marL="742950" lvl="1" indent="-285750">
              <a:buFont typeface="Arial" panose="020B0604020202020204" pitchFamily="34" charset="0"/>
              <a:buChar char="•"/>
            </a:pPr>
            <a:r>
              <a:rPr lang="en-US" sz="1600" dirty="0"/>
              <a:t>If price is </a:t>
            </a:r>
            <a:r>
              <a:rPr lang="en-US" sz="1600" b="1" dirty="0"/>
              <a:t>above</a:t>
            </a:r>
            <a:r>
              <a:rPr lang="en-US" sz="1600" dirty="0"/>
              <a:t> long-term MA → bullish signal.</a:t>
            </a:r>
          </a:p>
          <a:p>
            <a:pPr marL="742950" lvl="1" indent="-285750">
              <a:buFont typeface="Arial" panose="020B0604020202020204" pitchFamily="34" charset="0"/>
              <a:buChar char="•"/>
            </a:pPr>
            <a:r>
              <a:rPr lang="en-US" sz="1600" dirty="0"/>
              <a:t>If price </a:t>
            </a:r>
            <a:r>
              <a:rPr lang="en-US" sz="1600" b="1" dirty="0"/>
              <a:t>crosses below</a:t>
            </a:r>
            <a:r>
              <a:rPr lang="en-US" sz="1600" dirty="0"/>
              <a:t> MAs → potential correction signal.</a:t>
            </a:r>
          </a:p>
          <a:p>
            <a:pPr>
              <a:buFont typeface="Arial" panose="020B0604020202020204" pitchFamily="34" charset="0"/>
              <a:buChar char="•"/>
            </a:pPr>
            <a:r>
              <a:rPr lang="en-US" sz="1600" b="1" dirty="0"/>
              <a:t>Investor Insight</a:t>
            </a:r>
            <a:r>
              <a:rPr lang="en-US" sz="1600" dirty="0"/>
              <a:t>:</a:t>
            </a:r>
          </a:p>
          <a:p>
            <a:pPr marL="742950" lvl="1" indent="-285750">
              <a:buFont typeface="Arial" panose="020B0604020202020204" pitchFamily="34" charset="0"/>
              <a:buChar char="•"/>
            </a:pPr>
            <a:r>
              <a:rPr lang="en-US" sz="1600" dirty="0"/>
              <a:t>6M MA shows </a:t>
            </a:r>
            <a:r>
              <a:rPr lang="en-US" sz="1600" b="1" dirty="0"/>
              <a:t>recent performance</a:t>
            </a:r>
            <a:r>
              <a:rPr lang="en-US" sz="1600" dirty="0"/>
              <a:t>.</a:t>
            </a:r>
          </a:p>
          <a:p>
            <a:pPr marL="742950" lvl="1" indent="-285750">
              <a:buFont typeface="Arial" panose="020B0604020202020204" pitchFamily="34" charset="0"/>
              <a:buChar char="•"/>
            </a:pPr>
            <a:r>
              <a:rPr lang="en-US" sz="1600" dirty="0"/>
              <a:t>12M MA tracks </a:t>
            </a:r>
            <a:r>
              <a:rPr lang="en-US" sz="1600" b="1" dirty="0"/>
              <a:t>yearly performance</a:t>
            </a:r>
            <a:r>
              <a:rPr lang="en-US" sz="1600" dirty="0"/>
              <a:t>.</a:t>
            </a:r>
          </a:p>
          <a:p>
            <a:pPr marL="742950" lvl="1" indent="-285750">
              <a:buFont typeface="Arial" panose="020B0604020202020204" pitchFamily="34" charset="0"/>
              <a:buChar char="•"/>
            </a:pPr>
            <a:r>
              <a:rPr lang="en-US" sz="1600" dirty="0"/>
              <a:t>24M MA shows </a:t>
            </a:r>
            <a:r>
              <a:rPr lang="en-US" sz="1600" b="1" dirty="0"/>
              <a:t>long-term health</a:t>
            </a:r>
            <a:r>
              <a:rPr lang="en-US" sz="1600" dirty="0"/>
              <a:t> of the stock.</a:t>
            </a:r>
          </a:p>
        </p:txBody>
      </p:sp>
      <p:pic>
        <p:nvPicPr>
          <p:cNvPr id="9" name="Picture 8">
            <a:extLst>
              <a:ext uri="{FF2B5EF4-FFF2-40B4-BE49-F238E27FC236}">
                <a16:creationId xmlns:a16="http://schemas.microsoft.com/office/drawing/2014/main" id="{6C8998B0-141B-BFAF-0FE6-6E9C3CF59895}"/>
              </a:ext>
            </a:extLst>
          </p:cNvPr>
          <p:cNvPicPr>
            <a:picLocks noChangeAspect="1"/>
          </p:cNvPicPr>
          <p:nvPr/>
        </p:nvPicPr>
        <p:blipFill>
          <a:blip r:embed="rId3"/>
          <a:stretch>
            <a:fillRect/>
          </a:stretch>
        </p:blipFill>
        <p:spPr>
          <a:xfrm>
            <a:off x="7807671" y="1371721"/>
            <a:ext cx="2565679" cy="1416348"/>
          </a:xfrm>
          <a:prstGeom prst="rect">
            <a:avLst/>
          </a:prstGeom>
        </p:spPr>
      </p:pic>
      <p:pic>
        <p:nvPicPr>
          <p:cNvPr id="11" name="Picture 10">
            <a:extLst>
              <a:ext uri="{FF2B5EF4-FFF2-40B4-BE49-F238E27FC236}">
                <a16:creationId xmlns:a16="http://schemas.microsoft.com/office/drawing/2014/main" id="{7CFA00C3-7F95-2DEA-4E3B-1C3D19F0542E}"/>
              </a:ext>
            </a:extLst>
          </p:cNvPr>
          <p:cNvPicPr>
            <a:picLocks noChangeAspect="1"/>
          </p:cNvPicPr>
          <p:nvPr/>
        </p:nvPicPr>
        <p:blipFill>
          <a:blip r:embed="rId4"/>
          <a:stretch>
            <a:fillRect/>
          </a:stretch>
        </p:blipFill>
        <p:spPr>
          <a:xfrm>
            <a:off x="6096000" y="3103371"/>
            <a:ext cx="2828460" cy="1534377"/>
          </a:xfrm>
          <a:prstGeom prst="rect">
            <a:avLst/>
          </a:prstGeom>
        </p:spPr>
      </p:pic>
      <p:pic>
        <p:nvPicPr>
          <p:cNvPr id="13" name="Picture 12">
            <a:extLst>
              <a:ext uri="{FF2B5EF4-FFF2-40B4-BE49-F238E27FC236}">
                <a16:creationId xmlns:a16="http://schemas.microsoft.com/office/drawing/2014/main" id="{A4A29CDA-06B3-A0BE-E1A6-9F59429340CC}"/>
              </a:ext>
            </a:extLst>
          </p:cNvPr>
          <p:cNvPicPr>
            <a:picLocks noChangeAspect="1"/>
          </p:cNvPicPr>
          <p:nvPr/>
        </p:nvPicPr>
        <p:blipFill>
          <a:blip r:embed="rId5"/>
          <a:stretch>
            <a:fillRect/>
          </a:stretch>
        </p:blipFill>
        <p:spPr>
          <a:xfrm>
            <a:off x="9235423" y="3089852"/>
            <a:ext cx="2828460" cy="1561413"/>
          </a:xfrm>
          <a:prstGeom prst="rect">
            <a:avLst/>
          </a:prstGeom>
        </p:spPr>
      </p:pic>
      <p:pic>
        <p:nvPicPr>
          <p:cNvPr id="16" name="Picture 15">
            <a:extLst>
              <a:ext uri="{FF2B5EF4-FFF2-40B4-BE49-F238E27FC236}">
                <a16:creationId xmlns:a16="http://schemas.microsoft.com/office/drawing/2014/main" id="{1870947D-7EEA-4220-1F1D-BE041429C2BF}"/>
              </a:ext>
            </a:extLst>
          </p:cNvPr>
          <p:cNvPicPr>
            <a:picLocks noChangeAspect="1"/>
          </p:cNvPicPr>
          <p:nvPr/>
        </p:nvPicPr>
        <p:blipFill>
          <a:blip r:embed="rId6"/>
          <a:stretch>
            <a:fillRect/>
          </a:stretch>
        </p:blipFill>
        <p:spPr>
          <a:xfrm>
            <a:off x="9233331" y="4879622"/>
            <a:ext cx="2830552" cy="1659289"/>
          </a:xfrm>
          <a:prstGeom prst="rect">
            <a:avLst/>
          </a:prstGeom>
        </p:spPr>
      </p:pic>
      <p:pic>
        <p:nvPicPr>
          <p:cNvPr id="18" name="Picture 17">
            <a:extLst>
              <a:ext uri="{FF2B5EF4-FFF2-40B4-BE49-F238E27FC236}">
                <a16:creationId xmlns:a16="http://schemas.microsoft.com/office/drawing/2014/main" id="{07EE60A5-0861-52A8-4E73-F3931B9E2347}"/>
              </a:ext>
            </a:extLst>
          </p:cNvPr>
          <p:cNvPicPr>
            <a:picLocks noChangeAspect="1"/>
          </p:cNvPicPr>
          <p:nvPr/>
        </p:nvPicPr>
        <p:blipFill>
          <a:blip r:embed="rId7"/>
          <a:stretch>
            <a:fillRect/>
          </a:stretch>
        </p:blipFill>
        <p:spPr>
          <a:xfrm>
            <a:off x="6096000" y="4879622"/>
            <a:ext cx="2867549" cy="1685170"/>
          </a:xfrm>
          <a:prstGeom prst="rect">
            <a:avLst/>
          </a:prstGeom>
        </p:spPr>
      </p:pic>
      <p:sp>
        <p:nvSpPr>
          <p:cNvPr id="4" name="TextBox 3">
            <a:extLst>
              <a:ext uri="{FF2B5EF4-FFF2-40B4-BE49-F238E27FC236}">
                <a16:creationId xmlns:a16="http://schemas.microsoft.com/office/drawing/2014/main" id="{4D04E07A-141D-C37A-A24D-FADC209ACD7C}"/>
              </a:ext>
            </a:extLst>
          </p:cNvPr>
          <p:cNvSpPr txBox="1"/>
          <p:nvPr/>
        </p:nvSpPr>
        <p:spPr>
          <a:xfrm>
            <a:off x="2042194" y="257658"/>
            <a:ext cx="8606413" cy="523220"/>
          </a:xfrm>
          <a:prstGeom prst="rect">
            <a:avLst/>
          </a:prstGeom>
          <a:noFill/>
        </p:spPr>
        <p:txBody>
          <a:bodyPr wrap="square">
            <a:spAutoFit/>
          </a:bodyPr>
          <a:lstStyle/>
          <a:p>
            <a:pPr algn="l" fontAlgn="base">
              <a:spcBef>
                <a:spcPts val="1306"/>
              </a:spcBef>
              <a:spcAft>
                <a:spcPts val="1742"/>
              </a:spcAft>
              <a:buNone/>
            </a:pPr>
            <a:r>
              <a:rPr lang="en-US" sz="2800" b="1" i="0" dirty="0">
                <a:effectLst/>
                <a:latin typeface="system-ui"/>
              </a:rPr>
              <a:t>What was the moving average of the various stocks?</a:t>
            </a:r>
            <a:r>
              <a:rPr lang="en-US" sz="2800" b="1" i="0" u="none" strike="noStrike" dirty="0">
                <a:solidFill>
                  <a:srgbClr val="0D47A1"/>
                </a:solidFill>
                <a:effectLst/>
                <a:latin typeface="inherit"/>
                <a:hlinkClick r:id="" action="ppaction://noaction"/>
              </a:rPr>
              <a:t>¶</a:t>
            </a:r>
            <a:endParaRPr lang="en-US" sz="2800" b="1" i="0" dirty="0">
              <a:effectLst/>
              <a:latin typeface="system-ui"/>
            </a:endParaRPr>
          </a:p>
        </p:txBody>
      </p:sp>
    </p:spTree>
    <p:extLst>
      <p:ext uri="{BB962C8B-B14F-4D97-AF65-F5344CB8AC3E}">
        <p14:creationId xmlns:p14="http://schemas.microsoft.com/office/powerpoint/2010/main" val="1725319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FCEBAA-7732-6675-0684-067FCE03D221}"/>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7CC846CB-7A0C-0418-BEEF-2454A988F1DC}"/>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26</a:t>
            </a:fld>
            <a:endParaRPr lang="en-US" dirty="0"/>
          </a:p>
        </p:txBody>
      </p:sp>
      <p:pic>
        <p:nvPicPr>
          <p:cNvPr id="3" name="Picture 2">
            <a:extLst>
              <a:ext uri="{FF2B5EF4-FFF2-40B4-BE49-F238E27FC236}">
                <a16:creationId xmlns:a16="http://schemas.microsoft.com/office/drawing/2014/main" id="{9A5F410F-A460-6B60-35EA-3626A76B3254}"/>
              </a:ext>
            </a:extLst>
          </p:cNvPr>
          <p:cNvPicPr>
            <a:picLocks noChangeAspect="1"/>
          </p:cNvPicPr>
          <p:nvPr/>
        </p:nvPicPr>
        <p:blipFill>
          <a:blip r:embed="rId3"/>
          <a:stretch>
            <a:fillRect/>
          </a:stretch>
        </p:blipFill>
        <p:spPr>
          <a:xfrm>
            <a:off x="6924049" y="1458873"/>
            <a:ext cx="5147713" cy="5214221"/>
          </a:xfrm>
          <a:prstGeom prst="rect">
            <a:avLst/>
          </a:prstGeom>
        </p:spPr>
      </p:pic>
      <p:sp>
        <p:nvSpPr>
          <p:cNvPr id="5" name="TextBox 4">
            <a:extLst>
              <a:ext uri="{FF2B5EF4-FFF2-40B4-BE49-F238E27FC236}">
                <a16:creationId xmlns:a16="http://schemas.microsoft.com/office/drawing/2014/main" id="{EBB8BA4F-1436-9FD0-60DA-D4CB127E67B5}"/>
              </a:ext>
            </a:extLst>
          </p:cNvPr>
          <p:cNvSpPr txBox="1"/>
          <p:nvPr/>
        </p:nvSpPr>
        <p:spPr>
          <a:xfrm>
            <a:off x="4268978" y="634275"/>
            <a:ext cx="6104372" cy="461665"/>
          </a:xfrm>
          <a:prstGeom prst="rect">
            <a:avLst/>
          </a:prstGeom>
          <a:noFill/>
        </p:spPr>
        <p:txBody>
          <a:bodyPr wrap="square">
            <a:spAutoFit/>
          </a:bodyPr>
          <a:lstStyle/>
          <a:p>
            <a:r>
              <a:rPr lang="en-US" sz="2400" b="1" dirty="0"/>
              <a:t>Daily Return Distributions</a:t>
            </a:r>
          </a:p>
        </p:txBody>
      </p:sp>
      <p:sp>
        <p:nvSpPr>
          <p:cNvPr id="7" name="TextBox 6">
            <a:extLst>
              <a:ext uri="{FF2B5EF4-FFF2-40B4-BE49-F238E27FC236}">
                <a16:creationId xmlns:a16="http://schemas.microsoft.com/office/drawing/2014/main" id="{18016A22-8A20-2492-5850-2DB6343F23C1}"/>
              </a:ext>
            </a:extLst>
          </p:cNvPr>
          <p:cNvSpPr txBox="1"/>
          <p:nvPr/>
        </p:nvSpPr>
        <p:spPr>
          <a:xfrm>
            <a:off x="18618" y="1095940"/>
            <a:ext cx="6104372" cy="1815882"/>
          </a:xfrm>
          <a:prstGeom prst="rect">
            <a:avLst/>
          </a:prstGeom>
          <a:noFill/>
        </p:spPr>
        <p:txBody>
          <a:bodyPr wrap="square">
            <a:spAutoFit/>
          </a:bodyPr>
          <a:lstStyle/>
          <a:p>
            <a:pPr>
              <a:buNone/>
            </a:pPr>
            <a:r>
              <a:rPr lang="en-US" sz="1600" b="1" dirty="0"/>
              <a:t>What the Plot Shows:</a:t>
            </a:r>
          </a:p>
          <a:p>
            <a:pPr>
              <a:buFont typeface="Arial" panose="020B0604020202020204" pitchFamily="34" charset="0"/>
              <a:buChar char="•"/>
            </a:pPr>
            <a:r>
              <a:rPr lang="en-US" sz="1600" dirty="0"/>
              <a:t>This slide visualizes the </a:t>
            </a:r>
            <a:r>
              <a:rPr lang="en-US" sz="1600" b="1" dirty="0"/>
              <a:t>distribution of daily returns</a:t>
            </a:r>
            <a:r>
              <a:rPr lang="en-US" sz="1600" dirty="0"/>
              <a:t> (i.e., percentage changes in stock price from one day to the next) for each selected FAANG stock.</a:t>
            </a:r>
          </a:p>
          <a:p>
            <a:pPr>
              <a:buFont typeface="Arial" panose="020B0604020202020204" pitchFamily="34" charset="0"/>
              <a:buChar char="•"/>
            </a:pPr>
            <a:r>
              <a:rPr lang="en-US" sz="1600" dirty="0"/>
              <a:t>Each subplot is a </a:t>
            </a:r>
            <a:r>
              <a:rPr lang="en-US" sz="1600" b="1" dirty="0"/>
              <a:t>histogram</a:t>
            </a:r>
            <a:r>
              <a:rPr lang="en-US" sz="1600" dirty="0"/>
              <a:t> representing how often specific return values occurred over time.</a:t>
            </a:r>
          </a:p>
          <a:p>
            <a:pPr>
              <a:buFont typeface="Arial" panose="020B0604020202020204" pitchFamily="34" charset="0"/>
              <a:buChar char="•"/>
            </a:pPr>
            <a:r>
              <a:rPr lang="en-US" sz="1600" dirty="0"/>
              <a:t>Helps visualize </a:t>
            </a:r>
            <a:r>
              <a:rPr lang="en-US" sz="1600" b="1" dirty="0"/>
              <a:t>volatility</a:t>
            </a:r>
            <a:r>
              <a:rPr lang="en-US" sz="1600" dirty="0"/>
              <a:t> and </a:t>
            </a:r>
            <a:r>
              <a:rPr lang="en-US" sz="1600" b="1" dirty="0"/>
              <a:t>risk behavior</a:t>
            </a:r>
            <a:r>
              <a:rPr lang="en-US" sz="1600" dirty="0"/>
              <a:t> of each company.</a:t>
            </a:r>
          </a:p>
        </p:txBody>
      </p:sp>
      <p:sp>
        <p:nvSpPr>
          <p:cNvPr id="9" name="TextBox 8">
            <a:extLst>
              <a:ext uri="{FF2B5EF4-FFF2-40B4-BE49-F238E27FC236}">
                <a16:creationId xmlns:a16="http://schemas.microsoft.com/office/drawing/2014/main" id="{F462057D-FBD9-8441-9E2D-2500233EEB4D}"/>
              </a:ext>
            </a:extLst>
          </p:cNvPr>
          <p:cNvSpPr txBox="1"/>
          <p:nvPr/>
        </p:nvSpPr>
        <p:spPr>
          <a:xfrm>
            <a:off x="18618" y="5168776"/>
            <a:ext cx="6104372" cy="1569660"/>
          </a:xfrm>
          <a:prstGeom prst="rect">
            <a:avLst/>
          </a:prstGeom>
          <a:noFill/>
        </p:spPr>
        <p:txBody>
          <a:bodyPr wrap="square">
            <a:spAutoFit/>
          </a:bodyPr>
          <a:lstStyle/>
          <a:p>
            <a:pPr>
              <a:buNone/>
            </a:pPr>
            <a:r>
              <a:rPr lang="en-US" sz="1600" b="1" dirty="0"/>
              <a:t>What Daily Return Means:</a:t>
            </a:r>
          </a:p>
          <a:p>
            <a:pPr>
              <a:buFont typeface="Arial" panose="020B0604020202020204" pitchFamily="34" charset="0"/>
              <a:buChar char="•"/>
            </a:pPr>
            <a:r>
              <a:rPr lang="en-US" sz="1600" dirty="0"/>
              <a:t>Daily Return = (</a:t>
            </a:r>
            <a:r>
              <a:rPr lang="en-US" sz="1600" dirty="0" err="1"/>
              <a:t>Today′sClose−Yesterday′sClose</a:t>
            </a:r>
            <a:r>
              <a:rPr lang="en-US" sz="1600" dirty="0"/>
              <a:t>)/</a:t>
            </a:r>
            <a:r>
              <a:rPr lang="en-US" sz="1600" dirty="0" err="1"/>
              <a:t>Yesterday′sClose</a:t>
            </a:r>
            <a:r>
              <a:rPr lang="en-US" sz="1600" dirty="0"/>
              <a:t>(Today's Close - Yesterday's Close) / Yesterday's Close(</a:t>
            </a:r>
            <a:r>
              <a:rPr lang="en-US" sz="1600" dirty="0" err="1"/>
              <a:t>Today′sClose−Yesterday′sClose</a:t>
            </a:r>
            <a:r>
              <a:rPr lang="en-US" sz="1600" dirty="0"/>
              <a:t>)/</a:t>
            </a:r>
            <a:r>
              <a:rPr lang="en-US" sz="1600" dirty="0" err="1"/>
              <a:t>Yesterday′sClose</a:t>
            </a:r>
            <a:endParaRPr lang="en-US" sz="1600" dirty="0"/>
          </a:p>
          <a:p>
            <a:pPr>
              <a:buFont typeface="Arial" panose="020B0604020202020204" pitchFamily="34" charset="0"/>
              <a:buChar char="•"/>
            </a:pPr>
            <a:r>
              <a:rPr lang="en-US" sz="1600" dirty="0"/>
              <a:t>It reflects the </a:t>
            </a:r>
            <a:r>
              <a:rPr lang="en-US" sz="1600" b="1" dirty="0"/>
              <a:t>day-to-day price fluctuation</a:t>
            </a:r>
            <a:r>
              <a:rPr lang="en-US" sz="1600" dirty="0"/>
              <a:t> of a stock.</a:t>
            </a:r>
          </a:p>
        </p:txBody>
      </p:sp>
      <p:sp>
        <p:nvSpPr>
          <p:cNvPr id="11" name="TextBox 10">
            <a:extLst>
              <a:ext uri="{FF2B5EF4-FFF2-40B4-BE49-F238E27FC236}">
                <a16:creationId xmlns:a16="http://schemas.microsoft.com/office/drawing/2014/main" id="{DC6E4F13-7A72-25B1-0BEE-661615214C65}"/>
              </a:ext>
            </a:extLst>
          </p:cNvPr>
          <p:cNvSpPr txBox="1"/>
          <p:nvPr/>
        </p:nvSpPr>
        <p:spPr>
          <a:xfrm>
            <a:off x="0" y="2911822"/>
            <a:ext cx="8218517" cy="2308324"/>
          </a:xfrm>
          <a:prstGeom prst="rect">
            <a:avLst/>
          </a:prstGeom>
          <a:noFill/>
        </p:spPr>
        <p:txBody>
          <a:bodyPr wrap="square">
            <a:spAutoFit/>
          </a:bodyPr>
          <a:lstStyle/>
          <a:p>
            <a:pPr>
              <a:buFont typeface="Arial" panose="020B0604020202020204" pitchFamily="34" charset="0"/>
              <a:buChar char="•"/>
            </a:pPr>
            <a:r>
              <a:rPr lang="en-US" sz="1600" b="1" dirty="0"/>
              <a:t>Symmetry vs. Skewness</a:t>
            </a:r>
            <a:r>
              <a:rPr lang="en-US" sz="1600" dirty="0"/>
              <a:t>:</a:t>
            </a:r>
          </a:p>
          <a:p>
            <a:r>
              <a:rPr lang="en-US" sz="1600" dirty="0"/>
              <a:t>A </a:t>
            </a:r>
            <a:r>
              <a:rPr lang="en-US" sz="1600" b="1" dirty="0"/>
              <a:t>symmetric bell shape</a:t>
            </a:r>
            <a:r>
              <a:rPr lang="en-US" sz="1600" dirty="0"/>
              <a:t> suggests normally distributed returns.</a:t>
            </a:r>
          </a:p>
          <a:p>
            <a:r>
              <a:rPr lang="en-US" sz="1600" dirty="0"/>
              <a:t>A </a:t>
            </a:r>
            <a:r>
              <a:rPr lang="en-US" sz="1600" b="1" dirty="0"/>
              <a:t>long tail</a:t>
            </a:r>
            <a:r>
              <a:rPr lang="en-US" sz="1600" dirty="0"/>
              <a:t> on either side suggests the presence of outliers or volatility spikes.</a:t>
            </a:r>
          </a:p>
          <a:p>
            <a:pPr>
              <a:buFont typeface="Arial" panose="020B0604020202020204" pitchFamily="34" charset="0"/>
              <a:buChar char="•"/>
            </a:pPr>
            <a:r>
              <a:rPr lang="en-US" sz="1600" b="1" dirty="0"/>
              <a:t>Spread of the Distribution:</a:t>
            </a:r>
          </a:p>
          <a:p>
            <a:r>
              <a:rPr lang="en-US" sz="1600" b="1" dirty="0"/>
              <a:t>Wider distributions</a:t>
            </a:r>
            <a:r>
              <a:rPr lang="en-US" sz="1600" dirty="0"/>
              <a:t> → higher volatility (e.g., Netflix or Meta).</a:t>
            </a:r>
          </a:p>
          <a:p>
            <a:r>
              <a:rPr lang="en-US" sz="1600" b="1" dirty="0"/>
              <a:t>Narrower distributions</a:t>
            </a:r>
            <a:r>
              <a:rPr lang="en-US" sz="1600" dirty="0"/>
              <a:t> → more stable stocks (e.g., Apple or Microsoft).</a:t>
            </a:r>
          </a:p>
          <a:p>
            <a:pPr>
              <a:buFont typeface="Arial" panose="020B0604020202020204" pitchFamily="34" charset="0"/>
              <a:buChar char="•"/>
            </a:pPr>
            <a:r>
              <a:rPr lang="en-US" sz="1600" b="1" dirty="0"/>
              <a:t>Outlier Frequency</a:t>
            </a:r>
            <a:r>
              <a:rPr lang="en-US" sz="1600" dirty="0"/>
              <a:t>:</a:t>
            </a:r>
          </a:p>
          <a:p>
            <a:pPr>
              <a:buFont typeface="Arial" panose="020B0604020202020204" pitchFamily="34" charset="0"/>
              <a:buChar char="•"/>
            </a:pPr>
            <a:r>
              <a:rPr lang="en-US" sz="1600" dirty="0"/>
              <a:t>Frequent extreme returns may indicate higher trading </a:t>
            </a:r>
          </a:p>
          <a:p>
            <a:r>
              <a:rPr lang="en-US" sz="1600" dirty="0"/>
              <a:t>risk or market sensitivity.</a:t>
            </a:r>
          </a:p>
        </p:txBody>
      </p:sp>
      <p:sp>
        <p:nvSpPr>
          <p:cNvPr id="4" name="TextBox 3">
            <a:extLst>
              <a:ext uri="{FF2B5EF4-FFF2-40B4-BE49-F238E27FC236}">
                <a16:creationId xmlns:a16="http://schemas.microsoft.com/office/drawing/2014/main" id="{97D6EFD6-13DA-1E97-82FA-FB1ABE427E22}"/>
              </a:ext>
            </a:extLst>
          </p:cNvPr>
          <p:cNvSpPr txBox="1"/>
          <p:nvPr/>
        </p:nvSpPr>
        <p:spPr>
          <a:xfrm>
            <a:off x="2604735" y="119564"/>
            <a:ext cx="7982443" cy="523220"/>
          </a:xfrm>
          <a:prstGeom prst="rect">
            <a:avLst/>
          </a:prstGeom>
          <a:noFill/>
        </p:spPr>
        <p:txBody>
          <a:bodyPr wrap="square">
            <a:spAutoFit/>
          </a:bodyPr>
          <a:lstStyle/>
          <a:p>
            <a:pPr algn="l" fontAlgn="base">
              <a:spcBef>
                <a:spcPts val="1306"/>
              </a:spcBef>
              <a:spcAft>
                <a:spcPts val="871"/>
              </a:spcAft>
              <a:buNone/>
            </a:pPr>
            <a:r>
              <a:rPr lang="en-US" sz="2800" b="1" i="0" dirty="0">
                <a:effectLst/>
                <a:latin typeface="system-ui"/>
              </a:rPr>
              <a:t>What was the daily return of the stock on average?</a:t>
            </a:r>
          </a:p>
        </p:txBody>
      </p:sp>
    </p:spTree>
    <p:extLst>
      <p:ext uri="{BB962C8B-B14F-4D97-AF65-F5344CB8AC3E}">
        <p14:creationId xmlns:p14="http://schemas.microsoft.com/office/powerpoint/2010/main" val="2713292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FE4172-43B9-2F22-15C9-69F9512C30F0}"/>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6858FE8E-D1D7-0B3C-0673-A3111E99D25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27</a:t>
            </a:fld>
            <a:endParaRPr lang="en-US" dirty="0"/>
          </a:p>
        </p:txBody>
      </p:sp>
      <p:sp>
        <p:nvSpPr>
          <p:cNvPr id="3" name="TextBox 2">
            <a:extLst>
              <a:ext uri="{FF2B5EF4-FFF2-40B4-BE49-F238E27FC236}">
                <a16:creationId xmlns:a16="http://schemas.microsoft.com/office/drawing/2014/main" id="{6E113F05-8244-C5A8-AB5F-9739F57DFF92}"/>
              </a:ext>
            </a:extLst>
          </p:cNvPr>
          <p:cNvSpPr txBox="1"/>
          <p:nvPr/>
        </p:nvSpPr>
        <p:spPr>
          <a:xfrm>
            <a:off x="3224684" y="760911"/>
            <a:ext cx="6104372" cy="400110"/>
          </a:xfrm>
          <a:prstGeom prst="rect">
            <a:avLst/>
          </a:prstGeom>
          <a:noFill/>
        </p:spPr>
        <p:txBody>
          <a:bodyPr wrap="square">
            <a:spAutoFit/>
          </a:bodyPr>
          <a:lstStyle/>
          <a:p>
            <a:r>
              <a:rPr lang="en-US" sz="2000" b="1" dirty="0"/>
              <a:t>Pairwise Closing Price Relationships</a:t>
            </a:r>
          </a:p>
        </p:txBody>
      </p:sp>
      <p:sp>
        <p:nvSpPr>
          <p:cNvPr id="5" name="TextBox 4">
            <a:extLst>
              <a:ext uri="{FF2B5EF4-FFF2-40B4-BE49-F238E27FC236}">
                <a16:creationId xmlns:a16="http://schemas.microsoft.com/office/drawing/2014/main" id="{8E654C38-5515-F416-F4D8-2CE44331F78F}"/>
              </a:ext>
            </a:extLst>
          </p:cNvPr>
          <p:cNvSpPr txBox="1"/>
          <p:nvPr/>
        </p:nvSpPr>
        <p:spPr>
          <a:xfrm>
            <a:off x="248697" y="1543711"/>
            <a:ext cx="6104372" cy="1754326"/>
          </a:xfrm>
          <a:prstGeom prst="rect">
            <a:avLst/>
          </a:prstGeom>
          <a:noFill/>
        </p:spPr>
        <p:txBody>
          <a:bodyPr wrap="square">
            <a:spAutoFit/>
          </a:bodyPr>
          <a:lstStyle/>
          <a:p>
            <a:pPr>
              <a:buNone/>
            </a:pPr>
            <a:r>
              <a:rPr lang="en-US" b="1" dirty="0"/>
              <a:t>What does it show?</a:t>
            </a:r>
          </a:p>
          <a:p>
            <a:pPr>
              <a:buFont typeface="Arial" panose="020B0604020202020204" pitchFamily="34" charset="0"/>
              <a:buChar char="•"/>
            </a:pPr>
            <a:r>
              <a:rPr lang="en-US" dirty="0"/>
              <a:t>A </a:t>
            </a:r>
            <a:r>
              <a:rPr lang="en-US" b="1" dirty="0"/>
              <a:t>scatter matrix</a:t>
            </a:r>
            <a:r>
              <a:rPr lang="en-US" dirty="0"/>
              <a:t> comparing </a:t>
            </a:r>
            <a:r>
              <a:rPr lang="en-US" b="1" dirty="0"/>
              <a:t>pairwise relationships</a:t>
            </a:r>
            <a:r>
              <a:rPr lang="en-US" dirty="0"/>
              <a:t> between the closing prices of selected stocks.</a:t>
            </a:r>
          </a:p>
          <a:p>
            <a:pPr>
              <a:buFont typeface="Arial" panose="020B0604020202020204" pitchFamily="34" charset="0"/>
              <a:buChar char="•"/>
            </a:pPr>
            <a:r>
              <a:rPr lang="en-US" dirty="0"/>
              <a:t>Each cell shows a </a:t>
            </a:r>
            <a:r>
              <a:rPr lang="en-US" b="1" dirty="0"/>
              <a:t>scatterplot</a:t>
            </a:r>
            <a:r>
              <a:rPr lang="en-US" dirty="0"/>
              <a:t> of one stock’s price vs another, helping us visually check if there's a </a:t>
            </a:r>
            <a:r>
              <a:rPr lang="en-US" b="1" dirty="0"/>
              <a:t>linear relationship</a:t>
            </a:r>
            <a:endParaRPr lang="en-US" dirty="0"/>
          </a:p>
        </p:txBody>
      </p:sp>
      <p:sp>
        <p:nvSpPr>
          <p:cNvPr id="7" name="TextBox 6">
            <a:extLst>
              <a:ext uri="{FF2B5EF4-FFF2-40B4-BE49-F238E27FC236}">
                <a16:creationId xmlns:a16="http://schemas.microsoft.com/office/drawing/2014/main" id="{35BDDE69-BD4A-B7FF-2394-892000863642}"/>
              </a:ext>
            </a:extLst>
          </p:cNvPr>
          <p:cNvSpPr txBox="1"/>
          <p:nvPr/>
        </p:nvSpPr>
        <p:spPr>
          <a:xfrm>
            <a:off x="248697" y="3411415"/>
            <a:ext cx="6104372" cy="1477328"/>
          </a:xfrm>
          <a:prstGeom prst="rect">
            <a:avLst/>
          </a:prstGeom>
          <a:noFill/>
        </p:spPr>
        <p:txBody>
          <a:bodyPr wrap="square">
            <a:spAutoFit/>
          </a:bodyPr>
          <a:lstStyle/>
          <a:p>
            <a:pPr>
              <a:buNone/>
            </a:pPr>
            <a:r>
              <a:rPr lang="en-US" b="1" dirty="0"/>
              <a:t>Why we chose it:</a:t>
            </a:r>
          </a:p>
          <a:p>
            <a:pPr>
              <a:buFont typeface="Arial" panose="020B0604020202020204" pitchFamily="34" charset="0"/>
              <a:buChar char="•"/>
            </a:pPr>
            <a:r>
              <a:rPr lang="en-US" dirty="0"/>
              <a:t>It provides a </a:t>
            </a:r>
            <a:r>
              <a:rPr lang="en-US" b="1" dirty="0"/>
              <a:t>quick visual overview</a:t>
            </a:r>
            <a:r>
              <a:rPr lang="en-US" dirty="0"/>
              <a:t> of how similar the price patterns are across stocks.</a:t>
            </a:r>
          </a:p>
          <a:p>
            <a:pPr>
              <a:buFont typeface="Arial" panose="020B0604020202020204" pitchFamily="34" charset="0"/>
              <a:buChar char="•"/>
            </a:pPr>
            <a:r>
              <a:rPr lang="en-US" dirty="0"/>
              <a:t>Useful for spotting </a:t>
            </a:r>
            <a:r>
              <a:rPr lang="en-US" b="1" dirty="0"/>
              <a:t>strong linear trends</a:t>
            </a:r>
            <a:r>
              <a:rPr lang="en-US" dirty="0"/>
              <a:t>, </a:t>
            </a:r>
            <a:r>
              <a:rPr lang="en-US" b="1" dirty="0"/>
              <a:t>clusters</a:t>
            </a:r>
            <a:r>
              <a:rPr lang="en-US" dirty="0"/>
              <a:t>, or </a:t>
            </a:r>
            <a:r>
              <a:rPr lang="en-US" b="1" dirty="0"/>
              <a:t>anomalies</a:t>
            </a:r>
            <a:r>
              <a:rPr lang="en-US" dirty="0"/>
              <a:t>.</a:t>
            </a:r>
          </a:p>
        </p:txBody>
      </p:sp>
      <p:sp>
        <p:nvSpPr>
          <p:cNvPr id="9" name="TextBox 8">
            <a:extLst>
              <a:ext uri="{FF2B5EF4-FFF2-40B4-BE49-F238E27FC236}">
                <a16:creationId xmlns:a16="http://schemas.microsoft.com/office/drawing/2014/main" id="{38DB3F65-3410-17C1-7F42-3D12D8E65597}"/>
              </a:ext>
            </a:extLst>
          </p:cNvPr>
          <p:cNvSpPr txBox="1"/>
          <p:nvPr/>
        </p:nvSpPr>
        <p:spPr>
          <a:xfrm>
            <a:off x="248697" y="5002121"/>
            <a:ext cx="6104372" cy="1754326"/>
          </a:xfrm>
          <a:prstGeom prst="rect">
            <a:avLst/>
          </a:prstGeom>
          <a:noFill/>
        </p:spPr>
        <p:txBody>
          <a:bodyPr wrap="square">
            <a:spAutoFit/>
          </a:bodyPr>
          <a:lstStyle/>
          <a:p>
            <a:pPr>
              <a:buNone/>
            </a:pPr>
            <a:r>
              <a:rPr lang="en-US" b="1" dirty="0"/>
              <a:t>What we can conclude:</a:t>
            </a:r>
          </a:p>
          <a:p>
            <a:pPr>
              <a:buFont typeface="Arial" panose="020B0604020202020204" pitchFamily="34" charset="0"/>
              <a:buChar char="•"/>
            </a:pPr>
            <a:r>
              <a:rPr lang="en-US" dirty="0"/>
              <a:t>If dots form a </a:t>
            </a:r>
            <a:r>
              <a:rPr lang="en-US" b="1" dirty="0"/>
              <a:t>tight line</a:t>
            </a:r>
            <a:r>
              <a:rPr lang="en-US" dirty="0"/>
              <a:t>, the two stocks are </a:t>
            </a:r>
            <a:r>
              <a:rPr lang="en-US" b="1" dirty="0"/>
              <a:t>strongly positively correlated</a:t>
            </a:r>
            <a:r>
              <a:rPr lang="en-US" dirty="0"/>
              <a:t>.</a:t>
            </a:r>
          </a:p>
          <a:p>
            <a:pPr>
              <a:buFont typeface="Arial" panose="020B0604020202020204" pitchFamily="34" charset="0"/>
              <a:buChar char="•"/>
            </a:pPr>
            <a:r>
              <a:rPr lang="en-US" dirty="0"/>
              <a:t>A </a:t>
            </a:r>
            <a:r>
              <a:rPr lang="en-US" b="1" dirty="0"/>
              <a:t>cloud of scattered points</a:t>
            </a:r>
            <a:r>
              <a:rPr lang="en-US" dirty="0"/>
              <a:t> implies </a:t>
            </a:r>
            <a:r>
              <a:rPr lang="en-US" b="1" dirty="0"/>
              <a:t>weak or no correlation</a:t>
            </a:r>
            <a:r>
              <a:rPr lang="en-US" dirty="0"/>
              <a:t>.</a:t>
            </a:r>
          </a:p>
          <a:p>
            <a:pPr>
              <a:buFont typeface="Arial" panose="020B0604020202020204" pitchFamily="34" charset="0"/>
              <a:buChar char="•"/>
            </a:pPr>
            <a:r>
              <a:rPr lang="en-US" dirty="0"/>
              <a:t>Helps detect </a:t>
            </a:r>
            <a:r>
              <a:rPr lang="en-US" b="1" dirty="0"/>
              <a:t>redundancy</a:t>
            </a:r>
            <a:r>
              <a:rPr lang="en-US" dirty="0"/>
              <a:t> in stock selection (e.g., two stocks that move identically).</a:t>
            </a:r>
          </a:p>
        </p:txBody>
      </p:sp>
      <p:pic>
        <p:nvPicPr>
          <p:cNvPr id="10" name="Picture 9">
            <a:extLst>
              <a:ext uri="{FF2B5EF4-FFF2-40B4-BE49-F238E27FC236}">
                <a16:creationId xmlns:a16="http://schemas.microsoft.com/office/drawing/2014/main" id="{48E6618E-4E27-A315-CAF7-2585381122CD}"/>
              </a:ext>
            </a:extLst>
          </p:cNvPr>
          <p:cNvPicPr>
            <a:picLocks noChangeAspect="1"/>
          </p:cNvPicPr>
          <p:nvPr/>
        </p:nvPicPr>
        <p:blipFill>
          <a:blip r:embed="rId3"/>
          <a:stretch>
            <a:fillRect/>
          </a:stretch>
        </p:blipFill>
        <p:spPr>
          <a:xfrm>
            <a:off x="7426037" y="1284443"/>
            <a:ext cx="4627798" cy="5437031"/>
          </a:xfrm>
          <a:prstGeom prst="rect">
            <a:avLst/>
          </a:prstGeom>
        </p:spPr>
      </p:pic>
      <p:sp>
        <p:nvSpPr>
          <p:cNvPr id="12" name="TextBox 11">
            <a:extLst>
              <a:ext uri="{FF2B5EF4-FFF2-40B4-BE49-F238E27FC236}">
                <a16:creationId xmlns:a16="http://schemas.microsoft.com/office/drawing/2014/main" id="{A94853EB-E801-D034-D735-FF8446F7EBC3}"/>
              </a:ext>
            </a:extLst>
          </p:cNvPr>
          <p:cNvSpPr txBox="1"/>
          <p:nvPr/>
        </p:nvSpPr>
        <p:spPr>
          <a:xfrm>
            <a:off x="1055077" y="246550"/>
            <a:ext cx="12580536" cy="523220"/>
          </a:xfrm>
          <a:prstGeom prst="rect">
            <a:avLst/>
          </a:prstGeom>
          <a:noFill/>
        </p:spPr>
        <p:txBody>
          <a:bodyPr wrap="square">
            <a:spAutoFit/>
          </a:bodyPr>
          <a:lstStyle/>
          <a:p>
            <a:pPr fontAlgn="base"/>
            <a:r>
              <a:rPr lang="en-US" sz="2800" b="1" dirty="0"/>
              <a:t>What was the correlation between different stocks closing prices?</a:t>
            </a:r>
          </a:p>
        </p:txBody>
      </p:sp>
      <p:sp>
        <p:nvSpPr>
          <p:cNvPr id="15" name="TextBox 14">
            <a:extLst>
              <a:ext uri="{FF2B5EF4-FFF2-40B4-BE49-F238E27FC236}">
                <a16:creationId xmlns:a16="http://schemas.microsoft.com/office/drawing/2014/main" id="{431060B9-17B8-7FF9-E97F-A43D4E7D24FD}"/>
              </a:ext>
            </a:extLst>
          </p:cNvPr>
          <p:cNvSpPr txBox="1"/>
          <p:nvPr/>
        </p:nvSpPr>
        <p:spPr>
          <a:xfrm>
            <a:off x="3480650" y="1120510"/>
            <a:ext cx="6817806" cy="307777"/>
          </a:xfrm>
          <a:prstGeom prst="rect">
            <a:avLst/>
          </a:prstGeom>
          <a:noFill/>
        </p:spPr>
        <p:txBody>
          <a:bodyPr wrap="square">
            <a:spAutoFit/>
          </a:bodyPr>
          <a:lstStyle/>
          <a:p>
            <a:r>
              <a:rPr lang="en-US" sz="1400" dirty="0"/>
              <a:t>(Exploring Price Interactions Between Stocks)</a:t>
            </a:r>
          </a:p>
        </p:txBody>
      </p:sp>
    </p:spTree>
    <p:extLst>
      <p:ext uri="{BB962C8B-B14F-4D97-AF65-F5344CB8AC3E}">
        <p14:creationId xmlns:p14="http://schemas.microsoft.com/office/powerpoint/2010/main" val="1925991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83F0AC-C0E6-E1D7-A583-812C2A227DC7}"/>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13A2D00D-8BD0-64B1-1376-80A64EA0CCA5}"/>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28</a:t>
            </a:fld>
            <a:endParaRPr lang="en-US" dirty="0"/>
          </a:p>
        </p:txBody>
      </p:sp>
      <p:sp>
        <p:nvSpPr>
          <p:cNvPr id="3" name="TextBox 2">
            <a:extLst>
              <a:ext uri="{FF2B5EF4-FFF2-40B4-BE49-F238E27FC236}">
                <a16:creationId xmlns:a16="http://schemas.microsoft.com/office/drawing/2014/main" id="{A8019BEB-083E-B66A-6D9C-E516C984DFBE}"/>
              </a:ext>
            </a:extLst>
          </p:cNvPr>
          <p:cNvSpPr txBox="1"/>
          <p:nvPr/>
        </p:nvSpPr>
        <p:spPr>
          <a:xfrm>
            <a:off x="3534508" y="549396"/>
            <a:ext cx="6104372" cy="461665"/>
          </a:xfrm>
          <a:prstGeom prst="rect">
            <a:avLst/>
          </a:prstGeom>
          <a:noFill/>
        </p:spPr>
        <p:txBody>
          <a:bodyPr wrap="square">
            <a:spAutoFit/>
          </a:bodyPr>
          <a:lstStyle/>
          <a:p>
            <a:r>
              <a:rPr lang="en-US" sz="2400" b="1" dirty="0"/>
              <a:t>Relative Strength Comparison</a:t>
            </a:r>
          </a:p>
        </p:txBody>
      </p:sp>
      <p:sp>
        <p:nvSpPr>
          <p:cNvPr id="5" name="TextBox 4">
            <a:extLst>
              <a:ext uri="{FF2B5EF4-FFF2-40B4-BE49-F238E27FC236}">
                <a16:creationId xmlns:a16="http://schemas.microsoft.com/office/drawing/2014/main" id="{41C5A777-CF6F-2056-3563-8C3069333DFD}"/>
              </a:ext>
            </a:extLst>
          </p:cNvPr>
          <p:cNvSpPr txBox="1"/>
          <p:nvPr/>
        </p:nvSpPr>
        <p:spPr>
          <a:xfrm>
            <a:off x="138165" y="1838738"/>
            <a:ext cx="6104372" cy="1477328"/>
          </a:xfrm>
          <a:prstGeom prst="rect">
            <a:avLst/>
          </a:prstGeom>
          <a:noFill/>
        </p:spPr>
        <p:txBody>
          <a:bodyPr wrap="square">
            <a:spAutoFit/>
          </a:bodyPr>
          <a:lstStyle/>
          <a:p>
            <a:pPr>
              <a:buNone/>
            </a:pPr>
            <a:r>
              <a:rPr lang="en-US" b="1"/>
              <a:t>What does it show?</a:t>
            </a:r>
          </a:p>
          <a:p>
            <a:pPr>
              <a:buFont typeface="Arial" panose="020B0604020202020204" pitchFamily="34" charset="0"/>
              <a:buChar char="•"/>
            </a:pPr>
            <a:r>
              <a:rPr lang="en-US"/>
              <a:t>A </a:t>
            </a:r>
            <a:r>
              <a:rPr lang="en-US" b="1"/>
              <a:t>line plot</a:t>
            </a:r>
            <a:r>
              <a:rPr lang="en-US"/>
              <a:t> of the </a:t>
            </a:r>
            <a:r>
              <a:rPr lang="en-US" b="1"/>
              <a:t>price ratio</a:t>
            </a:r>
            <a:r>
              <a:rPr lang="en-US"/>
              <a:t> of each stock relative to a selected base stock over time.</a:t>
            </a:r>
          </a:p>
          <a:p>
            <a:pPr>
              <a:buFont typeface="Arial" panose="020B0604020202020204" pitchFamily="34" charset="0"/>
              <a:buChar char="•"/>
            </a:pPr>
            <a:r>
              <a:rPr lang="en-US"/>
              <a:t>Shows how much stronger or weaker a stock is </a:t>
            </a:r>
            <a:r>
              <a:rPr lang="en-US" b="1"/>
              <a:t>compared to another</a:t>
            </a:r>
            <a:r>
              <a:rPr lang="en-US"/>
              <a:t>.</a:t>
            </a:r>
            <a:endParaRPr lang="en-US" dirty="0"/>
          </a:p>
        </p:txBody>
      </p:sp>
      <p:sp>
        <p:nvSpPr>
          <p:cNvPr id="7" name="TextBox 6">
            <a:extLst>
              <a:ext uri="{FF2B5EF4-FFF2-40B4-BE49-F238E27FC236}">
                <a16:creationId xmlns:a16="http://schemas.microsoft.com/office/drawing/2014/main" id="{03F6FB4D-2777-2CC7-E243-47E007D709DD}"/>
              </a:ext>
            </a:extLst>
          </p:cNvPr>
          <p:cNvSpPr txBox="1"/>
          <p:nvPr/>
        </p:nvSpPr>
        <p:spPr>
          <a:xfrm>
            <a:off x="138165" y="3392684"/>
            <a:ext cx="6104372" cy="1200329"/>
          </a:xfrm>
          <a:prstGeom prst="rect">
            <a:avLst/>
          </a:prstGeom>
          <a:noFill/>
        </p:spPr>
        <p:txBody>
          <a:bodyPr wrap="square">
            <a:spAutoFit/>
          </a:bodyPr>
          <a:lstStyle/>
          <a:p>
            <a:pPr>
              <a:buNone/>
            </a:pPr>
            <a:r>
              <a:rPr lang="en-US" b="1" dirty="0"/>
              <a:t>Why we chose it:</a:t>
            </a:r>
          </a:p>
          <a:p>
            <a:pPr>
              <a:buFont typeface="Arial" panose="020B0604020202020204" pitchFamily="34" charset="0"/>
              <a:buChar char="•"/>
            </a:pPr>
            <a:r>
              <a:rPr lang="en-US" dirty="0"/>
              <a:t>Highlights </a:t>
            </a:r>
            <a:r>
              <a:rPr lang="en-US" b="1" dirty="0"/>
              <a:t>relative outperformance</a:t>
            </a:r>
            <a:r>
              <a:rPr lang="en-US" dirty="0"/>
              <a:t> or </a:t>
            </a:r>
            <a:r>
              <a:rPr lang="en-US" b="1" dirty="0"/>
              <a:t>underperformance</a:t>
            </a:r>
            <a:r>
              <a:rPr lang="en-US" dirty="0"/>
              <a:t>.</a:t>
            </a:r>
          </a:p>
          <a:p>
            <a:pPr>
              <a:buFont typeface="Arial" panose="020B0604020202020204" pitchFamily="34" charset="0"/>
              <a:buChar char="•"/>
            </a:pPr>
            <a:r>
              <a:rPr lang="en-US" dirty="0"/>
              <a:t>Common in </a:t>
            </a:r>
            <a:r>
              <a:rPr lang="en-US" b="1" dirty="0"/>
              <a:t>technical analysis</a:t>
            </a:r>
            <a:r>
              <a:rPr lang="en-US" dirty="0"/>
              <a:t> to compare assets in a portfolio or sector.</a:t>
            </a:r>
          </a:p>
        </p:txBody>
      </p:sp>
      <p:sp>
        <p:nvSpPr>
          <p:cNvPr id="11" name="TextBox 10">
            <a:extLst>
              <a:ext uri="{FF2B5EF4-FFF2-40B4-BE49-F238E27FC236}">
                <a16:creationId xmlns:a16="http://schemas.microsoft.com/office/drawing/2014/main" id="{197EC8EB-E2E6-5E3D-2556-B53F7D2A1C18}"/>
              </a:ext>
            </a:extLst>
          </p:cNvPr>
          <p:cNvSpPr txBox="1"/>
          <p:nvPr/>
        </p:nvSpPr>
        <p:spPr>
          <a:xfrm>
            <a:off x="138165" y="4669632"/>
            <a:ext cx="6129494" cy="2031325"/>
          </a:xfrm>
          <a:prstGeom prst="rect">
            <a:avLst/>
          </a:prstGeom>
          <a:noFill/>
        </p:spPr>
        <p:txBody>
          <a:bodyPr wrap="square">
            <a:spAutoFit/>
          </a:bodyPr>
          <a:lstStyle/>
          <a:p>
            <a:pPr>
              <a:buNone/>
            </a:pPr>
            <a:r>
              <a:rPr lang="en-US" b="1" dirty="0"/>
              <a:t>What we can conclude:</a:t>
            </a:r>
          </a:p>
          <a:p>
            <a:pPr>
              <a:buFont typeface="Arial" panose="020B0604020202020204" pitchFamily="34" charset="0"/>
              <a:buChar char="•"/>
            </a:pPr>
            <a:r>
              <a:rPr lang="en-US" dirty="0"/>
              <a:t>A line </a:t>
            </a:r>
            <a:r>
              <a:rPr lang="en-US" b="1" dirty="0"/>
              <a:t>above 1.0</a:t>
            </a:r>
            <a:r>
              <a:rPr lang="en-US" dirty="0"/>
              <a:t> means the stock has gained </a:t>
            </a:r>
            <a:r>
              <a:rPr lang="en-US" b="1" dirty="0"/>
              <a:t>more</a:t>
            </a:r>
            <a:r>
              <a:rPr lang="en-US" dirty="0"/>
              <a:t> than the base stock.</a:t>
            </a:r>
          </a:p>
          <a:p>
            <a:pPr>
              <a:buFont typeface="Arial" panose="020B0604020202020204" pitchFamily="34" charset="0"/>
              <a:buChar char="•"/>
            </a:pPr>
            <a:r>
              <a:rPr lang="en-US" dirty="0"/>
              <a:t>A </a:t>
            </a:r>
            <a:r>
              <a:rPr lang="en-US" b="1" dirty="0"/>
              <a:t>rising line</a:t>
            </a:r>
            <a:r>
              <a:rPr lang="en-US" dirty="0"/>
              <a:t> = increasing strength vs base; </a:t>
            </a:r>
            <a:r>
              <a:rPr lang="en-US" b="1" dirty="0"/>
              <a:t>falling</a:t>
            </a:r>
            <a:r>
              <a:rPr lang="en-US" dirty="0"/>
              <a:t> = weakening.</a:t>
            </a:r>
          </a:p>
          <a:p>
            <a:pPr>
              <a:buFont typeface="Arial" panose="020B0604020202020204" pitchFamily="34" charset="0"/>
              <a:buChar char="•"/>
            </a:pPr>
            <a:r>
              <a:rPr lang="en-US" dirty="0"/>
              <a:t>Great for identifying </a:t>
            </a:r>
            <a:r>
              <a:rPr lang="en-US" b="1" dirty="0"/>
              <a:t>leaders and laggards</a:t>
            </a:r>
            <a:r>
              <a:rPr lang="en-US" dirty="0"/>
              <a:t> among the group.</a:t>
            </a:r>
          </a:p>
        </p:txBody>
      </p:sp>
      <p:pic>
        <p:nvPicPr>
          <p:cNvPr id="13" name="Picture 12">
            <a:extLst>
              <a:ext uri="{FF2B5EF4-FFF2-40B4-BE49-F238E27FC236}">
                <a16:creationId xmlns:a16="http://schemas.microsoft.com/office/drawing/2014/main" id="{877FBB5F-BEE7-20D1-FBC1-302C0D9D2B70}"/>
              </a:ext>
            </a:extLst>
          </p:cNvPr>
          <p:cNvPicPr>
            <a:picLocks noChangeAspect="1"/>
          </p:cNvPicPr>
          <p:nvPr/>
        </p:nvPicPr>
        <p:blipFill>
          <a:blip r:embed="rId3"/>
          <a:stretch>
            <a:fillRect/>
          </a:stretch>
        </p:blipFill>
        <p:spPr>
          <a:xfrm>
            <a:off x="6962633" y="1457011"/>
            <a:ext cx="5091202" cy="5264463"/>
          </a:xfrm>
          <a:prstGeom prst="rect">
            <a:avLst/>
          </a:prstGeom>
        </p:spPr>
      </p:pic>
      <p:sp>
        <p:nvSpPr>
          <p:cNvPr id="16" name="TextBox 15">
            <a:extLst>
              <a:ext uri="{FF2B5EF4-FFF2-40B4-BE49-F238E27FC236}">
                <a16:creationId xmlns:a16="http://schemas.microsoft.com/office/drawing/2014/main" id="{EDE8C2AF-7643-A2CF-874A-C5A2A8F046BC}"/>
              </a:ext>
            </a:extLst>
          </p:cNvPr>
          <p:cNvSpPr txBox="1"/>
          <p:nvPr/>
        </p:nvSpPr>
        <p:spPr>
          <a:xfrm>
            <a:off x="3815844" y="926258"/>
            <a:ext cx="6104372" cy="307777"/>
          </a:xfrm>
          <a:prstGeom prst="rect">
            <a:avLst/>
          </a:prstGeom>
          <a:noFill/>
        </p:spPr>
        <p:txBody>
          <a:bodyPr wrap="square">
            <a:spAutoFit/>
          </a:bodyPr>
          <a:lstStyle/>
          <a:p>
            <a:r>
              <a:rPr lang="en-US" sz="1400" dirty="0"/>
              <a:t>(Tracking Relative Strength Across Stocks)</a:t>
            </a:r>
          </a:p>
        </p:txBody>
      </p:sp>
    </p:spTree>
    <p:extLst>
      <p:ext uri="{BB962C8B-B14F-4D97-AF65-F5344CB8AC3E}">
        <p14:creationId xmlns:p14="http://schemas.microsoft.com/office/powerpoint/2010/main" val="786369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A19CF4-2040-96FA-71A6-F8567E07E637}"/>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43BF2D25-A0C9-7248-0E2A-CB9871518567}"/>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29</a:t>
            </a:fld>
            <a:endParaRPr lang="en-US" dirty="0"/>
          </a:p>
        </p:txBody>
      </p:sp>
      <p:sp>
        <p:nvSpPr>
          <p:cNvPr id="3" name="TextBox 2">
            <a:extLst>
              <a:ext uri="{FF2B5EF4-FFF2-40B4-BE49-F238E27FC236}">
                <a16:creationId xmlns:a16="http://schemas.microsoft.com/office/drawing/2014/main" id="{F63F8D74-E2D2-8B57-1141-40D5A708DE76}"/>
              </a:ext>
            </a:extLst>
          </p:cNvPr>
          <p:cNvSpPr txBox="1"/>
          <p:nvPr/>
        </p:nvSpPr>
        <p:spPr>
          <a:xfrm>
            <a:off x="340808" y="1275932"/>
            <a:ext cx="6104372" cy="1477328"/>
          </a:xfrm>
          <a:prstGeom prst="rect">
            <a:avLst/>
          </a:prstGeom>
          <a:noFill/>
        </p:spPr>
        <p:txBody>
          <a:bodyPr wrap="square">
            <a:spAutoFit/>
          </a:bodyPr>
          <a:lstStyle/>
          <a:p>
            <a:pPr>
              <a:buNone/>
            </a:pPr>
            <a:r>
              <a:rPr lang="en-US" b="1" dirty="0"/>
              <a:t>What does it show?</a:t>
            </a:r>
          </a:p>
          <a:p>
            <a:pPr>
              <a:buFont typeface="Arial" panose="020B0604020202020204" pitchFamily="34" charset="0"/>
              <a:buChar char="•"/>
            </a:pPr>
            <a:r>
              <a:rPr lang="en-US" dirty="0"/>
              <a:t>The </a:t>
            </a:r>
            <a:r>
              <a:rPr lang="en-US" b="1" dirty="0"/>
              <a:t>correlation over time</a:t>
            </a:r>
            <a:r>
              <a:rPr lang="en-US" dirty="0"/>
              <a:t> (using a rolling window of 90 days) between selected stock pairs.</a:t>
            </a:r>
          </a:p>
          <a:p>
            <a:pPr>
              <a:buFont typeface="Arial" panose="020B0604020202020204" pitchFamily="34" charset="0"/>
              <a:buChar char="•"/>
            </a:pPr>
            <a:r>
              <a:rPr lang="en-US" dirty="0"/>
              <a:t>Each line represents how the relationship between two stocks </a:t>
            </a:r>
            <a:r>
              <a:rPr lang="en-US" b="1" dirty="0"/>
              <a:t>changes over time</a:t>
            </a:r>
            <a:r>
              <a:rPr lang="en-US" dirty="0"/>
              <a:t>.</a:t>
            </a:r>
          </a:p>
        </p:txBody>
      </p:sp>
      <p:sp>
        <p:nvSpPr>
          <p:cNvPr id="5" name="TextBox 4">
            <a:extLst>
              <a:ext uri="{FF2B5EF4-FFF2-40B4-BE49-F238E27FC236}">
                <a16:creationId xmlns:a16="http://schemas.microsoft.com/office/drawing/2014/main" id="{2375DA2E-BD25-FFBB-7765-EA493C81A546}"/>
              </a:ext>
            </a:extLst>
          </p:cNvPr>
          <p:cNvSpPr txBox="1"/>
          <p:nvPr/>
        </p:nvSpPr>
        <p:spPr>
          <a:xfrm>
            <a:off x="340808" y="5061583"/>
            <a:ext cx="6104372" cy="1477328"/>
          </a:xfrm>
          <a:prstGeom prst="rect">
            <a:avLst/>
          </a:prstGeom>
          <a:noFill/>
        </p:spPr>
        <p:txBody>
          <a:bodyPr wrap="square">
            <a:spAutoFit/>
          </a:bodyPr>
          <a:lstStyle/>
          <a:p>
            <a:pPr>
              <a:buNone/>
            </a:pPr>
            <a:r>
              <a:rPr lang="en-US" b="1" dirty="0"/>
              <a:t>Why we chose it:</a:t>
            </a:r>
          </a:p>
          <a:p>
            <a:pPr>
              <a:buFont typeface="Arial" panose="020B0604020202020204" pitchFamily="34" charset="0"/>
              <a:buChar char="•"/>
            </a:pPr>
            <a:r>
              <a:rPr lang="en-US" dirty="0"/>
              <a:t>Stock correlations </a:t>
            </a:r>
            <a:r>
              <a:rPr lang="en-US" b="1" dirty="0"/>
              <a:t>aren’t static</a:t>
            </a:r>
            <a:r>
              <a:rPr lang="en-US" dirty="0"/>
              <a:t> — this view captures </a:t>
            </a:r>
            <a:r>
              <a:rPr lang="en-US" b="1" dirty="0"/>
              <a:t>dynamic relationships</a:t>
            </a:r>
            <a:r>
              <a:rPr lang="en-US" dirty="0"/>
              <a:t>.</a:t>
            </a:r>
          </a:p>
          <a:p>
            <a:pPr>
              <a:buFont typeface="Arial" panose="020B0604020202020204" pitchFamily="34" charset="0"/>
              <a:buChar char="•"/>
            </a:pPr>
            <a:r>
              <a:rPr lang="en-US" dirty="0"/>
              <a:t>Useful during </a:t>
            </a:r>
            <a:r>
              <a:rPr lang="en-US" b="1" dirty="0"/>
              <a:t>market stress</a:t>
            </a:r>
            <a:r>
              <a:rPr lang="en-US" dirty="0"/>
              <a:t> when correlations often increase.</a:t>
            </a:r>
          </a:p>
        </p:txBody>
      </p:sp>
      <p:sp>
        <p:nvSpPr>
          <p:cNvPr id="7" name="TextBox 6">
            <a:extLst>
              <a:ext uri="{FF2B5EF4-FFF2-40B4-BE49-F238E27FC236}">
                <a16:creationId xmlns:a16="http://schemas.microsoft.com/office/drawing/2014/main" id="{5207001F-C359-EDB9-C336-59DBCE11D92A}"/>
              </a:ext>
            </a:extLst>
          </p:cNvPr>
          <p:cNvSpPr txBox="1"/>
          <p:nvPr/>
        </p:nvSpPr>
        <p:spPr>
          <a:xfrm>
            <a:off x="340808" y="2891759"/>
            <a:ext cx="6104372" cy="2031325"/>
          </a:xfrm>
          <a:prstGeom prst="rect">
            <a:avLst/>
          </a:prstGeom>
          <a:noFill/>
        </p:spPr>
        <p:txBody>
          <a:bodyPr wrap="square">
            <a:spAutoFit/>
          </a:bodyPr>
          <a:lstStyle/>
          <a:p>
            <a:pPr>
              <a:buNone/>
            </a:pPr>
            <a:r>
              <a:rPr lang="en-US" b="1" dirty="0"/>
              <a:t>What we can conclude:</a:t>
            </a:r>
          </a:p>
          <a:p>
            <a:pPr>
              <a:buFont typeface="Arial" panose="020B0604020202020204" pitchFamily="34" charset="0"/>
              <a:buChar char="•"/>
            </a:pPr>
            <a:r>
              <a:rPr lang="en-US" dirty="0"/>
              <a:t>Correlation values near </a:t>
            </a:r>
            <a:r>
              <a:rPr lang="en-US" b="1" dirty="0"/>
              <a:t>+1</a:t>
            </a:r>
            <a:r>
              <a:rPr lang="en-US" dirty="0"/>
              <a:t> indicate </a:t>
            </a:r>
            <a:r>
              <a:rPr lang="en-US" b="1" dirty="0"/>
              <a:t>tight positive movement</a:t>
            </a:r>
            <a:r>
              <a:rPr lang="en-US" dirty="0"/>
              <a:t>.</a:t>
            </a:r>
          </a:p>
          <a:p>
            <a:pPr>
              <a:buFont typeface="Arial" panose="020B0604020202020204" pitchFamily="34" charset="0"/>
              <a:buChar char="•"/>
            </a:pPr>
            <a:r>
              <a:rPr lang="en-US" dirty="0"/>
              <a:t>Correlations that drop toward </a:t>
            </a:r>
            <a:r>
              <a:rPr lang="en-US" b="1" dirty="0"/>
              <a:t>0 or negative</a:t>
            </a:r>
            <a:r>
              <a:rPr lang="en-US" dirty="0"/>
              <a:t> suggest </a:t>
            </a:r>
            <a:r>
              <a:rPr lang="en-US" b="1" dirty="0"/>
              <a:t>divergence</a:t>
            </a:r>
            <a:r>
              <a:rPr lang="en-US" dirty="0"/>
              <a:t> or </a:t>
            </a:r>
            <a:r>
              <a:rPr lang="en-US" b="1" dirty="0"/>
              <a:t>independence</a:t>
            </a:r>
            <a:r>
              <a:rPr lang="en-US" dirty="0"/>
              <a:t>.</a:t>
            </a:r>
          </a:p>
          <a:p>
            <a:pPr>
              <a:buFont typeface="Arial" panose="020B0604020202020204" pitchFamily="34" charset="0"/>
              <a:buChar char="•"/>
            </a:pPr>
            <a:r>
              <a:rPr lang="en-US" dirty="0"/>
              <a:t>Helps in </a:t>
            </a:r>
            <a:r>
              <a:rPr lang="en-US" b="1" dirty="0"/>
              <a:t>diversification planning</a:t>
            </a:r>
            <a:r>
              <a:rPr lang="en-US" dirty="0"/>
              <a:t> — prefer stocks with </a:t>
            </a:r>
            <a:r>
              <a:rPr lang="en-US" b="1" dirty="0"/>
              <a:t>lower or shifting correlations</a:t>
            </a:r>
            <a:r>
              <a:rPr lang="en-US" dirty="0"/>
              <a:t>.</a:t>
            </a:r>
          </a:p>
        </p:txBody>
      </p:sp>
      <p:sp>
        <p:nvSpPr>
          <p:cNvPr id="9" name="TextBox 8">
            <a:extLst>
              <a:ext uri="{FF2B5EF4-FFF2-40B4-BE49-F238E27FC236}">
                <a16:creationId xmlns:a16="http://schemas.microsoft.com/office/drawing/2014/main" id="{6CCF6096-4848-913A-2D78-76A60295060F}"/>
              </a:ext>
            </a:extLst>
          </p:cNvPr>
          <p:cNvSpPr txBox="1"/>
          <p:nvPr/>
        </p:nvSpPr>
        <p:spPr>
          <a:xfrm>
            <a:off x="3685233" y="319089"/>
            <a:ext cx="6104372" cy="461665"/>
          </a:xfrm>
          <a:prstGeom prst="rect">
            <a:avLst/>
          </a:prstGeom>
          <a:noFill/>
        </p:spPr>
        <p:txBody>
          <a:bodyPr wrap="square">
            <a:spAutoFit/>
          </a:bodyPr>
          <a:lstStyle/>
          <a:p>
            <a:r>
              <a:rPr lang="en-US" sz="2400" b="1" dirty="0"/>
              <a:t>90-Day Rolling Correlation</a:t>
            </a:r>
          </a:p>
        </p:txBody>
      </p:sp>
      <p:pic>
        <p:nvPicPr>
          <p:cNvPr id="11" name="Picture 10">
            <a:extLst>
              <a:ext uri="{FF2B5EF4-FFF2-40B4-BE49-F238E27FC236}">
                <a16:creationId xmlns:a16="http://schemas.microsoft.com/office/drawing/2014/main" id="{C089A308-3B7F-7D69-97A1-D08599F5A22C}"/>
              </a:ext>
            </a:extLst>
          </p:cNvPr>
          <p:cNvPicPr>
            <a:picLocks noChangeAspect="1"/>
          </p:cNvPicPr>
          <p:nvPr/>
        </p:nvPicPr>
        <p:blipFill>
          <a:blip r:embed="rId3"/>
          <a:stretch>
            <a:fillRect/>
          </a:stretch>
        </p:blipFill>
        <p:spPr>
          <a:xfrm>
            <a:off x="7074630" y="1115171"/>
            <a:ext cx="4953247" cy="5423740"/>
          </a:xfrm>
          <a:prstGeom prst="rect">
            <a:avLst/>
          </a:prstGeom>
        </p:spPr>
      </p:pic>
      <p:sp>
        <p:nvSpPr>
          <p:cNvPr id="13" name="TextBox 12">
            <a:extLst>
              <a:ext uri="{FF2B5EF4-FFF2-40B4-BE49-F238E27FC236}">
                <a16:creationId xmlns:a16="http://schemas.microsoft.com/office/drawing/2014/main" id="{CDC42CAE-A2CC-0525-1071-8E9C8B2AFA35}"/>
              </a:ext>
            </a:extLst>
          </p:cNvPr>
          <p:cNvSpPr txBox="1"/>
          <p:nvPr/>
        </p:nvSpPr>
        <p:spPr>
          <a:xfrm>
            <a:off x="4163121" y="668895"/>
            <a:ext cx="6104372" cy="307777"/>
          </a:xfrm>
          <a:prstGeom prst="rect">
            <a:avLst/>
          </a:prstGeom>
          <a:noFill/>
        </p:spPr>
        <p:txBody>
          <a:bodyPr wrap="square">
            <a:spAutoFit/>
          </a:bodyPr>
          <a:lstStyle/>
          <a:p>
            <a:r>
              <a:rPr lang="en-US" sz="1400" dirty="0"/>
              <a:t>(Time-Varying Correlation Trends)</a:t>
            </a:r>
          </a:p>
        </p:txBody>
      </p:sp>
    </p:spTree>
    <p:extLst>
      <p:ext uri="{BB962C8B-B14F-4D97-AF65-F5344CB8AC3E}">
        <p14:creationId xmlns:p14="http://schemas.microsoft.com/office/powerpoint/2010/main" val="1591964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0B0E11-F6CA-D420-8D6B-704E57AFBB81}"/>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FE74780B-1FE6-1A3B-DA63-DFF4E9335336}"/>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a:t>
            </a:fld>
            <a:endParaRPr lang="en-US" dirty="0"/>
          </a:p>
        </p:txBody>
      </p:sp>
      <p:sp>
        <p:nvSpPr>
          <p:cNvPr id="2" name="TextBox 1">
            <a:extLst>
              <a:ext uri="{FF2B5EF4-FFF2-40B4-BE49-F238E27FC236}">
                <a16:creationId xmlns:a16="http://schemas.microsoft.com/office/drawing/2014/main" id="{92064F30-FE87-2A9D-DDF0-55FDC17F0928}"/>
              </a:ext>
            </a:extLst>
          </p:cNvPr>
          <p:cNvSpPr txBox="1"/>
          <p:nvPr/>
        </p:nvSpPr>
        <p:spPr>
          <a:xfrm>
            <a:off x="1433564" y="1642722"/>
            <a:ext cx="9324870" cy="461665"/>
          </a:xfrm>
          <a:prstGeom prst="rect">
            <a:avLst/>
          </a:prstGeom>
          <a:noFill/>
        </p:spPr>
        <p:txBody>
          <a:bodyPr wrap="square" rtlCol="0">
            <a:spAutoFit/>
          </a:bodyPr>
          <a:lstStyle/>
          <a:p>
            <a:r>
              <a:rPr lang="en-US" sz="2400" dirty="0">
                <a:latin typeface="Bierstadt" panose="020B0004020202020204" pitchFamily="34" charset="0"/>
              </a:rPr>
              <a:t>We collected historical stock data for FAANG from Kaggle as xlsx file</a:t>
            </a:r>
          </a:p>
        </p:txBody>
      </p:sp>
      <p:sp>
        <p:nvSpPr>
          <p:cNvPr id="3" name="TextBox 2">
            <a:extLst>
              <a:ext uri="{FF2B5EF4-FFF2-40B4-BE49-F238E27FC236}">
                <a16:creationId xmlns:a16="http://schemas.microsoft.com/office/drawing/2014/main" id="{1850FCBF-0E14-D0F3-A09C-55296769CB29}"/>
              </a:ext>
            </a:extLst>
          </p:cNvPr>
          <p:cNvSpPr txBox="1"/>
          <p:nvPr/>
        </p:nvSpPr>
        <p:spPr>
          <a:xfrm>
            <a:off x="4141595" y="624171"/>
            <a:ext cx="3908809" cy="707886"/>
          </a:xfrm>
          <a:prstGeom prst="rect">
            <a:avLst/>
          </a:prstGeom>
          <a:noFill/>
        </p:spPr>
        <p:txBody>
          <a:bodyPr wrap="square" rtlCol="0">
            <a:spAutoFit/>
          </a:bodyPr>
          <a:lstStyle/>
          <a:p>
            <a:r>
              <a:rPr lang="en-US" sz="4000" b="1" i="1" dirty="0"/>
              <a:t>Data Sources</a:t>
            </a:r>
          </a:p>
        </p:txBody>
      </p:sp>
      <p:pic>
        <p:nvPicPr>
          <p:cNvPr id="6" name="Picture 5">
            <a:extLst>
              <a:ext uri="{FF2B5EF4-FFF2-40B4-BE49-F238E27FC236}">
                <a16:creationId xmlns:a16="http://schemas.microsoft.com/office/drawing/2014/main" id="{B58E50F5-338D-206C-3FF0-0AB654E5B894}"/>
              </a:ext>
            </a:extLst>
          </p:cNvPr>
          <p:cNvPicPr>
            <a:picLocks noChangeAspect="1"/>
          </p:cNvPicPr>
          <p:nvPr/>
        </p:nvPicPr>
        <p:blipFill>
          <a:blip r:embed="rId3"/>
          <a:stretch>
            <a:fillRect/>
          </a:stretch>
        </p:blipFill>
        <p:spPr>
          <a:xfrm>
            <a:off x="576209" y="2582036"/>
            <a:ext cx="9797141" cy="4247755"/>
          </a:xfrm>
          <a:prstGeom prst="rect">
            <a:avLst/>
          </a:prstGeom>
        </p:spPr>
      </p:pic>
    </p:spTree>
    <p:extLst>
      <p:ext uri="{BB962C8B-B14F-4D97-AF65-F5344CB8AC3E}">
        <p14:creationId xmlns:p14="http://schemas.microsoft.com/office/powerpoint/2010/main" val="10092351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B46A05-607F-7135-6EFD-28EA73DCD652}"/>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FC68EDEC-94FC-263D-72ED-1DAB126E4CBD}"/>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30</a:t>
            </a:fld>
            <a:endParaRPr lang="en-US" dirty="0"/>
          </a:p>
        </p:txBody>
      </p:sp>
      <p:sp>
        <p:nvSpPr>
          <p:cNvPr id="5" name="TextBox 4">
            <a:extLst>
              <a:ext uri="{FF2B5EF4-FFF2-40B4-BE49-F238E27FC236}">
                <a16:creationId xmlns:a16="http://schemas.microsoft.com/office/drawing/2014/main" id="{729D5D71-41A2-FFB5-BDBE-0562320B68EC}"/>
              </a:ext>
            </a:extLst>
          </p:cNvPr>
          <p:cNvSpPr txBox="1"/>
          <p:nvPr/>
        </p:nvSpPr>
        <p:spPr>
          <a:xfrm>
            <a:off x="3233056" y="289162"/>
            <a:ext cx="6104372" cy="461665"/>
          </a:xfrm>
          <a:prstGeom prst="rect">
            <a:avLst/>
          </a:prstGeom>
          <a:noFill/>
        </p:spPr>
        <p:txBody>
          <a:bodyPr wrap="square">
            <a:spAutoFit/>
          </a:bodyPr>
          <a:lstStyle/>
          <a:p>
            <a:r>
              <a:rPr lang="en-US" sz="2400" b="1" dirty="0"/>
              <a:t>Correlation Matrix (Heatmap)</a:t>
            </a:r>
          </a:p>
        </p:txBody>
      </p:sp>
      <p:sp>
        <p:nvSpPr>
          <p:cNvPr id="7" name="TextBox 6">
            <a:extLst>
              <a:ext uri="{FF2B5EF4-FFF2-40B4-BE49-F238E27FC236}">
                <a16:creationId xmlns:a16="http://schemas.microsoft.com/office/drawing/2014/main" id="{C3FC4DD7-4AC7-4C10-AF16-788704A15C3A}"/>
              </a:ext>
            </a:extLst>
          </p:cNvPr>
          <p:cNvSpPr txBox="1"/>
          <p:nvPr/>
        </p:nvSpPr>
        <p:spPr>
          <a:xfrm>
            <a:off x="180870" y="1841779"/>
            <a:ext cx="6104372" cy="1477328"/>
          </a:xfrm>
          <a:prstGeom prst="rect">
            <a:avLst/>
          </a:prstGeom>
          <a:noFill/>
        </p:spPr>
        <p:txBody>
          <a:bodyPr wrap="square">
            <a:spAutoFit/>
          </a:bodyPr>
          <a:lstStyle/>
          <a:p>
            <a:pPr>
              <a:buNone/>
            </a:pPr>
            <a:r>
              <a:rPr lang="en-US" b="1" dirty="0"/>
              <a:t>What does it show?</a:t>
            </a:r>
          </a:p>
          <a:p>
            <a:pPr>
              <a:buFont typeface="Arial" panose="020B0604020202020204" pitchFamily="34" charset="0"/>
              <a:buChar char="•"/>
            </a:pPr>
            <a:r>
              <a:rPr lang="en-US" dirty="0"/>
              <a:t>A </a:t>
            </a:r>
            <a:r>
              <a:rPr lang="en-US" b="1" dirty="0"/>
              <a:t>static heatmap</a:t>
            </a:r>
            <a:r>
              <a:rPr lang="en-US" dirty="0"/>
              <a:t> of the </a:t>
            </a:r>
            <a:r>
              <a:rPr lang="en-US" b="1" dirty="0"/>
              <a:t>Pearson correlation coefficients</a:t>
            </a:r>
            <a:r>
              <a:rPr lang="en-US" dirty="0"/>
              <a:t> between each stock pair.</a:t>
            </a:r>
          </a:p>
          <a:p>
            <a:pPr>
              <a:buFont typeface="Arial" panose="020B0604020202020204" pitchFamily="34" charset="0"/>
              <a:buChar char="•"/>
            </a:pPr>
            <a:r>
              <a:rPr lang="en-US" dirty="0"/>
              <a:t>Colored from </a:t>
            </a:r>
            <a:r>
              <a:rPr lang="en-US" b="1" dirty="0"/>
              <a:t>blue (negative)</a:t>
            </a:r>
            <a:r>
              <a:rPr lang="en-US" dirty="0"/>
              <a:t> to </a:t>
            </a:r>
            <a:r>
              <a:rPr lang="en-US" b="1" dirty="0"/>
              <a:t>red (positive)</a:t>
            </a:r>
            <a:r>
              <a:rPr lang="en-US" dirty="0"/>
              <a:t> based on strength.</a:t>
            </a:r>
          </a:p>
        </p:txBody>
      </p:sp>
      <p:sp>
        <p:nvSpPr>
          <p:cNvPr id="9" name="TextBox 8">
            <a:extLst>
              <a:ext uri="{FF2B5EF4-FFF2-40B4-BE49-F238E27FC236}">
                <a16:creationId xmlns:a16="http://schemas.microsoft.com/office/drawing/2014/main" id="{F7A1F5D5-CF6C-18BC-53D9-520F4FDDDD8A}"/>
              </a:ext>
            </a:extLst>
          </p:cNvPr>
          <p:cNvSpPr txBox="1"/>
          <p:nvPr/>
        </p:nvSpPr>
        <p:spPr>
          <a:xfrm>
            <a:off x="205992" y="3436536"/>
            <a:ext cx="6129494" cy="1200329"/>
          </a:xfrm>
          <a:prstGeom prst="rect">
            <a:avLst/>
          </a:prstGeom>
          <a:noFill/>
        </p:spPr>
        <p:txBody>
          <a:bodyPr wrap="square">
            <a:spAutoFit/>
          </a:bodyPr>
          <a:lstStyle/>
          <a:p>
            <a:pPr>
              <a:buNone/>
            </a:pPr>
            <a:r>
              <a:rPr lang="en-US" b="1" dirty="0"/>
              <a:t>Why we chose it:</a:t>
            </a:r>
          </a:p>
          <a:p>
            <a:pPr>
              <a:buFont typeface="Arial" panose="020B0604020202020204" pitchFamily="34" charset="0"/>
              <a:buChar char="•"/>
            </a:pPr>
            <a:r>
              <a:rPr lang="en-US" dirty="0"/>
              <a:t>Gives a </a:t>
            </a:r>
            <a:r>
              <a:rPr lang="en-US" b="1" dirty="0"/>
              <a:t>summary view</a:t>
            </a:r>
            <a:r>
              <a:rPr lang="en-US" dirty="0"/>
              <a:t> of how all stocks relate.</a:t>
            </a:r>
          </a:p>
          <a:p>
            <a:pPr>
              <a:buFont typeface="Arial" panose="020B0604020202020204" pitchFamily="34" charset="0"/>
              <a:buChar char="•"/>
            </a:pPr>
            <a:r>
              <a:rPr lang="en-US" dirty="0"/>
              <a:t>Makes it easy to spot clusters of stocks that are </a:t>
            </a:r>
            <a:r>
              <a:rPr lang="en-US" b="1" dirty="0"/>
              <a:t>highly related</a:t>
            </a:r>
            <a:r>
              <a:rPr lang="en-US" dirty="0"/>
              <a:t>.</a:t>
            </a:r>
          </a:p>
        </p:txBody>
      </p:sp>
      <p:sp>
        <p:nvSpPr>
          <p:cNvPr id="11" name="TextBox 10">
            <a:extLst>
              <a:ext uri="{FF2B5EF4-FFF2-40B4-BE49-F238E27FC236}">
                <a16:creationId xmlns:a16="http://schemas.microsoft.com/office/drawing/2014/main" id="{3F1515DA-455A-15BF-7041-A4F4A6441F11}"/>
              </a:ext>
            </a:extLst>
          </p:cNvPr>
          <p:cNvSpPr txBox="1"/>
          <p:nvPr/>
        </p:nvSpPr>
        <p:spPr>
          <a:xfrm>
            <a:off x="180870" y="4871724"/>
            <a:ext cx="6129494" cy="1754326"/>
          </a:xfrm>
          <a:prstGeom prst="rect">
            <a:avLst/>
          </a:prstGeom>
          <a:noFill/>
        </p:spPr>
        <p:txBody>
          <a:bodyPr wrap="square">
            <a:spAutoFit/>
          </a:bodyPr>
          <a:lstStyle/>
          <a:p>
            <a:pPr>
              <a:buNone/>
            </a:pPr>
            <a:r>
              <a:rPr lang="en-US" b="1" dirty="0"/>
              <a:t>What we can conclude:</a:t>
            </a:r>
          </a:p>
          <a:p>
            <a:pPr>
              <a:buFont typeface="Arial" panose="020B0604020202020204" pitchFamily="34" charset="0"/>
              <a:buChar char="•"/>
            </a:pPr>
            <a:r>
              <a:rPr lang="en-US" dirty="0"/>
              <a:t>High values (closer to </a:t>
            </a:r>
            <a:r>
              <a:rPr lang="en-US" b="1" dirty="0"/>
              <a:t>1</a:t>
            </a:r>
            <a:r>
              <a:rPr lang="en-US" dirty="0"/>
              <a:t>) = </a:t>
            </a:r>
            <a:r>
              <a:rPr lang="en-US" b="1" dirty="0"/>
              <a:t>move together</a:t>
            </a:r>
            <a:r>
              <a:rPr lang="en-US" dirty="0"/>
              <a:t>, possibly same sector/industry.</a:t>
            </a:r>
          </a:p>
          <a:p>
            <a:pPr>
              <a:buFont typeface="Arial" panose="020B0604020202020204" pitchFamily="34" charset="0"/>
              <a:buChar char="•"/>
            </a:pPr>
            <a:r>
              <a:rPr lang="en-US" dirty="0"/>
              <a:t>Low/negative values suggest </a:t>
            </a:r>
            <a:r>
              <a:rPr lang="en-US" b="1" dirty="0"/>
              <a:t>diversification potential</a:t>
            </a:r>
            <a:r>
              <a:rPr lang="en-US" dirty="0"/>
              <a:t>.</a:t>
            </a:r>
          </a:p>
          <a:p>
            <a:pPr>
              <a:buFont typeface="Arial" panose="020B0604020202020204" pitchFamily="34" charset="0"/>
              <a:buChar char="•"/>
            </a:pPr>
            <a:r>
              <a:rPr lang="en-US" dirty="0"/>
              <a:t>Helps in </a:t>
            </a:r>
            <a:r>
              <a:rPr lang="en-US" b="1" dirty="0"/>
              <a:t>portfolio construction</a:t>
            </a:r>
            <a:r>
              <a:rPr lang="en-US" dirty="0"/>
              <a:t> to avoid over-concentration in correlated assets.</a:t>
            </a:r>
          </a:p>
        </p:txBody>
      </p:sp>
      <p:pic>
        <p:nvPicPr>
          <p:cNvPr id="13" name="Picture 12">
            <a:extLst>
              <a:ext uri="{FF2B5EF4-FFF2-40B4-BE49-F238E27FC236}">
                <a16:creationId xmlns:a16="http://schemas.microsoft.com/office/drawing/2014/main" id="{D7ACE278-2CE9-FA24-3D40-C6EE1F838404}"/>
              </a:ext>
            </a:extLst>
          </p:cNvPr>
          <p:cNvPicPr>
            <a:picLocks noChangeAspect="1"/>
          </p:cNvPicPr>
          <p:nvPr/>
        </p:nvPicPr>
        <p:blipFill>
          <a:blip r:embed="rId3"/>
          <a:stretch>
            <a:fillRect/>
          </a:stretch>
        </p:blipFill>
        <p:spPr>
          <a:xfrm>
            <a:off x="7235140" y="1270696"/>
            <a:ext cx="4750868" cy="5532008"/>
          </a:xfrm>
          <a:prstGeom prst="rect">
            <a:avLst/>
          </a:prstGeom>
        </p:spPr>
      </p:pic>
      <p:sp>
        <p:nvSpPr>
          <p:cNvPr id="16" name="TextBox 15">
            <a:extLst>
              <a:ext uri="{FF2B5EF4-FFF2-40B4-BE49-F238E27FC236}">
                <a16:creationId xmlns:a16="http://schemas.microsoft.com/office/drawing/2014/main" id="{014D67CA-FFBB-838E-8BCB-6F85637D1A11}"/>
              </a:ext>
            </a:extLst>
          </p:cNvPr>
          <p:cNvSpPr txBox="1"/>
          <p:nvPr/>
        </p:nvSpPr>
        <p:spPr>
          <a:xfrm>
            <a:off x="3636830" y="661158"/>
            <a:ext cx="6104372" cy="338554"/>
          </a:xfrm>
          <a:prstGeom prst="rect">
            <a:avLst/>
          </a:prstGeom>
          <a:noFill/>
        </p:spPr>
        <p:txBody>
          <a:bodyPr wrap="square">
            <a:spAutoFit/>
          </a:bodyPr>
          <a:lstStyle/>
          <a:p>
            <a:r>
              <a:rPr lang="en-US" sz="1600" dirty="0"/>
              <a:t>(Snapshot of Inter-Stock Correlation)</a:t>
            </a:r>
          </a:p>
        </p:txBody>
      </p:sp>
    </p:spTree>
    <p:extLst>
      <p:ext uri="{BB962C8B-B14F-4D97-AF65-F5344CB8AC3E}">
        <p14:creationId xmlns:p14="http://schemas.microsoft.com/office/powerpoint/2010/main" val="30496384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12A945-814F-21C9-5237-5421545B57AA}"/>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EB043D66-26C3-2F81-F2F0-6912C3E5A6D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31</a:t>
            </a:fld>
            <a:endParaRPr lang="en-US" dirty="0"/>
          </a:p>
        </p:txBody>
      </p:sp>
      <p:sp>
        <p:nvSpPr>
          <p:cNvPr id="3" name="TextBox 2">
            <a:extLst>
              <a:ext uri="{FF2B5EF4-FFF2-40B4-BE49-F238E27FC236}">
                <a16:creationId xmlns:a16="http://schemas.microsoft.com/office/drawing/2014/main" id="{E71C9B2B-DD42-FD72-9860-AA7679088D66}"/>
              </a:ext>
            </a:extLst>
          </p:cNvPr>
          <p:cNvSpPr txBox="1"/>
          <p:nvPr/>
        </p:nvSpPr>
        <p:spPr>
          <a:xfrm>
            <a:off x="4509198" y="985967"/>
            <a:ext cx="6104372" cy="461665"/>
          </a:xfrm>
          <a:prstGeom prst="rect">
            <a:avLst/>
          </a:prstGeom>
          <a:noFill/>
        </p:spPr>
        <p:txBody>
          <a:bodyPr wrap="square">
            <a:spAutoFit/>
          </a:bodyPr>
          <a:lstStyle/>
          <a:p>
            <a:r>
              <a:rPr lang="en-US" sz="2400" b="1" dirty="0"/>
              <a:t>Valuation Metrics</a:t>
            </a:r>
          </a:p>
        </p:txBody>
      </p:sp>
      <p:sp>
        <p:nvSpPr>
          <p:cNvPr id="5" name="TextBox 4">
            <a:extLst>
              <a:ext uri="{FF2B5EF4-FFF2-40B4-BE49-F238E27FC236}">
                <a16:creationId xmlns:a16="http://schemas.microsoft.com/office/drawing/2014/main" id="{DF9B838F-84FC-72C1-7AEB-4CBE6A4CE071}"/>
              </a:ext>
            </a:extLst>
          </p:cNvPr>
          <p:cNvSpPr txBox="1"/>
          <p:nvPr/>
        </p:nvSpPr>
        <p:spPr>
          <a:xfrm>
            <a:off x="168310" y="1547336"/>
            <a:ext cx="6104372" cy="1477328"/>
          </a:xfrm>
          <a:prstGeom prst="rect">
            <a:avLst/>
          </a:prstGeom>
          <a:noFill/>
        </p:spPr>
        <p:txBody>
          <a:bodyPr wrap="square">
            <a:spAutoFit/>
          </a:bodyPr>
          <a:lstStyle/>
          <a:p>
            <a:r>
              <a:rPr lang="en-US" b="1" dirty="0"/>
              <a:t>What it shows:</a:t>
            </a:r>
            <a:br>
              <a:rPr lang="en-US" dirty="0"/>
            </a:br>
            <a:r>
              <a:rPr lang="en-US" dirty="0"/>
              <a:t>The grouped bar plot compares each company’s key valuation ratios: </a:t>
            </a:r>
            <a:r>
              <a:rPr lang="en-US" b="1" dirty="0"/>
              <a:t>P/E</a:t>
            </a:r>
            <a:r>
              <a:rPr lang="en-US" dirty="0"/>
              <a:t>, </a:t>
            </a:r>
            <a:r>
              <a:rPr lang="en-US" b="1" dirty="0"/>
              <a:t>PEG</a:t>
            </a:r>
            <a:r>
              <a:rPr lang="en-US" dirty="0"/>
              <a:t>, </a:t>
            </a:r>
            <a:r>
              <a:rPr lang="en-US" b="1" dirty="0"/>
              <a:t>P/S</a:t>
            </a:r>
            <a:r>
              <a:rPr lang="en-US" dirty="0"/>
              <a:t>, and </a:t>
            </a:r>
            <a:r>
              <a:rPr lang="en-US" b="1" dirty="0"/>
              <a:t>EV/EBITDA</a:t>
            </a:r>
            <a:r>
              <a:rPr lang="en-US" dirty="0"/>
              <a:t>. It visually highlights how the market prices each company relative to earnings, growth, sales, and operating cash flow.</a:t>
            </a:r>
          </a:p>
        </p:txBody>
      </p:sp>
      <p:sp>
        <p:nvSpPr>
          <p:cNvPr id="7" name="TextBox 6">
            <a:extLst>
              <a:ext uri="{FF2B5EF4-FFF2-40B4-BE49-F238E27FC236}">
                <a16:creationId xmlns:a16="http://schemas.microsoft.com/office/drawing/2014/main" id="{22A9B562-4833-3D3E-944A-379308CB1A5E}"/>
              </a:ext>
            </a:extLst>
          </p:cNvPr>
          <p:cNvSpPr txBox="1"/>
          <p:nvPr/>
        </p:nvSpPr>
        <p:spPr>
          <a:xfrm>
            <a:off x="168310" y="3295970"/>
            <a:ext cx="6104372" cy="1477328"/>
          </a:xfrm>
          <a:prstGeom prst="rect">
            <a:avLst/>
          </a:prstGeom>
          <a:noFill/>
        </p:spPr>
        <p:txBody>
          <a:bodyPr wrap="square">
            <a:spAutoFit/>
          </a:bodyPr>
          <a:lstStyle/>
          <a:p>
            <a:pPr>
              <a:buNone/>
            </a:pPr>
            <a:r>
              <a:rPr lang="en-US" b="1" dirty="0"/>
              <a:t>Why we chose it:</a:t>
            </a:r>
            <a:br>
              <a:rPr lang="en-US" dirty="0"/>
            </a:br>
            <a:r>
              <a:rPr lang="en-US" dirty="0"/>
              <a:t>These ratios are essential for investors to assess whether a stock is </a:t>
            </a:r>
            <a:r>
              <a:rPr lang="en-US" b="1" dirty="0"/>
              <a:t>undervalued or overvalued</a:t>
            </a:r>
            <a:r>
              <a:rPr lang="en-US" dirty="0"/>
              <a:t> compared to peers or industry standards. They adjust for profitability, growth potential, and capital structure.</a:t>
            </a:r>
          </a:p>
        </p:txBody>
      </p:sp>
      <p:sp>
        <p:nvSpPr>
          <p:cNvPr id="9" name="TextBox 8">
            <a:extLst>
              <a:ext uri="{FF2B5EF4-FFF2-40B4-BE49-F238E27FC236}">
                <a16:creationId xmlns:a16="http://schemas.microsoft.com/office/drawing/2014/main" id="{F4A1F8F3-4F97-7B8B-C569-FD9CDF1E99E8}"/>
              </a:ext>
            </a:extLst>
          </p:cNvPr>
          <p:cNvSpPr txBox="1"/>
          <p:nvPr/>
        </p:nvSpPr>
        <p:spPr>
          <a:xfrm>
            <a:off x="200966" y="4826675"/>
            <a:ext cx="6104372" cy="2031325"/>
          </a:xfrm>
          <a:prstGeom prst="rect">
            <a:avLst/>
          </a:prstGeom>
          <a:noFill/>
        </p:spPr>
        <p:txBody>
          <a:bodyPr wrap="square">
            <a:spAutoFit/>
          </a:bodyPr>
          <a:lstStyle/>
          <a:p>
            <a:pPr>
              <a:buNone/>
            </a:pPr>
            <a:r>
              <a:rPr lang="en-US" b="1" dirty="0"/>
              <a:t>What we can conclude:</a:t>
            </a:r>
            <a:endParaRPr lang="en-US" dirty="0"/>
          </a:p>
          <a:p>
            <a:pPr>
              <a:buFont typeface="Arial" panose="020B0604020202020204" pitchFamily="34" charset="0"/>
              <a:buChar char="•"/>
            </a:pPr>
            <a:r>
              <a:rPr lang="en-US" dirty="0"/>
              <a:t>A </a:t>
            </a:r>
            <a:r>
              <a:rPr lang="en-US" b="1" dirty="0"/>
              <a:t>lower P/E or EV/EBITDA</a:t>
            </a:r>
            <a:r>
              <a:rPr lang="en-US" dirty="0"/>
              <a:t> may indicate a potential undervaluation.</a:t>
            </a:r>
          </a:p>
          <a:p>
            <a:pPr>
              <a:buFont typeface="Arial" panose="020B0604020202020204" pitchFamily="34" charset="0"/>
              <a:buChar char="•"/>
            </a:pPr>
            <a:r>
              <a:rPr lang="en-US" dirty="0"/>
              <a:t>A </a:t>
            </a:r>
            <a:r>
              <a:rPr lang="en-US" b="1" dirty="0"/>
              <a:t>PEG ratio below 1</a:t>
            </a:r>
            <a:r>
              <a:rPr lang="en-US" dirty="0"/>
              <a:t> suggests that the company’s earnings growth is not yet priced in, indicating potential for upside.</a:t>
            </a:r>
          </a:p>
          <a:p>
            <a:pPr>
              <a:buFont typeface="Arial" panose="020B0604020202020204" pitchFamily="34" charset="0"/>
              <a:buChar char="•"/>
            </a:pPr>
            <a:r>
              <a:rPr lang="en-US" dirty="0"/>
              <a:t>High P/S may signal overvaluation unless backed by strong revenue growth.</a:t>
            </a:r>
          </a:p>
        </p:txBody>
      </p:sp>
      <p:pic>
        <p:nvPicPr>
          <p:cNvPr id="11" name="Picture 10">
            <a:extLst>
              <a:ext uri="{FF2B5EF4-FFF2-40B4-BE49-F238E27FC236}">
                <a16:creationId xmlns:a16="http://schemas.microsoft.com/office/drawing/2014/main" id="{2E96243F-5521-5414-6650-1ABD1CB6EF0B}"/>
              </a:ext>
            </a:extLst>
          </p:cNvPr>
          <p:cNvPicPr>
            <a:picLocks noChangeAspect="1"/>
          </p:cNvPicPr>
          <p:nvPr/>
        </p:nvPicPr>
        <p:blipFill>
          <a:blip r:embed="rId3"/>
          <a:stretch>
            <a:fillRect/>
          </a:stretch>
        </p:blipFill>
        <p:spPr>
          <a:xfrm>
            <a:off x="6096000" y="2376326"/>
            <a:ext cx="6022312" cy="3187542"/>
          </a:xfrm>
          <a:prstGeom prst="rect">
            <a:avLst/>
          </a:prstGeom>
        </p:spPr>
      </p:pic>
    </p:spTree>
    <p:extLst>
      <p:ext uri="{BB962C8B-B14F-4D97-AF65-F5344CB8AC3E}">
        <p14:creationId xmlns:p14="http://schemas.microsoft.com/office/powerpoint/2010/main" val="20355098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E8C178-4DD8-E447-573A-362EB6CDF6D7}"/>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5FCACAFA-4588-1170-5959-9028945AE7DD}"/>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32</a:t>
            </a:fld>
            <a:endParaRPr lang="en-US" dirty="0"/>
          </a:p>
        </p:txBody>
      </p:sp>
      <p:sp>
        <p:nvSpPr>
          <p:cNvPr id="3" name="TextBox 2">
            <a:extLst>
              <a:ext uri="{FF2B5EF4-FFF2-40B4-BE49-F238E27FC236}">
                <a16:creationId xmlns:a16="http://schemas.microsoft.com/office/drawing/2014/main" id="{3794E30E-E9AE-010D-F008-B4FC4C9BA2B7}"/>
              </a:ext>
            </a:extLst>
          </p:cNvPr>
          <p:cNvSpPr txBox="1"/>
          <p:nvPr/>
        </p:nvSpPr>
        <p:spPr>
          <a:xfrm>
            <a:off x="4762754" y="697076"/>
            <a:ext cx="6104372" cy="461665"/>
          </a:xfrm>
          <a:prstGeom prst="rect">
            <a:avLst/>
          </a:prstGeom>
          <a:noFill/>
        </p:spPr>
        <p:txBody>
          <a:bodyPr wrap="square">
            <a:spAutoFit/>
          </a:bodyPr>
          <a:lstStyle/>
          <a:p>
            <a:r>
              <a:rPr lang="en-US" sz="2400" b="1" dirty="0"/>
              <a:t>Profitability Metrics</a:t>
            </a:r>
            <a:endParaRPr lang="en-US" sz="2400" dirty="0"/>
          </a:p>
        </p:txBody>
      </p:sp>
      <p:sp>
        <p:nvSpPr>
          <p:cNvPr id="5" name="TextBox 4">
            <a:extLst>
              <a:ext uri="{FF2B5EF4-FFF2-40B4-BE49-F238E27FC236}">
                <a16:creationId xmlns:a16="http://schemas.microsoft.com/office/drawing/2014/main" id="{D7CD824C-9A32-F707-0C67-F61B60FF71C7}"/>
              </a:ext>
            </a:extLst>
          </p:cNvPr>
          <p:cNvSpPr txBox="1"/>
          <p:nvPr/>
        </p:nvSpPr>
        <p:spPr>
          <a:xfrm>
            <a:off x="77875" y="1693706"/>
            <a:ext cx="6104372" cy="923330"/>
          </a:xfrm>
          <a:prstGeom prst="rect">
            <a:avLst/>
          </a:prstGeom>
          <a:noFill/>
        </p:spPr>
        <p:txBody>
          <a:bodyPr wrap="square">
            <a:spAutoFit/>
          </a:bodyPr>
          <a:lstStyle/>
          <a:p>
            <a:r>
              <a:rPr lang="en-US" b="1" dirty="0"/>
              <a:t>What it shows:</a:t>
            </a:r>
            <a:br>
              <a:rPr lang="en-US" dirty="0"/>
            </a:br>
            <a:r>
              <a:rPr lang="en-US" dirty="0"/>
              <a:t>This plot compares each company’s ability to generate profits, showing </a:t>
            </a:r>
            <a:r>
              <a:rPr lang="en-US" b="1" dirty="0"/>
              <a:t>EPS</a:t>
            </a:r>
            <a:r>
              <a:rPr lang="en-US" dirty="0"/>
              <a:t>, </a:t>
            </a:r>
            <a:r>
              <a:rPr lang="en-US" b="1" dirty="0"/>
              <a:t>ROE</a:t>
            </a:r>
            <a:r>
              <a:rPr lang="en-US" dirty="0"/>
              <a:t>, </a:t>
            </a:r>
            <a:r>
              <a:rPr lang="en-US" b="1" dirty="0"/>
              <a:t>Net Margin</a:t>
            </a:r>
            <a:r>
              <a:rPr lang="en-US" dirty="0"/>
              <a:t>, and </a:t>
            </a:r>
            <a:r>
              <a:rPr lang="en-US" b="1" dirty="0"/>
              <a:t>ROA</a:t>
            </a:r>
            <a:r>
              <a:rPr lang="en-US" dirty="0"/>
              <a:t>.</a:t>
            </a:r>
          </a:p>
        </p:txBody>
      </p:sp>
      <p:sp>
        <p:nvSpPr>
          <p:cNvPr id="7" name="TextBox 6">
            <a:extLst>
              <a:ext uri="{FF2B5EF4-FFF2-40B4-BE49-F238E27FC236}">
                <a16:creationId xmlns:a16="http://schemas.microsoft.com/office/drawing/2014/main" id="{D3A475A9-D0EA-5F95-D7A3-031A3F033DD9}"/>
              </a:ext>
            </a:extLst>
          </p:cNvPr>
          <p:cNvSpPr txBox="1"/>
          <p:nvPr/>
        </p:nvSpPr>
        <p:spPr>
          <a:xfrm>
            <a:off x="168310" y="2763637"/>
            <a:ext cx="6104372" cy="1477328"/>
          </a:xfrm>
          <a:prstGeom prst="rect">
            <a:avLst/>
          </a:prstGeom>
          <a:noFill/>
        </p:spPr>
        <p:txBody>
          <a:bodyPr wrap="square">
            <a:spAutoFit/>
          </a:bodyPr>
          <a:lstStyle/>
          <a:p>
            <a:r>
              <a:rPr lang="en-US" b="1" dirty="0"/>
              <a:t>Why we chose it:</a:t>
            </a:r>
            <a:br>
              <a:rPr lang="en-US" dirty="0"/>
            </a:br>
            <a:r>
              <a:rPr lang="en-US" dirty="0"/>
              <a:t>Profitability is a core factor in assessing a company's financial strength and sustainability. These metrics reflect how well a company turns revenue and equity into actual profit.</a:t>
            </a:r>
          </a:p>
        </p:txBody>
      </p:sp>
      <p:sp>
        <p:nvSpPr>
          <p:cNvPr id="9" name="TextBox 8">
            <a:extLst>
              <a:ext uri="{FF2B5EF4-FFF2-40B4-BE49-F238E27FC236}">
                <a16:creationId xmlns:a16="http://schemas.microsoft.com/office/drawing/2014/main" id="{4F6AFD47-4F5D-C2A0-1DB7-E39CF7639695}"/>
              </a:ext>
            </a:extLst>
          </p:cNvPr>
          <p:cNvSpPr txBox="1"/>
          <p:nvPr/>
        </p:nvSpPr>
        <p:spPr>
          <a:xfrm>
            <a:off x="168310" y="4387566"/>
            <a:ext cx="6104372" cy="2308324"/>
          </a:xfrm>
          <a:prstGeom prst="rect">
            <a:avLst/>
          </a:prstGeom>
          <a:noFill/>
        </p:spPr>
        <p:txBody>
          <a:bodyPr wrap="square">
            <a:spAutoFit/>
          </a:bodyPr>
          <a:lstStyle/>
          <a:p>
            <a:pPr>
              <a:buNone/>
            </a:pPr>
            <a:r>
              <a:rPr lang="en-US" b="1" dirty="0"/>
              <a:t>What we can conclude:</a:t>
            </a:r>
            <a:endParaRPr lang="en-US" dirty="0"/>
          </a:p>
          <a:p>
            <a:pPr>
              <a:buFont typeface="Arial" panose="020B0604020202020204" pitchFamily="34" charset="0"/>
              <a:buChar char="•"/>
            </a:pPr>
            <a:r>
              <a:rPr lang="en-US" dirty="0"/>
              <a:t>Higher </a:t>
            </a:r>
            <a:r>
              <a:rPr lang="en-US" b="1" dirty="0"/>
              <a:t>EPS</a:t>
            </a:r>
            <a:r>
              <a:rPr lang="en-US" dirty="0"/>
              <a:t> and </a:t>
            </a:r>
            <a:r>
              <a:rPr lang="en-US" b="1" dirty="0"/>
              <a:t>Net Margin</a:t>
            </a:r>
            <a:r>
              <a:rPr lang="en-US" dirty="0"/>
              <a:t> signal strong bottom-line performance.</a:t>
            </a:r>
          </a:p>
          <a:p>
            <a:pPr>
              <a:buFont typeface="Arial" panose="020B0604020202020204" pitchFamily="34" charset="0"/>
              <a:buChar char="•"/>
            </a:pPr>
            <a:r>
              <a:rPr lang="en-US" dirty="0"/>
              <a:t>A </a:t>
            </a:r>
            <a:r>
              <a:rPr lang="en-US" b="1" dirty="0"/>
              <a:t>ROE &gt; 15%</a:t>
            </a:r>
            <a:r>
              <a:rPr lang="en-US" dirty="0"/>
              <a:t> is often a sign of superior management effectiveness.</a:t>
            </a:r>
          </a:p>
          <a:p>
            <a:pPr>
              <a:buFont typeface="Arial" panose="020B0604020202020204" pitchFamily="34" charset="0"/>
              <a:buChar char="•"/>
            </a:pPr>
            <a:r>
              <a:rPr lang="en-US" dirty="0"/>
              <a:t>High </a:t>
            </a:r>
            <a:r>
              <a:rPr lang="en-US" b="1" dirty="0"/>
              <a:t>ROA</a:t>
            </a:r>
            <a:r>
              <a:rPr lang="en-US" dirty="0"/>
              <a:t> suggests efficient use of total assets.</a:t>
            </a:r>
            <a:br>
              <a:rPr lang="en-US" dirty="0"/>
            </a:br>
            <a:r>
              <a:rPr lang="en-US" dirty="0"/>
              <a:t>Companies with strong profitability are often better equipped to weather downturns and reinvest in growth.</a:t>
            </a:r>
          </a:p>
        </p:txBody>
      </p:sp>
      <p:pic>
        <p:nvPicPr>
          <p:cNvPr id="11" name="Picture 10">
            <a:extLst>
              <a:ext uri="{FF2B5EF4-FFF2-40B4-BE49-F238E27FC236}">
                <a16:creationId xmlns:a16="http://schemas.microsoft.com/office/drawing/2014/main" id="{2CD3F703-4306-4CA0-F813-F1E8DD188F46}"/>
              </a:ext>
            </a:extLst>
          </p:cNvPr>
          <p:cNvPicPr>
            <a:picLocks noChangeAspect="1"/>
          </p:cNvPicPr>
          <p:nvPr/>
        </p:nvPicPr>
        <p:blipFill>
          <a:blip r:embed="rId3"/>
          <a:stretch>
            <a:fillRect/>
          </a:stretch>
        </p:blipFill>
        <p:spPr>
          <a:xfrm>
            <a:off x="6009753" y="2155371"/>
            <a:ext cx="6104372" cy="3448574"/>
          </a:xfrm>
          <a:prstGeom prst="rect">
            <a:avLst/>
          </a:prstGeom>
        </p:spPr>
      </p:pic>
    </p:spTree>
    <p:extLst>
      <p:ext uri="{BB962C8B-B14F-4D97-AF65-F5344CB8AC3E}">
        <p14:creationId xmlns:p14="http://schemas.microsoft.com/office/powerpoint/2010/main" val="18267834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77FDEE-9DE3-80E3-D9AA-46374D1108AD}"/>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0366EB8E-7C01-9F33-54A2-0384B0930D2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33</a:t>
            </a:fld>
            <a:endParaRPr lang="en-US" dirty="0"/>
          </a:p>
        </p:txBody>
      </p:sp>
      <p:sp>
        <p:nvSpPr>
          <p:cNvPr id="3" name="TextBox 2">
            <a:extLst>
              <a:ext uri="{FF2B5EF4-FFF2-40B4-BE49-F238E27FC236}">
                <a16:creationId xmlns:a16="http://schemas.microsoft.com/office/drawing/2014/main" id="{B40DD33D-F496-8EA5-54B5-C82D7273CF93}"/>
              </a:ext>
            </a:extLst>
          </p:cNvPr>
          <p:cNvSpPr txBox="1"/>
          <p:nvPr/>
        </p:nvSpPr>
        <p:spPr>
          <a:xfrm>
            <a:off x="4609682" y="756609"/>
            <a:ext cx="6104372" cy="461665"/>
          </a:xfrm>
          <a:prstGeom prst="rect">
            <a:avLst/>
          </a:prstGeom>
          <a:noFill/>
        </p:spPr>
        <p:txBody>
          <a:bodyPr wrap="square">
            <a:spAutoFit/>
          </a:bodyPr>
          <a:lstStyle/>
          <a:p>
            <a:r>
              <a:rPr lang="en-US" sz="2400" b="1" dirty="0"/>
              <a:t>Growth Metrics</a:t>
            </a:r>
          </a:p>
        </p:txBody>
      </p:sp>
      <p:sp>
        <p:nvSpPr>
          <p:cNvPr id="5" name="TextBox 4">
            <a:extLst>
              <a:ext uri="{FF2B5EF4-FFF2-40B4-BE49-F238E27FC236}">
                <a16:creationId xmlns:a16="http://schemas.microsoft.com/office/drawing/2014/main" id="{076185DB-4651-D59F-C5E6-930A438DAE5E}"/>
              </a:ext>
            </a:extLst>
          </p:cNvPr>
          <p:cNvSpPr txBox="1"/>
          <p:nvPr/>
        </p:nvSpPr>
        <p:spPr>
          <a:xfrm>
            <a:off x="118069" y="1795698"/>
            <a:ext cx="6104372" cy="1200329"/>
          </a:xfrm>
          <a:prstGeom prst="rect">
            <a:avLst/>
          </a:prstGeom>
          <a:noFill/>
        </p:spPr>
        <p:txBody>
          <a:bodyPr wrap="square">
            <a:spAutoFit/>
          </a:bodyPr>
          <a:lstStyle/>
          <a:p>
            <a:r>
              <a:rPr lang="en-US" b="1" dirty="0"/>
              <a:t>What it shows:</a:t>
            </a:r>
            <a:br>
              <a:rPr lang="en-US" dirty="0"/>
            </a:br>
            <a:r>
              <a:rPr lang="en-US" dirty="0"/>
              <a:t>This grouped bar plot shows how much each company is growing in terms of </a:t>
            </a:r>
            <a:r>
              <a:rPr lang="en-US" b="1" dirty="0"/>
              <a:t>Revenue</a:t>
            </a:r>
            <a:r>
              <a:rPr lang="en-US" dirty="0"/>
              <a:t>, </a:t>
            </a:r>
            <a:r>
              <a:rPr lang="en-US" b="1" dirty="0"/>
              <a:t>EPS</a:t>
            </a:r>
            <a:r>
              <a:rPr lang="en-US" dirty="0"/>
              <a:t>, and </a:t>
            </a:r>
            <a:r>
              <a:rPr lang="en-US" b="1" dirty="0"/>
              <a:t>5-Year CAGR</a:t>
            </a:r>
            <a:r>
              <a:rPr lang="en-US" dirty="0"/>
              <a:t> (Compound Annual Growth Rate).</a:t>
            </a:r>
          </a:p>
        </p:txBody>
      </p:sp>
      <p:sp>
        <p:nvSpPr>
          <p:cNvPr id="7" name="TextBox 6">
            <a:extLst>
              <a:ext uri="{FF2B5EF4-FFF2-40B4-BE49-F238E27FC236}">
                <a16:creationId xmlns:a16="http://schemas.microsoft.com/office/drawing/2014/main" id="{0B8D26B6-4C94-72AF-2A66-0E06EB33DF85}"/>
              </a:ext>
            </a:extLst>
          </p:cNvPr>
          <p:cNvSpPr txBox="1"/>
          <p:nvPr/>
        </p:nvSpPr>
        <p:spPr>
          <a:xfrm>
            <a:off x="118069" y="3138884"/>
            <a:ext cx="6104372" cy="1477328"/>
          </a:xfrm>
          <a:prstGeom prst="rect">
            <a:avLst/>
          </a:prstGeom>
          <a:noFill/>
        </p:spPr>
        <p:txBody>
          <a:bodyPr wrap="square">
            <a:spAutoFit/>
          </a:bodyPr>
          <a:lstStyle/>
          <a:p>
            <a:r>
              <a:rPr lang="en-US" b="1" dirty="0"/>
              <a:t>Why we chose it:</a:t>
            </a:r>
            <a:br>
              <a:rPr lang="en-US" dirty="0"/>
            </a:br>
            <a:r>
              <a:rPr lang="en-US" dirty="0"/>
              <a:t>Growth is crucial for long-term investors seeking capital appreciation. These metrics reflect how quickly the business is expanding — an indicator of future earnings and market dominance.</a:t>
            </a:r>
          </a:p>
        </p:txBody>
      </p:sp>
      <p:sp>
        <p:nvSpPr>
          <p:cNvPr id="9" name="TextBox 8">
            <a:extLst>
              <a:ext uri="{FF2B5EF4-FFF2-40B4-BE49-F238E27FC236}">
                <a16:creationId xmlns:a16="http://schemas.microsoft.com/office/drawing/2014/main" id="{6D8A094A-FB09-2302-F5AC-491D8C3FF6BA}"/>
              </a:ext>
            </a:extLst>
          </p:cNvPr>
          <p:cNvSpPr txBox="1"/>
          <p:nvPr/>
        </p:nvSpPr>
        <p:spPr>
          <a:xfrm>
            <a:off x="118069" y="4759069"/>
            <a:ext cx="6104372" cy="2031325"/>
          </a:xfrm>
          <a:prstGeom prst="rect">
            <a:avLst/>
          </a:prstGeom>
          <a:noFill/>
        </p:spPr>
        <p:txBody>
          <a:bodyPr wrap="square">
            <a:spAutoFit/>
          </a:bodyPr>
          <a:lstStyle/>
          <a:p>
            <a:pPr>
              <a:buNone/>
            </a:pPr>
            <a:r>
              <a:rPr lang="en-US" b="1" dirty="0"/>
              <a:t>What we can conclude:</a:t>
            </a:r>
            <a:endParaRPr lang="en-US" dirty="0"/>
          </a:p>
          <a:p>
            <a:pPr>
              <a:buFont typeface="Arial" panose="020B0604020202020204" pitchFamily="34" charset="0"/>
              <a:buChar char="•"/>
            </a:pPr>
            <a:r>
              <a:rPr lang="en-US" dirty="0"/>
              <a:t>Consistently high </a:t>
            </a:r>
            <a:r>
              <a:rPr lang="en-US" b="1" dirty="0"/>
              <a:t>revenue and EPS growth</a:t>
            </a:r>
            <a:r>
              <a:rPr lang="en-US" dirty="0"/>
              <a:t> can lead to stronger future valuations.</a:t>
            </a:r>
          </a:p>
          <a:p>
            <a:pPr>
              <a:buFont typeface="Arial" panose="020B0604020202020204" pitchFamily="34" charset="0"/>
              <a:buChar char="•"/>
            </a:pPr>
            <a:r>
              <a:rPr lang="en-US" dirty="0"/>
              <a:t>A high </a:t>
            </a:r>
            <a:r>
              <a:rPr lang="en-US" b="1" dirty="0"/>
              <a:t>5Y CAGR</a:t>
            </a:r>
            <a:r>
              <a:rPr lang="en-US" dirty="0"/>
              <a:t> shows that growth is sustained over time, not just a temporary spike.</a:t>
            </a:r>
            <a:br>
              <a:rPr lang="en-US" dirty="0"/>
            </a:br>
            <a:r>
              <a:rPr lang="en-US" dirty="0"/>
              <a:t>Investors may prefer companies with strong, stable growth trajectories.</a:t>
            </a:r>
          </a:p>
        </p:txBody>
      </p:sp>
      <p:pic>
        <p:nvPicPr>
          <p:cNvPr id="11" name="Picture 10">
            <a:extLst>
              <a:ext uri="{FF2B5EF4-FFF2-40B4-BE49-F238E27FC236}">
                <a16:creationId xmlns:a16="http://schemas.microsoft.com/office/drawing/2014/main" id="{EE3D599B-939F-9ADB-93ED-5EB7F8AB0B31}"/>
              </a:ext>
            </a:extLst>
          </p:cNvPr>
          <p:cNvPicPr>
            <a:picLocks noChangeAspect="1"/>
          </p:cNvPicPr>
          <p:nvPr/>
        </p:nvPicPr>
        <p:blipFill>
          <a:blip r:embed="rId3"/>
          <a:stretch>
            <a:fillRect/>
          </a:stretch>
        </p:blipFill>
        <p:spPr>
          <a:xfrm>
            <a:off x="6222441" y="2291024"/>
            <a:ext cx="5921944" cy="3257069"/>
          </a:xfrm>
          <a:prstGeom prst="rect">
            <a:avLst/>
          </a:prstGeom>
        </p:spPr>
      </p:pic>
    </p:spTree>
    <p:extLst>
      <p:ext uri="{BB962C8B-B14F-4D97-AF65-F5344CB8AC3E}">
        <p14:creationId xmlns:p14="http://schemas.microsoft.com/office/powerpoint/2010/main" val="1406748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1A7EC2-96A7-55F9-6AFA-6CEDEA25A4A2}"/>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0195F6F5-5726-75DA-146C-B20880CB86C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34</a:t>
            </a:fld>
            <a:endParaRPr lang="en-US" dirty="0"/>
          </a:p>
        </p:txBody>
      </p:sp>
      <p:sp>
        <p:nvSpPr>
          <p:cNvPr id="7" name="TextBox 6">
            <a:extLst>
              <a:ext uri="{FF2B5EF4-FFF2-40B4-BE49-F238E27FC236}">
                <a16:creationId xmlns:a16="http://schemas.microsoft.com/office/drawing/2014/main" id="{3B5AD40D-E021-15FB-D0AC-A861C8642FFD}"/>
              </a:ext>
            </a:extLst>
          </p:cNvPr>
          <p:cNvSpPr txBox="1"/>
          <p:nvPr/>
        </p:nvSpPr>
        <p:spPr>
          <a:xfrm>
            <a:off x="4762754" y="770111"/>
            <a:ext cx="6104372" cy="461665"/>
          </a:xfrm>
          <a:prstGeom prst="rect">
            <a:avLst/>
          </a:prstGeom>
          <a:noFill/>
        </p:spPr>
        <p:txBody>
          <a:bodyPr wrap="square">
            <a:spAutoFit/>
          </a:bodyPr>
          <a:lstStyle/>
          <a:p>
            <a:r>
              <a:rPr lang="en-US" sz="2400" b="1" dirty="0"/>
              <a:t>Risk Metrics</a:t>
            </a:r>
          </a:p>
        </p:txBody>
      </p:sp>
      <p:sp>
        <p:nvSpPr>
          <p:cNvPr id="9" name="TextBox 8">
            <a:extLst>
              <a:ext uri="{FF2B5EF4-FFF2-40B4-BE49-F238E27FC236}">
                <a16:creationId xmlns:a16="http://schemas.microsoft.com/office/drawing/2014/main" id="{609527D2-D65C-653C-822C-34E64526368C}"/>
              </a:ext>
            </a:extLst>
          </p:cNvPr>
          <p:cNvSpPr txBox="1"/>
          <p:nvPr/>
        </p:nvSpPr>
        <p:spPr>
          <a:xfrm>
            <a:off x="228600" y="1580327"/>
            <a:ext cx="6104372" cy="923330"/>
          </a:xfrm>
          <a:prstGeom prst="rect">
            <a:avLst/>
          </a:prstGeom>
          <a:noFill/>
        </p:spPr>
        <p:txBody>
          <a:bodyPr wrap="square">
            <a:spAutoFit/>
          </a:bodyPr>
          <a:lstStyle/>
          <a:p>
            <a:r>
              <a:rPr lang="en-US" b="1" dirty="0"/>
              <a:t>What it shows:</a:t>
            </a:r>
            <a:br>
              <a:rPr lang="en-US" dirty="0"/>
            </a:br>
            <a:r>
              <a:rPr lang="en-US" dirty="0"/>
              <a:t>This plot visualizes market and downside risk through </a:t>
            </a:r>
            <a:r>
              <a:rPr lang="en-US" b="1" dirty="0"/>
              <a:t>Beta</a:t>
            </a:r>
            <a:r>
              <a:rPr lang="en-US" dirty="0"/>
              <a:t>, </a:t>
            </a:r>
            <a:r>
              <a:rPr lang="en-US" b="1" dirty="0"/>
              <a:t>Sharpe Ratio</a:t>
            </a:r>
            <a:r>
              <a:rPr lang="en-US" dirty="0"/>
              <a:t>, </a:t>
            </a:r>
            <a:r>
              <a:rPr lang="en-US" b="1" dirty="0"/>
              <a:t>Sortino Ratio</a:t>
            </a:r>
            <a:r>
              <a:rPr lang="en-US" dirty="0"/>
              <a:t>, </a:t>
            </a:r>
            <a:r>
              <a:rPr lang="en-US" b="1" dirty="0"/>
              <a:t>Alpha</a:t>
            </a:r>
            <a:r>
              <a:rPr lang="en-US" dirty="0"/>
              <a:t>, and </a:t>
            </a:r>
            <a:r>
              <a:rPr lang="en-US" b="1" dirty="0"/>
              <a:t>Drawdown</a:t>
            </a:r>
            <a:r>
              <a:rPr lang="en-US" dirty="0"/>
              <a:t>.</a:t>
            </a:r>
          </a:p>
        </p:txBody>
      </p:sp>
      <p:sp>
        <p:nvSpPr>
          <p:cNvPr id="11" name="TextBox 10">
            <a:extLst>
              <a:ext uri="{FF2B5EF4-FFF2-40B4-BE49-F238E27FC236}">
                <a16:creationId xmlns:a16="http://schemas.microsoft.com/office/drawing/2014/main" id="{1A393413-0B0F-B657-833E-E1DC2EA43D60}"/>
              </a:ext>
            </a:extLst>
          </p:cNvPr>
          <p:cNvSpPr txBox="1"/>
          <p:nvPr/>
        </p:nvSpPr>
        <p:spPr>
          <a:xfrm>
            <a:off x="228600" y="2736977"/>
            <a:ext cx="6104372" cy="1200329"/>
          </a:xfrm>
          <a:prstGeom prst="rect">
            <a:avLst/>
          </a:prstGeom>
          <a:noFill/>
        </p:spPr>
        <p:txBody>
          <a:bodyPr wrap="square">
            <a:spAutoFit/>
          </a:bodyPr>
          <a:lstStyle/>
          <a:p>
            <a:r>
              <a:rPr lang="en-US" b="1" dirty="0"/>
              <a:t>Why we chose it:</a:t>
            </a:r>
            <a:br>
              <a:rPr lang="en-US" dirty="0"/>
            </a:br>
            <a:r>
              <a:rPr lang="en-US" dirty="0"/>
              <a:t>Risk metrics help investors balance potential returns with exposure to volatility and losses. They’re essential for portfolio construction, especially for risk-averse investors.</a:t>
            </a:r>
          </a:p>
        </p:txBody>
      </p:sp>
      <p:sp>
        <p:nvSpPr>
          <p:cNvPr id="13" name="TextBox 12">
            <a:extLst>
              <a:ext uri="{FF2B5EF4-FFF2-40B4-BE49-F238E27FC236}">
                <a16:creationId xmlns:a16="http://schemas.microsoft.com/office/drawing/2014/main" id="{C4D88C57-FCC6-E53C-7B6A-0F2F70F18CB7}"/>
              </a:ext>
            </a:extLst>
          </p:cNvPr>
          <p:cNvSpPr txBox="1"/>
          <p:nvPr/>
        </p:nvSpPr>
        <p:spPr>
          <a:xfrm>
            <a:off x="228600" y="4170626"/>
            <a:ext cx="6104372" cy="2585323"/>
          </a:xfrm>
          <a:prstGeom prst="rect">
            <a:avLst/>
          </a:prstGeom>
          <a:noFill/>
        </p:spPr>
        <p:txBody>
          <a:bodyPr wrap="square">
            <a:spAutoFit/>
          </a:bodyPr>
          <a:lstStyle/>
          <a:p>
            <a:pPr>
              <a:buNone/>
            </a:pPr>
            <a:r>
              <a:rPr lang="en-US" b="1" dirty="0"/>
              <a:t>What we can conclude:</a:t>
            </a:r>
            <a:endParaRPr lang="en-US" dirty="0"/>
          </a:p>
          <a:p>
            <a:pPr>
              <a:buFont typeface="Arial" panose="020B0604020202020204" pitchFamily="34" charset="0"/>
              <a:buChar char="•"/>
            </a:pPr>
            <a:r>
              <a:rPr lang="en-US" dirty="0"/>
              <a:t>A </a:t>
            </a:r>
            <a:r>
              <a:rPr lang="en-US" b="1" dirty="0"/>
              <a:t>Beta ~1</a:t>
            </a:r>
            <a:r>
              <a:rPr lang="en-US" dirty="0"/>
              <a:t> means the stock moves with the market; higher means more volatile.</a:t>
            </a:r>
          </a:p>
          <a:p>
            <a:pPr>
              <a:buFont typeface="Arial" panose="020B0604020202020204" pitchFamily="34" charset="0"/>
              <a:buChar char="•"/>
            </a:pPr>
            <a:r>
              <a:rPr lang="en-US" dirty="0"/>
              <a:t>A </a:t>
            </a:r>
            <a:r>
              <a:rPr lang="en-US" b="1" dirty="0"/>
              <a:t>Sharpe/Sortino &gt; 1</a:t>
            </a:r>
            <a:r>
              <a:rPr lang="en-US" dirty="0"/>
              <a:t> indicates a favorable return relative to total/downside risk.</a:t>
            </a:r>
          </a:p>
          <a:p>
            <a:pPr>
              <a:buFont typeface="Arial" panose="020B0604020202020204" pitchFamily="34" charset="0"/>
              <a:buChar char="•"/>
            </a:pPr>
            <a:r>
              <a:rPr lang="en-US" b="1" dirty="0"/>
              <a:t>Low Drawdown</a:t>
            </a:r>
            <a:r>
              <a:rPr lang="en-US" dirty="0"/>
              <a:t> suggests capital preservation during market declines.</a:t>
            </a:r>
            <a:br>
              <a:rPr lang="en-US" dirty="0"/>
            </a:br>
            <a:r>
              <a:rPr lang="en-US" dirty="0"/>
              <a:t>Companies with high Sharpe/Sortino ratios and low drawdowns are more attractive for risk-adjusted returns.</a:t>
            </a:r>
          </a:p>
        </p:txBody>
      </p:sp>
      <p:pic>
        <p:nvPicPr>
          <p:cNvPr id="16" name="Picture 15">
            <a:extLst>
              <a:ext uri="{FF2B5EF4-FFF2-40B4-BE49-F238E27FC236}">
                <a16:creationId xmlns:a16="http://schemas.microsoft.com/office/drawing/2014/main" id="{A139DEA2-DBD7-CCE9-1FF8-F70698C404DA}"/>
              </a:ext>
            </a:extLst>
          </p:cNvPr>
          <p:cNvPicPr>
            <a:picLocks noChangeAspect="1"/>
          </p:cNvPicPr>
          <p:nvPr/>
        </p:nvPicPr>
        <p:blipFill>
          <a:blip r:embed="rId3"/>
          <a:stretch>
            <a:fillRect/>
          </a:stretch>
        </p:blipFill>
        <p:spPr>
          <a:xfrm>
            <a:off x="6096000" y="2503657"/>
            <a:ext cx="6096000" cy="3353399"/>
          </a:xfrm>
          <a:prstGeom prst="rect">
            <a:avLst/>
          </a:prstGeom>
        </p:spPr>
      </p:pic>
    </p:spTree>
    <p:extLst>
      <p:ext uri="{BB962C8B-B14F-4D97-AF65-F5344CB8AC3E}">
        <p14:creationId xmlns:p14="http://schemas.microsoft.com/office/powerpoint/2010/main" val="31015384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77E7C0-C356-618A-BC86-55D353A014E4}"/>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1292B34B-92F3-7A18-B77F-CB5BB229C66F}"/>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35</a:t>
            </a:fld>
            <a:endParaRPr lang="en-US" dirty="0"/>
          </a:p>
        </p:txBody>
      </p:sp>
      <p:sp>
        <p:nvSpPr>
          <p:cNvPr id="3" name="TextBox 2">
            <a:extLst>
              <a:ext uri="{FF2B5EF4-FFF2-40B4-BE49-F238E27FC236}">
                <a16:creationId xmlns:a16="http://schemas.microsoft.com/office/drawing/2014/main" id="{A0C253CC-7F7E-329B-2225-C64A8A9C2FC6}"/>
              </a:ext>
            </a:extLst>
          </p:cNvPr>
          <p:cNvSpPr txBox="1"/>
          <p:nvPr/>
        </p:nvSpPr>
        <p:spPr>
          <a:xfrm>
            <a:off x="4762754" y="1088926"/>
            <a:ext cx="6104372" cy="369332"/>
          </a:xfrm>
          <a:prstGeom prst="rect">
            <a:avLst/>
          </a:prstGeom>
          <a:noFill/>
        </p:spPr>
        <p:txBody>
          <a:bodyPr wrap="square">
            <a:spAutoFit/>
          </a:bodyPr>
          <a:lstStyle/>
          <a:p>
            <a:r>
              <a:rPr lang="en-US" dirty="0"/>
              <a:t>Risk Analysis</a:t>
            </a:r>
          </a:p>
        </p:txBody>
      </p:sp>
      <p:sp>
        <p:nvSpPr>
          <p:cNvPr id="5" name="TextBox 4">
            <a:extLst>
              <a:ext uri="{FF2B5EF4-FFF2-40B4-BE49-F238E27FC236}">
                <a16:creationId xmlns:a16="http://schemas.microsoft.com/office/drawing/2014/main" id="{A3102854-B134-9296-357A-95445D37422D}"/>
              </a:ext>
            </a:extLst>
          </p:cNvPr>
          <p:cNvSpPr txBox="1"/>
          <p:nvPr/>
        </p:nvSpPr>
        <p:spPr>
          <a:xfrm>
            <a:off x="158261" y="1885118"/>
            <a:ext cx="6104372" cy="1323439"/>
          </a:xfrm>
          <a:prstGeom prst="rect">
            <a:avLst/>
          </a:prstGeom>
          <a:noFill/>
        </p:spPr>
        <p:txBody>
          <a:bodyPr wrap="square">
            <a:spAutoFit/>
          </a:bodyPr>
          <a:lstStyle/>
          <a:p>
            <a:r>
              <a:rPr lang="en-US" sz="1600" b="1" dirty="0"/>
              <a:t>What it shows:</a:t>
            </a:r>
            <a:br>
              <a:rPr lang="en-US" sz="1600" dirty="0"/>
            </a:br>
            <a:r>
              <a:rPr lang="en-US" sz="1600" dirty="0"/>
              <a:t>This scatter plot visualizes each selected stock's </a:t>
            </a:r>
            <a:r>
              <a:rPr lang="en-US" sz="1600" b="1" dirty="0"/>
              <a:t>expected daily return</a:t>
            </a:r>
            <a:r>
              <a:rPr lang="en-US" sz="1600" dirty="0"/>
              <a:t> versus its </a:t>
            </a:r>
            <a:r>
              <a:rPr lang="en-US" sz="1600" b="1" dirty="0"/>
              <a:t>volatility (standard deviation)</a:t>
            </a:r>
            <a:r>
              <a:rPr lang="en-US" sz="1600" dirty="0"/>
              <a:t>. Each stock is represented as a bubble, helping us quickly compare risk-return tradeoffs across the portfolio.</a:t>
            </a:r>
          </a:p>
        </p:txBody>
      </p:sp>
      <p:sp>
        <p:nvSpPr>
          <p:cNvPr id="7" name="TextBox 6">
            <a:extLst>
              <a:ext uri="{FF2B5EF4-FFF2-40B4-BE49-F238E27FC236}">
                <a16:creationId xmlns:a16="http://schemas.microsoft.com/office/drawing/2014/main" id="{DF70E82C-E5FE-B301-F76F-8603A11AC73E}"/>
              </a:ext>
            </a:extLst>
          </p:cNvPr>
          <p:cNvSpPr txBox="1"/>
          <p:nvPr/>
        </p:nvSpPr>
        <p:spPr>
          <a:xfrm>
            <a:off x="158261" y="3429000"/>
            <a:ext cx="6104372" cy="1323439"/>
          </a:xfrm>
          <a:prstGeom prst="rect">
            <a:avLst/>
          </a:prstGeom>
          <a:noFill/>
        </p:spPr>
        <p:txBody>
          <a:bodyPr wrap="square">
            <a:spAutoFit/>
          </a:bodyPr>
          <a:lstStyle/>
          <a:p>
            <a:r>
              <a:rPr lang="en-US" sz="1600" b="1" dirty="0"/>
              <a:t>Why we chose it:</a:t>
            </a:r>
            <a:br>
              <a:rPr lang="en-US" sz="1600" dirty="0"/>
            </a:br>
            <a:r>
              <a:rPr lang="en-US" sz="1600" dirty="0"/>
              <a:t>This is a foundational chart in </a:t>
            </a:r>
            <a:r>
              <a:rPr lang="en-US" sz="1600" b="1" dirty="0"/>
              <a:t>modern portfolio theory</a:t>
            </a:r>
            <a:r>
              <a:rPr lang="en-US" sz="1600" dirty="0"/>
              <a:t>. It shows the </a:t>
            </a:r>
            <a:r>
              <a:rPr lang="en-US" sz="1600" b="1" dirty="0"/>
              <a:t>risk-return tradeoff</a:t>
            </a:r>
            <a:r>
              <a:rPr lang="en-US" sz="1600" dirty="0"/>
              <a:t>, which is essential for any investment decision. Investors want to maximize return while minimizing risk — this chart helps identify the most efficient investments.</a:t>
            </a:r>
          </a:p>
        </p:txBody>
      </p:sp>
      <p:sp>
        <p:nvSpPr>
          <p:cNvPr id="8" name="Rectangle 1">
            <a:extLst>
              <a:ext uri="{FF2B5EF4-FFF2-40B4-BE49-F238E27FC236}">
                <a16:creationId xmlns:a16="http://schemas.microsoft.com/office/drawing/2014/main" id="{2CCD6FF5-0825-1C6E-DA8A-9EFDDDAEF785}"/>
              </a:ext>
            </a:extLst>
          </p:cNvPr>
          <p:cNvSpPr>
            <a:spLocks noChangeArrowheads="1"/>
          </p:cNvSpPr>
          <p:nvPr/>
        </p:nvSpPr>
        <p:spPr bwMode="auto">
          <a:xfrm>
            <a:off x="158261" y="4752439"/>
            <a:ext cx="8970668"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What we can conclude: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Stocks in the </a:t>
            </a:r>
            <a:r>
              <a:rPr kumimoji="0" lang="en-US" altLang="en-US" sz="1400" b="1" i="0" u="none" strike="noStrike" cap="none" normalizeH="0" baseline="0" dirty="0">
                <a:ln>
                  <a:noFill/>
                </a:ln>
                <a:solidFill>
                  <a:schemeClr val="tx1"/>
                </a:solidFill>
                <a:effectLst/>
              </a:rPr>
              <a:t>bottom-right corner</a:t>
            </a:r>
            <a:r>
              <a:rPr kumimoji="0" lang="en-US" altLang="en-US" sz="1400" b="0" i="0" u="none" strike="noStrike" cap="none" normalizeH="0" baseline="0" dirty="0">
                <a:ln>
                  <a:noFill/>
                </a:ln>
                <a:solidFill>
                  <a:schemeClr val="tx1"/>
                </a:solidFill>
                <a:effectLst/>
              </a:rPr>
              <a:t> have </a:t>
            </a:r>
            <a:r>
              <a:rPr kumimoji="0" lang="en-US" altLang="en-US" sz="1400" b="1" i="0" u="none" strike="noStrike" cap="none" normalizeH="0" baseline="0" dirty="0">
                <a:ln>
                  <a:noFill/>
                </a:ln>
                <a:solidFill>
                  <a:schemeClr val="tx1"/>
                </a:solidFill>
                <a:effectLst/>
              </a:rPr>
              <a:t>higher returns with lower risk</a:t>
            </a:r>
            <a:r>
              <a:rPr kumimoji="0" lang="en-US" altLang="en-US" sz="1400" b="0" i="0" u="none" strike="noStrike" cap="none" normalizeH="0" baseline="0" dirty="0">
                <a:ln>
                  <a:noFill/>
                </a:ln>
                <a:solidFill>
                  <a:schemeClr val="tx1"/>
                </a:solidFill>
                <a:effectLst/>
              </a:rPr>
              <a:t> — ideal investments.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Top-left</a:t>
            </a:r>
            <a:r>
              <a:rPr kumimoji="0" lang="en-US" altLang="en-US" sz="1400" b="0" i="0" u="none" strike="noStrike" cap="none" normalizeH="0" baseline="0" dirty="0">
                <a:ln>
                  <a:noFill/>
                </a:ln>
                <a:solidFill>
                  <a:schemeClr val="tx1"/>
                </a:solidFill>
                <a:effectLst/>
              </a:rPr>
              <a:t> stocks carry </a:t>
            </a:r>
            <a:r>
              <a:rPr kumimoji="0" lang="en-US" altLang="en-US" sz="1400" b="1" i="0" u="none" strike="noStrike" cap="none" normalizeH="0" baseline="0" dirty="0">
                <a:ln>
                  <a:noFill/>
                </a:ln>
                <a:solidFill>
                  <a:schemeClr val="tx1"/>
                </a:solidFill>
                <a:effectLst/>
              </a:rPr>
              <a:t>high risk but low return</a:t>
            </a:r>
            <a:r>
              <a:rPr kumimoji="0" lang="en-US" altLang="en-US" sz="1400" b="0" i="0" u="none" strike="noStrike" cap="none" normalizeH="0" baseline="0" dirty="0">
                <a:ln>
                  <a:noFill/>
                </a:ln>
                <a:solidFill>
                  <a:schemeClr val="tx1"/>
                </a:solidFill>
                <a:effectLst/>
              </a:rPr>
              <a:t>, and are generally </a:t>
            </a:r>
            <a:r>
              <a:rPr kumimoji="0" lang="en-US" altLang="en-US" sz="1400" b="1" i="0" u="none" strike="noStrike" cap="none" normalizeH="0" baseline="0" dirty="0">
                <a:ln>
                  <a:noFill/>
                </a:ln>
                <a:solidFill>
                  <a:schemeClr val="tx1"/>
                </a:solidFill>
                <a:effectLst/>
              </a:rPr>
              <a:t>undesirable</a:t>
            </a:r>
            <a:r>
              <a:rPr kumimoji="0" lang="en-US" altLang="en-US" sz="1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Clustering</a:t>
            </a:r>
            <a:r>
              <a:rPr kumimoji="0" lang="en-US" altLang="en-US" sz="1400" b="0" i="0" u="none" strike="noStrike" cap="none" normalizeH="0" baseline="0" dirty="0">
                <a:ln>
                  <a:noFill/>
                </a:ln>
                <a:solidFill>
                  <a:schemeClr val="tx1"/>
                </a:solidFill>
                <a:effectLst/>
              </a:rPr>
              <a:t> of stocks may suggest similar market behavior, while outliers require further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If most stocks cluster in the </a:t>
            </a:r>
            <a:r>
              <a:rPr kumimoji="0" lang="en-US" altLang="en-US" sz="1400" b="1" i="0" u="none" strike="noStrike" cap="none" normalizeH="0" baseline="0" dirty="0">
                <a:ln>
                  <a:noFill/>
                </a:ln>
                <a:solidFill>
                  <a:schemeClr val="tx1"/>
                </a:solidFill>
                <a:effectLst/>
              </a:rPr>
              <a:t>top-right</a:t>
            </a:r>
            <a:r>
              <a:rPr kumimoji="0" lang="en-US" altLang="en-US" sz="1400" b="0" i="0" u="none" strike="noStrike" cap="none" normalizeH="0" baseline="0" dirty="0">
                <a:ln>
                  <a:noFill/>
                </a:ln>
                <a:solidFill>
                  <a:schemeClr val="tx1"/>
                </a:solidFill>
                <a:effectLst/>
              </a:rPr>
              <a:t>, the investor may be exposed to </a:t>
            </a:r>
            <a:r>
              <a:rPr kumimoji="0" lang="en-US" altLang="en-US" sz="1400" b="1" i="0" u="none" strike="noStrike" cap="none" normalizeH="0" baseline="0" dirty="0">
                <a:ln>
                  <a:noFill/>
                </a:ln>
                <a:solidFill>
                  <a:schemeClr val="tx1"/>
                </a:solidFill>
                <a:effectLst/>
              </a:rPr>
              <a:t>higher volatility</a:t>
            </a:r>
            <a:r>
              <a:rPr kumimoji="0" lang="en-US" altLang="en-US" sz="1400" b="0" i="0" u="none" strike="noStrike" cap="none" normalizeH="0" baseline="0" dirty="0">
                <a:ln>
                  <a:noFill/>
                </a:ln>
                <a:solidFill>
                  <a:schemeClr val="tx1"/>
                </a:solidFill>
                <a:effectLst/>
              </a:rPr>
              <a:t>, and diversification strategies could be considered.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rPr>
              <a:t> This plot is a quick way to filter attractive risk-return combinations and helps determine where </a:t>
            </a:r>
            <a:r>
              <a:rPr kumimoji="0" lang="en-US" altLang="en-US" sz="1400" b="1" i="0" u="none" strike="noStrike" cap="none" normalizeH="0" baseline="0" dirty="0">
                <a:ln>
                  <a:noFill/>
                </a:ln>
                <a:solidFill>
                  <a:schemeClr val="tx1"/>
                </a:solidFill>
                <a:effectLst/>
              </a:rPr>
              <a:t>risk-adjusted performance</a:t>
            </a:r>
            <a:r>
              <a:rPr kumimoji="0" lang="en-US" altLang="en-US" sz="1400" b="0" i="0" u="none" strike="noStrike" cap="none" normalizeH="0" baseline="0" dirty="0">
                <a:ln>
                  <a:noFill/>
                </a:ln>
                <a:solidFill>
                  <a:schemeClr val="tx1"/>
                </a:solidFill>
                <a:effectLst/>
              </a:rPr>
              <a:t> is strongest.</a:t>
            </a:r>
          </a:p>
        </p:txBody>
      </p:sp>
      <p:pic>
        <p:nvPicPr>
          <p:cNvPr id="10" name="Picture 9">
            <a:extLst>
              <a:ext uri="{FF2B5EF4-FFF2-40B4-BE49-F238E27FC236}">
                <a16:creationId xmlns:a16="http://schemas.microsoft.com/office/drawing/2014/main" id="{21DEAFDB-1AB0-E42D-092A-4C56C3C3A52F}"/>
              </a:ext>
            </a:extLst>
          </p:cNvPr>
          <p:cNvPicPr>
            <a:picLocks noChangeAspect="1"/>
          </p:cNvPicPr>
          <p:nvPr/>
        </p:nvPicPr>
        <p:blipFill>
          <a:blip r:embed="rId3"/>
          <a:stretch>
            <a:fillRect/>
          </a:stretch>
        </p:blipFill>
        <p:spPr>
          <a:xfrm>
            <a:off x="8323790" y="1363447"/>
            <a:ext cx="3709949" cy="4220961"/>
          </a:xfrm>
          <a:prstGeom prst="rect">
            <a:avLst/>
          </a:prstGeom>
        </p:spPr>
      </p:pic>
      <p:sp>
        <p:nvSpPr>
          <p:cNvPr id="12" name="TextBox 11">
            <a:extLst>
              <a:ext uri="{FF2B5EF4-FFF2-40B4-BE49-F238E27FC236}">
                <a16:creationId xmlns:a16="http://schemas.microsoft.com/office/drawing/2014/main" id="{63675F18-4F49-6DE3-930E-4056828F3820}"/>
              </a:ext>
            </a:extLst>
          </p:cNvPr>
          <p:cNvSpPr txBox="1"/>
          <p:nvPr/>
        </p:nvSpPr>
        <p:spPr>
          <a:xfrm>
            <a:off x="2549769" y="517062"/>
            <a:ext cx="6724860" cy="369332"/>
          </a:xfrm>
          <a:prstGeom prst="rect">
            <a:avLst/>
          </a:prstGeom>
          <a:noFill/>
        </p:spPr>
        <p:txBody>
          <a:bodyPr wrap="square">
            <a:spAutoFit/>
          </a:bodyPr>
          <a:lstStyle/>
          <a:p>
            <a:pPr algn="l" fontAlgn="base">
              <a:spcBef>
                <a:spcPts val="1306"/>
              </a:spcBef>
              <a:spcAft>
                <a:spcPts val="871"/>
              </a:spcAft>
              <a:buNone/>
            </a:pPr>
            <a:r>
              <a:rPr lang="en-US" b="1" i="0" dirty="0">
                <a:effectLst/>
                <a:latin typeface="system-ui"/>
              </a:rPr>
              <a:t>How much value do we put at risk by investing in a particular stock?</a:t>
            </a:r>
          </a:p>
        </p:txBody>
      </p:sp>
    </p:spTree>
    <p:extLst>
      <p:ext uri="{BB962C8B-B14F-4D97-AF65-F5344CB8AC3E}">
        <p14:creationId xmlns:p14="http://schemas.microsoft.com/office/powerpoint/2010/main" val="16376421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E1AC2-0EAA-93AA-246D-0CA236FD0367}"/>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E96F039-520B-7296-FDDD-C52D46B65660}"/>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36</a:t>
            </a:fld>
            <a:endParaRPr lang="en-US" dirty="0"/>
          </a:p>
        </p:txBody>
      </p:sp>
      <p:sp>
        <p:nvSpPr>
          <p:cNvPr id="4" name="TextBox 3">
            <a:extLst>
              <a:ext uri="{FF2B5EF4-FFF2-40B4-BE49-F238E27FC236}">
                <a16:creationId xmlns:a16="http://schemas.microsoft.com/office/drawing/2014/main" id="{723D3AF3-7257-8014-593D-6AEEAF60E1E0}"/>
              </a:ext>
            </a:extLst>
          </p:cNvPr>
          <p:cNvSpPr txBox="1"/>
          <p:nvPr/>
        </p:nvSpPr>
        <p:spPr>
          <a:xfrm>
            <a:off x="3685233" y="835242"/>
            <a:ext cx="6104372" cy="369332"/>
          </a:xfrm>
          <a:prstGeom prst="rect">
            <a:avLst/>
          </a:prstGeom>
          <a:noFill/>
        </p:spPr>
        <p:txBody>
          <a:bodyPr wrap="square">
            <a:spAutoFit/>
          </a:bodyPr>
          <a:lstStyle/>
          <a:p>
            <a:r>
              <a:rPr lang="en-US" b="1" dirty="0"/>
              <a:t>Return Analysis (Cumulative Return Over Time)</a:t>
            </a:r>
            <a:endParaRPr lang="en-US" dirty="0"/>
          </a:p>
        </p:txBody>
      </p:sp>
      <p:sp>
        <p:nvSpPr>
          <p:cNvPr id="6" name="TextBox 5">
            <a:extLst>
              <a:ext uri="{FF2B5EF4-FFF2-40B4-BE49-F238E27FC236}">
                <a16:creationId xmlns:a16="http://schemas.microsoft.com/office/drawing/2014/main" id="{D07FA811-B9E3-9D5C-23CF-A716540E1668}"/>
              </a:ext>
            </a:extLst>
          </p:cNvPr>
          <p:cNvSpPr txBox="1"/>
          <p:nvPr/>
        </p:nvSpPr>
        <p:spPr>
          <a:xfrm>
            <a:off x="173332" y="1626087"/>
            <a:ext cx="6104372" cy="1077218"/>
          </a:xfrm>
          <a:prstGeom prst="rect">
            <a:avLst/>
          </a:prstGeom>
          <a:noFill/>
        </p:spPr>
        <p:txBody>
          <a:bodyPr wrap="square">
            <a:spAutoFit/>
          </a:bodyPr>
          <a:lstStyle/>
          <a:p>
            <a:r>
              <a:rPr lang="en-US" sz="1600" b="1" dirty="0"/>
              <a:t>What it shows:</a:t>
            </a:r>
            <a:br>
              <a:rPr lang="en-US" sz="1600" dirty="0"/>
            </a:br>
            <a:r>
              <a:rPr lang="en-US" sz="1600" dirty="0"/>
              <a:t>This line plot illustrates the </a:t>
            </a:r>
            <a:r>
              <a:rPr lang="en-US" sz="1600" b="1" dirty="0"/>
              <a:t>cumulative return of $1 invested</a:t>
            </a:r>
            <a:r>
              <a:rPr lang="en-US" sz="1600" dirty="0"/>
              <a:t> in each selected stock over time. It simulates how a portfolio would have grown, assuming reinvestment of returns.</a:t>
            </a:r>
          </a:p>
        </p:txBody>
      </p:sp>
      <p:sp>
        <p:nvSpPr>
          <p:cNvPr id="8" name="TextBox 7">
            <a:extLst>
              <a:ext uri="{FF2B5EF4-FFF2-40B4-BE49-F238E27FC236}">
                <a16:creationId xmlns:a16="http://schemas.microsoft.com/office/drawing/2014/main" id="{8BC1B6F1-3BFB-0964-6E57-6DF9B8E318A7}"/>
              </a:ext>
            </a:extLst>
          </p:cNvPr>
          <p:cNvSpPr txBox="1"/>
          <p:nvPr/>
        </p:nvSpPr>
        <p:spPr>
          <a:xfrm>
            <a:off x="188406" y="3124818"/>
            <a:ext cx="6104372" cy="1323439"/>
          </a:xfrm>
          <a:prstGeom prst="rect">
            <a:avLst/>
          </a:prstGeom>
          <a:noFill/>
        </p:spPr>
        <p:txBody>
          <a:bodyPr wrap="square">
            <a:spAutoFit/>
          </a:bodyPr>
          <a:lstStyle/>
          <a:p>
            <a:r>
              <a:rPr lang="en-US" sz="1600" b="1" dirty="0"/>
              <a:t>Why we chose it:</a:t>
            </a:r>
            <a:br>
              <a:rPr lang="en-US" sz="1600" dirty="0"/>
            </a:br>
            <a:r>
              <a:rPr lang="en-US" sz="1600" dirty="0"/>
              <a:t>Tracking </a:t>
            </a:r>
            <a:r>
              <a:rPr lang="en-US" sz="1600" b="1" dirty="0"/>
              <a:t>cumulative returns</a:t>
            </a:r>
            <a:r>
              <a:rPr lang="en-US" sz="1600" dirty="0"/>
              <a:t> helps investors visualize </a:t>
            </a:r>
            <a:r>
              <a:rPr lang="en-US" sz="1600" b="1" dirty="0"/>
              <a:t>long-term performance</a:t>
            </a:r>
            <a:r>
              <a:rPr lang="en-US" sz="1600" dirty="0"/>
              <a:t> and identify </a:t>
            </a:r>
            <a:r>
              <a:rPr lang="en-US" sz="1600" b="1" dirty="0"/>
              <a:t>trends</a:t>
            </a:r>
            <a:r>
              <a:rPr lang="en-US" sz="1600" dirty="0"/>
              <a:t>, </a:t>
            </a:r>
            <a:r>
              <a:rPr lang="en-US" sz="1600" b="1" dirty="0"/>
              <a:t>market shocks</a:t>
            </a:r>
            <a:r>
              <a:rPr lang="en-US" sz="1600" dirty="0"/>
              <a:t>, and </a:t>
            </a:r>
            <a:r>
              <a:rPr lang="en-US" sz="1600" b="1" dirty="0"/>
              <a:t>momentum</a:t>
            </a:r>
            <a:r>
              <a:rPr lang="en-US" sz="1600" dirty="0"/>
              <a:t>. It also provides an intuitive comparison of which stocks would have performed best historically.</a:t>
            </a:r>
          </a:p>
        </p:txBody>
      </p:sp>
      <p:sp>
        <p:nvSpPr>
          <p:cNvPr id="9" name="Rectangle 1">
            <a:extLst>
              <a:ext uri="{FF2B5EF4-FFF2-40B4-BE49-F238E27FC236}">
                <a16:creationId xmlns:a16="http://schemas.microsoft.com/office/drawing/2014/main" id="{360E8C4D-35F1-AE01-5AAD-4E9E75445401}"/>
              </a:ext>
            </a:extLst>
          </p:cNvPr>
          <p:cNvSpPr>
            <a:spLocks noChangeArrowheads="1"/>
          </p:cNvSpPr>
          <p:nvPr/>
        </p:nvSpPr>
        <p:spPr bwMode="auto">
          <a:xfrm>
            <a:off x="173332" y="5045836"/>
            <a:ext cx="1196000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rPr>
              <a:t>What we can conclude: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rPr>
              <a:t>Steeper curves indicate </a:t>
            </a:r>
            <a:r>
              <a:rPr kumimoji="0" lang="en-US" altLang="en-US" sz="1600" b="1" i="0" u="none" strike="noStrike" cap="none" normalizeH="0" baseline="0" dirty="0">
                <a:ln>
                  <a:noFill/>
                </a:ln>
                <a:solidFill>
                  <a:schemeClr val="tx1"/>
                </a:solidFill>
                <a:effectLst/>
              </a:rPr>
              <a:t>higher returns</a:t>
            </a:r>
            <a:r>
              <a:rPr kumimoji="0" lang="en-US" altLang="en-US" sz="1600" b="0" i="0" u="none" strike="noStrike" cap="none" normalizeH="0" baseline="0" dirty="0">
                <a:ln>
                  <a:noFill/>
                </a:ln>
                <a:solidFill>
                  <a:schemeClr val="tx1"/>
                </a:solidFill>
                <a:effectLst/>
              </a:rPr>
              <a:t> in shorter periods.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rPr>
              <a:t>Plateaus or declines</a:t>
            </a:r>
            <a:r>
              <a:rPr kumimoji="0" lang="en-US" altLang="en-US" sz="1600" b="0" i="0" u="none" strike="noStrike" cap="none" normalizeH="0" baseline="0" dirty="0">
                <a:ln>
                  <a:noFill/>
                </a:ln>
                <a:solidFill>
                  <a:schemeClr val="tx1"/>
                </a:solidFill>
                <a:effectLst/>
              </a:rPr>
              <a:t> highlight </a:t>
            </a:r>
            <a:r>
              <a:rPr kumimoji="0" lang="en-US" altLang="en-US" sz="1600" b="1" i="0" u="none" strike="noStrike" cap="none" normalizeH="0" baseline="0" dirty="0">
                <a:ln>
                  <a:noFill/>
                </a:ln>
                <a:solidFill>
                  <a:schemeClr val="tx1"/>
                </a:solidFill>
                <a:effectLst/>
              </a:rPr>
              <a:t>periods of stagnation or loss</a:t>
            </a:r>
            <a:r>
              <a:rPr kumimoji="0" lang="en-US" altLang="en-US"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rPr>
              <a:t>If a company’s line </a:t>
            </a:r>
            <a:r>
              <a:rPr kumimoji="0" lang="en-US" altLang="en-US" sz="1600" b="1" i="0" u="none" strike="noStrike" cap="none" normalizeH="0" baseline="0" dirty="0">
                <a:ln>
                  <a:noFill/>
                </a:ln>
                <a:solidFill>
                  <a:schemeClr val="tx1"/>
                </a:solidFill>
                <a:effectLst/>
              </a:rPr>
              <a:t>consistently outpaces</a:t>
            </a:r>
            <a:r>
              <a:rPr kumimoji="0" lang="en-US" altLang="en-US" sz="1600" b="0" i="0" u="none" strike="noStrike" cap="none" normalizeH="0" baseline="0" dirty="0">
                <a:ln>
                  <a:noFill/>
                </a:ln>
                <a:solidFill>
                  <a:schemeClr val="tx1"/>
                </a:solidFill>
                <a:effectLst/>
              </a:rPr>
              <a:t> others, it may signal </a:t>
            </a:r>
            <a:r>
              <a:rPr kumimoji="0" lang="en-US" altLang="en-US" sz="1600" b="1" i="0" u="none" strike="noStrike" cap="none" normalizeH="0" baseline="0" dirty="0">
                <a:ln>
                  <a:noFill/>
                </a:ln>
                <a:solidFill>
                  <a:schemeClr val="tx1"/>
                </a:solidFill>
                <a:effectLst/>
              </a:rPr>
              <a:t>strong fundamentals or favorable market conditions</a:t>
            </a:r>
            <a:r>
              <a:rPr kumimoji="0" lang="en-US" altLang="en-US"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rPr>
              <a:t>A sharp dip followed by recovery suggests </a:t>
            </a:r>
            <a:r>
              <a:rPr kumimoji="0" lang="en-US" altLang="en-US" sz="1600" b="1" i="0" u="none" strike="noStrike" cap="none" normalizeH="0" baseline="0" dirty="0">
                <a:ln>
                  <a:noFill/>
                </a:ln>
                <a:solidFill>
                  <a:schemeClr val="tx1"/>
                </a:solidFill>
                <a:effectLst/>
              </a:rPr>
              <a:t>resilience</a:t>
            </a:r>
            <a:r>
              <a:rPr kumimoji="0" lang="en-US" altLang="en-US" sz="1600" b="0" i="0" u="none" strike="noStrike" cap="none" normalizeH="0" baseline="0" dirty="0">
                <a:ln>
                  <a:noFill/>
                </a:ln>
                <a:solidFill>
                  <a:schemeClr val="tx1"/>
                </a:solidFill>
                <a:effectLst/>
              </a:rPr>
              <a:t>, while prolonged dips may indicate </a:t>
            </a:r>
            <a:r>
              <a:rPr kumimoji="0" lang="en-US" altLang="en-US" sz="1600" b="1" i="0" u="none" strike="noStrike" cap="none" normalizeH="0" baseline="0" dirty="0">
                <a:ln>
                  <a:noFill/>
                </a:ln>
                <a:solidFill>
                  <a:schemeClr val="tx1"/>
                </a:solidFill>
                <a:effectLst/>
              </a:rPr>
              <a:t>systemic issues</a:t>
            </a:r>
            <a:r>
              <a:rPr kumimoji="0" lang="en-US" altLang="en-US" sz="1600" b="0" i="0" u="none" strike="noStrike" cap="none" normalizeH="0" baseline="0" dirty="0">
                <a:ln>
                  <a:noFill/>
                </a:ln>
                <a:solidFill>
                  <a:schemeClr val="tx1"/>
                </a:solidFill>
                <a:effectLst/>
              </a:rPr>
              <a:t> or poor investor confidence.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This chart is helpful for evaluating the </a:t>
            </a:r>
            <a:r>
              <a:rPr kumimoji="0" lang="en-US" altLang="en-US" sz="1600" b="1" i="0" u="none" strike="noStrike" cap="none" normalizeH="0" baseline="0" dirty="0">
                <a:ln>
                  <a:noFill/>
                </a:ln>
                <a:solidFill>
                  <a:schemeClr val="tx1"/>
                </a:solidFill>
                <a:effectLst/>
              </a:rPr>
              <a:t>historical consistency</a:t>
            </a:r>
            <a:r>
              <a:rPr kumimoji="0" lang="en-US" altLang="en-US" sz="1600" b="0" i="0" u="none" strike="noStrike" cap="none" normalizeH="0" baseline="0" dirty="0">
                <a:ln>
                  <a:noFill/>
                </a:ln>
                <a:solidFill>
                  <a:schemeClr val="tx1"/>
                </a:solidFill>
                <a:effectLst/>
              </a:rPr>
              <a:t> of returns and identifying </a:t>
            </a:r>
            <a:r>
              <a:rPr kumimoji="0" lang="en-US" altLang="en-US" sz="1600" b="1" i="0" u="none" strike="noStrike" cap="none" normalizeH="0" baseline="0" dirty="0">
                <a:ln>
                  <a:noFill/>
                </a:ln>
                <a:solidFill>
                  <a:schemeClr val="tx1"/>
                </a:solidFill>
                <a:effectLst/>
              </a:rPr>
              <a:t>long-term outperformers</a:t>
            </a:r>
            <a:endParaRPr kumimoji="0" lang="en-US" altLang="en-US" sz="1600" b="0" i="0" u="none" strike="noStrike" cap="none" normalizeH="0" baseline="0" dirty="0">
              <a:ln>
                <a:noFill/>
              </a:ln>
              <a:solidFill>
                <a:schemeClr val="tx1"/>
              </a:solidFill>
              <a:effectLst/>
            </a:endParaRPr>
          </a:p>
        </p:txBody>
      </p:sp>
      <p:pic>
        <p:nvPicPr>
          <p:cNvPr id="11" name="Picture 10">
            <a:extLst>
              <a:ext uri="{FF2B5EF4-FFF2-40B4-BE49-F238E27FC236}">
                <a16:creationId xmlns:a16="http://schemas.microsoft.com/office/drawing/2014/main" id="{BF4FE74C-43DA-55FA-8797-247FC3918DD1}"/>
              </a:ext>
            </a:extLst>
          </p:cNvPr>
          <p:cNvPicPr>
            <a:picLocks noChangeAspect="1"/>
          </p:cNvPicPr>
          <p:nvPr/>
        </p:nvPicPr>
        <p:blipFill>
          <a:blip r:embed="rId3"/>
          <a:stretch>
            <a:fillRect/>
          </a:stretch>
        </p:blipFill>
        <p:spPr>
          <a:xfrm>
            <a:off x="6667450" y="1458370"/>
            <a:ext cx="5109217" cy="4279239"/>
          </a:xfrm>
          <a:prstGeom prst="rect">
            <a:avLst/>
          </a:prstGeom>
        </p:spPr>
      </p:pic>
    </p:spTree>
    <p:extLst>
      <p:ext uri="{BB962C8B-B14F-4D97-AF65-F5344CB8AC3E}">
        <p14:creationId xmlns:p14="http://schemas.microsoft.com/office/powerpoint/2010/main" val="20587487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F79515-48AF-7586-C3DA-602C8AD6B0AA}"/>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EDD5667B-7A35-2A48-3B6C-5763B9A988C3}"/>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37</a:t>
            </a:fld>
            <a:endParaRPr lang="en-US" dirty="0"/>
          </a:p>
        </p:txBody>
      </p:sp>
      <p:sp>
        <p:nvSpPr>
          <p:cNvPr id="4" name="TextBox 3">
            <a:extLst>
              <a:ext uri="{FF2B5EF4-FFF2-40B4-BE49-F238E27FC236}">
                <a16:creationId xmlns:a16="http://schemas.microsoft.com/office/drawing/2014/main" id="{C646ABA0-F5AC-12C0-FB3E-EDE883B05BA5}"/>
              </a:ext>
            </a:extLst>
          </p:cNvPr>
          <p:cNvSpPr txBox="1"/>
          <p:nvPr/>
        </p:nvSpPr>
        <p:spPr>
          <a:xfrm>
            <a:off x="228599" y="1582340"/>
            <a:ext cx="12040437" cy="2031325"/>
          </a:xfrm>
          <a:prstGeom prst="rect">
            <a:avLst/>
          </a:prstGeom>
          <a:noFill/>
        </p:spPr>
        <p:txBody>
          <a:bodyPr wrap="square">
            <a:spAutoFit/>
          </a:bodyPr>
          <a:lstStyle/>
          <a:p>
            <a:pPr>
              <a:buFont typeface="Arial" panose="020B0604020202020204" pitchFamily="34" charset="0"/>
              <a:buChar char="•"/>
            </a:pPr>
            <a:r>
              <a:rPr lang="en-US" dirty="0"/>
              <a:t>This analysis provided a comprehensive comparison across major financial dimensions: </a:t>
            </a:r>
            <a:r>
              <a:rPr lang="en-US" b="1" dirty="0"/>
              <a:t>Valuation</a:t>
            </a:r>
            <a:r>
              <a:rPr lang="en-US" dirty="0"/>
              <a:t>, </a:t>
            </a:r>
            <a:r>
              <a:rPr lang="en-US" b="1" dirty="0"/>
              <a:t>Profitability</a:t>
            </a:r>
            <a:r>
              <a:rPr lang="en-US" dirty="0"/>
              <a:t>, </a:t>
            </a:r>
            <a:r>
              <a:rPr lang="en-US" b="1" dirty="0"/>
              <a:t>Growth</a:t>
            </a:r>
            <a:r>
              <a:rPr lang="en-US" dirty="0"/>
              <a:t>, and </a:t>
            </a:r>
            <a:r>
              <a:rPr lang="en-US" b="1" dirty="0"/>
              <a:t>Risk/Return</a:t>
            </a:r>
            <a:r>
              <a:rPr lang="en-US" dirty="0"/>
              <a:t>.</a:t>
            </a:r>
          </a:p>
          <a:p>
            <a:pPr>
              <a:buFont typeface="Arial" panose="020B0604020202020204" pitchFamily="34" charset="0"/>
              <a:buChar char="•"/>
            </a:pPr>
            <a:r>
              <a:rPr lang="en-US" dirty="0"/>
              <a:t>By examining </a:t>
            </a:r>
            <a:r>
              <a:rPr lang="en-US" b="1" dirty="0"/>
              <a:t>P/E ratios, EPS, Net Margin, ROE, Revenue Growth</a:t>
            </a:r>
            <a:r>
              <a:rPr lang="en-US" dirty="0"/>
              <a:t>, and </a:t>
            </a:r>
            <a:r>
              <a:rPr lang="en-US" b="1" dirty="0"/>
              <a:t>Risk-Adjusted Returns</a:t>
            </a:r>
            <a:r>
              <a:rPr lang="en-US" dirty="0"/>
              <a:t>, we identified the most promising investment opportunities among the selected companies.</a:t>
            </a:r>
          </a:p>
          <a:p>
            <a:pPr>
              <a:buFont typeface="Arial" panose="020B0604020202020204" pitchFamily="34" charset="0"/>
              <a:buChar char="•"/>
            </a:pPr>
            <a:r>
              <a:rPr lang="en-US" dirty="0"/>
              <a:t>These KPIs help investors make </a:t>
            </a:r>
            <a:r>
              <a:rPr lang="en-US" b="1" dirty="0"/>
              <a:t>informed, data-driven decisions</a:t>
            </a:r>
            <a:r>
              <a:rPr lang="en-US" dirty="0"/>
              <a:t> tailored to their risk tolerance and investment goals.</a:t>
            </a:r>
          </a:p>
          <a:p>
            <a:pPr>
              <a:buFont typeface="Arial" panose="020B0604020202020204" pitchFamily="34" charset="0"/>
              <a:buChar char="•"/>
            </a:pPr>
            <a:r>
              <a:rPr lang="en-US" dirty="0"/>
              <a:t>Whether you're seeking value, growth, or balanced risk—this dashboard provides a solid foundation for </a:t>
            </a:r>
            <a:r>
              <a:rPr lang="en-US" b="1" dirty="0"/>
              <a:t>strategic investment planning</a:t>
            </a:r>
            <a:r>
              <a:rPr lang="en-US" dirty="0"/>
              <a:t>.</a:t>
            </a:r>
          </a:p>
        </p:txBody>
      </p:sp>
      <p:sp>
        <p:nvSpPr>
          <p:cNvPr id="6" name="TextBox 5">
            <a:extLst>
              <a:ext uri="{FF2B5EF4-FFF2-40B4-BE49-F238E27FC236}">
                <a16:creationId xmlns:a16="http://schemas.microsoft.com/office/drawing/2014/main" id="{1D56A4A9-7C02-F8BF-D3E8-70BA9076C85D}"/>
              </a:ext>
            </a:extLst>
          </p:cNvPr>
          <p:cNvSpPr txBox="1"/>
          <p:nvPr/>
        </p:nvSpPr>
        <p:spPr>
          <a:xfrm>
            <a:off x="4197700" y="513694"/>
            <a:ext cx="6104372" cy="369332"/>
          </a:xfrm>
          <a:prstGeom prst="rect">
            <a:avLst/>
          </a:prstGeom>
          <a:noFill/>
        </p:spPr>
        <p:txBody>
          <a:bodyPr wrap="square">
            <a:spAutoFit/>
          </a:bodyPr>
          <a:lstStyle/>
          <a:p>
            <a:pPr>
              <a:buNone/>
            </a:pPr>
            <a:r>
              <a:rPr lang="en-US" b="1" dirty="0"/>
              <a:t>Conclusion &amp; Final Insights</a:t>
            </a:r>
          </a:p>
        </p:txBody>
      </p:sp>
      <p:sp>
        <p:nvSpPr>
          <p:cNvPr id="10" name="TextBox 9">
            <a:extLst>
              <a:ext uri="{FF2B5EF4-FFF2-40B4-BE49-F238E27FC236}">
                <a16:creationId xmlns:a16="http://schemas.microsoft.com/office/drawing/2014/main" id="{90A31062-22DD-A40B-D6BE-796BD7B0202F}"/>
              </a:ext>
            </a:extLst>
          </p:cNvPr>
          <p:cNvSpPr txBox="1"/>
          <p:nvPr/>
        </p:nvSpPr>
        <p:spPr>
          <a:xfrm>
            <a:off x="3886200" y="5275660"/>
            <a:ext cx="6134518" cy="769441"/>
          </a:xfrm>
          <a:prstGeom prst="rect">
            <a:avLst/>
          </a:prstGeom>
          <a:noFill/>
        </p:spPr>
        <p:txBody>
          <a:bodyPr wrap="square">
            <a:spAutoFit/>
          </a:bodyPr>
          <a:lstStyle/>
          <a:p>
            <a:r>
              <a:rPr lang="en-US" sz="4400" b="1" dirty="0">
                <a:latin typeface="+mj-lt"/>
              </a:rPr>
              <a:t>THANK YOU !!! </a:t>
            </a:r>
            <a:endParaRPr lang="en-US" sz="4400" dirty="0"/>
          </a:p>
        </p:txBody>
      </p:sp>
    </p:spTree>
    <p:extLst>
      <p:ext uri="{BB962C8B-B14F-4D97-AF65-F5344CB8AC3E}">
        <p14:creationId xmlns:p14="http://schemas.microsoft.com/office/powerpoint/2010/main" val="2144469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95D49F-685D-CDF2-4B32-F89131E04F95}"/>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B907F360-A0D1-4F10-2053-B0D92390BE05}"/>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4</a:t>
            </a:fld>
            <a:endParaRPr lang="en-US" dirty="0"/>
          </a:p>
        </p:txBody>
      </p:sp>
      <p:sp>
        <p:nvSpPr>
          <p:cNvPr id="2" name="TextBox 1">
            <a:extLst>
              <a:ext uri="{FF2B5EF4-FFF2-40B4-BE49-F238E27FC236}">
                <a16:creationId xmlns:a16="http://schemas.microsoft.com/office/drawing/2014/main" id="{96C8557F-130C-067A-830B-7122E8FD7DA4}"/>
              </a:ext>
            </a:extLst>
          </p:cNvPr>
          <p:cNvSpPr txBox="1"/>
          <p:nvPr/>
        </p:nvSpPr>
        <p:spPr>
          <a:xfrm>
            <a:off x="3761535" y="502416"/>
            <a:ext cx="6611815" cy="1323439"/>
          </a:xfrm>
          <a:prstGeom prst="rect">
            <a:avLst/>
          </a:prstGeom>
          <a:noFill/>
        </p:spPr>
        <p:txBody>
          <a:bodyPr wrap="square" rtlCol="0">
            <a:spAutoFit/>
          </a:bodyPr>
          <a:lstStyle/>
          <a:p>
            <a:r>
              <a:rPr lang="en-US" sz="4000" b="1" i="1" dirty="0"/>
              <a:t>FAANG Dataset</a:t>
            </a:r>
          </a:p>
          <a:p>
            <a:endParaRPr lang="en-US" sz="4000" b="1" i="1" dirty="0"/>
          </a:p>
        </p:txBody>
      </p:sp>
      <p:sp>
        <p:nvSpPr>
          <p:cNvPr id="3" name="TextBox 2">
            <a:extLst>
              <a:ext uri="{FF2B5EF4-FFF2-40B4-BE49-F238E27FC236}">
                <a16:creationId xmlns:a16="http://schemas.microsoft.com/office/drawing/2014/main" id="{150BA7FC-0FC7-942D-9E52-F17FA7731F8E}"/>
              </a:ext>
            </a:extLst>
          </p:cNvPr>
          <p:cNvSpPr txBox="1"/>
          <p:nvPr/>
        </p:nvSpPr>
        <p:spPr>
          <a:xfrm>
            <a:off x="773724" y="2175220"/>
            <a:ext cx="7777424" cy="861774"/>
          </a:xfrm>
          <a:prstGeom prst="rect">
            <a:avLst/>
          </a:prstGeom>
          <a:noFill/>
        </p:spPr>
        <p:txBody>
          <a:bodyPr wrap="square" rtlCol="0">
            <a:spAutoFit/>
          </a:bodyPr>
          <a:lstStyle/>
          <a:p>
            <a:r>
              <a:rPr lang="en-US" sz="1600" b="1" dirty="0"/>
              <a:t>Key Issue</a:t>
            </a:r>
            <a:r>
              <a:rPr lang="en-US" sz="1600" dirty="0"/>
              <a:t>: The dataset cannot be cleaned for outliers as it combines data from five different companies.</a:t>
            </a:r>
          </a:p>
          <a:p>
            <a:r>
              <a:rPr lang="en-US" sz="1600" b="1" dirty="0"/>
              <a:t>Solution</a:t>
            </a:r>
            <a:r>
              <a:rPr lang="en-US" sz="1600" dirty="0"/>
              <a:t>: Split the dataset into separate subsets, one for each company</a:t>
            </a:r>
            <a:r>
              <a:rPr lang="en-US" dirty="0"/>
              <a:t>.</a:t>
            </a:r>
          </a:p>
        </p:txBody>
      </p:sp>
      <p:sp>
        <p:nvSpPr>
          <p:cNvPr id="11" name="TextBox 10">
            <a:extLst>
              <a:ext uri="{FF2B5EF4-FFF2-40B4-BE49-F238E27FC236}">
                <a16:creationId xmlns:a16="http://schemas.microsoft.com/office/drawing/2014/main" id="{567AD4AF-2839-5E38-4F47-B37869B1FB73}"/>
              </a:ext>
            </a:extLst>
          </p:cNvPr>
          <p:cNvSpPr txBox="1"/>
          <p:nvPr/>
        </p:nvSpPr>
        <p:spPr>
          <a:xfrm>
            <a:off x="773724" y="3536525"/>
            <a:ext cx="10929156" cy="3323987"/>
          </a:xfrm>
          <a:prstGeom prst="rect">
            <a:avLst/>
          </a:prstGeom>
          <a:noFill/>
        </p:spPr>
        <p:txBody>
          <a:bodyPr wrap="square" rtlCol="0">
            <a:spAutoFit/>
          </a:bodyPr>
          <a:lstStyle/>
          <a:p>
            <a:pPr lvl="0" eaLnBrk="0" fontAlgn="base" hangingPunct="0">
              <a:spcBef>
                <a:spcPct val="0"/>
              </a:spcBef>
              <a:spcAft>
                <a:spcPct val="0"/>
              </a:spcAft>
              <a:buFontTx/>
              <a:buAutoNum type="arabicPeriod"/>
            </a:pPr>
            <a:r>
              <a:rPr lang="en-US" altLang="en-US" sz="1600" b="1" dirty="0">
                <a:latin typeface="system-ui"/>
              </a:rPr>
              <a:t>Amazon and Netflix</a:t>
            </a:r>
            <a:endParaRPr lang="en-US" altLang="en-US" sz="1600" dirty="0">
              <a:latin typeface="system-ui"/>
            </a:endParaRPr>
          </a:p>
          <a:p>
            <a:pPr lvl="1" eaLnBrk="0" fontAlgn="base" hangingPunct="0">
              <a:spcBef>
                <a:spcPct val="0"/>
              </a:spcBef>
              <a:spcAft>
                <a:spcPct val="0"/>
              </a:spcAft>
              <a:buFontTx/>
              <a:buChar char="•"/>
            </a:pPr>
            <a:r>
              <a:rPr lang="en-US" altLang="en-US" sz="1600" dirty="0">
                <a:latin typeface="system-ui"/>
              </a:rPr>
              <a:t>These companies do not provide dividends.</a:t>
            </a:r>
          </a:p>
          <a:p>
            <a:pPr lvl="1" eaLnBrk="0" fontAlgn="base" hangingPunct="0">
              <a:spcBef>
                <a:spcPct val="0"/>
              </a:spcBef>
              <a:spcAft>
                <a:spcPct val="0"/>
              </a:spcAft>
              <a:buFontTx/>
              <a:buChar char="•"/>
            </a:pPr>
            <a:r>
              <a:rPr lang="en-US" altLang="en-US" sz="1600" dirty="0">
                <a:latin typeface="system-ui"/>
              </a:rPr>
              <a:t>Focus is on reinvestment rather than distributing profits to shareholders.</a:t>
            </a:r>
          </a:p>
          <a:p>
            <a:pPr lvl="0" eaLnBrk="0" fontAlgn="base" hangingPunct="0">
              <a:spcBef>
                <a:spcPct val="0"/>
              </a:spcBef>
              <a:spcAft>
                <a:spcPct val="0"/>
              </a:spcAft>
              <a:buFontTx/>
              <a:buAutoNum type="arabicPeriod" startAt="2"/>
            </a:pPr>
            <a:r>
              <a:rPr lang="en-US" altLang="en-US" sz="1600" b="1" dirty="0">
                <a:latin typeface="system-ui"/>
              </a:rPr>
              <a:t>Columns with Unique Values</a:t>
            </a:r>
            <a:endParaRPr lang="en-US" altLang="en-US" sz="1600" dirty="0">
              <a:latin typeface="system-ui"/>
            </a:endParaRPr>
          </a:p>
          <a:p>
            <a:pPr lvl="1" eaLnBrk="0" fontAlgn="base" hangingPunct="0">
              <a:spcBef>
                <a:spcPct val="0"/>
              </a:spcBef>
              <a:spcAft>
                <a:spcPct val="0"/>
              </a:spcAft>
              <a:buFontTx/>
              <a:buChar char="•"/>
            </a:pPr>
            <a:r>
              <a:rPr lang="en-US" altLang="en-US" sz="1600" dirty="0">
                <a:latin typeface="system-ui"/>
              </a:rPr>
              <a:t>Only the following columns provide unique and reliable data across companies:</a:t>
            </a:r>
          </a:p>
          <a:p>
            <a:pPr lvl="2" eaLnBrk="0" fontAlgn="base" hangingPunct="0">
              <a:spcBef>
                <a:spcPct val="0"/>
              </a:spcBef>
              <a:spcAft>
                <a:spcPct val="0"/>
              </a:spcAft>
              <a:buFontTx/>
              <a:buChar char="•"/>
            </a:pPr>
            <a:r>
              <a:rPr lang="en-US" altLang="en-US" sz="1600" dirty="0">
                <a:latin typeface="menlo"/>
              </a:rPr>
              <a:t>Company</a:t>
            </a:r>
            <a:r>
              <a:rPr lang="en-US" altLang="en-US" sz="1600" dirty="0">
                <a:latin typeface="system-ui"/>
              </a:rPr>
              <a:t>, </a:t>
            </a:r>
            <a:r>
              <a:rPr lang="en-US" altLang="en-US" sz="1600" dirty="0">
                <a:latin typeface="menlo"/>
              </a:rPr>
              <a:t>Ticker</a:t>
            </a:r>
            <a:r>
              <a:rPr lang="en-US" altLang="en-US" sz="1600" dirty="0">
                <a:latin typeface="system-ui"/>
              </a:rPr>
              <a:t>, </a:t>
            </a:r>
            <a:r>
              <a:rPr lang="en-US" altLang="en-US" sz="1600" dirty="0">
                <a:latin typeface="menlo"/>
              </a:rPr>
              <a:t>Open</a:t>
            </a:r>
            <a:r>
              <a:rPr lang="en-US" altLang="en-US" sz="1600" dirty="0">
                <a:latin typeface="system-ui"/>
              </a:rPr>
              <a:t>, </a:t>
            </a:r>
            <a:r>
              <a:rPr lang="en-US" altLang="en-US" sz="1600" dirty="0">
                <a:latin typeface="menlo"/>
              </a:rPr>
              <a:t>High</a:t>
            </a:r>
            <a:r>
              <a:rPr lang="en-US" altLang="en-US" sz="1600" dirty="0">
                <a:latin typeface="system-ui"/>
              </a:rPr>
              <a:t> ,</a:t>
            </a:r>
            <a:r>
              <a:rPr lang="en-US" altLang="en-US" sz="1600" dirty="0">
                <a:latin typeface="menlo"/>
              </a:rPr>
              <a:t>Low</a:t>
            </a:r>
            <a:r>
              <a:rPr lang="en-US" altLang="en-US" sz="1600" dirty="0">
                <a:latin typeface="system-ui"/>
              </a:rPr>
              <a:t>, </a:t>
            </a:r>
            <a:r>
              <a:rPr lang="en-US" altLang="en-US" sz="1600" dirty="0">
                <a:latin typeface="menlo"/>
              </a:rPr>
              <a:t>Adj Close</a:t>
            </a:r>
            <a:r>
              <a:rPr lang="en-US" altLang="en-US" sz="1600" dirty="0">
                <a:latin typeface="system-ui"/>
              </a:rPr>
              <a:t>, </a:t>
            </a:r>
            <a:r>
              <a:rPr lang="en-US" altLang="en-US" sz="1600" dirty="0">
                <a:latin typeface="menlo"/>
              </a:rPr>
              <a:t>Close</a:t>
            </a:r>
            <a:r>
              <a:rPr lang="en-US" altLang="en-US" sz="1600" dirty="0">
                <a:latin typeface="system-ui"/>
              </a:rPr>
              <a:t>, </a:t>
            </a:r>
            <a:r>
              <a:rPr lang="en-US" altLang="en-US" sz="1600" dirty="0">
                <a:latin typeface="menlo"/>
              </a:rPr>
              <a:t>Volume</a:t>
            </a:r>
            <a:endParaRPr lang="en-US" altLang="en-US" sz="1600" dirty="0">
              <a:latin typeface="system-ui"/>
            </a:endParaRPr>
          </a:p>
          <a:p>
            <a:pPr lvl="0" eaLnBrk="0" fontAlgn="base" hangingPunct="0">
              <a:spcBef>
                <a:spcPct val="0"/>
              </a:spcBef>
              <a:spcAft>
                <a:spcPct val="0"/>
              </a:spcAft>
              <a:buFontTx/>
              <a:buAutoNum type="arabicPeriod" startAt="3"/>
            </a:pPr>
            <a:r>
              <a:rPr lang="en-US" altLang="en-US" sz="1600" b="1" dirty="0">
                <a:latin typeface="system-ui"/>
              </a:rPr>
              <a:t>Suspicious Data</a:t>
            </a:r>
            <a:endParaRPr lang="en-US" altLang="en-US" sz="1600" dirty="0">
              <a:latin typeface="system-ui"/>
            </a:endParaRPr>
          </a:p>
          <a:p>
            <a:pPr lvl="1" eaLnBrk="0" fontAlgn="base" hangingPunct="0">
              <a:spcBef>
                <a:spcPct val="0"/>
              </a:spcBef>
              <a:spcAft>
                <a:spcPct val="0"/>
              </a:spcAft>
              <a:buFontTx/>
              <a:buChar char="•"/>
            </a:pPr>
            <a:r>
              <a:rPr lang="en-US" altLang="en-US" sz="1600" dirty="0">
                <a:latin typeface="system-ui"/>
              </a:rPr>
              <a:t>Some columns like </a:t>
            </a:r>
            <a:r>
              <a:rPr lang="en-US" altLang="en-US" sz="1600" dirty="0">
                <a:latin typeface="menlo"/>
              </a:rPr>
              <a:t>Market Cap</a:t>
            </a:r>
            <a:r>
              <a:rPr lang="en-US" altLang="en-US" sz="1600" dirty="0">
                <a:latin typeface="system-ui"/>
              </a:rPr>
              <a:t>, </a:t>
            </a:r>
            <a:r>
              <a:rPr lang="en-US" altLang="en-US" sz="1600" dirty="0">
                <a:latin typeface="menlo"/>
              </a:rPr>
              <a:t>PE Ratio</a:t>
            </a:r>
            <a:r>
              <a:rPr lang="en-US" altLang="en-US" sz="1600" dirty="0">
                <a:latin typeface="system-ui"/>
              </a:rPr>
              <a:t>, </a:t>
            </a:r>
            <a:r>
              <a:rPr lang="en-US" altLang="en-US" sz="1600" dirty="0">
                <a:latin typeface="menlo"/>
              </a:rPr>
              <a:t>Target</a:t>
            </a:r>
            <a:r>
              <a:rPr lang="en-US" altLang="en-US" sz="1600" dirty="0">
                <a:latin typeface="system-ui"/>
              </a:rPr>
              <a:t>, </a:t>
            </a:r>
            <a:r>
              <a:rPr lang="en-US" altLang="en-US" sz="1600" dirty="0">
                <a:latin typeface="menlo"/>
              </a:rPr>
              <a:t>EPS</a:t>
            </a:r>
            <a:r>
              <a:rPr lang="en-US" altLang="en-US" sz="1600" dirty="0">
                <a:latin typeface="system-ui"/>
              </a:rPr>
              <a:t>, and </a:t>
            </a:r>
            <a:r>
              <a:rPr lang="en-US" altLang="en-US" sz="1600" dirty="0">
                <a:latin typeface="menlo"/>
              </a:rPr>
              <a:t>Analyst Recommendations</a:t>
            </a:r>
            <a:r>
              <a:rPr lang="en-US" altLang="en-US" sz="1600" dirty="0">
                <a:latin typeface="system-ui"/>
              </a:rPr>
              <a:t> show the same values across companies for the date </a:t>
            </a:r>
            <a:r>
              <a:rPr lang="en-US" altLang="en-US" sz="1600" b="1" dirty="0">
                <a:latin typeface="system-ui"/>
              </a:rPr>
              <a:t>10/17/2024</a:t>
            </a:r>
            <a:r>
              <a:rPr lang="en-US" altLang="en-US" sz="1600" dirty="0">
                <a:latin typeface="system-ui"/>
              </a:rPr>
              <a:t>.</a:t>
            </a:r>
          </a:p>
          <a:p>
            <a:pPr lvl="1" eaLnBrk="0" fontAlgn="base" hangingPunct="0">
              <a:spcBef>
                <a:spcPct val="0"/>
              </a:spcBef>
              <a:spcAft>
                <a:spcPct val="0"/>
              </a:spcAft>
              <a:buFontTx/>
              <a:buChar char="•"/>
            </a:pPr>
            <a:r>
              <a:rPr lang="en-US" altLang="en-US" sz="1600" dirty="0">
                <a:latin typeface="system-ui"/>
              </a:rPr>
              <a:t>These values may have been manually filled or copied from other data (possibly from </a:t>
            </a:r>
            <a:r>
              <a:rPr lang="en-US" altLang="en-US" sz="1600" b="1" dirty="0">
                <a:latin typeface="system-ui"/>
              </a:rPr>
              <a:t>10/16/2024</a:t>
            </a:r>
            <a:r>
              <a:rPr lang="en-US" altLang="en-US" sz="1600" dirty="0">
                <a:latin typeface="system-ui"/>
              </a:rPr>
              <a:t>) and are not reliable for analysis.</a:t>
            </a:r>
          </a:p>
          <a:p>
            <a:pPr lvl="1" eaLnBrk="0" fontAlgn="base" hangingPunct="0">
              <a:spcBef>
                <a:spcPct val="0"/>
              </a:spcBef>
              <a:spcAft>
                <a:spcPct val="0"/>
              </a:spcAft>
              <a:buFontTx/>
              <a:buChar char="•"/>
            </a:pPr>
            <a:r>
              <a:rPr lang="en-US" altLang="en-US" sz="1600" b="1" dirty="0">
                <a:latin typeface="system-ui"/>
              </a:rPr>
              <a:t>18-10-2024</a:t>
            </a:r>
            <a:r>
              <a:rPr lang="en-US" altLang="en-US" sz="1600" dirty="0">
                <a:latin typeface="system-ui"/>
              </a:rPr>
              <a:t> - </a:t>
            </a:r>
            <a:r>
              <a:rPr lang="en-US" altLang="en-US" sz="1600" i="1" dirty="0">
                <a:latin typeface="system-ui"/>
              </a:rPr>
              <a:t>Market holiday</a:t>
            </a:r>
            <a:r>
              <a:rPr lang="en-US" altLang="en-US" sz="1600" dirty="0">
                <a:latin typeface="system-ui"/>
              </a:rPr>
              <a:t> but there is a data available</a:t>
            </a:r>
          </a:p>
          <a:p>
            <a:endParaRPr lang="en-US" dirty="0"/>
          </a:p>
        </p:txBody>
      </p:sp>
      <p:sp>
        <p:nvSpPr>
          <p:cNvPr id="12" name="TextBox 11">
            <a:extLst>
              <a:ext uri="{FF2B5EF4-FFF2-40B4-BE49-F238E27FC236}">
                <a16:creationId xmlns:a16="http://schemas.microsoft.com/office/drawing/2014/main" id="{6277CB56-BDF3-93B6-6BA9-3F05AC72778E}"/>
              </a:ext>
            </a:extLst>
          </p:cNvPr>
          <p:cNvSpPr txBox="1"/>
          <p:nvPr/>
        </p:nvSpPr>
        <p:spPr>
          <a:xfrm>
            <a:off x="251210" y="3064811"/>
            <a:ext cx="3627454" cy="461665"/>
          </a:xfrm>
          <a:prstGeom prst="rect">
            <a:avLst/>
          </a:prstGeom>
          <a:noFill/>
        </p:spPr>
        <p:txBody>
          <a:bodyPr wrap="square" rtlCol="0">
            <a:spAutoFit/>
          </a:bodyPr>
          <a:lstStyle/>
          <a:p>
            <a:r>
              <a:rPr lang="en-US" sz="2400" b="1" dirty="0"/>
              <a:t>Observations</a:t>
            </a:r>
          </a:p>
        </p:txBody>
      </p:sp>
      <p:sp>
        <p:nvSpPr>
          <p:cNvPr id="13" name="TextBox 12">
            <a:extLst>
              <a:ext uri="{FF2B5EF4-FFF2-40B4-BE49-F238E27FC236}">
                <a16:creationId xmlns:a16="http://schemas.microsoft.com/office/drawing/2014/main" id="{9509B206-2DFB-FA0D-3521-F6AA1D65E378}"/>
              </a:ext>
            </a:extLst>
          </p:cNvPr>
          <p:cNvSpPr txBox="1"/>
          <p:nvPr/>
        </p:nvSpPr>
        <p:spPr>
          <a:xfrm>
            <a:off x="251210" y="1671822"/>
            <a:ext cx="2069961" cy="461665"/>
          </a:xfrm>
          <a:prstGeom prst="rect">
            <a:avLst/>
          </a:prstGeom>
          <a:noFill/>
        </p:spPr>
        <p:txBody>
          <a:bodyPr wrap="square" rtlCol="0">
            <a:spAutoFit/>
          </a:bodyPr>
          <a:lstStyle/>
          <a:p>
            <a:r>
              <a:rPr lang="en-US" sz="2400" b="1" dirty="0"/>
              <a:t>Overview</a:t>
            </a:r>
          </a:p>
        </p:txBody>
      </p:sp>
    </p:spTree>
    <p:extLst>
      <p:ext uri="{BB962C8B-B14F-4D97-AF65-F5344CB8AC3E}">
        <p14:creationId xmlns:p14="http://schemas.microsoft.com/office/powerpoint/2010/main" val="3306724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E2E769-88B2-4593-E329-09CE833BE4D1}"/>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732B6313-2A5F-DD39-3907-4EC771566AA9}"/>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sp>
        <p:nvSpPr>
          <p:cNvPr id="2" name="Rectangle 1">
            <a:extLst>
              <a:ext uri="{FF2B5EF4-FFF2-40B4-BE49-F238E27FC236}">
                <a16:creationId xmlns:a16="http://schemas.microsoft.com/office/drawing/2014/main" id="{ECEAC8DF-2E46-1D81-52CA-E7F610E5F1E4}"/>
              </a:ext>
            </a:extLst>
          </p:cNvPr>
          <p:cNvSpPr>
            <a:spLocks noChangeArrowheads="1"/>
          </p:cNvSpPr>
          <p:nvPr/>
        </p:nvSpPr>
        <p:spPr bwMode="auto">
          <a:xfrm>
            <a:off x="562708" y="1265741"/>
            <a:ext cx="8209503" cy="20159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system-ui"/>
              </a:rPr>
              <a:t>Data Splitting</a:t>
            </a:r>
            <a:endParaRPr kumimoji="0" lang="en-US" altLang="en-US" sz="1600" b="0" i="0" u="none" strike="noStrike" cap="none" normalizeH="0" baseline="0" dirty="0">
              <a:ln>
                <a:noFill/>
              </a:ln>
              <a:solidFill>
                <a:schemeClr val="tx1"/>
              </a:solidFill>
              <a:effectLst/>
              <a:latin typeface="system-ui"/>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system-ui"/>
              </a:rPr>
              <a:t>Split the FAANG dataset into five separate datasets, one for each company.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system-ui"/>
              </a:rPr>
              <a:t>Column Selection</a:t>
            </a:r>
            <a:r>
              <a:rPr kumimoji="0" lang="en-US" altLang="en-US" sz="1600" b="0" i="0" u="none" strike="noStrike" cap="none" normalizeH="0" baseline="0" dirty="0">
                <a:ln>
                  <a:noFill/>
                </a:ln>
                <a:solidFill>
                  <a:schemeClr val="tx1"/>
                </a:solidFill>
                <a:effectLst/>
                <a:latin typeface="system-ui"/>
              </a:rPr>
              <a:t> - In </a:t>
            </a:r>
            <a:r>
              <a:rPr kumimoji="0" lang="en-US" altLang="en-US" sz="1600" b="0" i="0" u="none" strike="noStrike" cap="none" normalizeH="0" baseline="0" dirty="0" err="1">
                <a:ln>
                  <a:noFill/>
                </a:ln>
                <a:solidFill>
                  <a:schemeClr val="tx1"/>
                </a:solidFill>
                <a:effectLst/>
                <a:latin typeface="system-ui"/>
              </a:rPr>
              <a:t>Splited</a:t>
            </a:r>
            <a:r>
              <a:rPr kumimoji="0" lang="en-US" altLang="en-US" sz="1600" b="0" i="0" u="none" strike="noStrike" cap="none" normalizeH="0" baseline="0" dirty="0">
                <a:ln>
                  <a:noFill/>
                </a:ln>
                <a:solidFill>
                  <a:schemeClr val="tx1"/>
                </a:solidFill>
                <a:effectLst/>
                <a:latin typeface="system-ui"/>
              </a:rPr>
              <a:t> Dataset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system-ui"/>
              </a:rPr>
              <a:t>Retain only the unique and reliable columns: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enlo"/>
              </a:rPr>
              <a:t>Company</a:t>
            </a:r>
            <a:r>
              <a:rPr kumimoji="0" lang="en-US" altLang="en-US" sz="1600" b="0" i="0" u="none" strike="noStrike" cap="none" normalizeH="0" baseline="0" dirty="0">
                <a:ln>
                  <a:noFill/>
                </a:ln>
                <a:solidFill>
                  <a:schemeClr val="tx1"/>
                </a:solidFill>
                <a:effectLst/>
                <a:latin typeface="system-ui"/>
              </a:rPr>
              <a:t>, </a:t>
            </a:r>
            <a:r>
              <a:rPr kumimoji="0" lang="en-US" altLang="en-US" sz="1600" b="0" i="0" u="none" strike="noStrike" cap="none" normalizeH="0" baseline="0" dirty="0">
                <a:ln>
                  <a:noFill/>
                </a:ln>
                <a:solidFill>
                  <a:schemeClr val="tx1"/>
                </a:solidFill>
                <a:effectLst/>
                <a:latin typeface="menlo"/>
              </a:rPr>
              <a:t>Ticker</a:t>
            </a:r>
            <a:r>
              <a:rPr kumimoji="0" lang="en-US" altLang="en-US" sz="1600" b="0" i="0" u="none" strike="noStrike" cap="none" normalizeH="0" baseline="0" dirty="0">
                <a:ln>
                  <a:noFill/>
                </a:ln>
                <a:solidFill>
                  <a:schemeClr val="tx1"/>
                </a:solidFill>
                <a:effectLst/>
                <a:latin typeface="system-ui"/>
              </a:rPr>
              <a:t>, </a:t>
            </a:r>
            <a:r>
              <a:rPr kumimoji="0" lang="en-US" altLang="en-US" sz="1600" b="0" i="0" u="none" strike="noStrike" cap="none" normalizeH="0" baseline="0" dirty="0">
                <a:ln>
                  <a:noFill/>
                </a:ln>
                <a:solidFill>
                  <a:schemeClr val="tx1"/>
                </a:solidFill>
                <a:effectLst/>
                <a:latin typeface="menlo"/>
              </a:rPr>
              <a:t>Open</a:t>
            </a:r>
            <a:r>
              <a:rPr kumimoji="0" lang="en-US" altLang="en-US" sz="1600" b="0" i="0" u="none" strike="noStrike" cap="none" normalizeH="0" baseline="0" dirty="0">
                <a:ln>
                  <a:noFill/>
                </a:ln>
                <a:solidFill>
                  <a:schemeClr val="tx1"/>
                </a:solidFill>
                <a:effectLst/>
                <a:latin typeface="system-ui"/>
              </a:rPr>
              <a:t>, </a:t>
            </a:r>
            <a:r>
              <a:rPr kumimoji="0" lang="en-US" altLang="en-US" sz="1600" b="0" i="0" u="none" strike="noStrike" cap="none" normalizeH="0" baseline="0" dirty="0">
                <a:ln>
                  <a:noFill/>
                </a:ln>
                <a:solidFill>
                  <a:schemeClr val="tx1"/>
                </a:solidFill>
                <a:effectLst/>
                <a:latin typeface="menlo"/>
              </a:rPr>
              <a:t>High</a:t>
            </a:r>
            <a:r>
              <a:rPr kumimoji="0" lang="en-US" altLang="en-US" sz="1600" b="0" i="0" u="none" strike="noStrike" cap="none" normalizeH="0" baseline="0" dirty="0">
                <a:ln>
                  <a:noFill/>
                </a:ln>
                <a:solidFill>
                  <a:schemeClr val="tx1"/>
                </a:solidFill>
                <a:effectLst/>
                <a:latin typeface="system-ui"/>
              </a:rPr>
              <a:t>, </a:t>
            </a:r>
            <a:r>
              <a:rPr kumimoji="0" lang="en-US" altLang="en-US" sz="1600" b="0" i="0" u="none" strike="noStrike" cap="none" normalizeH="0" baseline="0" dirty="0">
                <a:ln>
                  <a:noFill/>
                </a:ln>
                <a:solidFill>
                  <a:schemeClr val="tx1"/>
                </a:solidFill>
                <a:effectLst/>
                <a:latin typeface="menlo"/>
              </a:rPr>
              <a:t>Low</a:t>
            </a:r>
            <a:r>
              <a:rPr kumimoji="0" lang="en-US" altLang="en-US" sz="1600" b="0" i="0" u="none" strike="noStrike" cap="none" normalizeH="0" baseline="0" dirty="0">
                <a:ln>
                  <a:noFill/>
                </a:ln>
                <a:solidFill>
                  <a:schemeClr val="tx1"/>
                </a:solidFill>
                <a:effectLst/>
                <a:latin typeface="system-ui"/>
              </a:rPr>
              <a:t>, </a:t>
            </a:r>
            <a:r>
              <a:rPr kumimoji="0" lang="en-US" altLang="en-US" sz="1600" b="0" i="0" u="none" strike="noStrike" cap="none" normalizeH="0" baseline="0" dirty="0">
                <a:ln>
                  <a:noFill/>
                </a:ln>
                <a:solidFill>
                  <a:schemeClr val="tx1"/>
                </a:solidFill>
                <a:effectLst/>
                <a:latin typeface="menlo"/>
              </a:rPr>
              <a:t>Adj Close</a:t>
            </a:r>
            <a:r>
              <a:rPr kumimoji="0" lang="en-US" altLang="en-US" sz="1600" b="0" i="0" u="none" strike="noStrike" cap="none" normalizeH="0" baseline="0" dirty="0">
                <a:ln>
                  <a:noFill/>
                </a:ln>
                <a:solidFill>
                  <a:schemeClr val="tx1"/>
                </a:solidFill>
                <a:effectLst/>
                <a:latin typeface="system-ui"/>
              </a:rPr>
              <a:t>, </a:t>
            </a:r>
            <a:r>
              <a:rPr kumimoji="0" lang="en-US" altLang="en-US" sz="1600" b="0" i="0" u="none" strike="noStrike" cap="none" normalizeH="0" baseline="0" dirty="0">
                <a:ln>
                  <a:noFill/>
                </a:ln>
                <a:solidFill>
                  <a:schemeClr val="tx1"/>
                </a:solidFill>
                <a:effectLst/>
                <a:latin typeface="menlo"/>
              </a:rPr>
              <a:t>Close</a:t>
            </a:r>
            <a:r>
              <a:rPr kumimoji="0" lang="en-US" altLang="en-US" sz="1600" b="0" i="0" u="none" strike="noStrike" cap="none" normalizeH="0" baseline="0" dirty="0">
                <a:ln>
                  <a:noFill/>
                </a:ln>
                <a:solidFill>
                  <a:schemeClr val="tx1"/>
                </a:solidFill>
                <a:effectLst/>
                <a:latin typeface="system-ui"/>
              </a:rPr>
              <a:t>, and </a:t>
            </a:r>
            <a:r>
              <a:rPr kumimoji="0" lang="en-US" altLang="en-US" sz="1600" b="0" i="0" u="none" strike="noStrike" cap="none" normalizeH="0" baseline="0" dirty="0">
                <a:ln>
                  <a:noFill/>
                </a:ln>
                <a:solidFill>
                  <a:schemeClr val="tx1"/>
                </a:solidFill>
                <a:effectLst/>
                <a:latin typeface="menlo"/>
              </a:rPr>
              <a:t>Volume</a:t>
            </a:r>
            <a:r>
              <a:rPr kumimoji="0" lang="en-US" altLang="en-US" sz="1600" b="0" i="0" u="none" strike="noStrike" cap="none" normalizeH="0" baseline="0" dirty="0">
                <a:ln>
                  <a:noFill/>
                </a:ln>
                <a:solidFill>
                  <a:schemeClr val="tx1"/>
                </a:solidFill>
                <a:effectLst/>
                <a:latin typeface="system-ui"/>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chemeClr val="tx1"/>
                </a:solidFill>
                <a:effectLst/>
                <a:latin typeface="system-ui"/>
              </a:rPr>
              <a:t>Exclude Manual Data</a:t>
            </a:r>
            <a:r>
              <a:rPr kumimoji="0" lang="en-US" altLang="en-US" sz="1600" b="0" i="0" u="none" strike="noStrike" cap="none" normalizeH="0" baseline="0" dirty="0">
                <a:ln>
                  <a:noFill/>
                </a:ln>
                <a:solidFill>
                  <a:schemeClr val="tx1"/>
                </a:solidFill>
                <a:effectLst/>
                <a:latin typeface="system-ui"/>
              </a:rPr>
              <a:t> - In </a:t>
            </a:r>
            <a:r>
              <a:rPr kumimoji="0" lang="en-US" altLang="en-US" sz="1600" b="0" i="0" u="none" strike="noStrike" cap="none" normalizeH="0" baseline="0" dirty="0" err="1">
                <a:ln>
                  <a:noFill/>
                </a:ln>
                <a:solidFill>
                  <a:schemeClr val="tx1"/>
                </a:solidFill>
                <a:effectLst/>
                <a:latin typeface="system-ui"/>
              </a:rPr>
              <a:t>Splited</a:t>
            </a:r>
            <a:r>
              <a:rPr kumimoji="0" lang="en-US" altLang="en-US" sz="1600" b="0" i="0" u="none" strike="noStrike" cap="none" normalizeH="0" baseline="0" dirty="0">
                <a:ln>
                  <a:noFill/>
                </a:ln>
                <a:solidFill>
                  <a:schemeClr val="tx1"/>
                </a:solidFill>
                <a:effectLst/>
                <a:latin typeface="system-ui"/>
              </a:rPr>
              <a:t> Dataset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system-ui"/>
              </a:rPr>
              <a:t>Exclude the data for </a:t>
            </a:r>
            <a:r>
              <a:rPr kumimoji="0" lang="en-US" altLang="en-US" sz="1600" b="1" i="0" u="none" strike="noStrike" cap="none" normalizeH="0" baseline="0" dirty="0">
                <a:ln>
                  <a:noFill/>
                </a:ln>
                <a:solidFill>
                  <a:schemeClr val="tx1"/>
                </a:solidFill>
                <a:effectLst/>
                <a:latin typeface="system-ui"/>
              </a:rPr>
              <a:t>10/17/2024</a:t>
            </a:r>
            <a:r>
              <a:rPr kumimoji="0" lang="en-US" altLang="en-US" sz="1600" b="0" i="0" u="none" strike="noStrike" cap="none" normalizeH="0" baseline="0" dirty="0">
                <a:ln>
                  <a:noFill/>
                </a:ln>
                <a:solidFill>
                  <a:schemeClr val="tx1"/>
                </a:solidFill>
                <a:effectLst/>
                <a:latin typeface="system-ui"/>
              </a:rPr>
              <a:t> as it appears to be inconsistent and unreliable.</a:t>
            </a:r>
          </a:p>
        </p:txBody>
      </p:sp>
      <p:sp>
        <p:nvSpPr>
          <p:cNvPr id="4" name="TextBox 3">
            <a:extLst>
              <a:ext uri="{FF2B5EF4-FFF2-40B4-BE49-F238E27FC236}">
                <a16:creationId xmlns:a16="http://schemas.microsoft.com/office/drawing/2014/main" id="{09F4CBA6-8B24-2F42-95B6-E59260E23DF4}"/>
              </a:ext>
            </a:extLst>
          </p:cNvPr>
          <p:cNvSpPr txBox="1"/>
          <p:nvPr/>
        </p:nvSpPr>
        <p:spPr>
          <a:xfrm>
            <a:off x="2527580" y="568079"/>
            <a:ext cx="7136840" cy="707886"/>
          </a:xfrm>
          <a:prstGeom prst="rect">
            <a:avLst/>
          </a:prstGeom>
          <a:noFill/>
        </p:spPr>
        <p:txBody>
          <a:bodyPr wrap="square">
            <a:spAutoFit/>
          </a:bodyPr>
          <a:lstStyle/>
          <a:p>
            <a:r>
              <a:rPr lang="en-US" sz="4000" b="1" i="1" dirty="0"/>
              <a:t>Splitting the FAANG Dataset</a:t>
            </a:r>
          </a:p>
        </p:txBody>
      </p:sp>
      <p:pic>
        <p:nvPicPr>
          <p:cNvPr id="6" name="Picture 5">
            <a:extLst>
              <a:ext uri="{FF2B5EF4-FFF2-40B4-BE49-F238E27FC236}">
                <a16:creationId xmlns:a16="http://schemas.microsoft.com/office/drawing/2014/main" id="{6A4DE472-E8AB-2F35-040E-338032732BC8}"/>
              </a:ext>
            </a:extLst>
          </p:cNvPr>
          <p:cNvPicPr>
            <a:picLocks noChangeAspect="1"/>
          </p:cNvPicPr>
          <p:nvPr/>
        </p:nvPicPr>
        <p:blipFill>
          <a:blip r:embed="rId3"/>
          <a:stretch>
            <a:fillRect/>
          </a:stretch>
        </p:blipFill>
        <p:spPr>
          <a:xfrm>
            <a:off x="0" y="3576324"/>
            <a:ext cx="12192000" cy="2881107"/>
          </a:xfrm>
          <a:prstGeom prst="rect">
            <a:avLst/>
          </a:prstGeom>
        </p:spPr>
      </p:pic>
    </p:spTree>
    <p:extLst>
      <p:ext uri="{BB962C8B-B14F-4D97-AF65-F5344CB8AC3E}">
        <p14:creationId xmlns:p14="http://schemas.microsoft.com/office/powerpoint/2010/main" val="4125733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DE8CF1-8961-D97F-2F17-035804CD5718}"/>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1C9C0501-B3AA-89F9-43EF-1995500629DF}"/>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dirty="0"/>
          </a:p>
        </p:txBody>
      </p:sp>
      <p:sp>
        <p:nvSpPr>
          <p:cNvPr id="3" name="TextBox 2">
            <a:extLst>
              <a:ext uri="{FF2B5EF4-FFF2-40B4-BE49-F238E27FC236}">
                <a16:creationId xmlns:a16="http://schemas.microsoft.com/office/drawing/2014/main" id="{C63AA699-16D2-F793-B86D-2716AF834615}"/>
              </a:ext>
            </a:extLst>
          </p:cNvPr>
          <p:cNvSpPr txBox="1"/>
          <p:nvPr/>
        </p:nvSpPr>
        <p:spPr>
          <a:xfrm>
            <a:off x="3120430" y="584030"/>
            <a:ext cx="6574134" cy="954107"/>
          </a:xfrm>
          <a:prstGeom prst="rect">
            <a:avLst/>
          </a:prstGeom>
          <a:noFill/>
        </p:spPr>
        <p:txBody>
          <a:bodyPr wrap="square">
            <a:spAutoFit/>
          </a:bodyPr>
          <a:lstStyle/>
          <a:p>
            <a:r>
              <a:rPr lang="en-US" sz="2800" b="1" i="1" dirty="0"/>
              <a:t>Two-Stage Approach to FAANG Stock Market Analysis</a:t>
            </a:r>
          </a:p>
        </p:txBody>
      </p:sp>
      <p:sp>
        <p:nvSpPr>
          <p:cNvPr id="10" name="Rectangle 1">
            <a:extLst>
              <a:ext uri="{FF2B5EF4-FFF2-40B4-BE49-F238E27FC236}">
                <a16:creationId xmlns:a16="http://schemas.microsoft.com/office/drawing/2014/main" id="{4AAB31BF-847B-24EE-63C1-A76F86874C94}"/>
              </a:ext>
            </a:extLst>
          </p:cNvPr>
          <p:cNvSpPr>
            <a:spLocks noChangeArrowheads="1"/>
          </p:cNvSpPr>
          <p:nvPr/>
        </p:nvSpPr>
        <p:spPr bwMode="auto">
          <a:xfrm>
            <a:off x="266079" y="2028118"/>
            <a:ext cx="5501674" cy="320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chemeClr val="tx1"/>
                </a:solidFill>
                <a:effectLst/>
                <a:latin typeface="Bierstadt" panose="020B0004020202020204" pitchFamily="34" charset="0"/>
              </a:rPr>
              <a:t>Stage 1: Individual Company Analysis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j-lt"/>
              </a:rPr>
              <a:t>- Performed </a:t>
            </a:r>
            <a:r>
              <a:rPr kumimoji="0" lang="en-US" altLang="en-US" sz="1600" b="1" i="0" u="none" strike="noStrike" cap="none" normalizeH="0" baseline="0" dirty="0">
                <a:ln>
                  <a:noFill/>
                </a:ln>
                <a:solidFill>
                  <a:schemeClr val="tx1"/>
                </a:solidFill>
                <a:effectLst/>
                <a:latin typeface="+mj-lt"/>
              </a:rPr>
              <a:t>standard financial analysis</a:t>
            </a:r>
            <a:r>
              <a:rPr kumimoji="0" lang="en-US" altLang="en-US" sz="1600" b="0" i="0" u="none" strike="noStrike" cap="none" normalizeH="0" baseline="0" dirty="0">
                <a:ln>
                  <a:noFill/>
                </a:ln>
                <a:solidFill>
                  <a:schemeClr val="tx1"/>
                </a:solidFill>
                <a:effectLst/>
                <a:latin typeface="+mj-lt"/>
              </a:rPr>
              <a:t> for each company: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j-lt"/>
              </a:rPr>
              <a:t>Stock price trends</a:t>
            </a:r>
            <a:r>
              <a:rPr kumimoji="0" lang="en-US" altLang="en-US" sz="1600" b="0" i="0" u="none" strike="noStrike" cap="none" normalizeH="0" baseline="0" dirty="0">
                <a:ln>
                  <a:noFill/>
                </a:ln>
                <a:solidFill>
                  <a:schemeClr val="tx1"/>
                </a:solidFill>
                <a:effectLst/>
                <a:latin typeface="+mj-lt"/>
              </a:rPr>
              <a:t> (historical performance)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j-lt"/>
              </a:rPr>
              <a:t>Volume and volatility patterns</a:t>
            </a:r>
            <a:endParaRPr kumimoji="0" lang="en-US" altLang="en-US" sz="1600" b="0" i="0" u="none" strike="noStrike" cap="none" normalizeH="0" baseline="0" dirty="0">
              <a:ln>
                <a:noFill/>
              </a:ln>
              <a:solidFill>
                <a:schemeClr val="tx1"/>
              </a:solidFill>
              <a:effectLst/>
              <a:latin typeface="+mj-l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j-lt"/>
              </a:rPr>
              <a:t>Moving averages</a:t>
            </a:r>
            <a:r>
              <a:rPr kumimoji="0" lang="en-US" altLang="en-US" sz="1600" b="0" i="0" u="none" strike="noStrike" cap="none" normalizeH="0" baseline="0" dirty="0">
                <a:ln>
                  <a:noFill/>
                </a:ln>
                <a:solidFill>
                  <a:schemeClr val="tx1"/>
                </a:solidFill>
                <a:effectLst/>
                <a:latin typeface="+mj-lt"/>
              </a:rPr>
              <a:t> (6M, 12M, 24M smoothing)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j-lt"/>
              </a:rPr>
              <a:t>Profitability KPIs</a:t>
            </a:r>
            <a:r>
              <a:rPr kumimoji="0" lang="en-US" altLang="en-US" sz="1600" b="0" i="0" u="none" strike="noStrike" cap="none" normalizeH="0" baseline="0" dirty="0">
                <a:ln>
                  <a:noFill/>
                </a:ln>
                <a:solidFill>
                  <a:schemeClr val="tx1"/>
                </a:solidFill>
                <a:effectLst/>
                <a:latin typeface="+mj-lt"/>
              </a:rPr>
              <a:t> (EPS, ROE, Net Margin, Free Cash Flow)</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mj-lt"/>
              </a:rPr>
              <a:t>- Built </a:t>
            </a:r>
            <a:r>
              <a:rPr kumimoji="0" lang="en-US" altLang="en-US" sz="1600" b="1" i="0" u="none" strike="noStrike" cap="none" normalizeH="0" baseline="0" dirty="0">
                <a:ln>
                  <a:noFill/>
                </a:ln>
                <a:solidFill>
                  <a:schemeClr val="tx1"/>
                </a:solidFill>
                <a:effectLst/>
                <a:latin typeface="+mj-lt"/>
              </a:rPr>
              <a:t>company-specific dashboards</a:t>
            </a:r>
            <a:r>
              <a:rPr kumimoji="0" lang="en-US" altLang="en-US" sz="1600" b="0" i="0" u="none" strike="noStrike" cap="none" normalizeH="0" baseline="0" dirty="0">
                <a:ln>
                  <a:noFill/>
                </a:ln>
                <a:solidFill>
                  <a:schemeClr val="tx1"/>
                </a:solidFill>
                <a:effectLst/>
                <a:latin typeface="+mj-lt"/>
              </a:rPr>
              <a:t> to evaluate: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j-lt"/>
              </a:rPr>
              <a:t>How the company performs over time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j-lt"/>
              </a:rPr>
              <a:t>Whether it’s growing or maturing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j-lt"/>
              </a:rPr>
              <a:t>Its financial health and market sentiment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A9F20D0-53CD-A4B8-83D0-3879299498F7}"/>
              </a:ext>
            </a:extLst>
          </p:cNvPr>
          <p:cNvSpPr>
            <a:spLocks noChangeArrowheads="1"/>
          </p:cNvSpPr>
          <p:nvPr/>
        </p:nvSpPr>
        <p:spPr bwMode="auto">
          <a:xfrm>
            <a:off x="6096000" y="2028118"/>
            <a:ext cx="5599738" cy="320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chemeClr val="tx1"/>
                </a:solidFill>
                <a:effectLst/>
              </a:rPr>
              <a:t>Stage 2: Cross-Company Comparison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t>- </a:t>
            </a:r>
            <a:r>
              <a:rPr kumimoji="0" lang="en-US" altLang="en-US" sz="1600" b="0" i="0" u="none" strike="noStrike" cap="none" normalizeH="0" baseline="0" dirty="0">
                <a:ln>
                  <a:noFill/>
                </a:ln>
                <a:solidFill>
                  <a:schemeClr val="tx1"/>
                </a:solidFill>
                <a:effectLst/>
              </a:rPr>
              <a:t>Built </a:t>
            </a:r>
            <a:r>
              <a:rPr kumimoji="0" lang="en-US" altLang="en-US" sz="1600" b="1" i="0" u="none" strike="noStrike" cap="none" normalizeH="0" baseline="0" dirty="0">
                <a:ln>
                  <a:noFill/>
                </a:ln>
                <a:solidFill>
                  <a:schemeClr val="tx1"/>
                </a:solidFill>
                <a:effectLst/>
              </a:rPr>
              <a:t>comparison dashboards</a:t>
            </a:r>
            <a:r>
              <a:rPr kumimoji="0" lang="en-US" altLang="en-US" sz="1600" b="0" i="0" u="none" strike="noStrike" cap="none" normalizeH="0" baseline="0" dirty="0">
                <a:ln>
                  <a:noFill/>
                </a:ln>
                <a:solidFill>
                  <a:schemeClr val="tx1"/>
                </a:solidFill>
                <a:effectLst/>
              </a:rPr>
              <a:t> to answer: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rPr>
              <a:t>Who’s more profitable?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rPr>
              <a:t>Who offers the best return per unit of risk?</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rPr>
              <a:t>Which stock may be undervalued?</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rPr>
              <a:t>- Visualized: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rPr>
              <a:t>Valuation Ratios</a:t>
            </a:r>
            <a:r>
              <a:rPr kumimoji="0" lang="en-US" altLang="en-US" sz="1600" b="0" i="0" u="none" strike="noStrike" cap="none" normalizeH="0" baseline="0" dirty="0">
                <a:ln>
                  <a:noFill/>
                </a:ln>
                <a:solidFill>
                  <a:schemeClr val="tx1"/>
                </a:solidFill>
                <a:effectLst/>
              </a:rPr>
              <a:t>: P/E, PEG, EV/EBITDA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rPr>
              <a:t> </a:t>
            </a:r>
            <a:r>
              <a:rPr kumimoji="0" lang="en-US" altLang="en-US" sz="1600" b="1" i="0" u="none" strike="noStrike" cap="none" normalizeH="0" baseline="0" dirty="0">
                <a:ln>
                  <a:noFill/>
                </a:ln>
                <a:solidFill>
                  <a:schemeClr val="tx1"/>
                </a:solidFill>
                <a:effectLst/>
              </a:rPr>
              <a:t>Profitability &amp; Growth Metrics</a:t>
            </a:r>
            <a:r>
              <a:rPr kumimoji="0" lang="en-US" altLang="en-US" sz="1600" b="0" i="0" u="none" strike="noStrike" cap="none" normalizeH="0" baseline="0" dirty="0">
                <a:ln>
                  <a:noFill/>
                </a:ln>
                <a:solidFill>
                  <a:schemeClr val="tx1"/>
                </a:solidFill>
                <a:effectLst/>
              </a:rPr>
              <a:t>: EPS, Net Margin, CAGR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rPr>
              <a:t> </a:t>
            </a:r>
            <a:r>
              <a:rPr kumimoji="0" lang="en-US" altLang="en-US" sz="1600" b="1" i="0" u="none" strike="noStrike" cap="none" normalizeH="0" baseline="0" dirty="0">
                <a:ln>
                  <a:noFill/>
                </a:ln>
                <a:solidFill>
                  <a:schemeClr val="tx1"/>
                </a:solidFill>
                <a:effectLst/>
              </a:rPr>
              <a:t>Risk Metrics</a:t>
            </a:r>
            <a:r>
              <a:rPr kumimoji="0" lang="en-US" altLang="en-US" sz="1600" b="0" i="0" u="none" strike="noStrike" cap="none" normalizeH="0" baseline="0" dirty="0">
                <a:ln>
                  <a:noFill/>
                </a:ln>
                <a:solidFill>
                  <a:schemeClr val="tx1"/>
                </a:solidFill>
                <a:effectLst/>
              </a:rPr>
              <a:t>: Beta, Drawdown, Sharpe Ratio</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rPr>
              <a:t> </a:t>
            </a:r>
            <a:r>
              <a:rPr kumimoji="0" lang="en-US" altLang="en-US" sz="1600" b="1" i="0" u="none" strike="noStrike" cap="none" normalizeH="0" baseline="0" dirty="0">
                <a:ln>
                  <a:noFill/>
                </a:ln>
                <a:solidFill>
                  <a:schemeClr val="tx1"/>
                </a:solidFill>
                <a:effectLst/>
              </a:rPr>
              <a:t>Market Cap, Volume, Free Cash Flow</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lang="en-US" altLang="en-US" sz="1600" dirty="0"/>
              <a:t>- </a:t>
            </a:r>
            <a:r>
              <a:rPr kumimoji="0" lang="en-US" altLang="en-US" sz="1600" b="0" i="0" u="none" strike="noStrike" cap="none" normalizeH="0" baseline="0" dirty="0">
                <a:ln>
                  <a:noFill/>
                </a:ln>
                <a:solidFill>
                  <a:schemeClr val="tx1"/>
                </a:solidFill>
                <a:effectLst/>
              </a:rPr>
              <a:t>Created </a:t>
            </a:r>
            <a:r>
              <a:rPr kumimoji="0" lang="en-US" altLang="en-US" sz="1600" b="1" i="0" u="none" strike="noStrike" cap="none" normalizeH="0" baseline="0" dirty="0">
                <a:ln>
                  <a:noFill/>
                </a:ln>
                <a:solidFill>
                  <a:schemeClr val="tx1"/>
                </a:solidFill>
                <a:effectLst/>
              </a:rPr>
              <a:t>recommendation models</a:t>
            </a:r>
            <a:r>
              <a:rPr kumimoji="0" lang="en-US" altLang="en-US" sz="1600" b="0" i="0" u="none" strike="noStrike" cap="none" normalizeH="0" baseline="0" dirty="0">
                <a:ln>
                  <a:noFill/>
                </a:ln>
                <a:solidFill>
                  <a:schemeClr val="tx1"/>
                </a:solidFill>
                <a:effectLst/>
              </a:rPr>
              <a:t> based on KPIs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50370818-F36F-D7EB-9CA2-7C4B17A9231D}"/>
              </a:ext>
            </a:extLst>
          </p:cNvPr>
          <p:cNvSpPr txBox="1"/>
          <p:nvPr/>
        </p:nvSpPr>
        <p:spPr>
          <a:xfrm>
            <a:off x="165596" y="5456255"/>
            <a:ext cx="5702641" cy="1354217"/>
          </a:xfrm>
          <a:prstGeom prst="rect">
            <a:avLst/>
          </a:prstGeom>
          <a:noFill/>
        </p:spPr>
        <p:txBody>
          <a:bodyPr wrap="square" rtlCol="0">
            <a:spAutoFit/>
          </a:bodyPr>
          <a:lstStyle/>
          <a:p>
            <a:r>
              <a:rPr lang="en-US" sz="1600" i="1" dirty="0">
                <a:latin typeface="Bierstadt" panose="020B0004020202020204" pitchFamily="34" charset="0"/>
              </a:rPr>
              <a:t>At this stage, our goal was to treat each FAANG stock as its own business case. We analyzed its trends, efficiency, and investor behavior — almost like giving each company its financial report card.</a:t>
            </a:r>
          </a:p>
          <a:p>
            <a:endParaRPr lang="en-US" dirty="0"/>
          </a:p>
        </p:txBody>
      </p:sp>
      <p:sp>
        <p:nvSpPr>
          <p:cNvPr id="15" name="TextBox 14">
            <a:extLst>
              <a:ext uri="{FF2B5EF4-FFF2-40B4-BE49-F238E27FC236}">
                <a16:creationId xmlns:a16="http://schemas.microsoft.com/office/drawing/2014/main" id="{CA4253B5-2C58-F7BF-91CE-7CE4ADA0A2C6}"/>
              </a:ext>
            </a:extLst>
          </p:cNvPr>
          <p:cNvSpPr txBox="1"/>
          <p:nvPr/>
        </p:nvSpPr>
        <p:spPr>
          <a:xfrm>
            <a:off x="6341153" y="5456255"/>
            <a:ext cx="5599738" cy="1077218"/>
          </a:xfrm>
          <a:prstGeom prst="rect">
            <a:avLst/>
          </a:prstGeom>
          <a:noFill/>
        </p:spPr>
        <p:txBody>
          <a:bodyPr wrap="square" rtlCol="0">
            <a:spAutoFit/>
          </a:bodyPr>
          <a:lstStyle/>
          <a:p>
            <a:r>
              <a:rPr lang="en-US" sz="1600" i="1" dirty="0">
                <a:latin typeface="Bierstadt" panose="020B0004020202020204" pitchFamily="34" charset="0"/>
              </a:rPr>
              <a:t>At this stage, our goal was to treat each FAANG stock as its own business case. We analyzed its trends, efficiency, and investor behavior — almost like giving each company its financial report card.</a:t>
            </a:r>
          </a:p>
        </p:txBody>
      </p:sp>
      <p:cxnSp>
        <p:nvCxnSpPr>
          <p:cNvPr id="17" name="Straight Connector 16">
            <a:extLst>
              <a:ext uri="{FF2B5EF4-FFF2-40B4-BE49-F238E27FC236}">
                <a16:creationId xmlns:a16="http://schemas.microsoft.com/office/drawing/2014/main" id="{E099AA28-54B3-EF67-A3C5-A79E9217CF1F}"/>
              </a:ext>
            </a:extLst>
          </p:cNvPr>
          <p:cNvCxnSpPr>
            <a:cxnSpLocks/>
          </p:cNvCxnSpPr>
          <p:nvPr/>
        </p:nvCxnSpPr>
        <p:spPr>
          <a:xfrm>
            <a:off x="5767753" y="2200589"/>
            <a:ext cx="0" cy="4332884"/>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0999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CE3805-7710-948F-16D4-DC71CE836B0A}"/>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605E921E-7BCC-A749-B0AA-4B4D7CB69432}"/>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sp>
        <p:nvSpPr>
          <p:cNvPr id="5" name="TextBox 4">
            <a:extLst>
              <a:ext uri="{FF2B5EF4-FFF2-40B4-BE49-F238E27FC236}">
                <a16:creationId xmlns:a16="http://schemas.microsoft.com/office/drawing/2014/main" id="{10EFC873-9306-22D4-9136-1349576917AC}"/>
              </a:ext>
            </a:extLst>
          </p:cNvPr>
          <p:cNvSpPr txBox="1"/>
          <p:nvPr/>
        </p:nvSpPr>
        <p:spPr>
          <a:xfrm>
            <a:off x="3464169" y="795048"/>
            <a:ext cx="6104372" cy="461665"/>
          </a:xfrm>
          <a:prstGeom prst="rect">
            <a:avLst/>
          </a:prstGeom>
          <a:noFill/>
        </p:spPr>
        <p:txBody>
          <a:bodyPr wrap="square">
            <a:spAutoFit/>
          </a:bodyPr>
          <a:lstStyle/>
          <a:p>
            <a:r>
              <a:rPr lang="en-US" sz="2400" b="1" i="1" dirty="0"/>
              <a:t>Company Performance Overview</a:t>
            </a:r>
          </a:p>
        </p:txBody>
      </p:sp>
      <p:sp>
        <p:nvSpPr>
          <p:cNvPr id="8" name="TextBox 7">
            <a:extLst>
              <a:ext uri="{FF2B5EF4-FFF2-40B4-BE49-F238E27FC236}">
                <a16:creationId xmlns:a16="http://schemas.microsoft.com/office/drawing/2014/main" id="{F2E19D2F-6BD7-3668-AC3A-DCF3D17C7A2F}"/>
              </a:ext>
            </a:extLst>
          </p:cNvPr>
          <p:cNvSpPr txBox="1"/>
          <p:nvPr/>
        </p:nvSpPr>
        <p:spPr>
          <a:xfrm>
            <a:off x="556848" y="1951672"/>
            <a:ext cx="8164284" cy="1477328"/>
          </a:xfrm>
          <a:prstGeom prst="rect">
            <a:avLst/>
          </a:prstGeom>
          <a:noFill/>
        </p:spPr>
        <p:txBody>
          <a:bodyPr wrap="square">
            <a:spAutoFit/>
          </a:bodyPr>
          <a:lstStyle/>
          <a:p>
            <a:r>
              <a:rPr lang="en-US" dirty="0"/>
              <a:t>Let’s begin by understanding how this stock has performed over the past year.</a:t>
            </a:r>
            <a:br>
              <a:rPr lang="en-US" dirty="0"/>
            </a:br>
            <a:r>
              <a:rPr lang="en-US" dirty="0"/>
              <a:t>The current price is </a:t>
            </a:r>
            <a:r>
              <a:rPr lang="en-US" b="1" dirty="0"/>
              <a:t>$187.53</a:t>
            </a:r>
            <a:r>
              <a:rPr lang="en-US" dirty="0"/>
              <a:t>, which represents a </a:t>
            </a:r>
            <a:r>
              <a:rPr lang="en-US" b="1" dirty="0"/>
              <a:t>gain of $59.40</a:t>
            </a:r>
            <a:r>
              <a:rPr lang="en-US" dirty="0"/>
              <a:t> from a year ago — that’s a remarkable </a:t>
            </a:r>
            <a:r>
              <a:rPr lang="en-US" b="1" dirty="0"/>
              <a:t>+46.36% increase</a:t>
            </a:r>
            <a:r>
              <a:rPr lang="en-US" dirty="0"/>
              <a:t> in value.</a:t>
            </a:r>
            <a:br>
              <a:rPr lang="en-US" dirty="0"/>
            </a:br>
            <a:r>
              <a:rPr lang="en-US" dirty="0"/>
              <a:t>This performance shows strong investor confidence and market momentum during this period.</a:t>
            </a:r>
          </a:p>
        </p:txBody>
      </p:sp>
      <p:pic>
        <p:nvPicPr>
          <p:cNvPr id="10" name="Picture 9">
            <a:extLst>
              <a:ext uri="{FF2B5EF4-FFF2-40B4-BE49-F238E27FC236}">
                <a16:creationId xmlns:a16="http://schemas.microsoft.com/office/drawing/2014/main" id="{C0C7E829-E386-58AA-DF3D-516C736C82C2}"/>
              </a:ext>
            </a:extLst>
          </p:cNvPr>
          <p:cNvPicPr>
            <a:picLocks noChangeAspect="1"/>
          </p:cNvPicPr>
          <p:nvPr/>
        </p:nvPicPr>
        <p:blipFill>
          <a:blip r:embed="rId3"/>
          <a:stretch>
            <a:fillRect/>
          </a:stretch>
        </p:blipFill>
        <p:spPr>
          <a:xfrm>
            <a:off x="1713454" y="3809648"/>
            <a:ext cx="7667785" cy="2546701"/>
          </a:xfrm>
          <a:prstGeom prst="rect">
            <a:avLst/>
          </a:prstGeom>
        </p:spPr>
      </p:pic>
    </p:spTree>
    <p:extLst>
      <p:ext uri="{BB962C8B-B14F-4D97-AF65-F5344CB8AC3E}">
        <p14:creationId xmlns:p14="http://schemas.microsoft.com/office/powerpoint/2010/main" val="323473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932B21-4CD0-0263-FFF1-AA9F00249AA9}"/>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0BF5D31C-FF6E-F355-CEFE-478C620A899D}"/>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8</a:t>
            </a:fld>
            <a:endParaRPr lang="en-US" dirty="0"/>
          </a:p>
        </p:txBody>
      </p:sp>
      <p:sp>
        <p:nvSpPr>
          <p:cNvPr id="2" name="TextBox 1">
            <a:extLst>
              <a:ext uri="{FF2B5EF4-FFF2-40B4-BE49-F238E27FC236}">
                <a16:creationId xmlns:a16="http://schemas.microsoft.com/office/drawing/2014/main" id="{6E19672D-238C-53B3-8792-EF68AE44596E}"/>
              </a:ext>
            </a:extLst>
          </p:cNvPr>
          <p:cNvSpPr txBox="1"/>
          <p:nvPr/>
        </p:nvSpPr>
        <p:spPr>
          <a:xfrm>
            <a:off x="3597314" y="817716"/>
            <a:ext cx="5385916" cy="461665"/>
          </a:xfrm>
          <a:prstGeom prst="rect">
            <a:avLst/>
          </a:prstGeom>
          <a:noFill/>
        </p:spPr>
        <p:txBody>
          <a:bodyPr wrap="square" rtlCol="0">
            <a:spAutoFit/>
          </a:bodyPr>
          <a:lstStyle/>
          <a:p>
            <a:r>
              <a:rPr lang="en-US" sz="2400" b="1" i="1" dirty="0"/>
              <a:t>Price Trend Over the Past Year</a:t>
            </a:r>
          </a:p>
        </p:txBody>
      </p:sp>
      <p:sp>
        <p:nvSpPr>
          <p:cNvPr id="4" name="TextBox 3">
            <a:extLst>
              <a:ext uri="{FF2B5EF4-FFF2-40B4-BE49-F238E27FC236}">
                <a16:creationId xmlns:a16="http://schemas.microsoft.com/office/drawing/2014/main" id="{A06BF023-7FB0-A264-543C-F577979FEDDE}"/>
              </a:ext>
            </a:extLst>
          </p:cNvPr>
          <p:cNvSpPr txBox="1"/>
          <p:nvPr/>
        </p:nvSpPr>
        <p:spPr>
          <a:xfrm>
            <a:off x="376817" y="1872064"/>
            <a:ext cx="10766804" cy="1200329"/>
          </a:xfrm>
          <a:prstGeom prst="rect">
            <a:avLst/>
          </a:prstGeom>
          <a:noFill/>
        </p:spPr>
        <p:txBody>
          <a:bodyPr wrap="square">
            <a:spAutoFit/>
          </a:bodyPr>
          <a:lstStyle/>
          <a:p>
            <a:r>
              <a:rPr lang="en-US" dirty="0"/>
              <a:t>Here’s how the price evolved day by day.</a:t>
            </a:r>
            <a:br>
              <a:rPr lang="en-US" dirty="0"/>
            </a:br>
            <a:r>
              <a:rPr lang="en-US" dirty="0"/>
              <a:t>We can identify clear uptrends, corrections, and consolidation zones.</a:t>
            </a:r>
            <a:br>
              <a:rPr lang="en-US" dirty="0"/>
            </a:br>
            <a:r>
              <a:rPr lang="en-US" dirty="0"/>
              <a:t>This trend analysis helps us recognize </a:t>
            </a:r>
            <a:r>
              <a:rPr lang="en-US" b="1" dirty="0"/>
              <a:t>long-term direction</a:t>
            </a:r>
            <a:r>
              <a:rPr lang="en-US" dirty="0"/>
              <a:t> and </a:t>
            </a:r>
            <a:r>
              <a:rPr lang="en-US" b="1" dirty="0"/>
              <a:t>volatility levels</a:t>
            </a:r>
            <a:r>
              <a:rPr lang="en-US" dirty="0"/>
              <a:t>, which are crucial for strategic decisions.</a:t>
            </a:r>
          </a:p>
        </p:txBody>
      </p:sp>
      <p:pic>
        <p:nvPicPr>
          <p:cNvPr id="6" name="Picture 5">
            <a:extLst>
              <a:ext uri="{FF2B5EF4-FFF2-40B4-BE49-F238E27FC236}">
                <a16:creationId xmlns:a16="http://schemas.microsoft.com/office/drawing/2014/main" id="{A12D96CD-6687-E308-612B-FD925102AD7D}"/>
              </a:ext>
            </a:extLst>
          </p:cNvPr>
          <p:cNvPicPr>
            <a:picLocks noChangeAspect="1"/>
          </p:cNvPicPr>
          <p:nvPr/>
        </p:nvPicPr>
        <p:blipFill>
          <a:blip r:embed="rId3"/>
          <a:stretch>
            <a:fillRect/>
          </a:stretch>
        </p:blipFill>
        <p:spPr>
          <a:xfrm>
            <a:off x="3099749" y="3072393"/>
            <a:ext cx="6933363" cy="3368600"/>
          </a:xfrm>
          <a:prstGeom prst="rect">
            <a:avLst/>
          </a:prstGeom>
        </p:spPr>
      </p:pic>
    </p:spTree>
    <p:extLst>
      <p:ext uri="{BB962C8B-B14F-4D97-AF65-F5344CB8AC3E}">
        <p14:creationId xmlns:p14="http://schemas.microsoft.com/office/powerpoint/2010/main" val="3059485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DB7154-AE04-D67A-3DB8-3DA973EFF4BE}"/>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E77F7AC5-09B1-F26C-377A-F0C485141016}"/>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9</a:t>
            </a:fld>
            <a:endParaRPr lang="en-US" dirty="0"/>
          </a:p>
        </p:txBody>
      </p:sp>
      <p:sp>
        <p:nvSpPr>
          <p:cNvPr id="2" name="TextBox 1">
            <a:extLst>
              <a:ext uri="{FF2B5EF4-FFF2-40B4-BE49-F238E27FC236}">
                <a16:creationId xmlns:a16="http://schemas.microsoft.com/office/drawing/2014/main" id="{BCB660CD-061D-830B-E7A5-BAC18901FA24}"/>
              </a:ext>
            </a:extLst>
          </p:cNvPr>
          <p:cNvSpPr txBox="1"/>
          <p:nvPr/>
        </p:nvSpPr>
        <p:spPr>
          <a:xfrm>
            <a:off x="3024553" y="834013"/>
            <a:ext cx="5757705" cy="461665"/>
          </a:xfrm>
          <a:prstGeom prst="rect">
            <a:avLst/>
          </a:prstGeom>
          <a:noFill/>
        </p:spPr>
        <p:txBody>
          <a:bodyPr wrap="square" rtlCol="0">
            <a:spAutoFit/>
          </a:bodyPr>
          <a:lstStyle/>
          <a:p>
            <a:r>
              <a:rPr lang="en-US" sz="2400" b="1" i="1" dirty="0"/>
              <a:t>Candlestick Patterns &amp; Market Behavior</a:t>
            </a:r>
          </a:p>
        </p:txBody>
      </p:sp>
      <p:sp>
        <p:nvSpPr>
          <p:cNvPr id="3" name="TextBox 2">
            <a:extLst>
              <a:ext uri="{FF2B5EF4-FFF2-40B4-BE49-F238E27FC236}">
                <a16:creationId xmlns:a16="http://schemas.microsoft.com/office/drawing/2014/main" id="{B2E8D056-359B-848E-F44C-A7DCB26B25A9}"/>
              </a:ext>
            </a:extLst>
          </p:cNvPr>
          <p:cNvSpPr txBox="1"/>
          <p:nvPr/>
        </p:nvSpPr>
        <p:spPr>
          <a:xfrm>
            <a:off x="301450" y="1685111"/>
            <a:ext cx="8480808" cy="1477328"/>
          </a:xfrm>
          <a:prstGeom prst="rect">
            <a:avLst/>
          </a:prstGeom>
          <a:noFill/>
        </p:spPr>
        <p:txBody>
          <a:bodyPr wrap="square" rtlCol="0">
            <a:spAutoFit/>
          </a:bodyPr>
          <a:lstStyle/>
          <a:p>
            <a:r>
              <a:rPr lang="en-US" dirty="0"/>
              <a:t>Candlestick charts give deeper insights into market psychology.</a:t>
            </a:r>
            <a:br>
              <a:rPr lang="en-US" dirty="0"/>
            </a:br>
            <a:r>
              <a:rPr lang="en-US" b="1" dirty="0"/>
              <a:t>Green candles</a:t>
            </a:r>
            <a:r>
              <a:rPr lang="en-US" dirty="0"/>
              <a:t> indicate bullish days, while </a:t>
            </a:r>
            <a:r>
              <a:rPr lang="en-US" b="1" dirty="0"/>
              <a:t>red candles</a:t>
            </a:r>
            <a:r>
              <a:rPr lang="en-US" dirty="0"/>
              <a:t> reflect bearish pressure.</a:t>
            </a:r>
            <a:br>
              <a:rPr lang="en-US" dirty="0"/>
            </a:br>
            <a:r>
              <a:rPr lang="en-US" dirty="0"/>
              <a:t>Patterns like </a:t>
            </a:r>
            <a:r>
              <a:rPr lang="en-US" b="1" dirty="0"/>
              <a:t>Hammers</a:t>
            </a:r>
            <a:r>
              <a:rPr lang="en-US" dirty="0"/>
              <a:t>, </a:t>
            </a:r>
            <a:r>
              <a:rPr lang="en-US" b="1" dirty="0"/>
              <a:t>Engulfing formations</a:t>
            </a:r>
            <a:r>
              <a:rPr lang="en-US" dirty="0"/>
              <a:t>, and </a:t>
            </a:r>
            <a:r>
              <a:rPr lang="en-US" b="1" dirty="0" err="1"/>
              <a:t>Doji</a:t>
            </a:r>
            <a:r>
              <a:rPr lang="en-US" dirty="0"/>
              <a:t> help us identify potential </a:t>
            </a:r>
            <a:r>
              <a:rPr lang="en-US" b="1" dirty="0"/>
              <a:t>trend reversals or continuation zones</a:t>
            </a:r>
            <a:r>
              <a:rPr lang="en-US" dirty="0"/>
              <a:t>.</a:t>
            </a:r>
            <a:br>
              <a:rPr lang="en-US" dirty="0"/>
            </a:br>
            <a:r>
              <a:rPr lang="en-US" dirty="0"/>
              <a:t>This is vital for short-term trading and technical timing.</a:t>
            </a:r>
          </a:p>
        </p:txBody>
      </p:sp>
      <p:pic>
        <p:nvPicPr>
          <p:cNvPr id="5" name="Picture 4">
            <a:extLst>
              <a:ext uri="{FF2B5EF4-FFF2-40B4-BE49-F238E27FC236}">
                <a16:creationId xmlns:a16="http://schemas.microsoft.com/office/drawing/2014/main" id="{A320129A-8445-7987-73D0-5BF66B90409E}"/>
              </a:ext>
            </a:extLst>
          </p:cNvPr>
          <p:cNvPicPr>
            <a:picLocks noChangeAspect="1"/>
          </p:cNvPicPr>
          <p:nvPr/>
        </p:nvPicPr>
        <p:blipFill>
          <a:blip r:embed="rId3"/>
          <a:stretch>
            <a:fillRect/>
          </a:stretch>
        </p:blipFill>
        <p:spPr>
          <a:xfrm>
            <a:off x="6096000" y="3292474"/>
            <a:ext cx="5841493" cy="3429000"/>
          </a:xfrm>
          <a:prstGeom prst="rect">
            <a:avLst/>
          </a:prstGeom>
        </p:spPr>
      </p:pic>
      <p:pic>
        <p:nvPicPr>
          <p:cNvPr id="10" name="Picture 9">
            <a:extLst>
              <a:ext uri="{FF2B5EF4-FFF2-40B4-BE49-F238E27FC236}">
                <a16:creationId xmlns:a16="http://schemas.microsoft.com/office/drawing/2014/main" id="{8A01DA79-4621-5604-C886-47FACEAA643C}"/>
              </a:ext>
            </a:extLst>
          </p:cNvPr>
          <p:cNvPicPr>
            <a:picLocks noChangeAspect="1"/>
          </p:cNvPicPr>
          <p:nvPr/>
        </p:nvPicPr>
        <p:blipFill>
          <a:blip r:embed="rId4"/>
          <a:stretch>
            <a:fillRect/>
          </a:stretch>
        </p:blipFill>
        <p:spPr>
          <a:xfrm>
            <a:off x="186091" y="3551872"/>
            <a:ext cx="5676923" cy="3024554"/>
          </a:xfrm>
          <a:prstGeom prst="rect">
            <a:avLst/>
          </a:prstGeom>
        </p:spPr>
      </p:pic>
    </p:spTree>
    <p:extLst>
      <p:ext uri="{BB962C8B-B14F-4D97-AF65-F5344CB8AC3E}">
        <p14:creationId xmlns:p14="http://schemas.microsoft.com/office/powerpoint/2010/main" val="972609825"/>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{2A88A977-7317-4FE3-9B16-53B1E6092FC9}TF7521aafa-c748-4c40-a498-ba511be234dc5b1b6097_win32-5039330bb2f3</Template>
  <TotalTime>1893</TotalTime>
  <Words>4594</Words>
  <Application>Microsoft Office PowerPoint</Application>
  <PresentationFormat>Widescreen</PresentationFormat>
  <Paragraphs>456</Paragraphs>
  <Slides>37</Slides>
  <Notes>37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Bierstadt</vt:lpstr>
      <vt:lpstr>Calibri</vt:lpstr>
      <vt:lpstr>inherit</vt:lpstr>
      <vt:lpstr>menlo</vt:lpstr>
      <vt:lpstr>Source Sans Pro</vt:lpstr>
      <vt:lpstr>system-ui</vt:lpstr>
      <vt:lpstr>Tenorite</vt:lpstr>
      <vt:lpstr>Custom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Shady Mayez Fanyar Aazr</dc:creator>
  <cp:lastModifiedBy>Shady Mayez Fanyar Aazr</cp:lastModifiedBy>
  <cp:revision>9</cp:revision>
  <dcterms:created xsi:type="dcterms:W3CDTF">2025-08-06T12:31:59Z</dcterms:created>
  <dcterms:modified xsi:type="dcterms:W3CDTF">2025-08-07T20:10:32Z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