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6"/>
    <p:restoredTop sz="94626"/>
  </p:normalViewPr>
  <p:slideViewPr>
    <p:cSldViewPr snapToGrid="0">
      <p:cViewPr>
        <p:scale>
          <a:sx n="90" d="100"/>
          <a:sy n="90" d="100"/>
        </p:scale>
        <p:origin x="5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400657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2800" dirty="0"/>
              <a:t>Cab Industry Investment Analysis and Recommendations</a:t>
            </a:r>
          </a:p>
          <a:p>
            <a:r>
              <a:rPr lang="en-US" sz="2800" dirty="0"/>
              <a:t>Hassan </a:t>
            </a:r>
            <a:r>
              <a:rPr lang="en-US" sz="2800" dirty="0" err="1"/>
              <a:t>Eisa</a:t>
            </a:r>
            <a:endParaRPr lang="en-US" sz="2800" dirty="0"/>
          </a:p>
          <a:p>
            <a:r>
              <a:rPr lang="en-US" sz="2800" b="1" dirty="0"/>
              <a:t>Friday, 21</a:t>
            </a:r>
            <a:r>
              <a:rPr lang="en-US" sz="2800" b="1" baseline="30000" dirty="0"/>
              <a:t>st</a:t>
            </a:r>
            <a:r>
              <a:rPr lang="en-US" sz="2800" b="1" dirty="0"/>
              <a:t> of June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Code Snippets (Python) : 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Age Group Analysis: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Creating age groups</a:t>
            </a: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bins = [0, 18, 35, 50, 100]</a:t>
            </a: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labels = ['&lt;18', '18-35', '36-50', '50+']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['Age Group'] = </a:t>
            </a:r>
            <a:r>
              <a:rPr lang="en-US" b="1" dirty="0" err="1">
                <a:solidFill>
                  <a:srgbClr val="FF6600"/>
                </a:solidFill>
              </a:rPr>
              <a:t>pd.cut</a:t>
            </a:r>
            <a:r>
              <a:rPr lang="en-US" b="1" dirty="0">
                <a:solidFill>
                  <a:srgbClr val="FF6600"/>
                </a:solidFill>
              </a:rPr>
              <a:t>(</a:t>
            </a:r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['Age'], bins=bins, labels=labels)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Age group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age_group_counts</a:t>
            </a:r>
            <a:r>
              <a:rPr lang="en-US" b="1" dirty="0">
                <a:solidFill>
                  <a:srgbClr val="FF6600"/>
                </a:solidFill>
              </a:rPr>
              <a:t> = </a:t>
            </a:r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['Age Group'].</a:t>
            </a:r>
            <a:r>
              <a:rPr lang="en-US" b="1" dirty="0" err="1">
                <a:solidFill>
                  <a:srgbClr val="FF6600"/>
                </a:solidFill>
              </a:rPr>
              <a:t>value_counts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Plotting age group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plt.figure</a:t>
            </a:r>
            <a:r>
              <a:rPr lang="en-US" b="1" dirty="0">
                <a:solidFill>
                  <a:srgbClr val="FF6600"/>
                </a:solidFill>
              </a:rPr>
              <a:t>(</a:t>
            </a:r>
            <a:r>
              <a:rPr lang="en-US" b="1" dirty="0" err="1">
                <a:solidFill>
                  <a:srgbClr val="FF6600"/>
                </a:solidFill>
              </a:rPr>
              <a:t>figsize</a:t>
            </a:r>
            <a:r>
              <a:rPr lang="en-US" b="1" dirty="0">
                <a:solidFill>
                  <a:srgbClr val="FF6600"/>
                </a:solidFill>
              </a:rPr>
              <a:t>=(8, 6))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age_group_counts.plot</a:t>
            </a:r>
            <a:r>
              <a:rPr lang="en-US" b="1" dirty="0">
                <a:solidFill>
                  <a:srgbClr val="FF6600"/>
                </a:solidFill>
              </a:rPr>
              <a:t>(kind='bar', color='purple')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plt.title</a:t>
            </a:r>
            <a:r>
              <a:rPr lang="en-US" b="1" dirty="0">
                <a:solidFill>
                  <a:srgbClr val="FF6600"/>
                </a:solidFill>
              </a:rPr>
              <a:t>('Customer Age Group Distribution')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plt.xlabel</a:t>
            </a:r>
            <a:r>
              <a:rPr lang="en-US" b="1" dirty="0">
                <a:solidFill>
                  <a:srgbClr val="FF6600"/>
                </a:solidFill>
              </a:rPr>
              <a:t>('Age Group')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plt.ylabel</a:t>
            </a:r>
            <a:r>
              <a:rPr lang="en-US" b="1" dirty="0">
                <a:solidFill>
                  <a:srgbClr val="FF6600"/>
                </a:solidFill>
              </a:rPr>
              <a:t>('Number of Customers')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plt.show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Code Snippets (Python) : 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Age Group-wise Customer Reach: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Assuming customer reach is measured in terms of number of rides or some other metric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Age group customer reach (e.g., number of rides per age group)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age_group_reach</a:t>
            </a:r>
            <a:r>
              <a:rPr lang="en-US" b="1" dirty="0">
                <a:solidFill>
                  <a:srgbClr val="FF6600"/>
                </a:solidFill>
              </a:rPr>
              <a:t> = </a:t>
            </a:r>
            <a:r>
              <a:rPr lang="en-US" b="1" dirty="0" err="1">
                <a:solidFill>
                  <a:srgbClr val="FF6600"/>
                </a:solidFill>
              </a:rPr>
              <a:t>df.groupby</a:t>
            </a:r>
            <a:r>
              <a:rPr lang="en-US" b="1" dirty="0">
                <a:solidFill>
                  <a:srgbClr val="FF6600"/>
                </a:solidFill>
              </a:rPr>
              <a:t>('Age Group')['Number of Rides'].sum()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Plotting age group customer reach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plt.figure</a:t>
            </a:r>
            <a:r>
              <a:rPr lang="en-US" b="1" dirty="0">
                <a:solidFill>
                  <a:srgbClr val="FF6600"/>
                </a:solidFill>
              </a:rPr>
              <a:t>(</a:t>
            </a:r>
            <a:r>
              <a:rPr lang="en-US" b="1" dirty="0" err="1">
                <a:solidFill>
                  <a:srgbClr val="FF6600"/>
                </a:solidFill>
              </a:rPr>
              <a:t>figsize</a:t>
            </a:r>
            <a:r>
              <a:rPr lang="en-US" b="1" dirty="0">
                <a:solidFill>
                  <a:srgbClr val="FF6600"/>
                </a:solidFill>
              </a:rPr>
              <a:t>=(8, 6))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age_group_reach.plot</a:t>
            </a:r>
            <a:r>
              <a:rPr lang="en-US" b="1" dirty="0">
                <a:solidFill>
                  <a:srgbClr val="FF6600"/>
                </a:solidFill>
              </a:rPr>
              <a:t>(kind='bar', color='orange')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plt.title</a:t>
            </a:r>
            <a:r>
              <a:rPr lang="en-US" b="1" dirty="0">
                <a:solidFill>
                  <a:srgbClr val="FF6600"/>
                </a:solidFill>
              </a:rPr>
              <a:t>('Customer Reach by Age Group')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plt.xlabel</a:t>
            </a:r>
            <a:r>
              <a:rPr lang="en-US" b="1" dirty="0">
                <a:solidFill>
                  <a:srgbClr val="FF6600"/>
                </a:solidFill>
              </a:rPr>
              <a:t>('Age Group')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plt.ylabel</a:t>
            </a:r>
            <a:r>
              <a:rPr lang="en-US" b="1" dirty="0">
                <a:solidFill>
                  <a:srgbClr val="FF6600"/>
                </a:solidFill>
              </a:rPr>
              <a:t>('Number of Rides')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plt.show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0FC55B8-13FC-055D-B7B1-134235AF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2" y="-2"/>
            <a:ext cx="6458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A graph of a group of people&#10;&#10;Description automatically generated">
            <a:extLst>
              <a:ext uri="{FF2B5EF4-FFF2-40B4-BE49-F238E27FC236}">
                <a16:creationId xmlns:a16="http://schemas.microsoft.com/office/drawing/2014/main" id="{A4AD3F62-CF12-FEC5-A5D6-AA4147150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0" y="0"/>
            <a:ext cx="645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lnSpcReduction="1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The seasonal trends analysis aims to uncover patterns in customer demand and profitability over different time periods, such as days of the week and months of the year.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Additionally, forecasting future profits based on historical data is a key part of this analysis.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Day-wise Demand Analysis: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Analyze customer demand on different days of the week to identify peak and off-peak days.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Month-wise Profit Analysis: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Analyze the monthly profit trends to understand seasonality in profitability.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Forecast for 2019: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Forecast profits for the year 2019 based on historical data using a time series forecasting method.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32500" lnSpcReduction="20000"/>
          </a:bodyPr>
          <a:lstStyle/>
          <a:p>
            <a:pPr algn="l"/>
            <a:r>
              <a:rPr lang="en-US" sz="5100" dirty="0">
                <a:solidFill>
                  <a:srgbClr val="FF6600"/>
                </a:solidFill>
              </a:rPr>
              <a:t>Code Snippets (Python):</a:t>
            </a:r>
          </a:p>
          <a:p>
            <a:pPr algn="l"/>
            <a:endParaRPr lang="en-US" sz="5100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FF6600"/>
                </a:solidFill>
              </a:rPr>
              <a:t>Day-wise Demand Analysis:</a:t>
            </a:r>
          </a:p>
          <a:p>
            <a:pPr algn="l"/>
            <a:endParaRPr lang="en-US" sz="3400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import pandas as pd</a:t>
            </a: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import </a:t>
            </a:r>
            <a:r>
              <a:rPr lang="en-US" sz="3400" b="1" dirty="0" err="1">
                <a:solidFill>
                  <a:srgbClr val="FF6600"/>
                </a:solidFill>
              </a:rPr>
              <a:t>matplotlib.pyplot</a:t>
            </a:r>
            <a:r>
              <a:rPr lang="en-US" sz="3400" b="1" dirty="0">
                <a:solidFill>
                  <a:srgbClr val="FF6600"/>
                </a:solidFill>
              </a:rPr>
              <a:t> as </a:t>
            </a:r>
            <a:r>
              <a:rPr lang="en-US" sz="3400" b="1" dirty="0" err="1">
                <a:solidFill>
                  <a:srgbClr val="FF6600"/>
                </a:solidFill>
              </a:rPr>
              <a:t>plt</a:t>
            </a:r>
            <a:endParaRPr lang="en-US" sz="3400" b="1" dirty="0">
              <a:solidFill>
                <a:srgbClr val="FF6600"/>
              </a:solidFill>
            </a:endParaRP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Assuming data is already loaded into a </a:t>
            </a:r>
            <a:r>
              <a:rPr lang="en-US" sz="3400" b="1" dirty="0" err="1">
                <a:solidFill>
                  <a:srgbClr val="FF6600"/>
                </a:solidFill>
              </a:rPr>
              <a:t>DataFrame</a:t>
            </a:r>
            <a:r>
              <a:rPr lang="en-US" sz="3400" b="1" dirty="0">
                <a:solidFill>
                  <a:srgbClr val="FF6600"/>
                </a:solidFill>
              </a:rPr>
              <a:t> called '</a:t>
            </a:r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'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Convert the date column to datetime format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['Date of Travel'] = </a:t>
            </a:r>
            <a:r>
              <a:rPr lang="en-US" sz="3400" b="1" dirty="0" err="1">
                <a:solidFill>
                  <a:srgbClr val="FF6600"/>
                </a:solidFill>
              </a:rPr>
              <a:t>pd.to_datetime</a:t>
            </a:r>
            <a:r>
              <a:rPr lang="en-US" sz="3400" b="1" dirty="0">
                <a:solidFill>
                  <a:srgbClr val="FF6600"/>
                </a:solidFill>
              </a:rPr>
              <a:t>(</a:t>
            </a:r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['Date of Travel'])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Extract the day of the week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['Day of Week'] = </a:t>
            </a:r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['Date of Travel'].</a:t>
            </a:r>
            <a:r>
              <a:rPr lang="en-US" sz="3400" b="1" dirty="0" err="1">
                <a:solidFill>
                  <a:srgbClr val="FF6600"/>
                </a:solidFill>
              </a:rPr>
              <a:t>dt.day_name</a:t>
            </a:r>
            <a:r>
              <a:rPr lang="en-US" sz="34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Calculate the number of rides per day of the week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day_demand</a:t>
            </a:r>
            <a:r>
              <a:rPr lang="en-US" sz="3400" b="1" dirty="0">
                <a:solidFill>
                  <a:srgbClr val="FF6600"/>
                </a:solidFill>
              </a:rPr>
              <a:t> = </a:t>
            </a:r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['Day of Week'].</a:t>
            </a:r>
            <a:r>
              <a:rPr lang="en-US" sz="3400" b="1" dirty="0" err="1">
                <a:solidFill>
                  <a:srgbClr val="FF6600"/>
                </a:solidFill>
              </a:rPr>
              <a:t>value_counts</a:t>
            </a:r>
            <a:r>
              <a:rPr lang="en-US" sz="3400" b="1" dirty="0">
                <a:solidFill>
                  <a:srgbClr val="FF6600"/>
                </a:solidFill>
              </a:rPr>
              <a:t>().</a:t>
            </a:r>
            <a:r>
              <a:rPr lang="en-US" sz="3400" b="1" dirty="0" err="1">
                <a:solidFill>
                  <a:srgbClr val="FF6600"/>
                </a:solidFill>
              </a:rPr>
              <a:t>sort_index</a:t>
            </a:r>
            <a:r>
              <a:rPr lang="en-US" sz="34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Plotting the day-wise demand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plt.figure</a:t>
            </a:r>
            <a:r>
              <a:rPr lang="en-US" sz="3400" b="1" dirty="0">
                <a:solidFill>
                  <a:srgbClr val="FF6600"/>
                </a:solidFill>
              </a:rPr>
              <a:t>(</a:t>
            </a:r>
            <a:r>
              <a:rPr lang="en-US" sz="3400" b="1" dirty="0" err="1">
                <a:solidFill>
                  <a:srgbClr val="FF6600"/>
                </a:solidFill>
              </a:rPr>
              <a:t>figsize</a:t>
            </a:r>
            <a:r>
              <a:rPr lang="en-US" sz="3400" b="1" dirty="0">
                <a:solidFill>
                  <a:srgbClr val="FF6600"/>
                </a:solidFill>
              </a:rPr>
              <a:t>=(10, 6))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day_demand.plot</a:t>
            </a:r>
            <a:r>
              <a:rPr lang="en-US" sz="3400" b="1" dirty="0">
                <a:solidFill>
                  <a:srgbClr val="FF6600"/>
                </a:solidFill>
              </a:rPr>
              <a:t>(kind='bar', color='</a:t>
            </a:r>
            <a:r>
              <a:rPr lang="en-US" sz="3400" b="1" dirty="0" err="1">
                <a:solidFill>
                  <a:srgbClr val="FF6600"/>
                </a:solidFill>
              </a:rPr>
              <a:t>skyblue</a:t>
            </a:r>
            <a:r>
              <a:rPr lang="en-US" sz="3400" b="1" dirty="0">
                <a:solidFill>
                  <a:srgbClr val="FF6600"/>
                </a:solidFill>
              </a:rPr>
              <a:t>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plt.title</a:t>
            </a:r>
            <a:r>
              <a:rPr lang="en-US" sz="3400" b="1" dirty="0">
                <a:solidFill>
                  <a:srgbClr val="FF6600"/>
                </a:solidFill>
              </a:rPr>
              <a:t>('Day-wise Demand Analysis')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plt.xlabel</a:t>
            </a:r>
            <a:r>
              <a:rPr lang="en-US" sz="3400" b="1" dirty="0">
                <a:solidFill>
                  <a:srgbClr val="FF6600"/>
                </a:solidFill>
              </a:rPr>
              <a:t>('Day of the Week')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plt.ylabel</a:t>
            </a:r>
            <a:r>
              <a:rPr lang="en-US" sz="3400" b="1" dirty="0">
                <a:solidFill>
                  <a:srgbClr val="FF6600"/>
                </a:solidFill>
              </a:rPr>
              <a:t>('Number of Rides')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plt.show</a:t>
            </a:r>
            <a:r>
              <a:rPr lang="en-US" sz="34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40000" lnSpcReduction="20000"/>
          </a:bodyPr>
          <a:lstStyle/>
          <a:p>
            <a:pPr algn="l"/>
            <a:r>
              <a:rPr lang="en-US" sz="5100" dirty="0">
                <a:solidFill>
                  <a:srgbClr val="FF6600"/>
                </a:solidFill>
              </a:rPr>
              <a:t>Code Snippets (Python):</a:t>
            </a:r>
          </a:p>
          <a:p>
            <a:pPr algn="l"/>
            <a:endParaRPr lang="en-US" sz="5100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FF6600"/>
                </a:solidFill>
              </a:rPr>
              <a:t>Month-wise Profit Analysis:</a:t>
            </a:r>
          </a:p>
          <a:p>
            <a:pPr algn="l"/>
            <a:endParaRPr lang="en-US" sz="3400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Extract the month from the date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['Month'] = </a:t>
            </a:r>
            <a:r>
              <a:rPr lang="en-US" sz="3400" b="1" dirty="0" err="1">
                <a:solidFill>
                  <a:srgbClr val="FF6600"/>
                </a:solidFill>
              </a:rPr>
              <a:t>df</a:t>
            </a:r>
            <a:r>
              <a:rPr lang="en-US" sz="3400" b="1" dirty="0">
                <a:solidFill>
                  <a:srgbClr val="FF6600"/>
                </a:solidFill>
              </a:rPr>
              <a:t>['Date of Travel'].</a:t>
            </a:r>
            <a:r>
              <a:rPr lang="en-US" sz="3400" b="1" dirty="0" err="1">
                <a:solidFill>
                  <a:srgbClr val="FF6600"/>
                </a:solidFill>
              </a:rPr>
              <a:t>dt.month_name</a:t>
            </a:r>
            <a:r>
              <a:rPr lang="en-US" sz="34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Calculate the total profit per month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monthly_profit</a:t>
            </a:r>
            <a:r>
              <a:rPr lang="en-US" sz="3400" b="1" dirty="0">
                <a:solidFill>
                  <a:srgbClr val="FF6600"/>
                </a:solidFill>
              </a:rPr>
              <a:t> = </a:t>
            </a:r>
            <a:r>
              <a:rPr lang="en-US" sz="3400" b="1" dirty="0" err="1">
                <a:solidFill>
                  <a:srgbClr val="FF6600"/>
                </a:solidFill>
              </a:rPr>
              <a:t>df.groupby</a:t>
            </a:r>
            <a:r>
              <a:rPr lang="en-US" sz="3400" b="1" dirty="0">
                <a:solidFill>
                  <a:srgbClr val="FF6600"/>
                </a:solidFill>
              </a:rPr>
              <a:t>('Month')['Profit'].sum()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Reorder the months for proper visualization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months_order</a:t>
            </a:r>
            <a:r>
              <a:rPr lang="en-US" sz="3400" b="1" dirty="0">
                <a:solidFill>
                  <a:srgbClr val="FF6600"/>
                </a:solidFill>
              </a:rPr>
              <a:t> = ['January', 'February', 'March', 'April', 'May', 'June', </a:t>
            </a: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                'July', 'August', 'September', 'October', 'November', 'December']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monthly_profit</a:t>
            </a:r>
            <a:r>
              <a:rPr lang="en-US" sz="3400" b="1" dirty="0">
                <a:solidFill>
                  <a:srgbClr val="FF6600"/>
                </a:solidFill>
              </a:rPr>
              <a:t> = </a:t>
            </a:r>
            <a:r>
              <a:rPr lang="en-US" sz="3400" b="1" dirty="0" err="1">
                <a:solidFill>
                  <a:srgbClr val="FF6600"/>
                </a:solidFill>
              </a:rPr>
              <a:t>monthly_profit.reindex</a:t>
            </a:r>
            <a:r>
              <a:rPr lang="en-US" sz="3400" b="1" dirty="0">
                <a:solidFill>
                  <a:srgbClr val="FF6600"/>
                </a:solidFill>
              </a:rPr>
              <a:t>(</a:t>
            </a:r>
            <a:r>
              <a:rPr lang="en-US" sz="3400" b="1" dirty="0" err="1">
                <a:solidFill>
                  <a:srgbClr val="FF6600"/>
                </a:solidFill>
              </a:rPr>
              <a:t>months_order</a:t>
            </a:r>
            <a:r>
              <a:rPr lang="en-US" sz="3400" b="1" dirty="0">
                <a:solidFill>
                  <a:srgbClr val="FF6600"/>
                </a:solidFill>
              </a:rPr>
              <a:t>)</a:t>
            </a:r>
          </a:p>
          <a:p>
            <a:pPr algn="l"/>
            <a:endParaRPr lang="en-US" sz="3400" b="1" dirty="0">
              <a:solidFill>
                <a:srgbClr val="FF6600"/>
              </a:solidFill>
            </a:endParaRPr>
          </a:p>
          <a:p>
            <a:pPr algn="l"/>
            <a:r>
              <a:rPr lang="en-US" sz="3400" b="1" dirty="0">
                <a:solidFill>
                  <a:srgbClr val="FF6600"/>
                </a:solidFill>
              </a:rPr>
              <a:t># Plotting the month-wise profit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plt.figure</a:t>
            </a:r>
            <a:r>
              <a:rPr lang="en-US" sz="3400" b="1" dirty="0">
                <a:solidFill>
                  <a:srgbClr val="FF6600"/>
                </a:solidFill>
              </a:rPr>
              <a:t>(</a:t>
            </a:r>
            <a:r>
              <a:rPr lang="en-US" sz="3400" b="1" dirty="0" err="1">
                <a:solidFill>
                  <a:srgbClr val="FF6600"/>
                </a:solidFill>
              </a:rPr>
              <a:t>figsize</a:t>
            </a:r>
            <a:r>
              <a:rPr lang="en-US" sz="3400" b="1" dirty="0">
                <a:solidFill>
                  <a:srgbClr val="FF6600"/>
                </a:solidFill>
              </a:rPr>
              <a:t>=(12, 6))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monthly_profit.plot</a:t>
            </a:r>
            <a:r>
              <a:rPr lang="en-US" sz="3400" b="1" dirty="0">
                <a:solidFill>
                  <a:srgbClr val="FF6600"/>
                </a:solidFill>
              </a:rPr>
              <a:t>(kind='bar', color='</a:t>
            </a:r>
            <a:r>
              <a:rPr lang="en-US" sz="3400" b="1" dirty="0" err="1">
                <a:solidFill>
                  <a:srgbClr val="FF6600"/>
                </a:solidFill>
              </a:rPr>
              <a:t>lightgreen</a:t>
            </a:r>
            <a:r>
              <a:rPr lang="en-US" sz="3400" b="1" dirty="0">
                <a:solidFill>
                  <a:srgbClr val="FF6600"/>
                </a:solidFill>
              </a:rPr>
              <a:t>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plt.title</a:t>
            </a:r>
            <a:r>
              <a:rPr lang="en-US" sz="3400" b="1" dirty="0">
                <a:solidFill>
                  <a:srgbClr val="FF6600"/>
                </a:solidFill>
              </a:rPr>
              <a:t>('Month-wise Profit Analysis')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plt.xlabel</a:t>
            </a:r>
            <a:r>
              <a:rPr lang="en-US" sz="3400" b="1" dirty="0">
                <a:solidFill>
                  <a:srgbClr val="FF6600"/>
                </a:solidFill>
              </a:rPr>
              <a:t>('Month')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plt.ylabel</a:t>
            </a:r>
            <a:r>
              <a:rPr lang="en-US" sz="3400" b="1" dirty="0">
                <a:solidFill>
                  <a:srgbClr val="FF6600"/>
                </a:solidFill>
              </a:rPr>
              <a:t>('Total Profit')</a:t>
            </a:r>
          </a:p>
          <a:p>
            <a:pPr algn="l"/>
            <a:r>
              <a:rPr lang="en-US" sz="3400" b="1" dirty="0" err="1">
                <a:solidFill>
                  <a:srgbClr val="FF6600"/>
                </a:solidFill>
              </a:rPr>
              <a:t>plt.show</a:t>
            </a:r>
            <a:r>
              <a:rPr lang="en-US" sz="34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25000" lnSpcReduction="20000"/>
          </a:bodyPr>
          <a:lstStyle/>
          <a:p>
            <a:pPr algn="l"/>
            <a:r>
              <a:rPr lang="en-US" sz="5100" dirty="0">
                <a:solidFill>
                  <a:srgbClr val="FF6600"/>
                </a:solidFill>
              </a:rPr>
              <a:t>Code Snippets (Python):</a:t>
            </a:r>
          </a:p>
          <a:p>
            <a:pPr algn="l"/>
            <a:endParaRPr lang="en-US" sz="5100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>
                <a:solidFill>
                  <a:srgbClr val="FF6600"/>
                </a:solidFill>
              </a:rPr>
              <a:t>Profit Forecast for 2019:</a:t>
            </a:r>
          </a:p>
          <a:p>
            <a:pPr algn="l"/>
            <a:endParaRPr lang="en-US" sz="4800" dirty="0">
              <a:solidFill>
                <a:srgbClr val="FF6600"/>
              </a:solidFill>
            </a:endParaRP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import pandas as pd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import </a:t>
            </a:r>
            <a:r>
              <a:rPr lang="en-US" sz="4800" b="1" dirty="0" err="1">
                <a:solidFill>
                  <a:srgbClr val="FF6600"/>
                </a:solidFill>
              </a:rPr>
              <a:t>matplotlib.pyplot</a:t>
            </a:r>
            <a:r>
              <a:rPr lang="en-US" sz="4800" b="1" dirty="0">
                <a:solidFill>
                  <a:srgbClr val="FF6600"/>
                </a:solidFill>
              </a:rPr>
              <a:t> as </a:t>
            </a:r>
            <a:r>
              <a:rPr lang="en-US" sz="4800" b="1" dirty="0" err="1">
                <a:solidFill>
                  <a:srgbClr val="FF6600"/>
                </a:solidFill>
              </a:rPr>
              <a:t>plt</a:t>
            </a:r>
            <a:endParaRPr lang="en-US" sz="4800" b="1" dirty="0">
              <a:solidFill>
                <a:srgbClr val="FF6600"/>
              </a:solidFill>
            </a:endParaRP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from </a:t>
            </a:r>
            <a:r>
              <a:rPr lang="en-US" sz="4800" b="1" dirty="0" err="1">
                <a:solidFill>
                  <a:srgbClr val="FF6600"/>
                </a:solidFill>
              </a:rPr>
              <a:t>statsmodels.tsa.holtwinters</a:t>
            </a:r>
            <a:r>
              <a:rPr lang="en-US" sz="4800" b="1" dirty="0">
                <a:solidFill>
                  <a:srgbClr val="FF6600"/>
                </a:solidFill>
              </a:rPr>
              <a:t> import </a:t>
            </a:r>
            <a:r>
              <a:rPr lang="en-US" sz="4800" b="1" dirty="0" err="1">
                <a:solidFill>
                  <a:srgbClr val="FF6600"/>
                </a:solidFill>
              </a:rPr>
              <a:t>ExponentialSmoothing</a:t>
            </a:r>
            <a:endParaRPr lang="en-US" sz="4800" b="1" dirty="0">
              <a:solidFill>
                <a:srgbClr val="FF6600"/>
              </a:solidFill>
            </a:endParaRP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Assuming data is already loaded into a </a:t>
            </a:r>
            <a:r>
              <a:rPr lang="en-US" sz="4800" b="1" dirty="0" err="1">
                <a:solidFill>
                  <a:srgbClr val="FF6600"/>
                </a:solidFill>
              </a:rPr>
              <a:t>DataFrame</a:t>
            </a:r>
            <a:r>
              <a:rPr lang="en-US" sz="4800" b="1" dirty="0">
                <a:solidFill>
                  <a:srgbClr val="FF6600"/>
                </a:solidFill>
              </a:rPr>
              <a:t> called '</a:t>
            </a:r>
            <a:r>
              <a:rPr lang="en-US" sz="4800" b="1" dirty="0" err="1">
                <a:solidFill>
                  <a:srgbClr val="FF6600"/>
                </a:solidFill>
              </a:rPr>
              <a:t>df</a:t>
            </a:r>
            <a:r>
              <a:rPr lang="en-US" sz="4800" b="1" dirty="0">
                <a:solidFill>
                  <a:srgbClr val="FF6600"/>
                </a:solidFill>
              </a:rPr>
              <a:t>'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Convert the date column to datetime format and set it as index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df</a:t>
            </a:r>
            <a:r>
              <a:rPr lang="en-US" sz="4800" b="1" dirty="0">
                <a:solidFill>
                  <a:srgbClr val="FF6600"/>
                </a:solidFill>
              </a:rPr>
              <a:t>['Date of Travel'] = </a:t>
            </a:r>
            <a:r>
              <a:rPr lang="en-US" sz="4800" b="1" dirty="0" err="1">
                <a:solidFill>
                  <a:srgbClr val="FF6600"/>
                </a:solidFill>
              </a:rPr>
              <a:t>pd.to_datetime</a:t>
            </a:r>
            <a:r>
              <a:rPr lang="en-US" sz="4800" b="1" dirty="0">
                <a:solidFill>
                  <a:srgbClr val="FF6600"/>
                </a:solidFill>
              </a:rPr>
              <a:t>(</a:t>
            </a:r>
            <a:r>
              <a:rPr lang="en-US" sz="4800" b="1" dirty="0" err="1">
                <a:solidFill>
                  <a:srgbClr val="FF6600"/>
                </a:solidFill>
              </a:rPr>
              <a:t>df</a:t>
            </a:r>
            <a:r>
              <a:rPr lang="en-US" sz="4800" b="1" dirty="0">
                <a:solidFill>
                  <a:srgbClr val="FF6600"/>
                </a:solidFill>
              </a:rPr>
              <a:t>['Date of Travel'])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df.set_index</a:t>
            </a:r>
            <a:r>
              <a:rPr lang="en-US" sz="4800" b="1" dirty="0">
                <a:solidFill>
                  <a:srgbClr val="FF6600"/>
                </a:solidFill>
              </a:rPr>
              <a:t>('Date of Travel', </a:t>
            </a:r>
            <a:r>
              <a:rPr lang="en-US" sz="4800" b="1" dirty="0" err="1">
                <a:solidFill>
                  <a:srgbClr val="FF6600"/>
                </a:solidFill>
              </a:rPr>
              <a:t>inplace</a:t>
            </a:r>
            <a:r>
              <a:rPr lang="en-US" sz="4800" b="1" dirty="0">
                <a:solidFill>
                  <a:srgbClr val="FF6600"/>
                </a:solidFill>
              </a:rPr>
              <a:t>=True)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Resample the data to monthly frequency and calculate monthly profit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monthly_profit</a:t>
            </a:r>
            <a:r>
              <a:rPr lang="en-US" sz="4800" b="1" dirty="0">
                <a:solidFill>
                  <a:srgbClr val="FF6600"/>
                </a:solidFill>
              </a:rPr>
              <a:t> = </a:t>
            </a:r>
            <a:r>
              <a:rPr lang="en-US" sz="4800" b="1" dirty="0" err="1">
                <a:solidFill>
                  <a:srgbClr val="FF6600"/>
                </a:solidFill>
              </a:rPr>
              <a:t>df</a:t>
            </a:r>
            <a:r>
              <a:rPr lang="en-US" sz="4800" b="1" dirty="0">
                <a:solidFill>
                  <a:srgbClr val="FF6600"/>
                </a:solidFill>
              </a:rPr>
              <a:t>['Profit'].resample('M').sum()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Fit the Holt-Winters Exponential Smoothing model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model = </a:t>
            </a:r>
            <a:r>
              <a:rPr lang="en-US" sz="4800" b="1" dirty="0" err="1">
                <a:solidFill>
                  <a:srgbClr val="FF6600"/>
                </a:solidFill>
              </a:rPr>
              <a:t>ExponentialSmoothing</a:t>
            </a:r>
            <a:r>
              <a:rPr lang="en-US" sz="4800" b="1" dirty="0">
                <a:solidFill>
                  <a:srgbClr val="FF6600"/>
                </a:solidFill>
              </a:rPr>
              <a:t>(</a:t>
            </a:r>
            <a:r>
              <a:rPr lang="en-US" sz="4800" b="1" dirty="0" err="1">
                <a:solidFill>
                  <a:srgbClr val="FF6600"/>
                </a:solidFill>
              </a:rPr>
              <a:t>monthly_profit</a:t>
            </a:r>
            <a:r>
              <a:rPr lang="en-US" sz="4800" b="1" dirty="0">
                <a:solidFill>
                  <a:srgbClr val="FF6600"/>
                </a:solidFill>
              </a:rPr>
              <a:t>, seasonal='add', </a:t>
            </a:r>
            <a:r>
              <a:rPr lang="en-US" sz="4800" b="1" dirty="0" err="1">
                <a:solidFill>
                  <a:srgbClr val="FF6600"/>
                </a:solidFill>
              </a:rPr>
              <a:t>seasonal_periods</a:t>
            </a:r>
            <a:r>
              <a:rPr lang="en-US" sz="4800" b="1" dirty="0">
                <a:solidFill>
                  <a:srgbClr val="FF6600"/>
                </a:solidFill>
              </a:rPr>
              <a:t>=12)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fit = </a:t>
            </a:r>
            <a:r>
              <a:rPr lang="en-US" sz="4800" b="1" dirty="0" err="1">
                <a:solidFill>
                  <a:srgbClr val="FF6600"/>
                </a:solidFill>
              </a:rPr>
              <a:t>model.fit</a:t>
            </a:r>
            <a:r>
              <a:rPr lang="en-US" sz="4800" b="1" dirty="0">
                <a:solidFill>
                  <a:srgbClr val="FF6600"/>
                </a:solidFill>
              </a:rPr>
              <a:t>()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Forecast for the next 12 months (2019)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forecast = </a:t>
            </a:r>
            <a:r>
              <a:rPr lang="en-US" sz="4800" b="1" dirty="0" err="1">
                <a:solidFill>
                  <a:srgbClr val="FF6600"/>
                </a:solidFill>
              </a:rPr>
              <a:t>fit.forecast</a:t>
            </a:r>
            <a:r>
              <a:rPr lang="en-US" sz="4800" b="1" dirty="0">
                <a:solidFill>
                  <a:srgbClr val="FF6600"/>
                </a:solidFill>
              </a:rPr>
              <a:t>(12)</a:t>
            </a:r>
          </a:p>
          <a:p>
            <a:pPr algn="l"/>
            <a:r>
              <a:rPr lang="en-US" sz="4800" b="1" dirty="0">
                <a:solidFill>
                  <a:srgbClr val="FF6600"/>
                </a:solidFill>
              </a:rPr>
              <a:t># Plotting the actual and forecasted profits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plt.figure</a:t>
            </a:r>
            <a:r>
              <a:rPr lang="en-US" sz="4800" b="1" dirty="0">
                <a:solidFill>
                  <a:srgbClr val="FF6600"/>
                </a:solidFill>
              </a:rPr>
              <a:t>(</a:t>
            </a:r>
            <a:r>
              <a:rPr lang="en-US" sz="4800" b="1" dirty="0" err="1">
                <a:solidFill>
                  <a:srgbClr val="FF6600"/>
                </a:solidFill>
              </a:rPr>
              <a:t>figsize</a:t>
            </a:r>
            <a:r>
              <a:rPr lang="en-US" sz="4800" b="1" dirty="0">
                <a:solidFill>
                  <a:srgbClr val="FF6600"/>
                </a:solidFill>
              </a:rPr>
              <a:t>=(12, 6))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monthly_profit.plot</a:t>
            </a:r>
            <a:r>
              <a:rPr lang="en-US" sz="4800" b="1" dirty="0">
                <a:solidFill>
                  <a:srgbClr val="FF6600"/>
                </a:solidFill>
              </a:rPr>
              <a:t>(label='Actual Profit')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forecast.plot</a:t>
            </a:r>
            <a:r>
              <a:rPr lang="en-US" sz="4800" b="1" dirty="0">
                <a:solidFill>
                  <a:srgbClr val="FF6600"/>
                </a:solidFill>
              </a:rPr>
              <a:t>(label='Forecasted Profit', </a:t>
            </a:r>
            <a:r>
              <a:rPr lang="en-US" sz="4800" b="1" dirty="0" err="1">
                <a:solidFill>
                  <a:srgbClr val="FF6600"/>
                </a:solidFill>
              </a:rPr>
              <a:t>linestyle</a:t>
            </a:r>
            <a:r>
              <a:rPr lang="en-US" sz="4800" b="1" dirty="0">
                <a:solidFill>
                  <a:srgbClr val="FF6600"/>
                </a:solidFill>
              </a:rPr>
              <a:t>='--')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plt.title</a:t>
            </a:r>
            <a:r>
              <a:rPr lang="en-US" sz="4800" b="1" dirty="0">
                <a:solidFill>
                  <a:srgbClr val="FF6600"/>
                </a:solidFill>
              </a:rPr>
              <a:t>('Profit Forecast for 2019')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plt.xlabel</a:t>
            </a:r>
            <a:r>
              <a:rPr lang="en-US" sz="4800" b="1" dirty="0">
                <a:solidFill>
                  <a:srgbClr val="FF6600"/>
                </a:solidFill>
              </a:rPr>
              <a:t>('Date')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plt.ylabel</a:t>
            </a:r>
            <a:r>
              <a:rPr lang="en-US" sz="4800" b="1" dirty="0">
                <a:solidFill>
                  <a:srgbClr val="FF6600"/>
                </a:solidFill>
              </a:rPr>
              <a:t>('Profit')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plt.legend</a:t>
            </a:r>
            <a:r>
              <a:rPr lang="en-US" sz="4800" b="1" dirty="0">
                <a:solidFill>
                  <a:srgbClr val="FF6600"/>
                </a:solidFill>
              </a:rPr>
              <a:t>()</a:t>
            </a:r>
          </a:p>
          <a:p>
            <a:pPr algn="l"/>
            <a:r>
              <a:rPr lang="en-US" sz="4800" b="1" dirty="0" err="1">
                <a:solidFill>
                  <a:srgbClr val="FF6600"/>
                </a:solidFill>
              </a:rPr>
              <a:t>plt.show</a:t>
            </a:r>
            <a:r>
              <a:rPr lang="en-US" sz="4800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sz="4800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sz="4800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D45FDBC4-6817-62A6-17D7-3C44F4C9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0" y="0"/>
            <a:ext cx="645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sz="4800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EC4929D0-2ABF-EE33-57E5-570D6635E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0" y="0"/>
            <a:ext cx="64588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Data Analysis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Profit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Customer Demographics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Seasonal Trends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Recommendations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Conclusion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sz="4800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A0FD8365-E71C-1208-7E69-F5937FCB8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0" y="0"/>
            <a:ext cx="645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5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81002" y="381000"/>
            <a:ext cx="6858002" cy="6096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14997" y="381001"/>
            <a:ext cx="6858004" cy="6096001"/>
          </a:xfrm>
        </p:spPr>
        <p:txBody>
          <a:bodyPr vert="vert270">
            <a:normAutofit/>
          </a:bodyPr>
          <a:lstStyle/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sz="3200" dirty="0">
                <a:solidFill>
                  <a:srgbClr val="FF6600"/>
                </a:solidFill>
              </a:rPr>
              <a:t>Investment Recommendation:</a:t>
            </a:r>
          </a:p>
          <a:p>
            <a:pPr algn="l"/>
            <a:endParaRPr lang="en-US" sz="3200" dirty="0">
              <a:solidFill>
                <a:srgbClr val="FF6600"/>
              </a:solidFill>
            </a:endParaRPr>
          </a:p>
          <a:p>
            <a:pPr algn="l"/>
            <a:r>
              <a:rPr lang="en-US" sz="3200" dirty="0">
                <a:solidFill>
                  <a:srgbClr val="FF6600"/>
                </a:solidFill>
              </a:rPr>
              <a:t>Yellow Cab: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Based on the analysis, Yellow Cab shows a consistent upward trend in profitability, a diverse and balanced customer demographic, and a strong market presence across various regions. These factors make Yellow Cab a more stable and promising investment opportunity.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81002" y="381000"/>
            <a:ext cx="6858002" cy="6096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14997" y="381001"/>
            <a:ext cx="6858004" cy="6096001"/>
          </a:xfrm>
        </p:spPr>
        <p:txBody>
          <a:bodyPr vert="vert270">
            <a:normAutofit lnSpcReduction="1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Strategic Improvements for Pink Cab: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Market Penetration: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Focus on increasing market penetration in regions where Yellow Cab has a stronger presence. Tailored marketing strategies and promotions could help capture a larger market share.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Customer Retention: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Implement loyalty programs and customer satisfaction initiatives to improve retention rates. Understanding and addressing the reasons for customer churn can help retain a larger customer 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Promotions: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Utilize the insights from seasonal trends to introduce targeted promotions during peak demand periods and off-peak discounts to boost usage and profitability.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81002" y="381000"/>
            <a:ext cx="6858002" cy="6096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14997" y="381001"/>
            <a:ext cx="6858004" cy="6096001"/>
          </a:xfrm>
        </p:spPr>
        <p:txBody>
          <a:bodyPr vert="vert270"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6600"/>
                </a:solidFill>
              </a:rPr>
              <a:t>Yellow Cab </a:t>
            </a:r>
            <a:r>
              <a:rPr lang="en-US" sz="4000" dirty="0">
                <a:solidFill>
                  <a:srgbClr val="FF6600"/>
                </a:solidFill>
              </a:rPr>
              <a:t>is recommended for investment due to its consistent performance and strong market positioning.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6600"/>
                </a:solidFill>
              </a:rPr>
              <a:t>Pink Cab </a:t>
            </a:r>
            <a:r>
              <a:rPr lang="en-US" sz="4000" dirty="0">
                <a:solidFill>
                  <a:srgbClr val="FF6600"/>
                </a:solidFill>
              </a:rPr>
              <a:t>can improve its competitiveness with targeted strategic initiatives aimed at market expansion and customer retention.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END OF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 lnSpcReduction="10000"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r>
              <a:rPr lang="en-US" sz="4300" dirty="0">
                <a:solidFill>
                  <a:srgbClr val="FF6600"/>
                </a:solidFill>
              </a:rPr>
              <a:t>Hassan </a:t>
            </a:r>
            <a:r>
              <a:rPr lang="en-US" sz="4300" dirty="0" err="1">
                <a:solidFill>
                  <a:srgbClr val="FF6600"/>
                </a:solidFill>
              </a:rPr>
              <a:t>Eisa</a:t>
            </a:r>
            <a:endParaRPr lang="en-US" sz="4300" dirty="0">
              <a:solidFill>
                <a:srgbClr val="FF6600"/>
              </a:solidFill>
            </a:endParaRP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85000" lnSpcReduction="2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</a:t>
            </a:r>
            <a:r>
              <a:rPr lang="en-US" sz="3200" dirty="0">
                <a:solidFill>
                  <a:srgbClr val="FF6600"/>
                </a:solidFill>
              </a:rPr>
              <a:t>The analysis was conducted to evaluate the performance of two cab companies, Yellow Cab and Pink Cab, to determine which company is a better investment opportunity for XYZ. The analysis included: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Loading and preparing the dataset, which contains customer demographics, transaction details, and trip information.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Analyzing overall and yearly profits for both companies.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Examining customer demographics such as gender, age, and income distribution.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Assessing customer retention rates.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Evaluating geographical reach and performance across different cities.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600"/>
                </a:solidFill>
              </a:rPr>
              <a:t>Identifying seasonal trends in demand and profitability.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77500" lnSpcReduction="2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   </a:t>
            </a:r>
            <a:r>
              <a:rPr lang="en-US" sz="3200" dirty="0">
                <a:solidFill>
                  <a:srgbClr val="FF6600"/>
                </a:solidFill>
              </a:rPr>
              <a:t>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Profit Comparison: Determine which company generates higher overall and yearly profits.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Customer Insights: Analyze the demographics of the customer base for both companies.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Retention Rates: Evaluate which company has better customer retention.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Geographical Analysis: Compare the market reach and performance in various cities.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Seasonal Trends: Identify patterns in demand and profitability across different times of the year.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solidFill>
                  <a:srgbClr val="FF6600"/>
                </a:solidFill>
              </a:rPr>
              <a:t>Investment Recommendation: Based on the analysis, recommend the better investment opportunity for XYZ, and provide strategic improvement suggestions for the other company.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85000" lnSpcReduction="2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   </a:t>
            </a:r>
            <a:r>
              <a:rPr lang="en-US" sz="3200" dirty="0">
                <a:solidFill>
                  <a:srgbClr val="FF6600"/>
                </a:solidFill>
              </a:rPr>
              <a:t>Loading &amp; Preparing Data:</a:t>
            </a:r>
          </a:p>
          <a:p>
            <a:pPr algn="l"/>
            <a:r>
              <a:rPr lang="en-US" sz="3200" dirty="0">
                <a:solidFill>
                  <a:srgbClr val="FF6600"/>
                </a:solidFill>
              </a:rPr>
              <a:t>The dataset includes customer demographics, transaction details, and trip information.</a:t>
            </a:r>
          </a:p>
          <a:p>
            <a:pPr algn="l"/>
            <a:endParaRPr lang="en-US" sz="3200" dirty="0">
              <a:solidFill>
                <a:srgbClr val="FF6600"/>
              </a:solidFill>
            </a:endParaRPr>
          </a:p>
          <a:p>
            <a:pPr algn="l"/>
            <a:r>
              <a:rPr lang="en-US" sz="2100" dirty="0">
                <a:solidFill>
                  <a:srgbClr val="FF6600"/>
                </a:solidFill>
              </a:rPr>
              <a:t>Loading the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Used the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load_csv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’</a:t>
            </a:r>
            <a:r>
              <a:rPr lang="en-US" sz="2100" dirty="0">
                <a:solidFill>
                  <a:srgbClr val="FF6600"/>
                </a:solidFill>
              </a:rPr>
              <a:t> function to load a CSV file into a Pandas </a:t>
            </a:r>
            <a:r>
              <a:rPr lang="en-US" sz="2100" dirty="0" err="1">
                <a:solidFill>
                  <a:srgbClr val="FF6600"/>
                </a:solidFill>
              </a:rPr>
              <a:t>DataFrame</a:t>
            </a:r>
            <a:r>
              <a:rPr lang="en-US" sz="2100" dirty="0">
                <a:solidFill>
                  <a:srgbClr val="FF66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It handles errors such as file not found, empty file, and other unexpected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The dataset is loaded using the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pd.read_csv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()’</a:t>
            </a:r>
            <a:r>
              <a:rPr lang="en-US" sz="2100" dirty="0">
                <a:solidFill>
                  <a:srgbClr val="FF6600"/>
                </a:solidFill>
              </a:rPr>
              <a:t> function, and a preview of the data is printed using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data.head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()’</a:t>
            </a:r>
            <a:r>
              <a:rPr lang="en-US" sz="2100" dirty="0">
                <a:solidFill>
                  <a:srgbClr val="FF6600"/>
                </a:solidFill>
              </a:rPr>
              <a:t>.</a:t>
            </a:r>
          </a:p>
          <a:p>
            <a:pPr algn="l"/>
            <a:endParaRPr lang="en-US" sz="2100" dirty="0">
              <a:solidFill>
                <a:srgbClr val="FF6600"/>
              </a:solidFill>
            </a:endParaRPr>
          </a:p>
          <a:p>
            <a:pPr algn="l"/>
            <a:r>
              <a:rPr lang="en-US" sz="2100" dirty="0">
                <a:solidFill>
                  <a:srgbClr val="FF6600"/>
                </a:solidFill>
              </a:rPr>
              <a:t>Preparing the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The ‘Date of Travel’ column is converted to datetime format using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pd.to_datetime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()’</a:t>
            </a:r>
            <a:r>
              <a:rPr lang="en-US" sz="2100" dirty="0">
                <a:solidFill>
                  <a:srgbClr val="FF66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Missing values are removed with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data.dropna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(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inplace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=True)’</a:t>
            </a:r>
            <a:r>
              <a:rPr lang="en-US" sz="2100" dirty="0">
                <a:solidFill>
                  <a:srgbClr val="FF66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A new column ‘</a:t>
            </a:r>
            <a:r>
              <a:rPr lang="en-US" sz="2100" dirty="0" err="1">
                <a:solidFill>
                  <a:srgbClr val="FF6600"/>
                </a:solidFill>
              </a:rPr>
              <a:t>Age_Group</a:t>
            </a:r>
            <a:r>
              <a:rPr lang="en-US" sz="2100" dirty="0">
                <a:solidFill>
                  <a:srgbClr val="FF6600"/>
                </a:solidFill>
              </a:rPr>
              <a:t>’ is created based on the ‘Age’ column using the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categorize_age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’ </a:t>
            </a:r>
            <a:r>
              <a:rPr lang="en-US" sz="2100" dirty="0">
                <a:solidFill>
                  <a:srgbClr val="FF6600"/>
                </a:solidFill>
              </a:rPr>
              <a:t>function, which categorizes age into groups: ‘&lt;18’, ‘18-35’, ‘36-50’, and ‘50+’.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6600"/>
                </a:solidFill>
              </a:rPr>
              <a:t>The first few rows of the cleaned and prepared data are displayed using 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‘</a:t>
            </a:r>
            <a:r>
              <a:rPr lang="en-US" sz="2100" dirty="0" err="1">
                <a:solidFill>
                  <a:srgbClr val="FF6600"/>
                </a:solidFill>
                <a:highlight>
                  <a:srgbClr val="FFFF00"/>
                </a:highlight>
              </a:rPr>
              <a:t>data.head</a:t>
            </a:r>
            <a:r>
              <a:rPr lang="en-US" sz="2100" dirty="0">
                <a:solidFill>
                  <a:srgbClr val="FF6600"/>
                </a:solidFill>
                <a:highlight>
                  <a:srgbClr val="FFFF00"/>
                </a:highlight>
              </a:rPr>
              <a:t>()</a:t>
            </a:r>
            <a:r>
              <a:rPr lang="en-US" sz="2100" dirty="0">
                <a:solidFill>
                  <a:srgbClr val="FF6600"/>
                </a:solidFill>
              </a:rPr>
              <a:t>’.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endParaRPr lang="en-US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A graph of a graph showing the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1B6A3424-21E3-278E-74A6-C9BE26B1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0" y="1"/>
            <a:ext cx="645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The customer demographics analysis focuses on understanding the characteristics of the customer base for Yellow Cab and Pink Cab.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Key attributes analyzed include gender, age, and income class distributions.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Performed 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 by 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 by Income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 by Age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Age Group-wise Customer Reach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Code Snippets (Python) :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Gender Analysis: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import pandas as pd</a:t>
            </a: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import </a:t>
            </a:r>
            <a:r>
              <a:rPr lang="en-US" b="1" dirty="0" err="1">
                <a:solidFill>
                  <a:srgbClr val="FF6600"/>
                </a:solidFill>
              </a:rPr>
              <a:t>matplotlib.pyplot</a:t>
            </a:r>
            <a:r>
              <a:rPr lang="en-US" b="1" dirty="0">
                <a:solidFill>
                  <a:srgbClr val="FF6600"/>
                </a:solidFill>
              </a:rPr>
              <a:t> as </a:t>
            </a:r>
            <a:r>
              <a:rPr lang="en-US" b="1" dirty="0" err="1">
                <a:solidFill>
                  <a:srgbClr val="FF6600"/>
                </a:solidFill>
              </a:rPr>
              <a:t>plt</a:t>
            </a:r>
            <a:endParaRPr lang="en-US" b="1" dirty="0">
              <a:solidFill>
                <a:srgbClr val="FF6600"/>
              </a:solidFill>
            </a:endParaRP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Assuming data is already loaded into a </a:t>
            </a:r>
            <a:r>
              <a:rPr lang="en-US" b="1" dirty="0" err="1">
                <a:solidFill>
                  <a:srgbClr val="FF6600"/>
                </a:solidFill>
              </a:rPr>
              <a:t>DataFrame</a:t>
            </a:r>
            <a:r>
              <a:rPr lang="en-US" b="1" dirty="0">
                <a:solidFill>
                  <a:srgbClr val="FF6600"/>
                </a:solidFill>
              </a:rPr>
              <a:t> called '</a:t>
            </a:r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'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Gender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gender_counts</a:t>
            </a:r>
            <a:r>
              <a:rPr lang="en-US" b="1" dirty="0">
                <a:solidFill>
                  <a:srgbClr val="FF6600"/>
                </a:solidFill>
              </a:rPr>
              <a:t> = </a:t>
            </a:r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['Gender'].</a:t>
            </a:r>
            <a:r>
              <a:rPr lang="en-US" b="1" dirty="0" err="1">
                <a:solidFill>
                  <a:srgbClr val="FF6600"/>
                </a:solidFill>
              </a:rPr>
              <a:t>value_counts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Plotting gender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plt.figure</a:t>
            </a:r>
            <a:r>
              <a:rPr lang="en-US" b="1" dirty="0">
                <a:solidFill>
                  <a:srgbClr val="FF6600"/>
                </a:solidFill>
              </a:rPr>
              <a:t>(</a:t>
            </a:r>
            <a:r>
              <a:rPr lang="en-US" b="1" dirty="0" err="1">
                <a:solidFill>
                  <a:srgbClr val="FF6600"/>
                </a:solidFill>
              </a:rPr>
              <a:t>figsize</a:t>
            </a:r>
            <a:r>
              <a:rPr lang="en-US" b="1" dirty="0">
                <a:solidFill>
                  <a:srgbClr val="FF6600"/>
                </a:solidFill>
              </a:rPr>
              <a:t>=(8, 6))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gender_counts.plot</a:t>
            </a:r>
            <a:r>
              <a:rPr lang="en-US" b="1" dirty="0">
                <a:solidFill>
                  <a:srgbClr val="FF6600"/>
                </a:solidFill>
              </a:rPr>
              <a:t>(kind='bar', color=['blue', 'pink'])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plt.title</a:t>
            </a:r>
            <a:r>
              <a:rPr lang="en-US" b="1" dirty="0">
                <a:solidFill>
                  <a:srgbClr val="FF6600"/>
                </a:solidFill>
              </a:rPr>
              <a:t>('Customer Gender Distribution')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plt.xlabel</a:t>
            </a:r>
            <a:r>
              <a:rPr lang="en-US" b="1" dirty="0">
                <a:solidFill>
                  <a:srgbClr val="FF6600"/>
                </a:solidFill>
              </a:rPr>
              <a:t>('Gender')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plt.ylabel</a:t>
            </a:r>
            <a:r>
              <a:rPr lang="en-US" b="1" dirty="0">
                <a:solidFill>
                  <a:srgbClr val="FF6600"/>
                </a:solidFill>
              </a:rPr>
              <a:t>('Number of Customers')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plt.show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Customer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Code Snippets (Python) : 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Income Class Analysis: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Assuming income classes are categorized in the 'Income </a:t>
            </a:r>
            <a:r>
              <a:rPr lang="en-US" b="1" dirty="0" err="1">
                <a:solidFill>
                  <a:srgbClr val="FF6600"/>
                </a:solidFill>
              </a:rPr>
              <a:t>Class'</a:t>
            </a:r>
            <a:r>
              <a:rPr lang="en-US" b="1" dirty="0">
                <a:solidFill>
                  <a:srgbClr val="FF6600"/>
                </a:solidFill>
              </a:rPr>
              <a:t> column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Income class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income_class_counts</a:t>
            </a:r>
            <a:r>
              <a:rPr lang="en-US" b="1" dirty="0">
                <a:solidFill>
                  <a:srgbClr val="FF6600"/>
                </a:solidFill>
              </a:rPr>
              <a:t> = </a:t>
            </a:r>
            <a:r>
              <a:rPr lang="en-US" b="1" dirty="0" err="1">
                <a:solidFill>
                  <a:srgbClr val="FF6600"/>
                </a:solidFill>
              </a:rPr>
              <a:t>df</a:t>
            </a:r>
            <a:r>
              <a:rPr lang="en-US" b="1" dirty="0">
                <a:solidFill>
                  <a:srgbClr val="FF6600"/>
                </a:solidFill>
              </a:rPr>
              <a:t>['Income </a:t>
            </a:r>
            <a:r>
              <a:rPr lang="en-US" b="1" dirty="0" err="1">
                <a:solidFill>
                  <a:srgbClr val="FF6600"/>
                </a:solidFill>
              </a:rPr>
              <a:t>Class'</a:t>
            </a:r>
            <a:r>
              <a:rPr lang="en-US" b="1" dirty="0">
                <a:solidFill>
                  <a:srgbClr val="FF6600"/>
                </a:solidFill>
              </a:rPr>
              <a:t>].</a:t>
            </a:r>
            <a:r>
              <a:rPr lang="en-US" b="1" dirty="0" err="1">
                <a:solidFill>
                  <a:srgbClr val="FF6600"/>
                </a:solidFill>
              </a:rPr>
              <a:t>value_counts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b="1" dirty="0">
              <a:solidFill>
                <a:srgbClr val="FF6600"/>
              </a:solidFill>
            </a:endParaRPr>
          </a:p>
          <a:p>
            <a:pPr algn="l"/>
            <a:r>
              <a:rPr lang="en-US" b="1" dirty="0">
                <a:solidFill>
                  <a:srgbClr val="FF6600"/>
                </a:solidFill>
              </a:rPr>
              <a:t># Plotting income class distribution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plt.figure</a:t>
            </a:r>
            <a:r>
              <a:rPr lang="en-US" b="1" dirty="0">
                <a:solidFill>
                  <a:srgbClr val="FF6600"/>
                </a:solidFill>
              </a:rPr>
              <a:t>(</a:t>
            </a:r>
            <a:r>
              <a:rPr lang="en-US" b="1" dirty="0" err="1">
                <a:solidFill>
                  <a:srgbClr val="FF6600"/>
                </a:solidFill>
              </a:rPr>
              <a:t>figsize</a:t>
            </a:r>
            <a:r>
              <a:rPr lang="en-US" b="1" dirty="0">
                <a:solidFill>
                  <a:srgbClr val="FF6600"/>
                </a:solidFill>
              </a:rPr>
              <a:t>=(8, 6))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income_class_counts.plot</a:t>
            </a:r>
            <a:r>
              <a:rPr lang="en-US" b="1" dirty="0">
                <a:solidFill>
                  <a:srgbClr val="FF6600"/>
                </a:solidFill>
              </a:rPr>
              <a:t>(kind='bar', color='green')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plt.title</a:t>
            </a:r>
            <a:r>
              <a:rPr lang="en-US" b="1" dirty="0">
                <a:solidFill>
                  <a:srgbClr val="FF6600"/>
                </a:solidFill>
              </a:rPr>
              <a:t>('Customer Income Class Distribution')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plt.xlabel</a:t>
            </a:r>
            <a:r>
              <a:rPr lang="en-US" b="1" dirty="0">
                <a:solidFill>
                  <a:srgbClr val="FF6600"/>
                </a:solidFill>
              </a:rPr>
              <a:t>('Income </a:t>
            </a:r>
            <a:r>
              <a:rPr lang="en-US" b="1" dirty="0" err="1">
                <a:solidFill>
                  <a:srgbClr val="FF6600"/>
                </a:solidFill>
              </a:rPr>
              <a:t>Class'</a:t>
            </a:r>
            <a:r>
              <a:rPr lang="en-US" b="1" dirty="0">
                <a:solidFill>
                  <a:srgbClr val="FF6600"/>
                </a:solidFill>
              </a:rPr>
              <a:t>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plt.ylabel</a:t>
            </a:r>
            <a:r>
              <a:rPr lang="en-US" b="1" dirty="0">
                <a:solidFill>
                  <a:srgbClr val="FF6600"/>
                </a:solidFill>
              </a:rPr>
              <a:t>('Number of Customers')</a:t>
            </a:r>
          </a:p>
          <a:p>
            <a:pPr algn="l"/>
            <a:r>
              <a:rPr lang="en-US" b="1" dirty="0" err="1">
                <a:solidFill>
                  <a:srgbClr val="FF6600"/>
                </a:solidFill>
              </a:rPr>
              <a:t>plt.show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1880</Words>
  <Application>Microsoft Macintosh PowerPoint</Application>
  <PresentationFormat>Widescreen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   Agenda</vt:lpstr>
      <vt:lpstr>   Introduction</vt:lpstr>
      <vt:lpstr>   Introduction</vt:lpstr>
      <vt:lpstr>   Data Analysis</vt:lpstr>
      <vt:lpstr>   Profit Analysis</vt:lpstr>
      <vt:lpstr>   Customer Demographics</vt:lpstr>
      <vt:lpstr>   Customer Demographics</vt:lpstr>
      <vt:lpstr>   Customer Demographics</vt:lpstr>
      <vt:lpstr>   Customer Demographics</vt:lpstr>
      <vt:lpstr>   Customer Demographics</vt:lpstr>
      <vt:lpstr>   Customer Demographics</vt:lpstr>
      <vt:lpstr>   Customer Demographics</vt:lpstr>
      <vt:lpstr>   Seasonal Trends</vt:lpstr>
      <vt:lpstr>   Seasonal Trends</vt:lpstr>
      <vt:lpstr>   Seasonal Trends</vt:lpstr>
      <vt:lpstr>   Seasonal Trends</vt:lpstr>
      <vt:lpstr>   Seasonal Trends</vt:lpstr>
      <vt:lpstr>   Seasonal Trends</vt:lpstr>
      <vt:lpstr>   Seasonal Trends</vt:lpstr>
      <vt:lpstr>   Recommendations</vt:lpstr>
      <vt:lpstr>   Recommendations</vt:lpstr>
      <vt:lpstr>   Conclusion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Faiz Hussein Eisa</dc:creator>
  <cp:lastModifiedBy>Hassan Faiz Hussein Eisa</cp:lastModifiedBy>
  <cp:revision>1</cp:revision>
  <dcterms:created xsi:type="dcterms:W3CDTF">2024-06-21T15:28:49Z</dcterms:created>
  <dcterms:modified xsi:type="dcterms:W3CDTF">2024-06-21T17:58:30Z</dcterms:modified>
</cp:coreProperties>
</file>