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6" r:id="rId6"/>
    <p:sldId id="309" r:id="rId7"/>
    <p:sldId id="308" r:id="rId8"/>
    <p:sldId id="315" r:id="rId9"/>
    <p:sldId id="310" r:id="rId10"/>
    <p:sldId id="311" r:id="rId11"/>
    <p:sldId id="312" r:id="rId12"/>
    <p:sldId id="313" r:id="rId13"/>
    <p:sldId id="306" r:id="rId14"/>
    <p:sldId id="302" r:id="rId15"/>
    <p:sldId id="307" r:id="rId16"/>
    <p:sldId id="301" r:id="rId17"/>
    <p:sldId id="303" r:id="rId18"/>
    <p:sldId id="304" r:id="rId19"/>
    <p:sldId id="30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Text-Based emotion detection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b="0" i="0" u="none" strike="noStrike" dirty="0">
                <a:solidFill>
                  <a:schemeClr val="tx1"/>
                </a:solidFill>
              </a:rPr>
              <a:t>current advances</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lurred public library with bookshelves">
            <a:extLst>
              <a:ext uri="{FF2B5EF4-FFF2-40B4-BE49-F238E27FC236}">
                <a16:creationId xmlns:a16="http://schemas.microsoft.com/office/drawing/2014/main" id="{163B7999-1597-4A2F-AF1B-C8471EB198D4}"/>
              </a:ext>
            </a:extLst>
          </p:cNvPr>
          <p:cNvPicPr>
            <a:picLocks noChangeAspect="1"/>
          </p:cNvPicPr>
          <p:nvPr/>
        </p:nvPicPr>
        <p:blipFill rotWithShape="1">
          <a:blip r:embed="rId2"/>
          <a:srcRect t="1059" b="14671"/>
          <a:stretch/>
        </p:blipFill>
        <p:spPr>
          <a:xfrm>
            <a:off x="-1" y="10"/>
            <a:ext cx="12191999" cy="6857990"/>
          </a:xfrm>
          <a:prstGeom prst="rect">
            <a:avLst/>
          </a:prstGeom>
        </p:spPr>
      </p:pic>
      <p:sp>
        <p:nvSpPr>
          <p:cNvPr id="25" name="Rectangle 24">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FFF2B-2705-4FEA-A25C-7B82AB8B3B42}"/>
              </a:ext>
            </a:extLst>
          </p:cNvPr>
          <p:cNvSpPr>
            <a:spLocks noGrp="1"/>
          </p:cNvSpPr>
          <p:nvPr>
            <p:ph type="title"/>
          </p:nvPr>
        </p:nvSpPr>
        <p:spPr>
          <a:xfrm>
            <a:off x="735791" y="3331444"/>
            <a:ext cx="6470692" cy="1229306"/>
          </a:xfrm>
        </p:spPr>
        <p:txBody>
          <a:bodyPr vert="horz" lIns="91440" tIns="45720" rIns="91440" bIns="45720" rtlCol="0" anchor="b">
            <a:noAutofit/>
          </a:bodyPr>
          <a:lstStyle/>
          <a:p>
            <a:r>
              <a:rPr lang="en-US" sz="4000" dirty="0">
                <a:solidFill>
                  <a:schemeClr val="tx1">
                    <a:lumMod val="85000"/>
                    <a:lumOff val="15000"/>
                  </a:schemeClr>
                </a:solidFill>
                <a:latin typeface="Bahnschrift Condensed" panose="020B0502040204020203" pitchFamily="34" charset="0"/>
              </a:rPr>
              <a:t>Publicly available datasets for detecting emotions in texts</a:t>
            </a:r>
          </a:p>
        </p:txBody>
      </p:sp>
      <p:cxnSp>
        <p:nvCxnSpPr>
          <p:cNvPr id="27" name="Straight Connector 26">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29"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24415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53288E19-3B0D-4D6E-921C-6D02D85EEFAB}"/>
              </a:ext>
            </a:extLst>
          </p:cNvPr>
          <p:cNvPicPr>
            <a:picLocks noGrp="1" noChangeAspect="1"/>
          </p:cNvPicPr>
          <p:nvPr>
            <p:ph idx="1"/>
          </p:nvPr>
        </p:nvPicPr>
        <p:blipFill>
          <a:blip r:embed="rId2"/>
          <a:stretch>
            <a:fillRect/>
          </a:stretch>
        </p:blipFill>
        <p:spPr>
          <a:xfrm>
            <a:off x="2040316" y="549464"/>
            <a:ext cx="8111367" cy="5759072"/>
          </a:xfrm>
          <a:prstGeom prst="rect">
            <a:avLst/>
          </a:prstGeom>
        </p:spPr>
      </p:pic>
    </p:spTree>
    <p:extLst>
      <p:ext uri="{BB962C8B-B14F-4D97-AF65-F5344CB8AC3E}">
        <p14:creationId xmlns:p14="http://schemas.microsoft.com/office/powerpoint/2010/main" val="180623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27">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50686A78-7C77-40EA-A7EF-5E386D5E1765}"/>
              </a:ext>
            </a:extLst>
          </p:cNvPr>
          <p:cNvPicPr>
            <a:picLocks noChangeAspect="1"/>
          </p:cNvPicPr>
          <p:nvPr/>
        </p:nvPicPr>
        <p:blipFill rotWithShape="1">
          <a:blip r:embed="rId2"/>
          <a:srcRect t="1415" b="14315"/>
          <a:stretch/>
        </p:blipFill>
        <p:spPr>
          <a:xfrm>
            <a:off x="-1" y="10"/>
            <a:ext cx="12191999" cy="6857990"/>
          </a:xfrm>
          <a:prstGeom prst="rect">
            <a:avLst/>
          </a:prstGeom>
        </p:spPr>
      </p:pic>
      <p:sp>
        <p:nvSpPr>
          <p:cNvPr id="37" name="Rectangle 29">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BD612-9192-4FC7-A751-FA2DA4BA1907}"/>
              </a:ext>
            </a:extLst>
          </p:cNvPr>
          <p:cNvSpPr>
            <a:spLocks noGrp="1"/>
          </p:cNvSpPr>
          <p:nvPr>
            <p:ph type="title"/>
          </p:nvPr>
        </p:nvSpPr>
        <p:spPr>
          <a:xfrm>
            <a:off x="735791" y="3331444"/>
            <a:ext cx="6470692" cy="1229306"/>
          </a:xfrm>
        </p:spPr>
        <p:txBody>
          <a:bodyPr vert="horz" lIns="91440" tIns="45720" rIns="91440" bIns="45720" rtlCol="0" anchor="b">
            <a:normAutofit/>
          </a:bodyPr>
          <a:lstStyle/>
          <a:p>
            <a:r>
              <a:rPr lang="en-US" sz="4000" dirty="0">
                <a:solidFill>
                  <a:schemeClr val="tx1">
                    <a:lumMod val="85000"/>
                    <a:lumOff val="15000"/>
                  </a:schemeClr>
                </a:solidFill>
                <a:latin typeface="Bahnschrift Condensed" panose="020B0502040204020203" pitchFamily="34" charset="0"/>
              </a:rPr>
              <a:t>Summary of current advances in text-based emotion detection</a:t>
            </a:r>
          </a:p>
        </p:txBody>
      </p:sp>
      <p:cxnSp>
        <p:nvCxnSpPr>
          <p:cNvPr id="32" name="Straight Connector 31">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4"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353628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046ADBAF-FB43-4872-A1F0-EAAA1B503896}"/>
              </a:ext>
            </a:extLst>
          </p:cNvPr>
          <p:cNvPicPr>
            <a:picLocks noGrp="1" noChangeAspect="1"/>
          </p:cNvPicPr>
          <p:nvPr>
            <p:ph idx="1"/>
          </p:nvPr>
        </p:nvPicPr>
        <p:blipFill>
          <a:blip r:embed="rId2"/>
          <a:stretch>
            <a:fillRect/>
          </a:stretch>
        </p:blipFill>
        <p:spPr>
          <a:xfrm>
            <a:off x="1947604" y="603598"/>
            <a:ext cx="8161130" cy="5733194"/>
          </a:xfrm>
          <a:prstGeom prst="rect">
            <a:avLst/>
          </a:prstGeom>
        </p:spPr>
      </p:pic>
    </p:spTree>
    <p:extLst>
      <p:ext uri="{BB962C8B-B14F-4D97-AF65-F5344CB8AC3E}">
        <p14:creationId xmlns:p14="http://schemas.microsoft.com/office/powerpoint/2010/main" val="929889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9594F72-E4E0-4124-B3E4-81AF37BCD2A3}"/>
              </a:ext>
            </a:extLst>
          </p:cNvPr>
          <p:cNvPicPr>
            <a:picLocks noGrp="1" noChangeAspect="1"/>
          </p:cNvPicPr>
          <p:nvPr>
            <p:ph idx="1"/>
          </p:nvPr>
        </p:nvPicPr>
        <p:blipFill>
          <a:blip r:embed="rId2"/>
          <a:stretch>
            <a:fillRect/>
          </a:stretch>
        </p:blipFill>
        <p:spPr>
          <a:xfrm>
            <a:off x="2132039" y="624497"/>
            <a:ext cx="7927922" cy="5609005"/>
          </a:xfrm>
          <a:prstGeom prst="rect">
            <a:avLst/>
          </a:prstGeom>
        </p:spPr>
      </p:pic>
    </p:spTree>
    <p:extLst>
      <p:ext uri="{BB962C8B-B14F-4D97-AF65-F5344CB8AC3E}">
        <p14:creationId xmlns:p14="http://schemas.microsoft.com/office/powerpoint/2010/main" val="369088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C01EA5D-4BCF-4E6C-ACA0-6A4F29AA89C2}"/>
              </a:ext>
            </a:extLst>
          </p:cNvPr>
          <p:cNvPicPr>
            <a:picLocks noGrp="1" noChangeAspect="1"/>
          </p:cNvPicPr>
          <p:nvPr>
            <p:ph idx="1"/>
          </p:nvPr>
        </p:nvPicPr>
        <p:blipFill>
          <a:blip r:embed="rId2"/>
          <a:stretch>
            <a:fillRect/>
          </a:stretch>
        </p:blipFill>
        <p:spPr>
          <a:xfrm>
            <a:off x="1762096" y="557788"/>
            <a:ext cx="8667808" cy="5742423"/>
          </a:xfrm>
          <a:prstGeom prst="rect">
            <a:avLst/>
          </a:prstGeom>
        </p:spPr>
      </p:pic>
    </p:spTree>
    <p:extLst>
      <p:ext uri="{BB962C8B-B14F-4D97-AF65-F5344CB8AC3E}">
        <p14:creationId xmlns:p14="http://schemas.microsoft.com/office/powerpoint/2010/main" val="291895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35AC499-46BE-47A4-A076-E71B05ACDF38}"/>
              </a:ext>
            </a:extLst>
          </p:cNvPr>
          <p:cNvPicPr>
            <a:picLocks noGrp="1" noChangeAspect="1"/>
          </p:cNvPicPr>
          <p:nvPr>
            <p:ph idx="1"/>
          </p:nvPr>
        </p:nvPicPr>
        <p:blipFill>
          <a:blip r:embed="rId2"/>
          <a:stretch>
            <a:fillRect/>
          </a:stretch>
        </p:blipFill>
        <p:spPr>
          <a:xfrm>
            <a:off x="693980" y="1173657"/>
            <a:ext cx="10804039" cy="4510686"/>
          </a:xfrm>
          <a:prstGeom prst="rect">
            <a:avLst/>
          </a:prstGeom>
        </p:spPr>
      </p:pic>
    </p:spTree>
    <p:extLst>
      <p:ext uri="{BB962C8B-B14F-4D97-AF65-F5344CB8AC3E}">
        <p14:creationId xmlns:p14="http://schemas.microsoft.com/office/powerpoint/2010/main" val="105022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5CF8F3-5AB7-4944-8747-051AF377BDDE}"/>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latin typeface="Bahnschrift Condensed" panose="020B0502040204020203" pitchFamily="34" charset="0"/>
              </a:rPr>
              <a:t>Text Based Emotion Detection</a:t>
            </a:r>
          </a:p>
        </p:txBody>
      </p:sp>
      <p:sp>
        <p:nvSpPr>
          <p:cNvPr id="3" name="Content Placeholder 2">
            <a:extLst>
              <a:ext uri="{FF2B5EF4-FFF2-40B4-BE49-F238E27FC236}">
                <a16:creationId xmlns:a16="http://schemas.microsoft.com/office/drawing/2014/main" id="{9DC44C0D-C2B8-40F6-B57D-C5F194A1B608}"/>
              </a:ext>
            </a:extLst>
          </p:cNvPr>
          <p:cNvSpPr>
            <a:spLocks noGrp="1"/>
          </p:cNvSpPr>
          <p:nvPr>
            <p:ph idx="1"/>
          </p:nvPr>
        </p:nvSpPr>
        <p:spPr>
          <a:xfrm>
            <a:off x="5231958" y="605896"/>
            <a:ext cx="5923721" cy="5646208"/>
          </a:xfrm>
        </p:spPr>
        <p:txBody>
          <a:bodyPr anchor="ctr">
            <a:normAutofit/>
          </a:bodyPr>
          <a:lstStyle/>
          <a:p>
            <a:pPr algn="ctr"/>
            <a:r>
              <a:rPr lang="en-US" sz="3600" u="sng" dirty="0">
                <a:latin typeface="Bahnschrift Condensed" panose="020B0502040204020203" pitchFamily="34" charset="0"/>
              </a:rPr>
              <a:t>Team Members</a:t>
            </a:r>
          </a:p>
          <a:p>
            <a:pPr algn="ctr"/>
            <a:r>
              <a:rPr lang="en-US" sz="2400" dirty="0">
                <a:latin typeface="Bahnschrift Light" panose="020B0502040204020203" pitchFamily="34" charset="0"/>
              </a:rPr>
              <a:t>Malak Emad</a:t>
            </a:r>
          </a:p>
          <a:p>
            <a:pPr algn="ctr"/>
            <a:r>
              <a:rPr lang="en-US" sz="2400" dirty="0">
                <a:latin typeface="Bahnschrift Light" panose="020B0502040204020203" pitchFamily="34" charset="0"/>
              </a:rPr>
              <a:t>Shady Zekry</a:t>
            </a:r>
          </a:p>
          <a:p>
            <a:pPr algn="ctr"/>
            <a:r>
              <a:rPr lang="en-US" sz="2400" dirty="0" err="1">
                <a:latin typeface="Bahnschrift Light" panose="020B0502040204020203" pitchFamily="34" charset="0"/>
              </a:rPr>
              <a:t>Kirollos</a:t>
            </a:r>
            <a:r>
              <a:rPr lang="en-US" sz="2400" dirty="0">
                <a:latin typeface="Bahnschrift Light" panose="020B0502040204020203" pitchFamily="34" charset="0"/>
              </a:rPr>
              <a:t> Hany</a:t>
            </a:r>
          </a:p>
          <a:p>
            <a:pPr algn="ctr"/>
            <a:r>
              <a:rPr lang="en-US" sz="2400" dirty="0" err="1">
                <a:latin typeface="Bahnschrift Light" panose="020B0502040204020203" pitchFamily="34" charset="0"/>
              </a:rPr>
              <a:t>Kirollos</a:t>
            </a:r>
            <a:r>
              <a:rPr lang="en-US" sz="2400" dirty="0">
                <a:latin typeface="Bahnschrift Light" panose="020B0502040204020203" pitchFamily="34" charset="0"/>
              </a:rPr>
              <a:t> George</a:t>
            </a:r>
          </a:p>
          <a:p>
            <a:pPr algn="ctr"/>
            <a:r>
              <a:rPr lang="en-US" sz="2400" dirty="0">
                <a:latin typeface="Bahnschrift Light" panose="020B0502040204020203" pitchFamily="34" charset="0"/>
              </a:rPr>
              <a:t>Fady </a:t>
            </a:r>
            <a:r>
              <a:rPr lang="en-US" sz="2400" dirty="0" err="1">
                <a:latin typeface="Bahnschrift Light" panose="020B0502040204020203" pitchFamily="34" charset="0"/>
              </a:rPr>
              <a:t>Fayek</a:t>
            </a:r>
            <a:endParaRPr lang="en-US" sz="2400" dirty="0">
              <a:latin typeface="Bahnschrift Light" panose="020B0502040204020203" pitchFamily="34" charset="0"/>
            </a:endParaRPr>
          </a:p>
          <a:p>
            <a:pPr algn="ctr"/>
            <a:r>
              <a:rPr lang="en-US" sz="2400" dirty="0">
                <a:latin typeface="Bahnschrift Light" panose="020B0502040204020203" pitchFamily="34" charset="0"/>
              </a:rPr>
              <a:t>Seif </a:t>
            </a:r>
            <a:r>
              <a:rPr lang="en-US" sz="2400" dirty="0" err="1">
                <a:latin typeface="Bahnschrift Light" panose="020B0502040204020203" pitchFamily="34" charset="0"/>
              </a:rPr>
              <a:t>Altahawy</a:t>
            </a:r>
            <a:endParaRPr lang="ar-EG" sz="2400" dirty="0">
              <a:latin typeface="Bahnschrift Light" panose="020B0502040204020203" pitchFamily="34" charset="0"/>
            </a:endParaRPr>
          </a:p>
          <a:p>
            <a:pPr marL="0" indent="0" algn="ctr">
              <a:buNone/>
            </a:pPr>
            <a:endParaRPr lang="en-US" sz="2800" dirty="0">
              <a:latin typeface="Bahnschrift Light" panose="020B0502040204020203" pitchFamily="34" charset="0"/>
            </a:endParaRPr>
          </a:p>
        </p:txBody>
      </p:sp>
    </p:spTree>
    <p:extLst>
      <p:ext uri="{BB962C8B-B14F-4D97-AF65-F5344CB8AC3E}">
        <p14:creationId xmlns:p14="http://schemas.microsoft.com/office/powerpoint/2010/main" val="38929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2E038C-C8BD-4343-ABB0-0978F2070654}"/>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latin typeface="Bahnschrift Condensed" panose="020B0502040204020203" pitchFamily="34" charset="0"/>
              </a:rPr>
              <a:t>Introduction</a:t>
            </a:r>
          </a:p>
        </p:txBody>
      </p:sp>
      <p:sp>
        <p:nvSpPr>
          <p:cNvPr id="3" name="Content Placeholder 2">
            <a:extLst>
              <a:ext uri="{FF2B5EF4-FFF2-40B4-BE49-F238E27FC236}">
                <a16:creationId xmlns:a16="http://schemas.microsoft.com/office/drawing/2014/main" id="{7231B485-5088-4A07-9F4E-F9DE06F4A154}"/>
              </a:ext>
            </a:extLst>
          </p:cNvPr>
          <p:cNvSpPr>
            <a:spLocks noGrp="1"/>
          </p:cNvSpPr>
          <p:nvPr>
            <p:ph idx="1"/>
          </p:nvPr>
        </p:nvSpPr>
        <p:spPr>
          <a:xfrm>
            <a:off x="1096963" y="2675694"/>
            <a:ext cx="10058400" cy="3193294"/>
          </a:xfrm>
        </p:spPr>
        <p:txBody>
          <a:bodyPr>
            <a:normAutofit/>
          </a:bodyPr>
          <a:lstStyle/>
          <a:p>
            <a:r>
              <a:rPr lang="en-US" sz="2400" dirty="0">
                <a:latin typeface="Bahnschrift Light" panose="020B0502040204020203" pitchFamily="34" charset="0"/>
              </a:rPr>
              <a:t>Our idea is to have a chat application with an additional feature that is to detect the emotion based on the text this will help with the miscommunication that happens often in chatting applications due to the nature of it.</a:t>
            </a:r>
            <a:endParaRPr lang="ar-EG" sz="2400" dirty="0">
              <a:latin typeface="Bahnschrift Light" panose="020B0502040204020203" pitchFamily="34" charset="0"/>
            </a:endParaRPr>
          </a:p>
        </p:txBody>
      </p:sp>
      <p:sp>
        <p:nvSpPr>
          <p:cNvPr id="21" name="Rectangle 20">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97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y cars lined up in a row on floor">
            <a:extLst>
              <a:ext uri="{FF2B5EF4-FFF2-40B4-BE49-F238E27FC236}">
                <a16:creationId xmlns:a16="http://schemas.microsoft.com/office/drawing/2014/main" id="{F4902723-A775-4061-90FA-E8F7EC8A2F11}"/>
              </a:ext>
            </a:extLst>
          </p:cNvPr>
          <p:cNvPicPr>
            <a:picLocks noChangeAspect="1"/>
          </p:cNvPicPr>
          <p:nvPr/>
        </p:nvPicPr>
        <p:blipFill rotWithShape="1">
          <a:blip r:embed="rId2"/>
          <a:srcRect t="15414"/>
          <a:stretch/>
        </p:blipFill>
        <p:spPr>
          <a:xfrm>
            <a:off x="-1" y="10"/>
            <a:ext cx="12191999" cy="6857990"/>
          </a:xfrm>
          <a:prstGeom prst="rect">
            <a:avLst/>
          </a:prstGeom>
        </p:spPr>
      </p:pic>
      <p:sp>
        <p:nvSpPr>
          <p:cNvPr id="15" name="Rectangle 14">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D24FE-31EB-4DAC-9758-D29D0AC585E8}"/>
              </a:ext>
            </a:extLst>
          </p:cNvPr>
          <p:cNvSpPr>
            <a:spLocks noGrp="1"/>
          </p:cNvSpPr>
          <p:nvPr>
            <p:ph type="title"/>
          </p:nvPr>
        </p:nvSpPr>
        <p:spPr>
          <a:xfrm>
            <a:off x="735791" y="3331444"/>
            <a:ext cx="6470692" cy="1229306"/>
          </a:xfrm>
        </p:spPr>
        <p:txBody>
          <a:bodyPr vert="horz" lIns="91440" tIns="45720" rIns="91440" bIns="45720" rtlCol="0" anchor="b">
            <a:normAutofit/>
          </a:bodyPr>
          <a:lstStyle/>
          <a:p>
            <a:r>
              <a:rPr lang="en-US" sz="5600" dirty="0">
                <a:solidFill>
                  <a:schemeClr val="tx1">
                    <a:lumMod val="85000"/>
                    <a:lumOff val="15000"/>
                  </a:schemeClr>
                </a:solidFill>
                <a:latin typeface="Bahnschrift Condensed" panose="020B0502040204020203" pitchFamily="34" charset="0"/>
              </a:rPr>
              <a:t>Main Models</a:t>
            </a:r>
          </a:p>
        </p:txBody>
      </p:sp>
      <p:cxnSp>
        <p:nvCxnSpPr>
          <p:cNvPr id="17" name="Straight Connector 16">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9"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65515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2E038C-C8BD-4343-ABB0-0978F2070654}"/>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latin typeface="Bahnschrift Condensed" panose="020B0502040204020203" pitchFamily="34" charset="0"/>
              </a:rPr>
              <a:t>Types of ED models</a:t>
            </a:r>
          </a:p>
        </p:txBody>
      </p:sp>
      <p:sp>
        <p:nvSpPr>
          <p:cNvPr id="3" name="Content Placeholder 2">
            <a:extLst>
              <a:ext uri="{FF2B5EF4-FFF2-40B4-BE49-F238E27FC236}">
                <a16:creationId xmlns:a16="http://schemas.microsoft.com/office/drawing/2014/main" id="{7231B485-5088-4A07-9F4E-F9DE06F4A154}"/>
              </a:ext>
            </a:extLst>
          </p:cNvPr>
          <p:cNvSpPr>
            <a:spLocks noGrp="1"/>
          </p:cNvSpPr>
          <p:nvPr>
            <p:ph idx="1"/>
          </p:nvPr>
        </p:nvSpPr>
        <p:spPr>
          <a:xfrm>
            <a:off x="1096963" y="2675694"/>
            <a:ext cx="10058400" cy="3193294"/>
          </a:xfrm>
        </p:spPr>
        <p:txBody>
          <a:bodyPr>
            <a:normAutofit/>
          </a:bodyPr>
          <a:lstStyle/>
          <a:p>
            <a:r>
              <a:rPr lang="en-US" dirty="0">
                <a:latin typeface="Bahnschrift SemiLight" panose="020B0502040204020203" pitchFamily="34" charset="0"/>
              </a:rPr>
              <a:t>1-Discrete Emotion Models (DEMs)</a:t>
            </a:r>
          </a:p>
          <a:p>
            <a:endParaRPr lang="en-US" dirty="0">
              <a:latin typeface="Bahnschrift SemiLight" panose="020B0502040204020203" pitchFamily="34" charset="0"/>
            </a:endParaRPr>
          </a:p>
          <a:p>
            <a:r>
              <a:rPr lang="en-US" dirty="0">
                <a:latin typeface="Bahnschrift SemiLight" panose="020B0502040204020203" pitchFamily="34" charset="0"/>
              </a:rPr>
              <a:t>2-Dimensional Emotion Models (DIEMs)</a:t>
            </a:r>
          </a:p>
        </p:txBody>
      </p:sp>
      <p:sp>
        <p:nvSpPr>
          <p:cNvPr id="21" name="Rectangle 20">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298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CD58FB-D790-495F-A2EF-43D8DAE085DD}"/>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latin typeface="Bahnschrift Condensed" panose="020B0502040204020203" pitchFamily="34" charset="0"/>
              </a:rPr>
              <a:t>Discrete Emotion Models</a:t>
            </a:r>
          </a:p>
        </p:txBody>
      </p:sp>
      <p:sp>
        <p:nvSpPr>
          <p:cNvPr id="3" name="Content Placeholder 2">
            <a:extLst>
              <a:ext uri="{FF2B5EF4-FFF2-40B4-BE49-F238E27FC236}">
                <a16:creationId xmlns:a16="http://schemas.microsoft.com/office/drawing/2014/main" id="{CA077991-CF5B-40B2-AFA8-3C331A61D3A0}"/>
              </a:ext>
            </a:extLst>
          </p:cNvPr>
          <p:cNvSpPr>
            <a:spLocks noGrp="1"/>
          </p:cNvSpPr>
          <p:nvPr>
            <p:ph idx="1"/>
          </p:nvPr>
        </p:nvSpPr>
        <p:spPr>
          <a:xfrm>
            <a:off x="1096963" y="2675694"/>
            <a:ext cx="10058400" cy="3193294"/>
          </a:xfrm>
        </p:spPr>
        <p:txBody>
          <a:bodyPr>
            <a:normAutofit/>
          </a:bodyPr>
          <a:lstStyle/>
          <a:p>
            <a:r>
              <a:rPr lang="en-US" dirty="0">
                <a:latin typeface="Bahnschrift Light" panose="020B0502040204020203" pitchFamily="34" charset="0"/>
              </a:rPr>
              <a:t>The discrete model of emotions involves placing emotions into distinct independent classes</a:t>
            </a:r>
          </a:p>
          <a:p>
            <a:r>
              <a:rPr lang="en-US" dirty="0">
                <a:latin typeface="Bahnschrift Light" panose="020B0502040204020203" pitchFamily="34" charset="0"/>
              </a:rPr>
              <a:t>Discrete Emotion Models:</a:t>
            </a:r>
          </a:p>
          <a:p>
            <a:pPr lvl="1"/>
            <a:r>
              <a:rPr lang="en-US" dirty="0">
                <a:latin typeface="Bahnschrift Light" panose="020B0502040204020203" pitchFamily="34" charset="0"/>
              </a:rPr>
              <a:t>The Paul Ekman Model</a:t>
            </a:r>
          </a:p>
          <a:p>
            <a:pPr lvl="2"/>
            <a:r>
              <a:rPr lang="en-US" dirty="0">
                <a:latin typeface="Bahnschrift Light" panose="020B0502040204020203" pitchFamily="34" charset="0"/>
              </a:rPr>
              <a:t>6 basic emotions: happiness, sadness, anger, disgust, fear and surprise</a:t>
            </a:r>
          </a:p>
          <a:p>
            <a:pPr lvl="1"/>
            <a:r>
              <a:rPr lang="en-US" dirty="0">
                <a:latin typeface="Bahnschrift Light" panose="020B0502040204020203" pitchFamily="34" charset="0"/>
              </a:rPr>
              <a:t>The Robert Plutchik Model</a:t>
            </a:r>
          </a:p>
          <a:p>
            <a:pPr lvl="2"/>
            <a:r>
              <a:rPr lang="en-US" dirty="0">
                <a:latin typeface="Bahnschrift Light" panose="020B0502040204020203" pitchFamily="34" charset="0"/>
              </a:rPr>
              <a:t>Added 2 emotions (acceptance and trust) on the 6 proposed by Ekman and created new emotions using combinations of these emotions</a:t>
            </a:r>
          </a:p>
          <a:p>
            <a:pPr lvl="1"/>
            <a:r>
              <a:rPr lang="en-US" dirty="0">
                <a:latin typeface="Bahnschrift Light" panose="020B0502040204020203" pitchFamily="34" charset="0"/>
              </a:rPr>
              <a:t>OCC Model</a:t>
            </a:r>
          </a:p>
          <a:p>
            <a:pPr lvl="2"/>
            <a:r>
              <a:rPr lang="en-US" dirty="0">
                <a:latin typeface="Bahnschrift Light" panose="020B0502040204020203" pitchFamily="34" charset="0"/>
              </a:rPr>
              <a:t>Added 16 more emotions to the emotions proposed by Plutchik and Ekman and each emotion has a degree of intensity</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005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CD58FB-D790-495F-A2EF-43D8DAE085DD}"/>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latin typeface="Bahnschrift Condensed" panose="020B0502040204020203" pitchFamily="34" charset="0"/>
              </a:rPr>
              <a:t>Dimensional Emotions Models</a:t>
            </a:r>
          </a:p>
        </p:txBody>
      </p:sp>
      <p:sp>
        <p:nvSpPr>
          <p:cNvPr id="3" name="Content Placeholder 2">
            <a:extLst>
              <a:ext uri="{FF2B5EF4-FFF2-40B4-BE49-F238E27FC236}">
                <a16:creationId xmlns:a16="http://schemas.microsoft.com/office/drawing/2014/main" id="{CA077991-CF5B-40B2-AFA8-3C331A61D3A0}"/>
              </a:ext>
            </a:extLst>
          </p:cNvPr>
          <p:cNvSpPr>
            <a:spLocks noGrp="1"/>
          </p:cNvSpPr>
          <p:nvPr>
            <p:ph idx="1"/>
          </p:nvPr>
        </p:nvSpPr>
        <p:spPr>
          <a:xfrm>
            <a:off x="1096963" y="2675694"/>
            <a:ext cx="10058400" cy="3193294"/>
          </a:xfrm>
        </p:spPr>
        <p:txBody>
          <a:bodyPr>
            <a:normAutofit/>
          </a:bodyPr>
          <a:lstStyle/>
          <a:p>
            <a:r>
              <a:rPr lang="en-US" dirty="0">
                <a:latin typeface="Bahnschrift Light" panose="020B0502040204020203" pitchFamily="34" charset="0"/>
              </a:rPr>
              <a:t>The dimensional model presupposes that emotions are not independent and that there exists a relation between them hence the need to place them in a spatial space</a:t>
            </a:r>
          </a:p>
          <a:p>
            <a:r>
              <a:rPr lang="en-US" dirty="0">
                <a:latin typeface="Bahnschrift Light" panose="020B0502040204020203" pitchFamily="34" charset="0"/>
              </a:rPr>
              <a:t>Dimensional Emotions Models:</a:t>
            </a:r>
          </a:p>
          <a:p>
            <a:pPr lvl="1"/>
            <a:r>
              <a:rPr lang="en-US" dirty="0">
                <a:latin typeface="Bahnschrift Light" panose="020B0502040204020203" pitchFamily="34" charset="0"/>
              </a:rPr>
              <a:t>Russel and Mehrabian Model:</a:t>
            </a:r>
          </a:p>
          <a:p>
            <a:pPr lvl="2"/>
            <a:r>
              <a:rPr lang="en-US" dirty="0">
                <a:latin typeface="Bahnschrift Light" panose="020B0502040204020203" pitchFamily="34" charset="0"/>
              </a:rPr>
              <a:t>Three-dimensional model where third dimension represents the degree of control individuals had over their emotions</a:t>
            </a:r>
          </a:p>
          <a:p>
            <a:pPr lvl="1"/>
            <a:r>
              <a:rPr lang="en-US" dirty="0">
                <a:latin typeface="Bahnschrift Light" panose="020B0502040204020203" pitchFamily="34" charset="0"/>
              </a:rPr>
              <a:t>Russel Model:</a:t>
            </a:r>
          </a:p>
          <a:p>
            <a:pPr lvl="2"/>
            <a:r>
              <a:rPr lang="en-US" dirty="0">
                <a:latin typeface="Bahnschrift Light" panose="020B0502040204020203" pitchFamily="34" charset="0"/>
              </a:rPr>
              <a:t>Two-dimensional circle called circumplex of affect</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524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CD58FB-D790-495F-A2EF-43D8DAE085DD}"/>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latin typeface="Bahnschrift Condensed" panose="020B0502040204020203" pitchFamily="34" charset="0"/>
              </a:rPr>
              <a:t>Russel Dimensional Emotion Model</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Content Placeholder 4" descr="Diagram&#10;&#10;Description automatically generated">
            <a:extLst>
              <a:ext uri="{FF2B5EF4-FFF2-40B4-BE49-F238E27FC236}">
                <a16:creationId xmlns:a16="http://schemas.microsoft.com/office/drawing/2014/main" id="{D9992A87-108F-444B-B23E-F975B4876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791" y="1929343"/>
            <a:ext cx="6808499" cy="4303817"/>
          </a:xfrm>
          <a:prstGeom prst="rect">
            <a:avLst/>
          </a:prstGeom>
        </p:spPr>
      </p:pic>
    </p:spTree>
    <p:extLst>
      <p:ext uri="{BB962C8B-B14F-4D97-AF65-F5344CB8AC3E}">
        <p14:creationId xmlns:p14="http://schemas.microsoft.com/office/powerpoint/2010/main" val="139605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CD58FB-D790-495F-A2EF-43D8DAE085DD}"/>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latin typeface="Bahnschrift Condensed" panose="020B0502040204020203" pitchFamily="34" charset="0"/>
              </a:rPr>
              <a:t>Techniques And Algorithms</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B2500BB-1C98-4CA7-AAA7-1DC19C4EC1E6}"/>
              </a:ext>
            </a:extLst>
          </p:cNvPr>
          <p:cNvSpPr>
            <a:spLocks noGrp="1"/>
          </p:cNvSpPr>
          <p:nvPr>
            <p:ph idx="1"/>
          </p:nvPr>
        </p:nvSpPr>
        <p:spPr/>
        <p:txBody>
          <a:bodyPr/>
          <a:lstStyle/>
          <a:p>
            <a:r>
              <a:rPr lang="en-US" dirty="0">
                <a:latin typeface="Bahnschrift Light" panose="020B0502040204020203" pitchFamily="34" charset="0"/>
              </a:rPr>
              <a:t>LSTM to CNN (65.97% Accuracy)</a:t>
            </a:r>
          </a:p>
          <a:p>
            <a:endParaRPr lang="en-US" dirty="0">
              <a:latin typeface="Bahnschrift Light" panose="020B0502040204020203" pitchFamily="34" charset="0"/>
            </a:endParaRPr>
          </a:p>
          <a:p>
            <a:r>
              <a:rPr lang="en-US" dirty="0">
                <a:latin typeface="Bahnschrift Light" panose="020B0502040204020203" pitchFamily="34" charset="0"/>
              </a:rPr>
              <a:t>SVM and NB (59.2% Accuracy)</a:t>
            </a:r>
          </a:p>
        </p:txBody>
      </p:sp>
    </p:spTree>
    <p:extLst>
      <p:ext uri="{BB962C8B-B14F-4D97-AF65-F5344CB8AC3E}">
        <p14:creationId xmlns:p14="http://schemas.microsoft.com/office/powerpoint/2010/main" val="239315955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{94317ED7-6D0F-4D0A-B48F-545393E16229}tf22712842_win32</Template>
  <TotalTime>74</TotalTime>
  <Words>272</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Bahnschrift Condensed</vt:lpstr>
      <vt:lpstr>Bahnschrift Light</vt:lpstr>
      <vt:lpstr>Bahnschrift SemiLight</vt:lpstr>
      <vt:lpstr>Bookman Old Style</vt:lpstr>
      <vt:lpstr>Calibri</vt:lpstr>
      <vt:lpstr>Franklin Gothic Book</vt:lpstr>
      <vt:lpstr>1_RetrospectVTI</vt:lpstr>
      <vt:lpstr>Text-Based emotion detection</vt:lpstr>
      <vt:lpstr>Text Based Emotion Detection</vt:lpstr>
      <vt:lpstr>Introduction</vt:lpstr>
      <vt:lpstr>Main Models</vt:lpstr>
      <vt:lpstr>Types of ED models</vt:lpstr>
      <vt:lpstr>Discrete Emotion Models</vt:lpstr>
      <vt:lpstr>Dimensional Emotions Models</vt:lpstr>
      <vt:lpstr>Russel Dimensional Emotion Model</vt:lpstr>
      <vt:lpstr>Techniques And Algorithms</vt:lpstr>
      <vt:lpstr>Publicly available datasets for detecting emotions in texts</vt:lpstr>
      <vt:lpstr>PowerPoint Presentation</vt:lpstr>
      <vt:lpstr>Summary of current advances in text-based emotion detection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Shady Zekry</dc:creator>
  <cp:lastModifiedBy>Shady Zekry</cp:lastModifiedBy>
  <cp:revision>8</cp:revision>
  <dcterms:created xsi:type="dcterms:W3CDTF">2021-08-20T12:22:15Z</dcterms:created>
  <dcterms:modified xsi:type="dcterms:W3CDTF">2021-08-21T07:46:03Z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