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8" r:id="rId6"/>
    <p:sldId id="309" r:id="rId7"/>
    <p:sldId id="310" r:id="rId8"/>
    <p:sldId id="311" r:id="rId9"/>
    <p:sldId id="312" r:id="rId10"/>
    <p:sldId id="313" r:id="rId11"/>
    <p:sldId id="306" r:id="rId12"/>
    <p:sldId id="302" r:id="rId13"/>
    <p:sldId id="307" r:id="rId14"/>
    <p:sldId id="301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Text-Based motion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Datasets &amp; </a:t>
            </a:r>
            <a:r>
              <a:rPr lang="en-US" sz="1600" b="0" i="0" u="none" strike="noStrike" dirty="0">
                <a:solidFill>
                  <a:schemeClr val="tx1"/>
                </a:solidFill>
              </a:rPr>
              <a:t>current advances 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50686A78-7C77-40EA-A7EF-5E386D5E1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7" name="Rectangle 29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D612-9192-4FC7-A751-FA2DA4BA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Summary of current advances in text-based emotion detection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536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46ADBAF-FB43-4872-A1F0-EAAA1B503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604" y="603598"/>
            <a:ext cx="8161130" cy="57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8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94F72-E4E0-4124-B3E4-81AF37BCD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039" y="624497"/>
            <a:ext cx="7927922" cy="560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8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1EA5D-4BCF-4E6C-ACA0-6A4F29AA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096" y="557788"/>
            <a:ext cx="8667808" cy="57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5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5AC499-46BE-47A4-A076-E71B05ACD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80" y="1173657"/>
            <a:ext cx="10804039" cy="45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2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F4902723-A775-4061-90FA-E8F7EC8A2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D24FE-31EB-4DAC-9758-D29D0AC5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Main Models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6551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E038C-C8BD-4343-ABB0-0978F207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Types of 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B485-5088-4A07-9F4E-F9DE06F4A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1-Discrete Emotion Models (DEMs)</a:t>
            </a:r>
          </a:p>
          <a:p>
            <a:endParaRPr lang="en-US" dirty="0">
              <a:latin typeface="Bahnschrift SemiLight" panose="020B0502040204020203" pitchFamily="34" charset="0"/>
            </a:endParaRPr>
          </a:p>
          <a:p>
            <a:r>
              <a:rPr lang="en-US" dirty="0">
                <a:latin typeface="Bahnschrift SemiLight" panose="020B0502040204020203" pitchFamily="34" charset="0"/>
              </a:rPr>
              <a:t>2-Dimensional Emotion Models (DIEMs)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7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D58FB-D790-495F-A2EF-43D8DAE0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ahnschrift Condensed" panose="020B0502040204020203" pitchFamily="34" charset="0"/>
              </a:rPr>
              <a:t>Discrete Emotion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7991-CF5B-40B2-AFA8-3C331A61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The discrete model of emotions involves placing emotions into distinct independent classes</a:t>
            </a:r>
          </a:p>
          <a:p>
            <a:r>
              <a:rPr lang="en-US" dirty="0">
                <a:latin typeface="Bahnschrift Light" panose="020B0502040204020203" pitchFamily="34" charset="0"/>
              </a:rPr>
              <a:t>Discrete Emotion Models: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The Paul Ekman Model</a:t>
            </a:r>
          </a:p>
          <a:p>
            <a:pPr lvl="2"/>
            <a:r>
              <a:rPr lang="en-US" dirty="0">
                <a:latin typeface="Bahnschrift Light" panose="020B0502040204020203" pitchFamily="34" charset="0"/>
              </a:rPr>
              <a:t>6 basic emotions: happiness, sadness, anger, disgust, fear and surprise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The Robert Plutchik Model</a:t>
            </a:r>
          </a:p>
          <a:p>
            <a:pPr lvl="2"/>
            <a:r>
              <a:rPr lang="en-US" dirty="0">
                <a:latin typeface="Bahnschrift Light" panose="020B0502040204020203" pitchFamily="34" charset="0"/>
              </a:rPr>
              <a:t>Added 2 emotions (acceptance and trust) on the 6 proposed by Ekman and created new emotions using combinations of these emotions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OCC Model</a:t>
            </a:r>
          </a:p>
          <a:p>
            <a:pPr lvl="2"/>
            <a:r>
              <a:rPr lang="en-US" dirty="0">
                <a:latin typeface="Bahnschrift Light" panose="020B0502040204020203" pitchFamily="34" charset="0"/>
              </a:rPr>
              <a:t>Added 16 more emotions to the emotions proposed by Plutchik and Ekman and each emotion has a degree of intensity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00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D58FB-D790-495F-A2EF-43D8DAE0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Dimensional Emotions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7991-CF5B-40B2-AFA8-3C331A61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The dimensional model presupposes that emotions are not independent and that there exists a relation between them hence the need to place them in a spatial space</a:t>
            </a:r>
          </a:p>
          <a:p>
            <a:r>
              <a:rPr lang="en-US" dirty="0">
                <a:latin typeface="Bahnschrift Light" panose="020B0502040204020203" pitchFamily="34" charset="0"/>
              </a:rPr>
              <a:t>Dimensional Emotions Models: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Russel and Mehrabian Model:</a:t>
            </a:r>
          </a:p>
          <a:p>
            <a:pPr lvl="2"/>
            <a:r>
              <a:rPr lang="en-US" dirty="0">
                <a:latin typeface="Bahnschrift Light" panose="020B0502040204020203" pitchFamily="34" charset="0"/>
              </a:rPr>
              <a:t>Three-dimensional model where third dimension represents the degree of control individuals had over their emotions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Russel Model:</a:t>
            </a:r>
          </a:p>
          <a:p>
            <a:pPr lvl="2"/>
            <a:r>
              <a:rPr lang="en-US" dirty="0">
                <a:latin typeface="Bahnschrift Light" panose="020B0502040204020203" pitchFamily="34" charset="0"/>
              </a:rPr>
              <a:t>Two-dimensional circle called circumplex of affect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524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D58FB-D790-495F-A2EF-43D8DAE0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Russel Dimensional Emotion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992A87-108F-444B-B23E-F975B4876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1" y="1929343"/>
            <a:ext cx="6808499" cy="43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5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D58FB-D790-495F-A2EF-43D8DAE0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Bahnschrift Condensed" panose="020B0502040204020203" pitchFamily="34" charset="0"/>
              </a:rPr>
              <a:t>Techniques And Algorithms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00BB-1C98-4CA7-AAA7-1DC19C4E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Light" panose="020B0502040204020203" pitchFamily="34" charset="0"/>
              </a:rPr>
              <a:t>LSTM to CNN (65.97% Accuracy)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SVM and NB (59.2% Accuracy)</a:t>
            </a:r>
          </a:p>
        </p:txBody>
      </p:sp>
    </p:spTree>
    <p:extLst>
      <p:ext uri="{BB962C8B-B14F-4D97-AF65-F5344CB8AC3E}">
        <p14:creationId xmlns:p14="http://schemas.microsoft.com/office/powerpoint/2010/main" val="239315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rred public library with bookshelves">
            <a:extLst>
              <a:ext uri="{FF2B5EF4-FFF2-40B4-BE49-F238E27FC236}">
                <a16:creationId xmlns:a16="http://schemas.microsoft.com/office/drawing/2014/main" id="{163B7999-1597-4A2F-AF1B-C8471EB19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9" b="1467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FFF2B-2705-4FEA-A25C-7B82AB8B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91" y="3331444"/>
            <a:ext cx="6470692" cy="12293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Publicly available datasets for detecting emotions in texts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2441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288E19-3B0D-4D6E-921C-6D02D85EE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16" y="549464"/>
            <a:ext cx="8111367" cy="57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333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{94317ED7-6D0F-4D0A-B48F-545393E16229}tf22712842_win32</Template>
  <TotalTime>56</TotalTime>
  <Words>214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Bahnschrift Condensed</vt:lpstr>
      <vt:lpstr>Bahnschrift Light</vt:lpstr>
      <vt:lpstr>Bahnschrift SemiLight</vt:lpstr>
      <vt:lpstr>Bookman Old Style</vt:lpstr>
      <vt:lpstr>Calibri</vt:lpstr>
      <vt:lpstr>Franklin Gothic Book</vt:lpstr>
      <vt:lpstr>1_RetrospectVTI</vt:lpstr>
      <vt:lpstr>Text-Based motion detection</vt:lpstr>
      <vt:lpstr>Main Models</vt:lpstr>
      <vt:lpstr>Types of ED models</vt:lpstr>
      <vt:lpstr>Discrete Emotion Models</vt:lpstr>
      <vt:lpstr>Dimensional Emotions Models</vt:lpstr>
      <vt:lpstr>Russel Dimensional Emotion Model</vt:lpstr>
      <vt:lpstr>Techniques And Algorithms</vt:lpstr>
      <vt:lpstr>Publicly available datasets for detecting emotions in texts</vt:lpstr>
      <vt:lpstr>PowerPoint Presentation</vt:lpstr>
      <vt:lpstr>Summary of current advances in text-based emotion detection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Shady Zekry</dc:creator>
  <cp:lastModifiedBy>Shady Zekry</cp:lastModifiedBy>
  <cp:revision>5</cp:revision>
  <dcterms:created xsi:type="dcterms:W3CDTF">2021-08-20T12:22:15Z</dcterms:created>
  <dcterms:modified xsi:type="dcterms:W3CDTF">2021-08-21T06:32:08Z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