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66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54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72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80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64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3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1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8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37CA-967D-4A77-9687-342A267A0C90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mcrest.org/JavaHamcrest/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annotation-processing-buil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intro-to-project-lomb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20CE-A7D9-4C02-8EEC-97985B1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Популярные библиотеки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AEFFA-38A6-4283-B3A1-3EC05E913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75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BAA4-BBAE-4FDB-96AB-964DACEF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0937-9EEC-4780-9648-26314379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assertTrue</a:t>
            </a:r>
            <a:r>
              <a:rPr lang="en-US" dirty="0"/>
              <a:t>/</a:t>
            </a:r>
            <a:r>
              <a:rPr lang="en-US" dirty="0" err="1"/>
              <a:t>assertFalse</a:t>
            </a:r>
            <a:endParaRPr lang="en-US" dirty="0"/>
          </a:p>
          <a:p>
            <a:r>
              <a:rPr lang="en-US" dirty="0" err="1"/>
              <a:t>assertEquals</a:t>
            </a:r>
            <a:r>
              <a:rPr lang="en-US" dirty="0"/>
              <a:t>/</a:t>
            </a:r>
            <a:r>
              <a:rPr lang="en-US" dirty="0" err="1"/>
              <a:t>assertNotEquals</a:t>
            </a:r>
            <a:endParaRPr lang="en-US" dirty="0"/>
          </a:p>
          <a:p>
            <a:r>
              <a:rPr lang="en-US" dirty="0" err="1"/>
              <a:t>assertNull</a:t>
            </a:r>
            <a:r>
              <a:rPr lang="en-US" dirty="0"/>
              <a:t>/</a:t>
            </a:r>
            <a:r>
              <a:rPr lang="en-US" dirty="0" err="1"/>
              <a:t>assertNotNull</a:t>
            </a:r>
            <a:endParaRPr lang="en-US" dirty="0"/>
          </a:p>
          <a:p>
            <a:r>
              <a:rPr lang="en-US" dirty="0" err="1"/>
              <a:t>assertArrayEquals</a:t>
            </a:r>
            <a:endParaRPr lang="en-US" dirty="0"/>
          </a:p>
          <a:p>
            <a:r>
              <a:rPr lang="en-US" dirty="0" err="1"/>
              <a:t>assertSame</a:t>
            </a:r>
            <a:r>
              <a:rPr lang="en-US" dirty="0"/>
              <a:t>/</a:t>
            </a:r>
            <a:r>
              <a:rPr lang="en-US" dirty="0" err="1"/>
              <a:t>notSame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44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F1D3-FC39-4BCE-AB4A-BE4A9EC0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Hamcrest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B4BD-9D67-49D8-B457-91241C47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Включает дополнительные методы для более удобных </a:t>
            </a:r>
            <a:r>
              <a:rPr lang="en-US" dirty="0"/>
              <a:t>assert’</a:t>
            </a:r>
            <a:r>
              <a:rPr lang="ru-RU" dirty="0" err="1"/>
              <a:t>ов</a:t>
            </a:r>
            <a:endParaRPr lang="en-US" dirty="0"/>
          </a:p>
          <a:p>
            <a:r>
              <a:rPr lang="ru-RU" dirty="0"/>
              <a:t>Вводит понятие </a:t>
            </a:r>
            <a:r>
              <a:rPr lang="en-US" dirty="0"/>
              <a:t>Matcher, </a:t>
            </a:r>
            <a:r>
              <a:rPr lang="ru-RU" dirty="0"/>
              <a:t>которые </a:t>
            </a:r>
            <a:r>
              <a:rPr lang="ru-RU" i="1" dirty="0"/>
              <a:t>что-то </a:t>
            </a:r>
            <a:r>
              <a:rPr lang="ru-RU" dirty="0"/>
              <a:t>проверяет </a:t>
            </a:r>
          </a:p>
          <a:p>
            <a:r>
              <a:rPr lang="ru-RU" dirty="0"/>
              <a:t>обычно начинается с </a:t>
            </a:r>
            <a:r>
              <a:rPr lang="en-US" dirty="0" err="1"/>
              <a:t>assertThat</a:t>
            </a:r>
            <a:r>
              <a:rPr lang="en-US" dirty="0"/>
              <a:t> (object, Matcher)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CDFD8-34F6-48C7-BF96-0062E28D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30794"/>
            <a:ext cx="804974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7515-EA2A-4826-9B77-3E08AA9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Hamcrest</a:t>
            </a:r>
            <a:r>
              <a:rPr lang="en-US" dirty="0"/>
              <a:t> matchers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596A-377B-49EC-B4F0-EC22929F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equalTo</a:t>
            </a:r>
            <a:endParaRPr lang="en-US" dirty="0"/>
          </a:p>
          <a:p>
            <a:r>
              <a:rPr lang="en-US" dirty="0" err="1"/>
              <a:t>instanceOf</a:t>
            </a:r>
            <a:r>
              <a:rPr lang="en-US" dirty="0"/>
              <a:t>/</a:t>
            </a:r>
            <a:r>
              <a:rPr lang="en-US" dirty="0" err="1"/>
              <a:t>isCompatibleType</a:t>
            </a:r>
            <a:endParaRPr lang="en-US" dirty="0"/>
          </a:p>
          <a:p>
            <a:r>
              <a:rPr lang="en-US" dirty="0" err="1"/>
              <a:t>notNUllvalue</a:t>
            </a:r>
            <a:r>
              <a:rPr lang="en-US" dirty="0"/>
              <a:t>/</a:t>
            </a:r>
            <a:r>
              <a:rPr lang="en-US" dirty="0" err="1"/>
              <a:t>nullValue</a:t>
            </a:r>
            <a:endParaRPr lang="en-US" dirty="0"/>
          </a:p>
          <a:p>
            <a:r>
              <a:rPr lang="en-US" dirty="0" err="1"/>
              <a:t>sameInstance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hasProperty</a:t>
            </a:r>
            <a:endParaRPr lang="en-US" dirty="0"/>
          </a:p>
          <a:p>
            <a:r>
              <a:rPr lang="en-US" dirty="0" err="1"/>
              <a:t>hasItem</a:t>
            </a:r>
            <a:r>
              <a:rPr lang="en-US" dirty="0"/>
              <a:t>/</a:t>
            </a:r>
            <a:r>
              <a:rPr lang="en-US" dirty="0" err="1"/>
              <a:t>hasItems</a:t>
            </a:r>
            <a:endParaRPr lang="en-US" dirty="0"/>
          </a:p>
          <a:p>
            <a:r>
              <a:rPr lang="en-US" dirty="0" err="1"/>
              <a:t>hasItemInArray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http://hamcrest.org/JavaHamcrest/tutorial</a:t>
            </a: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76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E2D-BE66-4D4C-86C6-1E92FBAF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demo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3FDB-B84C-4112-9879-BA4FC14B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Demo:</a:t>
            </a:r>
            <a:r>
              <a:rPr lang="ru-RU" dirty="0">
                <a:solidFill>
                  <a:schemeClr val="tx1"/>
                </a:solidFill>
              </a:rPr>
              <a:t> Банк и Человек с несколькими счетами.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73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64F5-B795-4D26-B7EC-00D3846F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A4BE-8867-44FB-A5A0-10FD9490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Core – </a:t>
            </a:r>
            <a:r>
              <a:rPr lang="ru-RU" dirty="0"/>
              <a:t>это </a:t>
            </a:r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</a:t>
            </a:r>
            <a:r>
              <a:rPr lang="ru-RU" dirty="0"/>
              <a:t>контейнер</a:t>
            </a:r>
          </a:p>
          <a:p>
            <a:r>
              <a:rPr lang="ru-RU" dirty="0"/>
              <a:t>Принцип </a:t>
            </a:r>
            <a:r>
              <a:rPr lang="en-US" dirty="0"/>
              <a:t>Inversion of Control </a:t>
            </a:r>
            <a:r>
              <a:rPr lang="ru-RU" dirty="0"/>
              <a:t>состоит в том, что не вы вызываете код, а фреймворк вызывает ваш код</a:t>
            </a:r>
          </a:p>
          <a:p>
            <a:r>
              <a:rPr lang="ru-RU" dirty="0"/>
              <a:t>Основное предназначение </a:t>
            </a:r>
            <a:r>
              <a:rPr lang="en-US" dirty="0"/>
              <a:t>Spring Core – </a:t>
            </a:r>
            <a:r>
              <a:rPr lang="ru-RU" dirty="0"/>
              <a:t>это найти компоненты, необходимые для работы приложения и «связать» их.</a:t>
            </a:r>
          </a:p>
          <a:p>
            <a:r>
              <a:rPr lang="ru-RU" dirty="0"/>
              <a:t>Под связыванием понимается:</a:t>
            </a:r>
          </a:p>
          <a:p>
            <a:pPr lvl="1"/>
            <a:r>
              <a:rPr lang="ru-RU" dirty="0"/>
              <a:t>Конфигурация зависимостей между классами</a:t>
            </a:r>
          </a:p>
          <a:p>
            <a:pPr lvl="1"/>
            <a:r>
              <a:rPr lang="ru-RU" dirty="0"/>
              <a:t>Конфигурация «аспектов», например аннотация </a:t>
            </a:r>
            <a:r>
              <a:rPr lang="en-US" dirty="0"/>
              <a:t>@Transactional </a:t>
            </a:r>
            <a:r>
              <a:rPr lang="ru-RU" dirty="0"/>
              <a:t>открывает транзакцию при вызове метода. </a:t>
            </a:r>
          </a:p>
          <a:p>
            <a:r>
              <a:rPr lang="en-US" dirty="0"/>
              <a:t>Example: Bank and Annotation 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7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Application Context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Context </a:t>
            </a:r>
            <a:r>
              <a:rPr lang="ru-RU" dirty="0"/>
              <a:t>можно рассматривать как «контейнер» в котором находятся </a:t>
            </a:r>
            <a:r>
              <a:rPr lang="en-US" dirty="0"/>
              <a:t>Java-</a:t>
            </a:r>
            <a:r>
              <a:rPr lang="ru-RU" dirty="0"/>
              <a:t>объекты</a:t>
            </a:r>
          </a:p>
          <a:p>
            <a:r>
              <a:rPr lang="ru-RU" dirty="0"/>
              <a:t>В отличие от обычной коллекции, объекты в контекст никто не добавляет – он сам следит за их созданием и инициализацией. т.е. контекст является реализацией паттерна Фабрика (</a:t>
            </a:r>
            <a:r>
              <a:rPr lang="en-US" dirty="0"/>
              <a:t>Factory)</a:t>
            </a:r>
          </a:p>
          <a:p>
            <a:r>
              <a:rPr lang="ru-RU" dirty="0"/>
              <a:t>Объекты, находящиеся в контексте называются </a:t>
            </a:r>
            <a:r>
              <a:rPr lang="en-US" b="1" dirty="0"/>
              <a:t>bean’</a:t>
            </a:r>
            <a:r>
              <a:rPr lang="ru-RU" dirty="0"/>
              <a:t>ы.</a:t>
            </a:r>
          </a:p>
          <a:p>
            <a:r>
              <a:rPr lang="ru-RU" dirty="0"/>
              <a:t>Один </a:t>
            </a:r>
            <a:r>
              <a:rPr lang="en-US" dirty="0"/>
              <a:t>bean </a:t>
            </a:r>
            <a:r>
              <a:rPr lang="ru-RU" dirty="0"/>
              <a:t>может </a:t>
            </a:r>
            <a:r>
              <a:rPr lang="ru-RU" b="1" dirty="0"/>
              <a:t>зависеть</a:t>
            </a:r>
            <a:r>
              <a:rPr lang="ru-RU" dirty="0"/>
              <a:t> от другого – т.е. для работы ему необходимо использовать другой класс.</a:t>
            </a:r>
          </a:p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следит за зависимостями объектов и </a:t>
            </a:r>
            <a:r>
              <a:rPr lang="ru-RU" b="1" dirty="0"/>
              <a:t>автоматически</a:t>
            </a:r>
            <a:r>
              <a:rPr lang="ru-RU" dirty="0"/>
              <a:t> создает объекты-зависимости. </a:t>
            </a:r>
            <a:br>
              <a:rPr lang="ru-RU" dirty="0"/>
            </a:br>
            <a:r>
              <a:rPr lang="ru-RU" dirty="0"/>
              <a:t>Если для инициализации объекта ему нужна какая-то зависимость –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сначала создаст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30836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зависимость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PersonService</a:t>
            </a:r>
            <a:r>
              <a:rPr lang="en-US" dirty="0"/>
              <a:t> – </a:t>
            </a:r>
            <a:r>
              <a:rPr lang="ru-RU" dirty="0"/>
              <a:t>зависит от </a:t>
            </a:r>
            <a:r>
              <a:rPr lang="en-US" b="1" dirty="0" err="1"/>
              <a:t>PersonRepository</a:t>
            </a:r>
            <a:r>
              <a:rPr lang="en-US" dirty="0"/>
              <a:t>, </a:t>
            </a:r>
            <a:r>
              <a:rPr lang="ru-RU" dirty="0"/>
              <a:t>т.к. для нормальному работы ему нужен объект этого класса.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56" y="3006090"/>
            <a:ext cx="5295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12" y="1420757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Процесс создания объекта с передачей ему зависимостей называется </a:t>
            </a:r>
            <a:r>
              <a:rPr lang="en-US" dirty="0" err="1"/>
              <a:t>DependencyInjection</a:t>
            </a:r>
            <a:r>
              <a:rPr lang="en-US" dirty="0"/>
              <a:t> – </a:t>
            </a:r>
            <a:r>
              <a:rPr lang="ru-RU" dirty="0"/>
              <a:t>внедрение зависимостей. </a:t>
            </a:r>
          </a:p>
          <a:p>
            <a:r>
              <a:rPr lang="ru-RU" dirty="0"/>
              <a:t>Зависимости можно внедрять разными способами:</a:t>
            </a:r>
          </a:p>
          <a:p>
            <a:pPr lvl="1"/>
            <a:r>
              <a:rPr lang="ru-RU" dirty="0"/>
              <a:t>Через аргументы конструктора</a:t>
            </a:r>
          </a:p>
          <a:p>
            <a:pPr lvl="1"/>
            <a:r>
              <a:rPr lang="ru-RU" dirty="0"/>
              <a:t>Через сеттеры</a:t>
            </a:r>
          </a:p>
          <a:p>
            <a:pPr lvl="1"/>
            <a:r>
              <a:rPr lang="ru-RU" dirty="0"/>
              <a:t>Напрямую в поля, используя рефлексию</a:t>
            </a:r>
          </a:p>
          <a:p>
            <a:r>
              <a:rPr lang="en-US" dirty="0"/>
              <a:t>Spring </a:t>
            </a:r>
            <a:r>
              <a:rPr lang="ru-RU" dirty="0"/>
              <a:t>умеет внедрять зависимости всеми тремя способами. </a:t>
            </a:r>
          </a:p>
          <a:p>
            <a:r>
              <a:rPr lang="ru-RU" dirty="0"/>
              <a:t>Предпочтительным считается внедрение через конструктор, т.к. это гарантирует, что объект всегда получит все зависимости.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16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Injection. </a:t>
            </a:r>
            <a:r>
              <a:rPr lang="ru-RU" dirty="0"/>
              <a:t>Зачем?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причина использования </a:t>
            </a:r>
            <a:r>
              <a:rPr lang="en-US" dirty="0"/>
              <a:t>DI – </a:t>
            </a:r>
            <a:r>
              <a:rPr lang="ru-RU" dirty="0"/>
              <a:t>получение слабой связанности между компонентами. </a:t>
            </a:r>
          </a:p>
          <a:p>
            <a:r>
              <a:rPr lang="ru-RU" dirty="0"/>
              <a:t>Если зависимость внедряется через </a:t>
            </a:r>
            <a:r>
              <a:rPr lang="en-US" dirty="0"/>
              <a:t>DI, </a:t>
            </a:r>
            <a:r>
              <a:rPr lang="ru-RU" dirty="0"/>
              <a:t>то класс просто объявляет о своей зависимости, без указания способа её получения. </a:t>
            </a:r>
          </a:p>
          <a:p>
            <a:r>
              <a:rPr lang="ru-RU" dirty="0"/>
              <a:t>Альтернативы </a:t>
            </a:r>
            <a:r>
              <a:rPr lang="en-US" dirty="0"/>
              <a:t>DI</a:t>
            </a:r>
          </a:p>
          <a:p>
            <a:pPr lvl="1"/>
            <a:r>
              <a:rPr lang="ru-RU" dirty="0"/>
              <a:t>Создание зависимости самим объектом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ru-RU" dirty="0" err="1"/>
              <a:t>синглтона</a:t>
            </a:r>
            <a:r>
              <a:rPr lang="ru-RU" dirty="0"/>
              <a:t>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Использование паттерна </a:t>
            </a:r>
            <a:r>
              <a:rPr lang="en-US" dirty="0" err="1"/>
              <a:t>ServiceLocator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который знает, где найти объект. </a:t>
            </a:r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739025"/>
            <a:ext cx="626745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9" y="4539765"/>
            <a:ext cx="3781425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16" y="5401928"/>
            <a:ext cx="4829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 </a:t>
            </a:r>
            <a:r>
              <a:rPr lang="en-US" dirty="0"/>
              <a:t>DI. </a:t>
            </a:r>
            <a:r>
              <a:rPr lang="ru-RU" dirty="0"/>
              <a:t>Проблемы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Ручное создание зависимостей порождает большое количество объектов </a:t>
            </a:r>
            <a:endParaRPr lang="en-US" dirty="0"/>
          </a:p>
          <a:p>
            <a:r>
              <a:rPr lang="ru-RU" dirty="0" err="1"/>
              <a:t>Сиглтоны</a:t>
            </a:r>
            <a:r>
              <a:rPr lang="ru-RU" dirty="0"/>
              <a:t> не позволяют изменить реализацию зависимостей. </a:t>
            </a:r>
            <a:br>
              <a:rPr lang="en-US" dirty="0"/>
            </a:br>
            <a:r>
              <a:rPr lang="ru-RU" dirty="0"/>
              <a:t>Это сильно усложняет тестирование. </a:t>
            </a:r>
          </a:p>
          <a:p>
            <a:r>
              <a:rPr lang="en-US" dirty="0" err="1"/>
              <a:t>ServiceLocator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единственная «нормальная» альтернатива, но добавляет в класс дополнительную зависимость – на сам </a:t>
            </a:r>
            <a:r>
              <a:rPr lang="en-US" dirty="0" err="1"/>
              <a:t>ServiceLocator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77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E39-5D60-41FF-889B-2A28AA78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A434-8FB1-45A8-8E31-A001521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для </a:t>
            </a:r>
            <a:r>
              <a:rPr lang="ru-RU" dirty="0" err="1"/>
              <a:t>кодогенерации</a:t>
            </a:r>
            <a:r>
              <a:rPr lang="en-US" dirty="0"/>
              <a:t>, </a:t>
            </a:r>
            <a:r>
              <a:rPr lang="ru-RU" dirty="0"/>
              <a:t>позволяет избавится от повторяющегося код:</a:t>
            </a:r>
          </a:p>
          <a:p>
            <a:pPr lvl="1"/>
            <a:r>
              <a:rPr lang="ru-RU" dirty="0"/>
              <a:t>геттеры</a:t>
            </a:r>
          </a:p>
          <a:p>
            <a:pPr lvl="1"/>
            <a:r>
              <a:rPr lang="ru-RU" dirty="0"/>
              <a:t>сеттеры</a:t>
            </a:r>
          </a:p>
          <a:p>
            <a:pPr lvl="1"/>
            <a:r>
              <a:rPr lang="ru-RU" dirty="0"/>
              <a:t>конструкторы</a:t>
            </a:r>
          </a:p>
          <a:p>
            <a:pPr lvl="1"/>
            <a:r>
              <a:rPr lang="en-US" dirty="0"/>
              <a:t>equals/</a:t>
            </a:r>
            <a:r>
              <a:rPr lang="en-US" dirty="0" err="1"/>
              <a:t>hashCode</a:t>
            </a:r>
            <a:endParaRPr lang="en-US" dirty="0"/>
          </a:p>
          <a:p>
            <a:pPr lvl="1"/>
            <a:r>
              <a:rPr lang="en-US" dirty="0"/>
              <a:t>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29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через сеттер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37" y="3053022"/>
            <a:ext cx="5000625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" b="60669"/>
          <a:stretch/>
        </p:blipFill>
        <p:spPr>
          <a:xfrm>
            <a:off x="453588" y="3586122"/>
            <a:ext cx="4305300" cy="1296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758888" y="4234122"/>
            <a:ext cx="1089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Context. </a:t>
            </a:r>
            <a:r>
              <a:rPr lang="ru-RU" dirty="0"/>
              <a:t>«Рецепты»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самом деле, в </a:t>
            </a:r>
            <a:r>
              <a:rPr lang="en-US" dirty="0" err="1"/>
              <a:t>ApplicationContext</a:t>
            </a:r>
            <a:r>
              <a:rPr lang="en-US" dirty="0"/>
              <a:t>’</a:t>
            </a:r>
            <a:r>
              <a:rPr lang="ru-RU" dirty="0"/>
              <a:t>е лежат не настоящие объекты, а «рецепт» как создать объект какого-то класса.</a:t>
            </a:r>
          </a:p>
          <a:p>
            <a:r>
              <a:rPr lang="ru-RU" dirty="0"/>
              <a:t>Чтобы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мог создавать </a:t>
            </a:r>
            <a:r>
              <a:rPr lang="en-US" dirty="0"/>
              <a:t>Bean’</a:t>
            </a:r>
            <a:r>
              <a:rPr lang="ru-RU" dirty="0"/>
              <a:t>ы – ему нужно сообщить, какие «рецепты» нужно использовать.</a:t>
            </a:r>
          </a:p>
          <a:p>
            <a:r>
              <a:rPr lang="ru-RU" dirty="0"/>
              <a:t>Существует несколько способов это сделать:</a:t>
            </a:r>
          </a:p>
          <a:p>
            <a:pPr lvl="1"/>
            <a:r>
              <a:rPr lang="ru-RU" dirty="0"/>
              <a:t>Пометить </a:t>
            </a:r>
            <a:r>
              <a:rPr lang="ru-RU" b="1" dirty="0"/>
              <a:t>класс</a:t>
            </a:r>
            <a:r>
              <a:rPr lang="ru-RU" dirty="0"/>
              <a:t> аннотацией </a:t>
            </a:r>
            <a:r>
              <a:rPr lang="en-US" b="1" dirty="0"/>
              <a:t>@Component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Предоставить </a:t>
            </a:r>
            <a:r>
              <a:rPr lang="ru-RU" b="1" dirty="0"/>
              <a:t>метод</a:t>
            </a:r>
            <a:r>
              <a:rPr lang="ru-RU" dirty="0"/>
              <a:t> для создания объекта, помеченный аннотацией </a:t>
            </a:r>
            <a:r>
              <a:rPr lang="en-US" b="1" dirty="0"/>
              <a:t>@Bean.</a:t>
            </a:r>
            <a:br>
              <a:rPr lang="en-US" b="1" dirty="0"/>
            </a:br>
            <a:r>
              <a:rPr lang="ru-RU" dirty="0"/>
              <a:t>Объекты, созданные таким образом ведут себя по–разному в зависимости от того, где они объявлены, см. </a:t>
            </a:r>
            <a:r>
              <a:rPr lang="en-US" dirty="0"/>
              <a:t>java-doc </a:t>
            </a:r>
            <a:r>
              <a:rPr lang="ru-RU" dirty="0"/>
              <a:t>к аннотации </a:t>
            </a:r>
            <a:r>
              <a:rPr lang="en-US" dirty="0"/>
              <a:t>@Bean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ru-RU" dirty="0"/>
              <a:t>Описать все «рецепты» в </a:t>
            </a:r>
            <a:r>
              <a:rPr lang="en-US" b="1" dirty="0"/>
              <a:t>XML</a:t>
            </a:r>
            <a:r>
              <a:rPr lang="en-US" dirty="0"/>
              <a:t> </a:t>
            </a:r>
            <a:r>
              <a:rPr lang="ru-RU" dirty="0"/>
              <a:t>файле (сейчас почти не используется)</a:t>
            </a:r>
          </a:p>
        </p:txBody>
      </p:sp>
    </p:spTree>
    <p:extLst>
      <p:ext uri="{BB962C8B-B14F-4D97-AF65-F5344CB8AC3E}">
        <p14:creationId xmlns:p14="http://schemas.microsoft.com/office/powerpoint/2010/main" val="2512855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</a:t>
            </a:r>
            <a:r>
              <a:rPr lang="ru-RU" dirty="0"/>
              <a:t>и </a:t>
            </a:r>
            <a:r>
              <a:rPr lang="en-US" dirty="0"/>
              <a:t>@Bean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аннотации можно использовать для описания «рецептов» создания </a:t>
            </a:r>
            <a:r>
              <a:rPr lang="en-US" dirty="0"/>
              <a:t>bean’</a:t>
            </a:r>
            <a:r>
              <a:rPr lang="ru-RU" dirty="0" err="1"/>
              <a:t>ов</a:t>
            </a:r>
            <a:endParaRPr lang="ru-RU" dirty="0"/>
          </a:p>
          <a:p>
            <a:r>
              <a:rPr lang="en-US" dirty="0"/>
              <a:t>Spring </a:t>
            </a:r>
            <a:r>
              <a:rPr lang="ru-RU" dirty="0"/>
              <a:t>автоматически создаст зависимости </a:t>
            </a:r>
          </a:p>
          <a:p>
            <a:pPr lvl="1"/>
            <a:r>
              <a:rPr lang="ru-RU" dirty="0"/>
              <a:t>Для </a:t>
            </a:r>
            <a:r>
              <a:rPr lang="en-US" b="1" dirty="0"/>
              <a:t>@Component </a:t>
            </a:r>
            <a:r>
              <a:rPr lang="ru-RU" dirty="0"/>
              <a:t>зависимости – это аргументы конструктора, и сущности, помеченные аннотацией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ru-RU" dirty="0"/>
              <a:t>: поля и сеттеры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Для </a:t>
            </a:r>
            <a:r>
              <a:rPr lang="en-US" b="1" dirty="0"/>
              <a:t>@Bean </a:t>
            </a:r>
            <a:r>
              <a:rPr lang="ru-RU" dirty="0"/>
              <a:t>зависимости – это аргументы метода.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18" y="3824093"/>
            <a:ext cx="4067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ApplicationContext’a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7"/>
            <a:ext cx="8596668" cy="5126619"/>
          </a:xfrm>
        </p:spPr>
        <p:txBody>
          <a:bodyPr>
            <a:normAutofit/>
          </a:bodyPr>
          <a:lstStyle/>
          <a:p>
            <a:r>
              <a:rPr lang="en-US" sz="1400" dirty="0" err="1"/>
              <a:t>ApplicationContext</a:t>
            </a:r>
            <a:r>
              <a:rPr lang="en-US" sz="1400" dirty="0"/>
              <a:t> – </a:t>
            </a:r>
            <a:r>
              <a:rPr lang="ru-RU" sz="1400" dirty="0"/>
              <a:t>это интерфейс. </a:t>
            </a:r>
          </a:p>
          <a:p>
            <a:r>
              <a:rPr lang="ru-RU" sz="1400" dirty="0"/>
              <a:t>Есть несколько реализаций этого интерфейса, которые отличаются способом нахождения «рецептов»</a:t>
            </a:r>
          </a:p>
          <a:p>
            <a:pPr lvl="1"/>
            <a:r>
              <a:rPr lang="en-US" sz="1200" b="1" dirty="0" err="1"/>
              <a:t>AnnotationConfigApplicationContext</a:t>
            </a:r>
            <a:r>
              <a:rPr lang="ru-RU" sz="1200" dirty="0"/>
              <a:t> – такой контекст будет создавать </a:t>
            </a:r>
            <a:r>
              <a:rPr lang="en-US" sz="1200" dirty="0"/>
              <a:t>Bean’</a:t>
            </a:r>
            <a:r>
              <a:rPr lang="ru-RU" sz="1200" dirty="0"/>
              <a:t>ы используя методы, помеченные </a:t>
            </a:r>
            <a:r>
              <a:rPr lang="en-US" sz="1200" dirty="0"/>
              <a:t>@</a:t>
            </a:r>
            <a:r>
              <a:rPr lang="en-US" sz="1200" b="1" dirty="0"/>
              <a:t>Bean</a:t>
            </a:r>
            <a:r>
              <a:rPr lang="ru-RU" sz="1200" dirty="0"/>
              <a:t> в классе с аннотацией </a:t>
            </a:r>
            <a:r>
              <a:rPr lang="en-US" sz="1200" dirty="0"/>
              <a:t>@</a:t>
            </a:r>
            <a:r>
              <a:rPr lang="en-US" sz="1200" b="1" dirty="0"/>
              <a:t>Configuration</a:t>
            </a:r>
          </a:p>
          <a:p>
            <a:pPr lvl="1"/>
            <a:r>
              <a:rPr lang="ru-RU" sz="1200" dirty="0"/>
              <a:t>Можно еще использовать </a:t>
            </a:r>
            <a:r>
              <a:rPr lang="en-US" sz="1200" dirty="0"/>
              <a:t>XML, </a:t>
            </a:r>
            <a:r>
              <a:rPr lang="ru-RU" sz="1200" dirty="0"/>
              <a:t>но сейчас это не очень популярный способ.</a:t>
            </a:r>
            <a:endParaRPr lang="en-US" sz="1200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61" y="3205843"/>
            <a:ext cx="5210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810"/>
            <a:ext cx="8596668" cy="388077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@Bean-</a:t>
            </a:r>
            <a:r>
              <a:rPr lang="ru-RU" dirty="0"/>
              <a:t>методов из класса с </a:t>
            </a:r>
            <a:r>
              <a:rPr lang="en-US" dirty="0"/>
              <a:t>@Configuration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отличается от вызовов обычных </a:t>
            </a:r>
            <a:r>
              <a:rPr lang="en-US" dirty="0"/>
              <a:t>Java-</a:t>
            </a:r>
            <a:r>
              <a:rPr lang="ru-RU" dirty="0"/>
              <a:t>методов. </a:t>
            </a:r>
          </a:p>
          <a:p>
            <a:r>
              <a:rPr lang="ru-RU" dirty="0"/>
              <a:t>Перед вызовом метода из </a:t>
            </a:r>
            <a:r>
              <a:rPr lang="en-US" dirty="0"/>
              <a:t>@</a:t>
            </a:r>
            <a:r>
              <a:rPr lang="en-US" b="1" dirty="0"/>
              <a:t>Configuration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Spring </a:t>
            </a:r>
            <a:r>
              <a:rPr lang="ru-RU" dirty="0"/>
              <a:t>создает над таким классом </a:t>
            </a:r>
            <a:r>
              <a:rPr lang="en-US" b="1" dirty="0"/>
              <a:t>proxy</a:t>
            </a:r>
            <a:r>
              <a:rPr lang="en-US" dirty="0"/>
              <a:t>, </a:t>
            </a:r>
            <a:r>
              <a:rPr lang="ru-RU" dirty="0"/>
              <a:t>чтоб позволяет перехватывать вызов любых методов.</a:t>
            </a:r>
          </a:p>
          <a:p>
            <a:r>
              <a:rPr lang="ru-RU" dirty="0"/>
              <a:t>Это позволяет </a:t>
            </a:r>
            <a:r>
              <a:rPr lang="en-US" dirty="0"/>
              <a:t>Spring’</a:t>
            </a:r>
            <a:r>
              <a:rPr lang="ru-RU" dirty="0"/>
              <a:t>у</a:t>
            </a:r>
            <a:r>
              <a:rPr lang="en-US" dirty="0"/>
              <a:t> </a:t>
            </a:r>
            <a:r>
              <a:rPr lang="ru-RU" dirty="0"/>
              <a:t>возвращать один и тот же объект (если иное не указано в </a:t>
            </a:r>
            <a:r>
              <a:rPr lang="en-US" dirty="0"/>
              <a:t>@Scope)</a:t>
            </a:r>
            <a:r>
              <a:rPr lang="ru-RU" dirty="0"/>
              <a:t>, даже если внутри метода создаются новые объекты.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47" y="3847308"/>
            <a:ext cx="5362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48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Создавать руками </a:t>
            </a:r>
            <a:r>
              <a:rPr lang="en-US" dirty="0"/>
              <a:t>@Bean </a:t>
            </a:r>
            <a:r>
              <a:rPr lang="ru-RU" dirty="0"/>
              <a:t>не очень удобно</a:t>
            </a:r>
          </a:p>
          <a:p>
            <a:r>
              <a:rPr lang="ru-RU" dirty="0"/>
              <a:t>Можно в классе с </a:t>
            </a:r>
            <a:r>
              <a:rPr lang="en-US" dirty="0"/>
              <a:t>@Configuration </a:t>
            </a:r>
            <a:r>
              <a:rPr lang="ru-RU" dirty="0"/>
              <a:t>определить не только используемые </a:t>
            </a:r>
            <a:r>
              <a:rPr lang="en-US" dirty="0"/>
              <a:t>@Bean </a:t>
            </a:r>
            <a:r>
              <a:rPr lang="ru-RU" dirty="0"/>
              <a:t>но и указать </a:t>
            </a:r>
            <a:r>
              <a:rPr lang="en-US" dirty="0"/>
              <a:t>Spring’</a:t>
            </a:r>
            <a:r>
              <a:rPr lang="ru-RU" dirty="0"/>
              <a:t>у, где искать их самостоятельно</a:t>
            </a:r>
          </a:p>
          <a:p>
            <a:r>
              <a:rPr lang="ru-RU" dirty="0"/>
              <a:t>Для этого вместе с аннотацией </a:t>
            </a:r>
            <a:r>
              <a:rPr lang="en-US" dirty="0"/>
              <a:t>@Configuration </a:t>
            </a:r>
            <a:r>
              <a:rPr lang="ru-RU" dirty="0"/>
              <a:t>нужно написать </a:t>
            </a:r>
            <a:r>
              <a:rPr lang="en-US" dirty="0"/>
              <a:t>@</a:t>
            </a:r>
            <a:r>
              <a:rPr lang="en-US" b="1" dirty="0" err="1"/>
              <a:t>ComponentScan</a:t>
            </a:r>
            <a:r>
              <a:rPr lang="ru-RU" b="1" dirty="0"/>
              <a:t>(</a:t>
            </a:r>
            <a:r>
              <a:rPr lang="en-US" b="1" dirty="0"/>
              <a:t>“</a:t>
            </a:r>
            <a:r>
              <a:rPr lang="en-US" b="1" dirty="0" err="1"/>
              <a:t>packages.to.scan</a:t>
            </a:r>
            <a:r>
              <a:rPr lang="en-US" b="1" dirty="0"/>
              <a:t>”</a:t>
            </a:r>
            <a:r>
              <a:rPr lang="ru-RU" b="1" dirty="0"/>
              <a:t>)</a:t>
            </a:r>
            <a:endParaRPr lang="en-US" b="1" dirty="0"/>
          </a:p>
          <a:p>
            <a:r>
              <a:rPr lang="ru-RU" dirty="0"/>
              <a:t>Тогда </a:t>
            </a:r>
            <a:r>
              <a:rPr lang="en-US" dirty="0"/>
              <a:t>Spring </a:t>
            </a:r>
            <a:r>
              <a:rPr lang="ru-RU" dirty="0"/>
              <a:t>автоматически просканирует все классы в указанных </a:t>
            </a:r>
            <a:r>
              <a:rPr lang="en-US" dirty="0"/>
              <a:t>package </a:t>
            </a:r>
            <a:r>
              <a:rPr lang="ru-RU" dirty="0"/>
              <a:t>и их дочерних</a:t>
            </a:r>
          </a:p>
          <a:p>
            <a:r>
              <a:rPr lang="ru-RU" dirty="0"/>
              <a:t>Можно </a:t>
            </a:r>
            <a:r>
              <a:rPr lang="en-US" dirty="0"/>
              <a:t>package’</a:t>
            </a:r>
            <a:r>
              <a:rPr lang="ru-RU" dirty="0"/>
              <a:t> не указывать, тогда будет использоваться </a:t>
            </a:r>
            <a:r>
              <a:rPr lang="en-US" dirty="0"/>
              <a:t>package </a:t>
            </a:r>
            <a:r>
              <a:rPr lang="ru-RU" dirty="0"/>
              <a:t>самого класса, на котором висит </a:t>
            </a:r>
            <a:r>
              <a:rPr lang="en-US" dirty="0"/>
              <a:t>@</a:t>
            </a:r>
            <a:r>
              <a:rPr lang="en-US" dirty="0" err="1"/>
              <a:t>ComponentScan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457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@Configuration </a:t>
            </a:r>
            <a:r>
              <a:rPr lang="ru-RU" dirty="0"/>
              <a:t>классы нужны не только, чтобы определять </a:t>
            </a:r>
            <a:r>
              <a:rPr lang="en-US" dirty="0"/>
              <a:t>@Bean</a:t>
            </a:r>
            <a:r>
              <a:rPr lang="ru-RU" dirty="0"/>
              <a:t>, но и чтобы конфигурировать дополнительные возможности </a:t>
            </a:r>
            <a:r>
              <a:rPr lang="en-US" dirty="0" err="1"/>
              <a:t>Spring’a</a:t>
            </a:r>
            <a:endParaRPr lang="en-US" dirty="0"/>
          </a:p>
          <a:p>
            <a:r>
              <a:rPr lang="ru-RU" dirty="0"/>
              <a:t>Примеры аннотаций:</a:t>
            </a:r>
          </a:p>
          <a:p>
            <a:pPr lvl="1"/>
            <a:r>
              <a:rPr lang="en-US" dirty="0"/>
              <a:t>@</a:t>
            </a:r>
            <a:r>
              <a:rPr lang="en-US" b="1" dirty="0" err="1"/>
              <a:t>EnableSchedulling</a:t>
            </a:r>
            <a:r>
              <a:rPr lang="en-US" dirty="0"/>
              <a:t> – </a:t>
            </a:r>
            <a:r>
              <a:rPr lang="ru-RU" dirty="0"/>
              <a:t>чтобы вызывать методы, помеченные </a:t>
            </a:r>
            <a:r>
              <a:rPr lang="en-US" dirty="0"/>
              <a:t>@Scheduled </a:t>
            </a:r>
            <a:r>
              <a:rPr lang="ru-RU" dirty="0"/>
              <a:t>по расписанию</a:t>
            </a:r>
          </a:p>
          <a:p>
            <a:pPr lvl="1"/>
            <a:r>
              <a:rPr lang="en-US" dirty="0"/>
              <a:t>@</a:t>
            </a:r>
            <a:r>
              <a:rPr lang="en-US" b="1" dirty="0" err="1"/>
              <a:t>EnableAsync</a:t>
            </a:r>
            <a:r>
              <a:rPr lang="en-US" dirty="0"/>
              <a:t> – </a:t>
            </a:r>
            <a:r>
              <a:rPr lang="ru-RU" dirty="0"/>
              <a:t>чтобы вызывать методы, помеченные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асинхронно, не блокируя вызывающий поток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 err="1"/>
              <a:t>EnableCaching</a:t>
            </a:r>
            <a:r>
              <a:rPr lang="en-US" dirty="0"/>
              <a:t> – </a:t>
            </a:r>
            <a:r>
              <a:rPr lang="ru-RU" dirty="0"/>
              <a:t>чтобы включить кэширование методов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 err="1"/>
              <a:t>EnableWebMvc</a:t>
            </a:r>
            <a:r>
              <a:rPr lang="en-US" dirty="0"/>
              <a:t> – </a:t>
            </a:r>
            <a:r>
              <a:rPr lang="ru-RU" dirty="0"/>
              <a:t>чтобы </a:t>
            </a:r>
            <a:r>
              <a:rPr lang="en-US" dirty="0"/>
              <a:t>Spring </a:t>
            </a:r>
            <a:r>
              <a:rPr lang="ru-RU" dirty="0"/>
              <a:t>автоматически зарегистрировал все </a:t>
            </a:r>
            <a:r>
              <a:rPr lang="en-US" dirty="0"/>
              <a:t>@</a:t>
            </a:r>
            <a:r>
              <a:rPr lang="en-US" b="1" dirty="0"/>
              <a:t>Controller</a:t>
            </a:r>
            <a:r>
              <a:rPr lang="en-US" dirty="0"/>
              <a:t>’</a:t>
            </a:r>
            <a:r>
              <a:rPr lang="ru-RU" dirty="0"/>
              <a:t>ы и настроил </a:t>
            </a:r>
            <a:r>
              <a:rPr lang="en-US" b="1" dirty="0" err="1"/>
              <a:t>DispatcherServlet</a:t>
            </a:r>
            <a:endParaRPr lang="en-US" b="1" dirty="0"/>
          </a:p>
          <a:p>
            <a:r>
              <a:rPr lang="ru-RU" dirty="0"/>
              <a:t>Аннотации вида </a:t>
            </a:r>
            <a:r>
              <a:rPr lang="en-US" b="1" dirty="0"/>
              <a:t>@Enable&lt;&gt;</a:t>
            </a:r>
            <a:r>
              <a:rPr lang="ru-RU" b="1" dirty="0"/>
              <a:t> </a:t>
            </a:r>
            <a:r>
              <a:rPr lang="ru-RU" dirty="0"/>
              <a:t>могут быть использованы разработчиками </a:t>
            </a:r>
            <a:r>
              <a:rPr lang="ru-RU" dirty="0" err="1"/>
              <a:t>фреймворков</a:t>
            </a:r>
            <a:r>
              <a:rPr lang="ru-RU" dirty="0"/>
              <a:t>, чтобы добавить приложению какие-то возможности. </a:t>
            </a:r>
            <a:br>
              <a:rPr lang="ru-RU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15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1F1A-41EC-4404-92B9-0EE37AC2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</a:t>
            </a:r>
            <a:r>
              <a:rPr lang="ru-RU" dirty="0"/>
              <a:t>Как это работает?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A9EA-5EFC-48C8-B4BA-0FF7BC0D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позволяет «перехватывать» вызов методов на объекте с помощью </a:t>
            </a:r>
            <a:r>
              <a:rPr lang="en-US" dirty="0"/>
              <a:t>Proxy</a:t>
            </a:r>
          </a:p>
          <a:p>
            <a:r>
              <a:rPr lang="en-US" dirty="0"/>
              <a:t>Demo, shop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3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F582-373A-4B6D-94F6-05996306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Lombok.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D1D8-F595-4148-9775-C0B3F6E3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функционирования использует </a:t>
            </a:r>
            <a:r>
              <a:rPr lang="en-US" dirty="0"/>
              <a:t>compiler annotation processor </a:t>
            </a:r>
            <a:br>
              <a:rPr lang="en-US" dirty="0"/>
            </a:br>
            <a:r>
              <a:rPr lang="en-US" dirty="0">
                <a:hlinkClick r:id="rId2"/>
              </a:rPr>
              <a:t>https://www.baeldung.com/java-annotation-processing-builder</a:t>
            </a:r>
            <a:r>
              <a:rPr lang="en-US" dirty="0"/>
              <a:t> </a:t>
            </a:r>
          </a:p>
          <a:p>
            <a:r>
              <a:rPr lang="ru-RU" dirty="0"/>
              <a:t>Для работы необходимо установить плагин к среде разработки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IDEA </a:t>
            </a:r>
            <a:r>
              <a:rPr lang="ru-RU" dirty="0"/>
              <a:t>с версии 2020.3 плагин идет сразу, дополнительной установки не требуется</a:t>
            </a:r>
          </a:p>
          <a:p>
            <a:r>
              <a:rPr lang="ru-RU" dirty="0"/>
              <a:t>Зависимость: </a:t>
            </a:r>
          </a:p>
          <a:p>
            <a:r>
              <a:rPr lang="en-US" dirty="0"/>
              <a:t>&lt;dependencies&gt;</a:t>
            </a:r>
          </a:p>
          <a:p>
            <a:r>
              <a:rPr lang="en-US" dirty="0"/>
              <a:t>    &lt;dependency&gt;</a:t>
            </a:r>
          </a:p>
          <a:p>
            <a:r>
              <a:rPr lang="en-US" dirty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org.projectlombok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lombok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&lt;version&gt;1.18.20&lt;/version&gt;</a:t>
            </a:r>
          </a:p>
          <a:p>
            <a:r>
              <a:rPr lang="en-US" dirty="0"/>
              <a:t>        &lt;scope&gt;provided&lt;/scope&gt;</a:t>
            </a:r>
          </a:p>
          <a:p>
            <a:r>
              <a:rPr lang="en-US" dirty="0"/>
              <a:t>    &lt;/dependency&gt;</a:t>
            </a:r>
          </a:p>
          <a:p>
            <a:r>
              <a:rPr lang="en-US" dirty="0"/>
              <a:t>&lt;/dependencies&gt;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695-E3E7-4160-91BF-E4BD846C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Lombok. </a:t>
            </a:r>
            <a:r>
              <a:rPr lang="ru-RU" dirty="0"/>
              <a:t>Аннотации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6AF-2D91-4722-B070-D8FCD701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@Getter, @Setter</a:t>
            </a:r>
          </a:p>
          <a:p>
            <a:r>
              <a:rPr lang="en-US" dirty="0"/>
              <a:t>@</a:t>
            </a:r>
            <a:r>
              <a:rPr lang="en-US" dirty="0" err="1"/>
              <a:t>RequiredArgContructor</a:t>
            </a:r>
            <a:r>
              <a:rPr lang="en-US" dirty="0"/>
              <a:t>, @</a:t>
            </a:r>
            <a:r>
              <a:rPr lang="en-US" dirty="0" err="1"/>
              <a:t>AllArgsContructor</a:t>
            </a:r>
            <a:r>
              <a:rPr lang="en-US" dirty="0"/>
              <a:t>, @</a:t>
            </a:r>
            <a:r>
              <a:rPr lang="en-US" dirty="0" err="1"/>
              <a:t>NoArgsContructor</a:t>
            </a:r>
            <a:endParaRPr lang="en-US" dirty="0"/>
          </a:p>
          <a:p>
            <a:r>
              <a:rPr lang="en-US" dirty="0"/>
              <a:t>@Builder – </a:t>
            </a:r>
            <a:r>
              <a:rPr lang="ru-RU" dirty="0"/>
              <a:t>создает </a:t>
            </a:r>
            <a:r>
              <a:rPr lang="en-US" dirty="0"/>
              <a:t>builder() </a:t>
            </a:r>
            <a:r>
              <a:rPr lang="ru-RU" dirty="0"/>
              <a:t>для задания отдельных свойств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EqualsAndHashCode</a:t>
            </a:r>
            <a:endParaRPr lang="ru-RU" dirty="0"/>
          </a:p>
          <a:p>
            <a:r>
              <a:rPr lang="en-US" dirty="0"/>
              <a:t>@</a:t>
            </a:r>
            <a:r>
              <a:rPr lang="en-US" dirty="0" err="1"/>
              <a:t>ToString</a:t>
            </a:r>
            <a:r>
              <a:rPr lang="en-US" dirty="0"/>
              <a:t> </a:t>
            </a:r>
          </a:p>
          <a:p>
            <a:r>
              <a:rPr lang="en-US" dirty="0"/>
              <a:t>@With – </a:t>
            </a:r>
            <a:r>
              <a:rPr lang="ru-RU" dirty="0"/>
              <a:t>работа с </a:t>
            </a:r>
            <a:r>
              <a:rPr lang="en-US" dirty="0"/>
              <a:t>immutable </a:t>
            </a:r>
            <a:r>
              <a:rPr lang="ru-RU" dirty="0"/>
              <a:t>объектом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SneakyThrows</a:t>
            </a:r>
            <a:r>
              <a:rPr lang="ru-RU" dirty="0"/>
              <a:t> – игнорирует </a:t>
            </a:r>
            <a:r>
              <a:rPr lang="en-US" dirty="0"/>
              <a:t>checked-exceptions</a:t>
            </a:r>
          </a:p>
          <a:p>
            <a:r>
              <a:rPr lang="en-US" dirty="0"/>
              <a:t>@Slf4j, @Log4j  - </a:t>
            </a:r>
            <a:r>
              <a:rPr lang="ru-RU" dirty="0"/>
              <a:t>добавляет </a:t>
            </a:r>
            <a:r>
              <a:rPr lang="en-US" dirty="0"/>
              <a:t>Logger </a:t>
            </a:r>
            <a:r>
              <a:rPr lang="ru-RU" dirty="0"/>
              <a:t>в класс</a:t>
            </a:r>
            <a:br>
              <a:rPr lang="en-US" dirty="0"/>
            </a:br>
            <a:r>
              <a:rPr lang="en-US" dirty="0">
                <a:hlinkClick r:id="rId2"/>
              </a:rPr>
              <a:t>https://www.baeldung.com/intro-to-project-lombok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8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8964-FB37-40F4-9D4B-8B6347EF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4C93-A458-4E15-8170-400CC1A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– </a:t>
            </a:r>
            <a:r>
              <a:rPr lang="ru-RU" dirty="0"/>
              <a:t>библиотека для написания  и запуска юнит-тестов </a:t>
            </a:r>
            <a:endParaRPr lang="en-US" dirty="0"/>
          </a:p>
          <a:p>
            <a:r>
              <a:rPr lang="ru-RU" dirty="0"/>
              <a:t>Тестирование обычно состоит из трех шагов</a:t>
            </a:r>
          </a:p>
          <a:p>
            <a:pPr lvl="1"/>
            <a:r>
              <a:rPr lang="ru-RU" dirty="0"/>
              <a:t>Запуск тестов</a:t>
            </a:r>
          </a:p>
          <a:p>
            <a:pPr lvl="1"/>
            <a:r>
              <a:rPr lang="ru-RU" dirty="0"/>
              <a:t>Подготовка исходных данных и выполнение кода, который необходимо протестировать</a:t>
            </a:r>
          </a:p>
          <a:p>
            <a:pPr lvl="1"/>
            <a:r>
              <a:rPr lang="ru-RU" dirty="0"/>
              <a:t>Проверка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6801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7CC5-187D-420E-B55C-B95A483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EBE1-A68E-4AE7-AA3F-6827DFEA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тест – один метод</a:t>
            </a:r>
          </a:p>
          <a:p>
            <a:r>
              <a:rPr lang="ru-RU" dirty="0"/>
              <a:t>Для объявления тестов на него нужно повесить аннотацию </a:t>
            </a:r>
            <a:r>
              <a:rPr lang="en-US" dirty="0"/>
              <a:t>@Test</a:t>
            </a:r>
          </a:p>
          <a:p>
            <a:r>
              <a:rPr lang="ru-RU" dirty="0"/>
              <a:t>При сборке </a:t>
            </a:r>
            <a:r>
              <a:rPr lang="en-US" dirty="0"/>
              <a:t>maven </a:t>
            </a:r>
            <a:r>
              <a:rPr lang="ru-RU" dirty="0"/>
              <a:t>он автоматически выполняет все тесты </a:t>
            </a:r>
          </a:p>
          <a:p>
            <a:r>
              <a:rPr lang="en-US" dirty="0"/>
              <a:t>Maven </a:t>
            </a:r>
            <a:r>
              <a:rPr lang="ru-RU" dirty="0"/>
              <a:t>разделяет все тесты на две категории:</a:t>
            </a:r>
            <a:endParaRPr lang="en-US" dirty="0"/>
          </a:p>
          <a:p>
            <a:pPr lvl="1"/>
            <a:r>
              <a:rPr lang="en-US" dirty="0"/>
              <a:t>unit-</a:t>
            </a:r>
            <a:r>
              <a:rPr lang="ru-RU" dirty="0"/>
              <a:t>тесты</a:t>
            </a:r>
            <a:r>
              <a:rPr lang="en-US" dirty="0"/>
              <a:t> (maven surefire plugin)</a:t>
            </a:r>
            <a:endParaRPr lang="ru-RU" dirty="0"/>
          </a:p>
          <a:p>
            <a:pPr lvl="1"/>
            <a:r>
              <a:rPr lang="ru-RU" dirty="0"/>
              <a:t>интеграционные тесты</a:t>
            </a:r>
            <a:r>
              <a:rPr lang="en-US" dirty="0"/>
              <a:t> (maven failsafe plugin)</a:t>
            </a:r>
            <a:endParaRPr lang="ru-RU" dirty="0"/>
          </a:p>
          <a:p>
            <a:r>
              <a:rPr lang="ru-RU" dirty="0"/>
              <a:t>Если завалится </a:t>
            </a:r>
            <a:r>
              <a:rPr lang="en-US" dirty="0"/>
              <a:t>unit-</a:t>
            </a:r>
            <a:r>
              <a:rPr lang="ru-RU" dirty="0"/>
              <a:t>тест – все дальнейшие шаги не будут выполнены</a:t>
            </a:r>
          </a:p>
          <a:p>
            <a:r>
              <a:rPr lang="ru-RU" dirty="0"/>
              <a:t>Если завалится интеграционный тест, то выполнится фаза </a:t>
            </a:r>
            <a:r>
              <a:rPr lang="en-US" dirty="0"/>
              <a:t>post-integration-test, </a:t>
            </a:r>
            <a:r>
              <a:rPr lang="ru-RU" dirty="0"/>
              <a:t>остальные – не будут выполняться.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79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1E16-880D-405C-B088-EE7E70F3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отличить </a:t>
            </a:r>
            <a:r>
              <a:rPr lang="en-US" dirty="0"/>
              <a:t>unit-</a:t>
            </a:r>
            <a:r>
              <a:rPr lang="ru-RU" dirty="0"/>
              <a:t>тест от интеграционного?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EF71-23D7-407E-9041-5FAA84C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имени файла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Unit: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Интеграционные:</a:t>
            </a:r>
            <a:br>
              <a:rPr lang="ru-RU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 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9E0D-DD9F-4927-A44F-3EA02487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2" y="2824447"/>
            <a:ext cx="7278116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AE92E-6027-4755-A385-128763CB2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4" y="5000451"/>
            <a:ext cx="700185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7571-90F9-4834-A890-EC930ECE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E0B9-D013-433E-A904-792A7534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проблема – подготовка исходных данных</a:t>
            </a:r>
          </a:p>
          <a:p>
            <a:r>
              <a:rPr lang="ru-RU" dirty="0"/>
              <a:t>Архитектура кода приложения должна позволять «подменять» какие-то части приложения на тестовые</a:t>
            </a:r>
          </a:p>
          <a:p>
            <a:r>
              <a:rPr lang="ru-RU" dirty="0"/>
              <a:t>Принцип </a:t>
            </a:r>
            <a:r>
              <a:rPr lang="en-US" dirty="0"/>
              <a:t>Dependency Inversion Principle (Inversion Of Control) </a:t>
            </a:r>
            <a:r>
              <a:rPr lang="ru-RU" dirty="0"/>
              <a:t>в </a:t>
            </a:r>
            <a:r>
              <a:rPr lang="en-US" dirty="0"/>
              <a:t>SOLI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его реализация </a:t>
            </a:r>
            <a:r>
              <a:rPr lang="en-US" dirty="0">
                <a:solidFill>
                  <a:schemeClr val="tx1"/>
                </a:solidFill>
              </a:rPr>
              <a:t>Dependency Injection </a:t>
            </a:r>
            <a:r>
              <a:rPr lang="ru-RU" dirty="0">
                <a:solidFill>
                  <a:schemeClr val="tx1"/>
                </a:solidFill>
              </a:rPr>
              <a:t>позволяют писать тестируемые приложения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8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A1B-58C0-4652-A4EF-830A26DD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8387-1379-4422-B6F6-C023F3E2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проверки результатов используют</a:t>
            </a:r>
            <a:r>
              <a:rPr lang="en-US" dirty="0"/>
              <a:t> Utility </a:t>
            </a:r>
            <a:r>
              <a:rPr lang="ru-RU" dirty="0"/>
              <a:t>класс </a:t>
            </a:r>
            <a:r>
              <a:rPr lang="en-US" dirty="0"/>
              <a:t>Assert</a:t>
            </a:r>
          </a:p>
          <a:p>
            <a:r>
              <a:rPr lang="ru-RU" dirty="0"/>
              <a:t>Он имеет набор методов </a:t>
            </a:r>
            <a:r>
              <a:rPr lang="en-US" dirty="0"/>
              <a:t>assert</a:t>
            </a:r>
            <a:r>
              <a:rPr lang="ru-RU" dirty="0" err="1"/>
              <a:t>ЧтоТоТам</a:t>
            </a:r>
            <a:r>
              <a:rPr lang="ru-RU" dirty="0"/>
              <a:t>, которые на вход принимают</a:t>
            </a:r>
          </a:p>
          <a:p>
            <a:pPr lvl="1"/>
            <a:r>
              <a:rPr lang="ru-RU" dirty="0"/>
              <a:t>тестируемые объект</a:t>
            </a:r>
          </a:p>
          <a:p>
            <a:pPr lvl="1"/>
            <a:r>
              <a:rPr lang="ru-RU" dirty="0"/>
              <a:t>сообщение, если объект не прошли тест (идет первым аргументом) 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095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1286</Words>
  <Application>Microsoft Office PowerPoint</Application>
  <PresentationFormat>Widescreen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Популярные библиотеки</vt:lpstr>
      <vt:lpstr>Lombok</vt:lpstr>
      <vt:lpstr>Lombok. </vt:lpstr>
      <vt:lpstr>Lombok. Аннотации </vt:lpstr>
      <vt:lpstr>JUnit</vt:lpstr>
      <vt:lpstr>Запуск тестов</vt:lpstr>
      <vt:lpstr>Как отличить unit-тест от интеграционного?</vt:lpstr>
      <vt:lpstr>Выполнение кода</vt:lpstr>
      <vt:lpstr>Проверка результатов</vt:lpstr>
      <vt:lpstr>Assert</vt:lpstr>
      <vt:lpstr>библиотека Hamcrest</vt:lpstr>
      <vt:lpstr>Hamcrest matchers</vt:lpstr>
      <vt:lpstr>Unit tests demo</vt:lpstr>
      <vt:lpstr>Spring</vt:lpstr>
      <vt:lpstr>Spring. Application Context</vt:lpstr>
      <vt:lpstr>Что такое зависимость</vt:lpstr>
      <vt:lpstr>Dependency Injection.</vt:lpstr>
      <vt:lpstr>Dependency Injection. Зачем?</vt:lpstr>
      <vt:lpstr>Альтернативы DI. Проблемы</vt:lpstr>
      <vt:lpstr>Внедрение через сеттер</vt:lpstr>
      <vt:lpstr>Application Context. «Рецепты»</vt:lpstr>
      <vt:lpstr>@Component и @Bean</vt:lpstr>
      <vt:lpstr>Создание ApplicationContext’a</vt:lpstr>
      <vt:lpstr>@Configuration</vt:lpstr>
      <vt:lpstr>@ComponentScan</vt:lpstr>
      <vt:lpstr>@Configuration</vt:lpstr>
      <vt:lpstr>Spring. Как это работает?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Популярные библиотеки</dc:title>
  <dc:creator>Tarasov, Andrey</dc:creator>
  <cp:lastModifiedBy>Tarasov, Andrey</cp:lastModifiedBy>
  <cp:revision>20</cp:revision>
  <dcterms:created xsi:type="dcterms:W3CDTF">2021-11-16T12:25:47Z</dcterms:created>
  <dcterms:modified xsi:type="dcterms:W3CDTF">2021-11-16T17:36:50Z</dcterms:modified>
</cp:coreProperties>
</file>