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04" r:id="rId2"/>
    <p:sldId id="305" r:id="rId3"/>
    <p:sldId id="306" r:id="rId4"/>
    <p:sldId id="307" r:id="rId5"/>
    <p:sldId id="308" r:id="rId6"/>
    <p:sldId id="309" r:id="rId7"/>
    <p:sldId id="310" r:id="rId8"/>
    <p:sldId id="311" r:id="rId9"/>
    <p:sldId id="256" r:id="rId10"/>
    <p:sldId id="303" r:id="rId11"/>
    <p:sldId id="272" r:id="rId12"/>
    <p:sldId id="257" r:id="rId13"/>
    <p:sldId id="258" r:id="rId14"/>
    <p:sldId id="259" r:id="rId15"/>
    <p:sldId id="262" r:id="rId16"/>
    <p:sldId id="263" r:id="rId17"/>
    <p:sldId id="264" r:id="rId18"/>
    <p:sldId id="265" r:id="rId19"/>
    <p:sldId id="266" r:id="rId20"/>
    <p:sldId id="267" r:id="rId21"/>
    <p:sldId id="268" r:id="rId22"/>
    <p:sldId id="269" r:id="rId23"/>
    <p:sldId id="270" r:id="rId24"/>
    <p:sldId id="271" r:id="rId25"/>
    <p:sldId id="260" r:id="rId26"/>
    <p:sldId id="273" r:id="rId27"/>
    <p:sldId id="274" r:id="rId28"/>
    <p:sldId id="275" r:id="rId29"/>
    <p:sldId id="276" r:id="rId30"/>
    <p:sldId id="277" r:id="rId31"/>
    <p:sldId id="278" r:id="rId32"/>
    <p:sldId id="279" r:id="rId33"/>
    <p:sldId id="280" r:id="rId34"/>
    <p:sldId id="281" r:id="rId35"/>
    <p:sldId id="294" r:id="rId36"/>
    <p:sldId id="283" r:id="rId37"/>
    <p:sldId id="284" r:id="rId38"/>
    <p:sldId id="285" r:id="rId39"/>
    <p:sldId id="286" r:id="rId40"/>
    <p:sldId id="287" r:id="rId41"/>
    <p:sldId id="288" r:id="rId42"/>
    <p:sldId id="289" r:id="rId43"/>
    <p:sldId id="291" r:id="rId44"/>
    <p:sldId id="301" r:id="rId45"/>
    <p:sldId id="292" r:id="rId46"/>
    <p:sldId id="293" r:id="rId47"/>
    <p:sldId id="296" r:id="rId48"/>
    <p:sldId id="297" r:id="rId49"/>
    <p:sldId id="298" r:id="rId50"/>
    <p:sldId id="302" r:id="rId51"/>
    <p:sldId id="295" r:id="rId52"/>
    <p:sldId id="28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1952" autoAdjust="0"/>
  </p:normalViewPr>
  <p:slideViewPr>
    <p:cSldViewPr snapToGrid="0">
      <p:cViewPr varScale="1">
        <p:scale>
          <a:sx n="59" d="100"/>
          <a:sy n="59" d="100"/>
        </p:scale>
        <p:origin x="1188"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E17EF-C159-4D98-9417-F2670FACC45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ED53194-9875-4A2F-80B0-5950683C2408}">
      <dgm:prSet phldrT="[Text]"/>
      <dgm:spPr/>
      <dgm:t>
        <a:bodyPr/>
        <a:lstStyle/>
        <a:p>
          <a:r>
            <a:rPr lang="en-US" dirty="0"/>
            <a:t>Ideas</a:t>
          </a:r>
        </a:p>
      </dgm:t>
    </dgm:pt>
    <dgm:pt modelId="{BF970950-E887-42C6-B77C-4A8A59DDE539}" type="parTrans" cxnId="{6210FA18-D86D-481A-B401-F20FFB41E571}">
      <dgm:prSet/>
      <dgm:spPr/>
      <dgm:t>
        <a:bodyPr/>
        <a:lstStyle/>
        <a:p>
          <a:endParaRPr lang="en-US"/>
        </a:p>
      </dgm:t>
    </dgm:pt>
    <dgm:pt modelId="{521FD29B-A2A8-4F32-8A99-9239741ADEB4}" type="sibTrans" cxnId="{6210FA18-D86D-481A-B401-F20FFB41E571}">
      <dgm:prSet/>
      <dgm:spPr/>
      <dgm:t>
        <a:bodyPr/>
        <a:lstStyle/>
        <a:p>
          <a:endParaRPr lang="en-US"/>
        </a:p>
      </dgm:t>
    </dgm:pt>
    <dgm:pt modelId="{5D788C82-D5E9-4E99-82FC-86E473DA3243}">
      <dgm:prSet phldrT="[Text]"/>
      <dgm:spPr>
        <a:solidFill>
          <a:schemeClr val="tx1"/>
        </a:solidFill>
      </dgm:spPr>
      <dgm:t>
        <a:bodyPr/>
        <a:lstStyle/>
        <a:p>
          <a:r>
            <a:rPr lang="en-US" dirty="0"/>
            <a:t>Build</a:t>
          </a:r>
        </a:p>
      </dgm:t>
    </dgm:pt>
    <dgm:pt modelId="{2D529B62-C993-4A01-9E92-BA65DD2436F9}" type="parTrans" cxnId="{4576125B-BA26-402A-97CE-07468CB1B390}">
      <dgm:prSet/>
      <dgm:spPr/>
      <dgm:t>
        <a:bodyPr/>
        <a:lstStyle/>
        <a:p>
          <a:endParaRPr lang="en-US"/>
        </a:p>
      </dgm:t>
    </dgm:pt>
    <dgm:pt modelId="{2234E5FA-5450-472E-AB14-7452CECAEFAF}" type="sibTrans" cxnId="{4576125B-BA26-402A-97CE-07468CB1B390}">
      <dgm:prSet/>
      <dgm:spPr/>
      <dgm:t>
        <a:bodyPr/>
        <a:lstStyle/>
        <a:p>
          <a:endParaRPr lang="en-US"/>
        </a:p>
      </dgm:t>
    </dgm:pt>
    <dgm:pt modelId="{348E5F64-7466-43E4-A7E5-546DA072527D}">
      <dgm:prSet phldrT="[Text]"/>
      <dgm:spPr/>
      <dgm:t>
        <a:bodyPr/>
        <a:lstStyle/>
        <a:p>
          <a:r>
            <a:rPr lang="en-US" dirty="0"/>
            <a:t>Code</a:t>
          </a:r>
        </a:p>
      </dgm:t>
    </dgm:pt>
    <dgm:pt modelId="{AB9D45F3-6A0E-4852-9F8A-E3EC0102EB13}" type="parTrans" cxnId="{C21B6AD8-B280-42DA-94AE-27076841EE27}">
      <dgm:prSet/>
      <dgm:spPr/>
      <dgm:t>
        <a:bodyPr/>
        <a:lstStyle/>
        <a:p>
          <a:endParaRPr lang="en-US"/>
        </a:p>
      </dgm:t>
    </dgm:pt>
    <dgm:pt modelId="{8F19E145-8FF5-4EE4-B431-0B00CC3E5366}" type="sibTrans" cxnId="{C21B6AD8-B280-42DA-94AE-27076841EE27}">
      <dgm:prSet/>
      <dgm:spPr/>
      <dgm:t>
        <a:bodyPr/>
        <a:lstStyle/>
        <a:p>
          <a:endParaRPr lang="en-US"/>
        </a:p>
      </dgm:t>
    </dgm:pt>
    <dgm:pt modelId="{26AB1379-E532-43E6-B886-3F4702DFBDE0}">
      <dgm:prSet phldrT="[Text]"/>
      <dgm:spPr>
        <a:solidFill>
          <a:schemeClr val="tx1"/>
        </a:solidFill>
      </dgm:spPr>
      <dgm:t>
        <a:bodyPr/>
        <a:lstStyle/>
        <a:p>
          <a:r>
            <a:rPr lang="en-US" dirty="0"/>
            <a:t>Measure</a:t>
          </a:r>
        </a:p>
      </dgm:t>
    </dgm:pt>
    <dgm:pt modelId="{F124CF20-3C23-4D81-A1BA-A08D5AF1AAF8}" type="parTrans" cxnId="{C185115D-64C7-4A34-BEE7-72D2DC727635}">
      <dgm:prSet/>
      <dgm:spPr/>
      <dgm:t>
        <a:bodyPr/>
        <a:lstStyle/>
        <a:p>
          <a:endParaRPr lang="en-US"/>
        </a:p>
      </dgm:t>
    </dgm:pt>
    <dgm:pt modelId="{874A438A-0BBA-4F5A-B647-F2F178D40658}" type="sibTrans" cxnId="{C185115D-64C7-4A34-BEE7-72D2DC727635}">
      <dgm:prSet/>
      <dgm:spPr/>
      <dgm:t>
        <a:bodyPr/>
        <a:lstStyle/>
        <a:p>
          <a:endParaRPr lang="en-US"/>
        </a:p>
      </dgm:t>
    </dgm:pt>
    <dgm:pt modelId="{17098C6B-C752-4CBC-89AB-5493230DC9F9}">
      <dgm:prSet phldrT="[Text]"/>
      <dgm:spPr>
        <a:solidFill>
          <a:schemeClr val="tx1"/>
        </a:solidFill>
      </dgm:spPr>
      <dgm:t>
        <a:bodyPr/>
        <a:lstStyle/>
        <a:p>
          <a:r>
            <a:rPr lang="en-US" dirty="0"/>
            <a:t>Learn</a:t>
          </a:r>
        </a:p>
      </dgm:t>
    </dgm:pt>
    <dgm:pt modelId="{CDA33966-4611-4E05-9FEA-6FFA148ABAA7}" type="parTrans" cxnId="{A7415C06-3BC5-4232-AD90-76CDB221A1E3}">
      <dgm:prSet/>
      <dgm:spPr/>
      <dgm:t>
        <a:bodyPr/>
        <a:lstStyle/>
        <a:p>
          <a:endParaRPr lang="en-US"/>
        </a:p>
      </dgm:t>
    </dgm:pt>
    <dgm:pt modelId="{D0FCA384-8B76-404A-AB93-D0399C549C86}" type="sibTrans" cxnId="{A7415C06-3BC5-4232-AD90-76CDB221A1E3}">
      <dgm:prSet/>
      <dgm:spPr/>
      <dgm:t>
        <a:bodyPr/>
        <a:lstStyle/>
        <a:p>
          <a:endParaRPr lang="en-US"/>
        </a:p>
      </dgm:t>
    </dgm:pt>
    <dgm:pt modelId="{6432A1AA-EE86-4683-80D3-58FA469DE3C0}">
      <dgm:prSet/>
      <dgm:spPr/>
      <dgm:t>
        <a:bodyPr/>
        <a:lstStyle/>
        <a:p>
          <a:r>
            <a:rPr lang="en-US" dirty="0"/>
            <a:t>Data</a:t>
          </a:r>
        </a:p>
      </dgm:t>
    </dgm:pt>
    <dgm:pt modelId="{3EC181F3-CAA6-40F0-8FA3-1D14BE7CA46F}" type="parTrans" cxnId="{72CFE798-856D-415B-86BC-6BD2EBCAA0E0}">
      <dgm:prSet/>
      <dgm:spPr/>
      <dgm:t>
        <a:bodyPr/>
        <a:lstStyle/>
        <a:p>
          <a:endParaRPr lang="en-US"/>
        </a:p>
      </dgm:t>
    </dgm:pt>
    <dgm:pt modelId="{EA71B617-7F15-4450-B904-6E941B7097E8}" type="sibTrans" cxnId="{72CFE798-856D-415B-86BC-6BD2EBCAA0E0}">
      <dgm:prSet/>
      <dgm:spPr/>
      <dgm:t>
        <a:bodyPr/>
        <a:lstStyle/>
        <a:p>
          <a:endParaRPr lang="en-US"/>
        </a:p>
      </dgm:t>
    </dgm:pt>
    <dgm:pt modelId="{2DD60AA0-E47D-45F8-B295-6E8AFF0FC55C}" type="pres">
      <dgm:prSet presAssocID="{17CE17EF-C159-4D98-9417-F2670FACC455}" presName="cycle" presStyleCnt="0">
        <dgm:presLayoutVars>
          <dgm:dir/>
          <dgm:resizeHandles val="exact"/>
        </dgm:presLayoutVars>
      </dgm:prSet>
      <dgm:spPr/>
    </dgm:pt>
    <dgm:pt modelId="{127EA3D5-0FF2-4E22-974F-18B2556F503C}" type="pres">
      <dgm:prSet presAssocID="{0ED53194-9875-4A2F-80B0-5950683C2408}" presName="node" presStyleLbl="node1" presStyleIdx="0" presStyleCnt="6">
        <dgm:presLayoutVars>
          <dgm:bulletEnabled val="1"/>
        </dgm:presLayoutVars>
      </dgm:prSet>
      <dgm:spPr/>
    </dgm:pt>
    <dgm:pt modelId="{3D082F55-38C5-4324-9276-82F87B7E9F43}" type="pres">
      <dgm:prSet presAssocID="{521FD29B-A2A8-4F32-8A99-9239741ADEB4}" presName="sibTrans" presStyleLbl="sibTrans2D1" presStyleIdx="0" presStyleCnt="6"/>
      <dgm:spPr/>
    </dgm:pt>
    <dgm:pt modelId="{69AE56F8-7E82-46FD-82B1-813FEDB5CCAE}" type="pres">
      <dgm:prSet presAssocID="{521FD29B-A2A8-4F32-8A99-9239741ADEB4}" presName="connectorText" presStyleLbl="sibTrans2D1" presStyleIdx="0" presStyleCnt="6"/>
      <dgm:spPr/>
    </dgm:pt>
    <dgm:pt modelId="{8074A22B-CC49-4947-85B6-E441EB741253}" type="pres">
      <dgm:prSet presAssocID="{5D788C82-D5E9-4E99-82FC-86E473DA3243}" presName="node" presStyleLbl="node1" presStyleIdx="1" presStyleCnt="6">
        <dgm:presLayoutVars>
          <dgm:bulletEnabled val="1"/>
        </dgm:presLayoutVars>
      </dgm:prSet>
      <dgm:spPr/>
    </dgm:pt>
    <dgm:pt modelId="{FB369E0D-6E77-4B9F-AEF4-7F670235F3BE}" type="pres">
      <dgm:prSet presAssocID="{2234E5FA-5450-472E-AB14-7452CECAEFAF}" presName="sibTrans" presStyleLbl="sibTrans2D1" presStyleIdx="1" presStyleCnt="6"/>
      <dgm:spPr/>
    </dgm:pt>
    <dgm:pt modelId="{4F4F78AA-DCA9-48C0-879D-FD9E2BE67A80}" type="pres">
      <dgm:prSet presAssocID="{2234E5FA-5450-472E-AB14-7452CECAEFAF}" presName="connectorText" presStyleLbl="sibTrans2D1" presStyleIdx="1" presStyleCnt="6"/>
      <dgm:spPr/>
    </dgm:pt>
    <dgm:pt modelId="{AF4C7A09-F580-4A9C-8551-A02D1EB9F43E}" type="pres">
      <dgm:prSet presAssocID="{348E5F64-7466-43E4-A7E5-546DA072527D}" presName="node" presStyleLbl="node1" presStyleIdx="2" presStyleCnt="6">
        <dgm:presLayoutVars>
          <dgm:bulletEnabled val="1"/>
        </dgm:presLayoutVars>
      </dgm:prSet>
      <dgm:spPr/>
    </dgm:pt>
    <dgm:pt modelId="{A4853F04-3B0D-47CC-B84A-21B369A1EAAF}" type="pres">
      <dgm:prSet presAssocID="{8F19E145-8FF5-4EE4-B431-0B00CC3E5366}" presName="sibTrans" presStyleLbl="sibTrans2D1" presStyleIdx="2" presStyleCnt="6"/>
      <dgm:spPr/>
    </dgm:pt>
    <dgm:pt modelId="{6296790D-384D-41F0-9B7E-DE035E834708}" type="pres">
      <dgm:prSet presAssocID="{8F19E145-8FF5-4EE4-B431-0B00CC3E5366}" presName="connectorText" presStyleLbl="sibTrans2D1" presStyleIdx="2" presStyleCnt="6"/>
      <dgm:spPr/>
    </dgm:pt>
    <dgm:pt modelId="{FB6C101F-BC30-4DE5-B9BB-E6E097FD2B90}" type="pres">
      <dgm:prSet presAssocID="{26AB1379-E532-43E6-B886-3F4702DFBDE0}" presName="node" presStyleLbl="node1" presStyleIdx="3" presStyleCnt="6">
        <dgm:presLayoutVars>
          <dgm:bulletEnabled val="1"/>
        </dgm:presLayoutVars>
      </dgm:prSet>
      <dgm:spPr/>
    </dgm:pt>
    <dgm:pt modelId="{CA671300-BB9B-47C6-8AB8-E4FD6CB345C4}" type="pres">
      <dgm:prSet presAssocID="{874A438A-0BBA-4F5A-B647-F2F178D40658}" presName="sibTrans" presStyleLbl="sibTrans2D1" presStyleIdx="3" presStyleCnt="6"/>
      <dgm:spPr/>
    </dgm:pt>
    <dgm:pt modelId="{D2073664-AF0D-45BE-8A9A-FBB1A9446266}" type="pres">
      <dgm:prSet presAssocID="{874A438A-0BBA-4F5A-B647-F2F178D40658}" presName="connectorText" presStyleLbl="sibTrans2D1" presStyleIdx="3" presStyleCnt="6"/>
      <dgm:spPr/>
    </dgm:pt>
    <dgm:pt modelId="{805FA6A5-719C-4903-8FCE-D7C076824475}" type="pres">
      <dgm:prSet presAssocID="{6432A1AA-EE86-4683-80D3-58FA469DE3C0}" presName="node" presStyleLbl="node1" presStyleIdx="4" presStyleCnt="6">
        <dgm:presLayoutVars>
          <dgm:bulletEnabled val="1"/>
        </dgm:presLayoutVars>
      </dgm:prSet>
      <dgm:spPr/>
    </dgm:pt>
    <dgm:pt modelId="{464C9C90-8E1A-4B2E-80CE-35DCA383690E}" type="pres">
      <dgm:prSet presAssocID="{EA71B617-7F15-4450-B904-6E941B7097E8}" presName="sibTrans" presStyleLbl="sibTrans2D1" presStyleIdx="4" presStyleCnt="6"/>
      <dgm:spPr/>
    </dgm:pt>
    <dgm:pt modelId="{9839F6BB-92C5-48C2-84D2-3EE301840396}" type="pres">
      <dgm:prSet presAssocID="{EA71B617-7F15-4450-B904-6E941B7097E8}" presName="connectorText" presStyleLbl="sibTrans2D1" presStyleIdx="4" presStyleCnt="6"/>
      <dgm:spPr/>
    </dgm:pt>
    <dgm:pt modelId="{AAB09ABC-D191-4443-90DD-EE32531C9808}" type="pres">
      <dgm:prSet presAssocID="{17098C6B-C752-4CBC-89AB-5493230DC9F9}" presName="node" presStyleLbl="node1" presStyleIdx="5" presStyleCnt="6">
        <dgm:presLayoutVars>
          <dgm:bulletEnabled val="1"/>
        </dgm:presLayoutVars>
      </dgm:prSet>
      <dgm:spPr/>
    </dgm:pt>
    <dgm:pt modelId="{B54333E5-84E3-4BEB-8CF4-8C8A9DCA7BCB}" type="pres">
      <dgm:prSet presAssocID="{D0FCA384-8B76-404A-AB93-D0399C549C86}" presName="sibTrans" presStyleLbl="sibTrans2D1" presStyleIdx="5" presStyleCnt="6"/>
      <dgm:spPr/>
    </dgm:pt>
    <dgm:pt modelId="{C20648E8-D424-469F-B7DE-17BA12CF9BB3}" type="pres">
      <dgm:prSet presAssocID="{D0FCA384-8B76-404A-AB93-D0399C549C86}" presName="connectorText" presStyleLbl="sibTrans2D1" presStyleIdx="5" presStyleCnt="6"/>
      <dgm:spPr/>
    </dgm:pt>
  </dgm:ptLst>
  <dgm:cxnLst>
    <dgm:cxn modelId="{52009204-0D84-4F02-AE26-B8B6AF4DADD0}" type="presOf" srcId="{EA71B617-7F15-4450-B904-6E941B7097E8}" destId="{9839F6BB-92C5-48C2-84D2-3EE301840396}" srcOrd="1" destOrd="0" presId="urn:microsoft.com/office/officeart/2005/8/layout/cycle2"/>
    <dgm:cxn modelId="{A7415C06-3BC5-4232-AD90-76CDB221A1E3}" srcId="{17CE17EF-C159-4D98-9417-F2670FACC455}" destId="{17098C6B-C752-4CBC-89AB-5493230DC9F9}" srcOrd="5" destOrd="0" parTransId="{CDA33966-4611-4E05-9FEA-6FFA148ABAA7}" sibTransId="{D0FCA384-8B76-404A-AB93-D0399C549C86}"/>
    <dgm:cxn modelId="{39D3DC06-DA63-40DE-BDD1-710C95537102}" type="presOf" srcId="{521FD29B-A2A8-4F32-8A99-9239741ADEB4}" destId="{3D082F55-38C5-4324-9276-82F87B7E9F43}" srcOrd="0" destOrd="0" presId="urn:microsoft.com/office/officeart/2005/8/layout/cycle2"/>
    <dgm:cxn modelId="{A70CE710-B625-4049-9664-78BA312BDF80}" type="presOf" srcId="{17098C6B-C752-4CBC-89AB-5493230DC9F9}" destId="{AAB09ABC-D191-4443-90DD-EE32531C9808}" srcOrd="0" destOrd="0" presId="urn:microsoft.com/office/officeart/2005/8/layout/cycle2"/>
    <dgm:cxn modelId="{6210FA18-D86D-481A-B401-F20FFB41E571}" srcId="{17CE17EF-C159-4D98-9417-F2670FACC455}" destId="{0ED53194-9875-4A2F-80B0-5950683C2408}" srcOrd="0" destOrd="0" parTransId="{BF970950-E887-42C6-B77C-4A8A59DDE539}" sibTransId="{521FD29B-A2A8-4F32-8A99-9239741ADEB4}"/>
    <dgm:cxn modelId="{4576125B-BA26-402A-97CE-07468CB1B390}" srcId="{17CE17EF-C159-4D98-9417-F2670FACC455}" destId="{5D788C82-D5E9-4E99-82FC-86E473DA3243}" srcOrd="1" destOrd="0" parTransId="{2D529B62-C993-4A01-9E92-BA65DD2436F9}" sibTransId="{2234E5FA-5450-472E-AB14-7452CECAEFAF}"/>
    <dgm:cxn modelId="{C185115D-64C7-4A34-BEE7-72D2DC727635}" srcId="{17CE17EF-C159-4D98-9417-F2670FACC455}" destId="{26AB1379-E532-43E6-B886-3F4702DFBDE0}" srcOrd="3" destOrd="0" parTransId="{F124CF20-3C23-4D81-A1BA-A08D5AF1AAF8}" sibTransId="{874A438A-0BBA-4F5A-B647-F2F178D40658}"/>
    <dgm:cxn modelId="{31F5BC62-A0E0-4C9A-9A7A-12BC298FB410}" type="presOf" srcId="{874A438A-0BBA-4F5A-B647-F2F178D40658}" destId="{D2073664-AF0D-45BE-8A9A-FBB1A9446266}" srcOrd="1" destOrd="0" presId="urn:microsoft.com/office/officeart/2005/8/layout/cycle2"/>
    <dgm:cxn modelId="{A22CBD43-14ED-4CEA-ABE8-3CF9796F6B82}" type="presOf" srcId="{5D788C82-D5E9-4E99-82FC-86E473DA3243}" destId="{8074A22B-CC49-4947-85B6-E441EB741253}" srcOrd="0" destOrd="0" presId="urn:microsoft.com/office/officeart/2005/8/layout/cycle2"/>
    <dgm:cxn modelId="{AD332A52-5A31-4A85-B62E-624A61EA6C08}" type="presOf" srcId="{348E5F64-7466-43E4-A7E5-546DA072527D}" destId="{AF4C7A09-F580-4A9C-8551-A02D1EB9F43E}" srcOrd="0" destOrd="0" presId="urn:microsoft.com/office/officeart/2005/8/layout/cycle2"/>
    <dgm:cxn modelId="{E5973B52-2E9A-4ED8-8210-5E9FD4F18A33}" type="presOf" srcId="{6432A1AA-EE86-4683-80D3-58FA469DE3C0}" destId="{805FA6A5-719C-4903-8FCE-D7C076824475}" srcOrd="0" destOrd="0" presId="urn:microsoft.com/office/officeart/2005/8/layout/cycle2"/>
    <dgm:cxn modelId="{746B8676-CA9E-4249-B7C8-765CA69EABA7}" type="presOf" srcId="{8F19E145-8FF5-4EE4-B431-0B00CC3E5366}" destId="{A4853F04-3B0D-47CC-B84A-21B369A1EAAF}" srcOrd="0" destOrd="0" presId="urn:microsoft.com/office/officeart/2005/8/layout/cycle2"/>
    <dgm:cxn modelId="{E45AE280-3E3F-434D-A27A-F6385BDB40B3}" type="presOf" srcId="{17CE17EF-C159-4D98-9417-F2670FACC455}" destId="{2DD60AA0-E47D-45F8-B295-6E8AFF0FC55C}" srcOrd="0" destOrd="0" presId="urn:microsoft.com/office/officeart/2005/8/layout/cycle2"/>
    <dgm:cxn modelId="{88F74C88-EE4E-4CC0-8693-85FDBD272406}" type="presOf" srcId="{0ED53194-9875-4A2F-80B0-5950683C2408}" destId="{127EA3D5-0FF2-4E22-974F-18B2556F503C}" srcOrd="0" destOrd="0" presId="urn:microsoft.com/office/officeart/2005/8/layout/cycle2"/>
    <dgm:cxn modelId="{A37F3298-14E9-403A-9432-E787F7B5FBF9}" type="presOf" srcId="{521FD29B-A2A8-4F32-8A99-9239741ADEB4}" destId="{69AE56F8-7E82-46FD-82B1-813FEDB5CCAE}" srcOrd="1" destOrd="0" presId="urn:microsoft.com/office/officeart/2005/8/layout/cycle2"/>
    <dgm:cxn modelId="{72CFE798-856D-415B-86BC-6BD2EBCAA0E0}" srcId="{17CE17EF-C159-4D98-9417-F2670FACC455}" destId="{6432A1AA-EE86-4683-80D3-58FA469DE3C0}" srcOrd="4" destOrd="0" parTransId="{3EC181F3-CAA6-40F0-8FA3-1D14BE7CA46F}" sibTransId="{EA71B617-7F15-4450-B904-6E941B7097E8}"/>
    <dgm:cxn modelId="{05B75FB4-F07F-4215-80B0-F2AD2A6B1732}" type="presOf" srcId="{EA71B617-7F15-4450-B904-6E941B7097E8}" destId="{464C9C90-8E1A-4B2E-80CE-35DCA383690E}" srcOrd="0" destOrd="0" presId="urn:microsoft.com/office/officeart/2005/8/layout/cycle2"/>
    <dgm:cxn modelId="{63E594B8-045E-4209-8C8E-7208E9D80AC3}" type="presOf" srcId="{8F19E145-8FF5-4EE4-B431-0B00CC3E5366}" destId="{6296790D-384D-41F0-9B7E-DE035E834708}" srcOrd="1" destOrd="0" presId="urn:microsoft.com/office/officeart/2005/8/layout/cycle2"/>
    <dgm:cxn modelId="{80D1DBCA-613C-440C-B37C-40006C552902}" type="presOf" srcId="{874A438A-0BBA-4F5A-B647-F2F178D40658}" destId="{CA671300-BB9B-47C6-8AB8-E4FD6CB345C4}" srcOrd="0" destOrd="0" presId="urn:microsoft.com/office/officeart/2005/8/layout/cycle2"/>
    <dgm:cxn modelId="{FE0D6BCF-63C6-4734-9F02-E3AA47E68FFD}" type="presOf" srcId="{2234E5FA-5450-472E-AB14-7452CECAEFAF}" destId="{4F4F78AA-DCA9-48C0-879D-FD9E2BE67A80}" srcOrd="1" destOrd="0" presId="urn:microsoft.com/office/officeart/2005/8/layout/cycle2"/>
    <dgm:cxn modelId="{34D6FECF-6081-4288-9FBF-FE530E30A7C6}" type="presOf" srcId="{2234E5FA-5450-472E-AB14-7452CECAEFAF}" destId="{FB369E0D-6E77-4B9F-AEF4-7F670235F3BE}" srcOrd="0" destOrd="0" presId="urn:microsoft.com/office/officeart/2005/8/layout/cycle2"/>
    <dgm:cxn modelId="{C21B6AD8-B280-42DA-94AE-27076841EE27}" srcId="{17CE17EF-C159-4D98-9417-F2670FACC455}" destId="{348E5F64-7466-43E4-A7E5-546DA072527D}" srcOrd="2" destOrd="0" parTransId="{AB9D45F3-6A0E-4852-9F8A-E3EC0102EB13}" sibTransId="{8F19E145-8FF5-4EE4-B431-0B00CC3E5366}"/>
    <dgm:cxn modelId="{6D8A08E6-A349-4DF1-8DE7-1015BFE74503}" type="presOf" srcId="{D0FCA384-8B76-404A-AB93-D0399C549C86}" destId="{B54333E5-84E3-4BEB-8CF4-8C8A9DCA7BCB}" srcOrd="0" destOrd="0" presId="urn:microsoft.com/office/officeart/2005/8/layout/cycle2"/>
    <dgm:cxn modelId="{A95322EA-E93D-4463-A639-2BC7BBD302B4}" type="presOf" srcId="{26AB1379-E532-43E6-B886-3F4702DFBDE0}" destId="{FB6C101F-BC30-4DE5-B9BB-E6E097FD2B90}" srcOrd="0" destOrd="0" presId="urn:microsoft.com/office/officeart/2005/8/layout/cycle2"/>
    <dgm:cxn modelId="{5F5630F3-1B8E-4E56-8BE7-12FBD651CFE7}" type="presOf" srcId="{D0FCA384-8B76-404A-AB93-D0399C549C86}" destId="{C20648E8-D424-469F-B7DE-17BA12CF9BB3}" srcOrd="1" destOrd="0" presId="urn:microsoft.com/office/officeart/2005/8/layout/cycle2"/>
    <dgm:cxn modelId="{31B034A1-BE37-4183-B767-63BCEA459DA3}" type="presParOf" srcId="{2DD60AA0-E47D-45F8-B295-6E8AFF0FC55C}" destId="{127EA3D5-0FF2-4E22-974F-18B2556F503C}" srcOrd="0" destOrd="0" presId="urn:microsoft.com/office/officeart/2005/8/layout/cycle2"/>
    <dgm:cxn modelId="{E3C665DA-49DD-4E2F-BFB1-700F368B67C9}" type="presParOf" srcId="{2DD60AA0-E47D-45F8-B295-6E8AFF0FC55C}" destId="{3D082F55-38C5-4324-9276-82F87B7E9F43}" srcOrd="1" destOrd="0" presId="urn:microsoft.com/office/officeart/2005/8/layout/cycle2"/>
    <dgm:cxn modelId="{E1376898-C11A-4F37-8632-6DC139B78BE2}" type="presParOf" srcId="{3D082F55-38C5-4324-9276-82F87B7E9F43}" destId="{69AE56F8-7E82-46FD-82B1-813FEDB5CCAE}" srcOrd="0" destOrd="0" presId="urn:microsoft.com/office/officeart/2005/8/layout/cycle2"/>
    <dgm:cxn modelId="{0EE02568-85F5-493C-BA7F-A5E88200A639}" type="presParOf" srcId="{2DD60AA0-E47D-45F8-B295-6E8AFF0FC55C}" destId="{8074A22B-CC49-4947-85B6-E441EB741253}" srcOrd="2" destOrd="0" presId="urn:microsoft.com/office/officeart/2005/8/layout/cycle2"/>
    <dgm:cxn modelId="{ACED68D6-016C-429C-BB22-72748A81234A}" type="presParOf" srcId="{2DD60AA0-E47D-45F8-B295-6E8AFF0FC55C}" destId="{FB369E0D-6E77-4B9F-AEF4-7F670235F3BE}" srcOrd="3" destOrd="0" presId="urn:microsoft.com/office/officeart/2005/8/layout/cycle2"/>
    <dgm:cxn modelId="{08D48035-6601-48B3-8C1A-EA2EDDCE600E}" type="presParOf" srcId="{FB369E0D-6E77-4B9F-AEF4-7F670235F3BE}" destId="{4F4F78AA-DCA9-48C0-879D-FD9E2BE67A80}" srcOrd="0" destOrd="0" presId="urn:microsoft.com/office/officeart/2005/8/layout/cycle2"/>
    <dgm:cxn modelId="{EF4DF125-D842-426C-A72C-4AAA6523E58F}" type="presParOf" srcId="{2DD60AA0-E47D-45F8-B295-6E8AFF0FC55C}" destId="{AF4C7A09-F580-4A9C-8551-A02D1EB9F43E}" srcOrd="4" destOrd="0" presId="urn:microsoft.com/office/officeart/2005/8/layout/cycle2"/>
    <dgm:cxn modelId="{1D5E3D53-E71D-42E5-B248-58A0C4D55A54}" type="presParOf" srcId="{2DD60AA0-E47D-45F8-B295-6E8AFF0FC55C}" destId="{A4853F04-3B0D-47CC-B84A-21B369A1EAAF}" srcOrd="5" destOrd="0" presId="urn:microsoft.com/office/officeart/2005/8/layout/cycle2"/>
    <dgm:cxn modelId="{C968A3D4-EBDA-4466-A095-8AE2F6CE494A}" type="presParOf" srcId="{A4853F04-3B0D-47CC-B84A-21B369A1EAAF}" destId="{6296790D-384D-41F0-9B7E-DE035E834708}" srcOrd="0" destOrd="0" presId="urn:microsoft.com/office/officeart/2005/8/layout/cycle2"/>
    <dgm:cxn modelId="{346B7A80-6B62-4FD7-8543-124B11A5ABFB}" type="presParOf" srcId="{2DD60AA0-E47D-45F8-B295-6E8AFF0FC55C}" destId="{FB6C101F-BC30-4DE5-B9BB-E6E097FD2B90}" srcOrd="6" destOrd="0" presId="urn:microsoft.com/office/officeart/2005/8/layout/cycle2"/>
    <dgm:cxn modelId="{3023519A-442D-4E4E-AAD0-E35BF95A2217}" type="presParOf" srcId="{2DD60AA0-E47D-45F8-B295-6E8AFF0FC55C}" destId="{CA671300-BB9B-47C6-8AB8-E4FD6CB345C4}" srcOrd="7" destOrd="0" presId="urn:microsoft.com/office/officeart/2005/8/layout/cycle2"/>
    <dgm:cxn modelId="{62A541FE-9E9F-4DB3-9B45-C38BB152D233}" type="presParOf" srcId="{CA671300-BB9B-47C6-8AB8-E4FD6CB345C4}" destId="{D2073664-AF0D-45BE-8A9A-FBB1A9446266}" srcOrd="0" destOrd="0" presId="urn:microsoft.com/office/officeart/2005/8/layout/cycle2"/>
    <dgm:cxn modelId="{10C60089-EAF6-44D5-A659-22998AEA7132}" type="presParOf" srcId="{2DD60AA0-E47D-45F8-B295-6E8AFF0FC55C}" destId="{805FA6A5-719C-4903-8FCE-D7C076824475}" srcOrd="8" destOrd="0" presId="urn:microsoft.com/office/officeart/2005/8/layout/cycle2"/>
    <dgm:cxn modelId="{4623AEED-42CE-40C0-8FBD-EB7CF07E6267}" type="presParOf" srcId="{2DD60AA0-E47D-45F8-B295-6E8AFF0FC55C}" destId="{464C9C90-8E1A-4B2E-80CE-35DCA383690E}" srcOrd="9" destOrd="0" presId="urn:microsoft.com/office/officeart/2005/8/layout/cycle2"/>
    <dgm:cxn modelId="{2B9A73A3-8BC9-49D1-8F8F-3CCC3EEBDD8B}" type="presParOf" srcId="{464C9C90-8E1A-4B2E-80CE-35DCA383690E}" destId="{9839F6BB-92C5-48C2-84D2-3EE301840396}" srcOrd="0" destOrd="0" presId="urn:microsoft.com/office/officeart/2005/8/layout/cycle2"/>
    <dgm:cxn modelId="{91F831C5-1932-475E-AC6F-D2D45DC6E815}" type="presParOf" srcId="{2DD60AA0-E47D-45F8-B295-6E8AFF0FC55C}" destId="{AAB09ABC-D191-4443-90DD-EE32531C9808}" srcOrd="10" destOrd="0" presId="urn:microsoft.com/office/officeart/2005/8/layout/cycle2"/>
    <dgm:cxn modelId="{7DE37A7F-8616-4DEB-ABC6-EE7C9B93619D}" type="presParOf" srcId="{2DD60AA0-E47D-45F8-B295-6E8AFF0FC55C}" destId="{B54333E5-84E3-4BEB-8CF4-8C8A9DCA7BCB}" srcOrd="11" destOrd="0" presId="urn:microsoft.com/office/officeart/2005/8/layout/cycle2"/>
    <dgm:cxn modelId="{D23FB90A-A137-49B3-A862-17E17E3ECA8F}" type="presParOf" srcId="{B54333E5-84E3-4BEB-8CF4-8C8A9DCA7BCB}" destId="{C20648E8-D424-469F-B7DE-17BA12CF9BB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2451B3-C9DE-4B89-8D89-C3B13CB6B0ED}" type="doc">
      <dgm:prSet loTypeId="urn:microsoft.com/office/officeart/2008/layout/LinedList" loCatId="list" qsTypeId="urn:microsoft.com/office/officeart/2005/8/quickstyle/simple5" qsCatId="simple" csTypeId="urn:microsoft.com/office/officeart/2005/8/colors/accent4_2" csCatId="accent4"/>
      <dgm:spPr/>
      <dgm:t>
        <a:bodyPr/>
        <a:lstStyle/>
        <a:p>
          <a:endParaRPr lang="en-US"/>
        </a:p>
      </dgm:t>
    </dgm:pt>
    <dgm:pt modelId="{69270128-AEB4-4425-AE43-E9CE625EB0D4}">
      <dgm:prSet/>
      <dgm:spPr/>
      <dgm:t>
        <a:bodyPr/>
        <a:lstStyle/>
        <a:p>
          <a:r>
            <a:rPr lang="en-US"/>
            <a:t>Customers are not likely to identify the next breakthrough solution in your product category. They are not product designers, product managers, or technologists. </a:t>
          </a:r>
        </a:p>
      </dgm:t>
    </dgm:pt>
    <dgm:pt modelId="{DDBCEFEA-C77E-44AC-A9F6-0FBD914BAE49}" type="parTrans" cxnId="{297EBDF8-E28A-44AD-8635-7EFF602B61CD}">
      <dgm:prSet/>
      <dgm:spPr/>
      <dgm:t>
        <a:bodyPr/>
        <a:lstStyle/>
        <a:p>
          <a:endParaRPr lang="en-US"/>
        </a:p>
      </dgm:t>
    </dgm:pt>
    <dgm:pt modelId="{9D07E3DC-A844-4CFF-A7A8-458681B157F6}" type="sibTrans" cxnId="{297EBDF8-E28A-44AD-8635-7EFF602B61CD}">
      <dgm:prSet/>
      <dgm:spPr/>
      <dgm:t>
        <a:bodyPr/>
        <a:lstStyle/>
        <a:p>
          <a:endParaRPr lang="en-US"/>
        </a:p>
      </dgm:t>
    </dgm:pt>
    <dgm:pt modelId="{9953A1BC-CE8F-4F69-92C6-0EA4A478E541}">
      <dgm:prSet/>
      <dgm:spPr/>
      <dgm:t>
        <a:bodyPr/>
        <a:lstStyle/>
        <a:p>
          <a:r>
            <a:rPr lang="en-US"/>
            <a:t>However, a good understanding of customer needs and preferences helps product teams explore new potential solutions and estimate how valuable customers are likely to find each one to be</a:t>
          </a:r>
        </a:p>
      </dgm:t>
    </dgm:pt>
    <dgm:pt modelId="{22F7DCDF-EDBD-40DD-BAD5-1D6EBA4A5651}" type="parTrans" cxnId="{B60F08AE-F7D1-4CC7-8B55-EED9C1EF80F2}">
      <dgm:prSet/>
      <dgm:spPr/>
      <dgm:t>
        <a:bodyPr/>
        <a:lstStyle/>
        <a:p>
          <a:endParaRPr lang="en-US"/>
        </a:p>
      </dgm:t>
    </dgm:pt>
    <dgm:pt modelId="{C0C02F02-50E9-4107-A839-F4B4A466496C}" type="sibTrans" cxnId="{B60F08AE-F7D1-4CC7-8B55-EED9C1EF80F2}">
      <dgm:prSet/>
      <dgm:spPr/>
      <dgm:t>
        <a:bodyPr/>
        <a:lstStyle/>
        <a:p>
          <a:endParaRPr lang="en-US"/>
        </a:p>
      </dgm:t>
    </dgm:pt>
    <dgm:pt modelId="{8D9ABC40-3230-4AB7-9F72-DBB7E53053B3}" type="pres">
      <dgm:prSet presAssocID="{142451B3-C9DE-4B89-8D89-C3B13CB6B0ED}" presName="vert0" presStyleCnt="0">
        <dgm:presLayoutVars>
          <dgm:dir/>
          <dgm:animOne val="branch"/>
          <dgm:animLvl val="lvl"/>
        </dgm:presLayoutVars>
      </dgm:prSet>
      <dgm:spPr/>
    </dgm:pt>
    <dgm:pt modelId="{A2C7565A-FF3E-43F2-BEAF-8F785FFFB56C}" type="pres">
      <dgm:prSet presAssocID="{69270128-AEB4-4425-AE43-E9CE625EB0D4}" presName="thickLine" presStyleLbl="alignNode1" presStyleIdx="0" presStyleCnt="2"/>
      <dgm:spPr/>
    </dgm:pt>
    <dgm:pt modelId="{F2D233E9-4ADA-4C86-8AF9-4FE99F343E53}" type="pres">
      <dgm:prSet presAssocID="{69270128-AEB4-4425-AE43-E9CE625EB0D4}" presName="horz1" presStyleCnt="0"/>
      <dgm:spPr/>
    </dgm:pt>
    <dgm:pt modelId="{BE51F7A6-3D4A-49EF-B9A9-696AEB720077}" type="pres">
      <dgm:prSet presAssocID="{69270128-AEB4-4425-AE43-E9CE625EB0D4}" presName="tx1" presStyleLbl="revTx" presStyleIdx="0" presStyleCnt="2"/>
      <dgm:spPr/>
    </dgm:pt>
    <dgm:pt modelId="{041FC2EE-4CDF-4D4F-AE41-6F331A9F205B}" type="pres">
      <dgm:prSet presAssocID="{69270128-AEB4-4425-AE43-E9CE625EB0D4}" presName="vert1" presStyleCnt="0"/>
      <dgm:spPr/>
    </dgm:pt>
    <dgm:pt modelId="{8072C9BC-4CF0-4C28-AA69-F53B33622ABD}" type="pres">
      <dgm:prSet presAssocID="{9953A1BC-CE8F-4F69-92C6-0EA4A478E541}" presName="thickLine" presStyleLbl="alignNode1" presStyleIdx="1" presStyleCnt="2"/>
      <dgm:spPr/>
    </dgm:pt>
    <dgm:pt modelId="{61F35073-757A-4C1C-AE2B-ECAAD0515CFB}" type="pres">
      <dgm:prSet presAssocID="{9953A1BC-CE8F-4F69-92C6-0EA4A478E541}" presName="horz1" presStyleCnt="0"/>
      <dgm:spPr/>
    </dgm:pt>
    <dgm:pt modelId="{0FF02034-193A-405B-9DDA-F73F1E8595BE}" type="pres">
      <dgm:prSet presAssocID="{9953A1BC-CE8F-4F69-92C6-0EA4A478E541}" presName="tx1" presStyleLbl="revTx" presStyleIdx="1" presStyleCnt="2"/>
      <dgm:spPr/>
    </dgm:pt>
    <dgm:pt modelId="{1B82D9DE-0A00-4A66-BB2E-56CC8C979FEF}" type="pres">
      <dgm:prSet presAssocID="{9953A1BC-CE8F-4F69-92C6-0EA4A478E541}" presName="vert1" presStyleCnt="0"/>
      <dgm:spPr/>
    </dgm:pt>
  </dgm:ptLst>
  <dgm:cxnLst>
    <dgm:cxn modelId="{FB36E820-A1BF-4847-B87B-3C8D43699960}" type="presOf" srcId="{142451B3-C9DE-4B89-8D89-C3B13CB6B0ED}" destId="{8D9ABC40-3230-4AB7-9F72-DBB7E53053B3}" srcOrd="0" destOrd="0" presId="urn:microsoft.com/office/officeart/2008/layout/LinedList"/>
    <dgm:cxn modelId="{EF5A373A-59B7-4759-A90A-46CC16A58A1E}" type="presOf" srcId="{69270128-AEB4-4425-AE43-E9CE625EB0D4}" destId="{BE51F7A6-3D4A-49EF-B9A9-696AEB720077}" srcOrd="0" destOrd="0" presId="urn:microsoft.com/office/officeart/2008/layout/LinedList"/>
    <dgm:cxn modelId="{9333A597-F769-44CB-8E0A-55C1DEA41BA0}" type="presOf" srcId="{9953A1BC-CE8F-4F69-92C6-0EA4A478E541}" destId="{0FF02034-193A-405B-9DDA-F73F1E8595BE}" srcOrd="0" destOrd="0" presId="urn:microsoft.com/office/officeart/2008/layout/LinedList"/>
    <dgm:cxn modelId="{B60F08AE-F7D1-4CC7-8B55-EED9C1EF80F2}" srcId="{142451B3-C9DE-4B89-8D89-C3B13CB6B0ED}" destId="{9953A1BC-CE8F-4F69-92C6-0EA4A478E541}" srcOrd="1" destOrd="0" parTransId="{22F7DCDF-EDBD-40DD-BAD5-1D6EBA4A5651}" sibTransId="{C0C02F02-50E9-4107-A839-F4B4A466496C}"/>
    <dgm:cxn modelId="{297EBDF8-E28A-44AD-8635-7EFF602B61CD}" srcId="{142451B3-C9DE-4B89-8D89-C3B13CB6B0ED}" destId="{69270128-AEB4-4425-AE43-E9CE625EB0D4}" srcOrd="0" destOrd="0" parTransId="{DDBCEFEA-C77E-44AC-A9F6-0FBD914BAE49}" sibTransId="{9D07E3DC-A844-4CFF-A7A8-458681B157F6}"/>
    <dgm:cxn modelId="{3DD0CB66-F3EB-4C21-A2E1-4DF170A14D87}" type="presParOf" srcId="{8D9ABC40-3230-4AB7-9F72-DBB7E53053B3}" destId="{A2C7565A-FF3E-43F2-BEAF-8F785FFFB56C}" srcOrd="0" destOrd="0" presId="urn:microsoft.com/office/officeart/2008/layout/LinedList"/>
    <dgm:cxn modelId="{3AF9F747-B5FD-4EC3-93BA-0CE1C3D80FE5}" type="presParOf" srcId="{8D9ABC40-3230-4AB7-9F72-DBB7E53053B3}" destId="{F2D233E9-4ADA-4C86-8AF9-4FE99F343E53}" srcOrd="1" destOrd="0" presId="urn:microsoft.com/office/officeart/2008/layout/LinedList"/>
    <dgm:cxn modelId="{7EA6EC52-FFE3-4955-91C3-FA597CB9FFA8}" type="presParOf" srcId="{F2D233E9-4ADA-4C86-8AF9-4FE99F343E53}" destId="{BE51F7A6-3D4A-49EF-B9A9-696AEB720077}" srcOrd="0" destOrd="0" presId="urn:microsoft.com/office/officeart/2008/layout/LinedList"/>
    <dgm:cxn modelId="{F9E8FDA1-C4F5-4AC0-82E5-278AFAAC0DF1}" type="presParOf" srcId="{F2D233E9-4ADA-4C86-8AF9-4FE99F343E53}" destId="{041FC2EE-4CDF-4D4F-AE41-6F331A9F205B}" srcOrd="1" destOrd="0" presId="urn:microsoft.com/office/officeart/2008/layout/LinedList"/>
    <dgm:cxn modelId="{81CD63C5-49A3-4436-9A56-525395234A30}" type="presParOf" srcId="{8D9ABC40-3230-4AB7-9F72-DBB7E53053B3}" destId="{8072C9BC-4CF0-4C28-AA69-F53B33622ABD}" srcOrd="2" destOrd="0" presId="urn:microsoft.com/office/officeart/2008/layout/LinedList"/>
    <dgm:cxn modelId="{8B0FB18B-FB2B-4579-B4B9-DAFF4A91DAF0}" type="presParOf" srcId="{8D9ABC40-3230-4AB7-9F72-DBB7E53053B3}" destId="{61F35073-757A-4C1C-AE2B-ECAAD0515CFB}" srcOrd="3" destOrd="0" presId="urn:microsoft.com/office/officeart/2008/layout/LinedList"/>
    <dgm:cxn modelId="{05EEC3E4-392E-4B2D-B098-31D5256455B6}" type="presParOf" srcId="{61F35073-757A-4C1C-AE2B-ECAAD0515CFB}" destId="{0FF02034-193A-405B-9DDA-F73F1E8595BE}" srcOrd="0" destOrd="0" presId="urn:microsoft.com/office/officeart/2008/layout/LinedList"/>
    <dgm:cxn modelId="{2CBE4251-83C7-4A08-9370-B69ED3A7C63A}" type="presParOf" srcId="{61F35073-757A-4C1C-AE2B-ECAAD0515CFB}" destId="{1B82D9DE-0A00-4A66-BB2E-56CC8C979F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EA3D5-0FF2-4E22-974F-18B2556F503C}">
      <dsp:nvSpPr>
        <dsp:cNvPr id="0" name=""/>
        <dsp:cNvSpPr/>
      </dsp:nvSpPr>
      <dsp:spPr>
        <a:xfrm>
          <a:off x="4714819" y="1093"/>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Ideas</a:t>
          </a:r>
        </a:p>
      </dsp:txBody>
      <dsp:txXfrm>
        <a:off x="4873854" y="160128"/>
        <a:ext cx="767891" cy="767891"/>
      </dsp:txXfrm>
    </dsp:sp>
    <dsp:sp modelId="{3D082F55-38C5-4324-9276-82F87B7E9F43}">
      <dsp:nvSpPr>
        <dsp:cNvPr id="0" name=""/>
        <dsp:cNvSpPr/>
      </dsp:nvSpPr>
      <dsp:spPr>
        <a:xfrm rot="1800000">
          <a:off x="5812620" y="764624"/>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818431" y="816237"/>
        <a:ext cx="202430" cy="219908"/>
      </dsp:txXfrm>
    </dsp:sp>
    <dsp:sp modelId="{8074A22B-CC49-4947-85B6-E441EB741253}">
      <dsp:nvSpPr>
        <dsp:cNvPr id="0" name=""/>
        <dsp:cNvSpPr/>
      </dsp:nvSpPr>
      <dsp:spPr>
        <a:xfrm>
          <a:off x="6127821"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Build</a:t>
          </a:r>
        </a:p>
      </dsp:txBody>
      <dsp:txXfrm>
        <a:off x="6286856" y="975925"/>
        <a:ext cx="767891" cy="767891"/>
      </dsp:txXfrm>
    </dsp:sp>
    <dsp:sp modelId="{FB369E0D-6E77-4B9F-AEF4-7F670235F3BE}">
      <dsp:nvSpPr>
        <dsp:cNvPr id="0" name=""/>
        <dsp:cNvSpPr/>
      </dsp:nvSpPr>
      <dsp:spPr>
        <a:xfrm rot="5400000">
          <a:off x="6526209" y="1984228"/>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69587" y="2014153"/>
        <a:ext cx="202430" cy="219908"/>
      </dsp:txXfrm>
    </dsp:sp>
    <dsp:sp modelId="{AF4C7A09-F580-4A9C-8551-A02D1EB9F43E}">
      <dsp:nvSpPr>
        <dsp:cNvPr id="0" name=""/>
        <dsp:cNvSpPr/>
      </dsp:nvSpPr>
      <dsp:spPr>
        <a:xfrm>
          <a:off x="6127821"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6286856" y="2607520"/>
        <a:ext cx="767891" cy="767891"/>
      </dsp:txXfrm>
    </dsp:sp>
    <dsp:sp modelId="{A4853F04-3B0D-47CC-B84A-21B369A1EAAF}">
      <dsp:nvSpPr>
        <dsp:cNvPr id="0" name=""/>
        <dsp:cNvSpPr/>
      </dsp:nvSpPr>
      <dsp:spPr>
        <a:xfrm rot="9000000">
          <a:off x="5826796" y="3212016"/>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907740" y="3263629"/>
        <a:ext cx="202430" cy="219908"/>
      </dsp:txXfrm>
    </dsp:sp>
    <dsp:sp modelId="{FB6C101F-BC30-4DE5-B9BB-E6E097FD2B90}">
      <dsp:nvSpPr>
        <dsp:cNvPr id="0" name=""/>
        <dsp:cNvSpPr/>
      </dsp:nvSpPr>
      <dsp:spPr>
        <a:xfrm>
          <a:off x="4714819" y="3264282"/>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Measure</a:t>
          </a:r>
        </a:p>
      </dsp:txBody>
      <dsp:txXfrm>
        <a:off x="4873854" y="3423317"/>
        <a:ext cx="767891" cy="767891"/>
      </dsp:txXfrm>
    </dsp:sp>
    <dsp:sp modelId="{CA671300-BB9B-47C6-8AB8-E4FD6CB345C4}">
      <dsp:nvSpPr>
        <dsp:cNvPr id="0" name=""/>
        <dsp:cNvSpPr/>
      </dsp:nvSpPr>
      <dsp:spPr>
        <a:xfrm rot="12600000">
          <a:off x="4413794" y="3220201"/>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494738" y="3315192"/>
        <a:ext cx="202430" cy="219908"/>
      </dsp:txXfrm>
    </dsp:sp>
    <dsp:sp modelId="{805FA6A5-719C-4903-8FCE-D7C076824475}">
      <dsp:nvSpPr>
        <dsp:cNvPr id="0" name=""/>
        <dsp:cNvSpPr/>
      </dsp:nvSpPr>
      <dsp:spPr>
        <a:xfrm>
          <a:off x="3301816"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a:t>
          </a:r>
        </a:p>
      </dsp:txBody>
      <dsp:txXfrm>
        <a:off x="3460851" y="2607520"/>
        <a:ext cx="767891" cy="767891"/>
      </dsp:txXfrm>
    </dsp:sp>
    <dsp:sp modelId="{464C9C90-8E1A-4B2E-80CE-35DCA383690E}">
      <dsp:nvSpPr>
        <dsp:cNvPr id="0" name=""/>
        <dsp:cNvSpPr/>
      </dsp:nvSpPr>
      <dsp:spPr>
        <a:xfrm rot="16200000">
          <a:off x="3700204" y="2000597"/>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43582" y="2117277"/>
        <a:ext cx="202430" cy="219908"/>
      </dsp:txXfrm>
    </dsp:sp>
    <dsp:sp modelId="{AAB09ABC-D191-4443-90DD-EE32531C9808}">
      <dsp:nvSpPr>
        <dsp:cNvPr id="0" name=""/>
        <dsp:cNvSpPr/>
      </dsp:nvSpPr>
      <dsp:spPr>
        <a:xfrm>
          <a:off x="3301816"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Learn</a:t>
          </a:r>
        </a:p>
      </dsp:txBody>
      <dsp:txXfrm>
        <a:off x="3460851" y="975925"/>
        <a:ext cx="767891" cy="767891"/>
      </dsp:txXfrm>
    </dsp:sp>
    <dsp:sp modelId="{B54333E5-84E3-4BEB-8CF4-8C8A9DCA7BCB}">
      <dsp:nvSpPr>
        <dsp:cNvPr id="0" name=""/>
        <dsp:cNvSpPr/>
      </dsp:nvSpPr>
      <dsp:spPr>
        <a:xfrm rot="19800000">
          <a:off x="4399618" y="772809"/>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405429" y="867800"/>
        <a:ext cx="202430" cy="219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7565A-FF3E-43F2-BEAF-8F785FFFB56C}">
      <dsp:nvSpPr>
        <dsp:cNvPr id="0" name=""/>
        <dsp:cNvSpPr/>
      </dsp:nvSpPr>
      <dsp:spPr>
        <a:xfrm>
          <a:off x="0" y="0"/>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51F7A6-3D4A-49EF-B9A9-696AEB720077}">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Customers are not likely to identify the next breakthrough solution in your product category. They are not product designers, product managers, or technologists. </a:t>
          </a:r>
        </a:p>
      </dsp:txBody>
      <dsp:txXfrm>
        <a:off x="0" y="0"/>
        <a:ext cx="6269038" cy="2786062"/>
      </dsp:txXfrm>
    </dsp:sp>
    <dsp:sp modelId="{8072C9BC-4CF0-4C28-AA69-F53B33622ABD}">
      <dsp:nvSpPr>
        <dsp:cNvPr id="0" name=""/>
        <dsp:cNvSpPr/>
      </dsp:nvSpPr>
      <dsp:spPr>
        <a:xfrm>
          <a:off x="0" y="2786062"/>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FF02034-193A-405B-9DDA-F73F1E8595BE}">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However, a good understanding of customer needs and preferences helps product teams explore new potential solutions and estimate how valuable customers are likely to find each one to be</a:t>
          </a:r>
        </a:p>
      </dsp:txBody>
      <dsp:txXfrm>
        <a:off x="0" y="2786062"/>
        <a:ext cx="6269038" cy="2786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60E3DD-149F-43CB-9D69-4FF65F5BF5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129A8B-92D2-4B26-802D-86F56A72FB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2B604-1212-4372-A6C5-78E2D03FDBA4}" type="datetimeFigureOut">
              <a:rPr lang="en-US" smtClean="0"/>
              <a:t>4/20/2021</a:t>
            </a:fld>
            <a:endParaRPr lang="en-US"/>
          </a:p>
        </p:txBody>
      </p:sp>
      <p:sp>
        <p:nvSpPr>
          <p:cNvPr id="4" name="Footer Placeholder 3">
            <a:extLst>
              <a:ext uri="{FF2B5EF4-FFF2-40B4-BE49-F238E27FC236}">
                <a16:creationId xmlns:a16="http://schemas.microsoft.com/office/drawing/2014/main" id="{F7CFDFBF-DD38-49D0-ADAC-FB9CF0B1CC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4F16AA-C5C3-47A6-BAC7-FAA6A9A9FC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0A08CE-A506-47C4-A32E-840946842D29}" type="slidenum">
              <a:rPr lang="en-US" smtClean="0"/>
              <a:t>‹#›</a:t>
            </a:fld>
            <a:endParaRPr lang="en-US"/>
          </a:p>
        </p:txBody>
      </p:sp>
    </p:spTree>
    <p:extLst>
      <p:ext uri="{BB962C8B-B14F-4D97-AF65-F5344CB8AC3E}">
        <p14:creationId xmlns:p14="http://schemas.microsoft.com/office/powerpoint/2010/main" val="1929142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891EA-1279-4905-8E6D-3867353E93E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ED2BF-5870-4208-A7B0-EEAC51786100}" type="slidenum">
              <a:rPr lang="en-US" smtClean="0"/>
              <a:t>‹#›</a:t>
            </a:fld>
            <a:endParaRPr lang="en-US"/>
          </a:p>
        </p:txBody>
      </p:sp>
    </p:spTree>
    <p:extLst>
      <p:ext uri="{BB962C8B-B14F-4D97-AF65-F5344CB8AC3E}">
        <p14:creationId xmlns:p14="http://schemas.microsoft.com/office/powerpoint/2010/main" val="121206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Product-Market Fit Pyramid, breaks product-market fit down into five key components: your target customer, your customer's underserved needs, your value proposition, your feature set, and your user experience (UX). Each of these is actually a testable hypothesis, and they relate to each other logically. Within the product and market sections, each layer depends on the layer immediately beneath it. Product-market fit lies between the top and bottom sections of the pyramid.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14</a:t>
            </a:fld>
            <a:endParaRPr lang="en-US"/>
          </a:p>
        </p:txBody>
      </p:sp>
    </p:spTree>
    <p:extLst>
      <p:ext uri="{BB962C8B-B14F-4D97-AF65-F5344CB8AC3E}">
        <p14:creationId xmlns:p14="http://schemas.microsoft.com/office/powerpoint/2010/main" val="10964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25</a:t>
            </a:fld>
            <a:endParaRPr lang="en-US"/>
          </a:p>
        </p:txBody>
      </p:sp>
    </p:spTree>
    <p:extLst>
      <p:ext uri="{BB962C8B-B14F-4D97-AF65-F5344CB8AC3E}">
        <p14:creationId xmlns:p14="http://schemas.microsoft.com/office/powerpoint/2010/main" val="399578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27</a:t>
            </a:fld>
            <a:endParaRPr lang="en-US"/>
          </a:p>
        </p:txBody>
      </p:sp>
    </p:spTree>
    <p:extLst>
      <p:ext uri="{BB962C8B-B14F-4D97-AF65-F5344CB8AC3E}">
        <p14:creationId xmlns:p14="http://schemas.microsoft.com/office/powerpoint/2010/main" val="55743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My favorite story to illustrate the concept of problem space versus solution space is the space pen. When NASA was preparing to send astronauts into space, they knew that ballpoint pens would not work because they rely on gravity in order for the ink to flow. One of NASA's contractors, Fisher Pen Company, decided to pursue a research and development program to create a pen that would work in the zero gravity of space. After spending $1 million of his own money, the company's president, Paul Fisher, invented the Space Pen in 1965: a wonderful piece of technology that works great in zero gravity.</a:t>
            </a:r>
          </a:p>
          <a:p>
            <a:r>
              <a:rPr lang="en-US" dirty="0">
                <a:effectLst/>
              </a:rPr>
              <a:t>Faced with the same challenge, the Russian space agency equipped their astronauts with pencils. You can actually buy a “Russian space pen” (which is just a cleverly packaged red pencil).</a:t>
            </a:r>
          </a:p>
          <a:p>
            <a:r>
              <a:rPr lang="en-US" dirty="0">
                <a:effectLst/>
              </a:rPr>
              <a:t>This story shows the risk of jumping into the solution space prematurely and the advantage of starting in the problem space. If we constrain our thinking to “a pen that works in zero gravity,” we may not consider creative, less-expensive solutions such as a pencil. In contrast, having a clear understanding of the problem space (devoid of any solution space ideas), allows for a wider range of creative solutions that potentially offer a higher return-on-investment. If the pencil and space pen were equally adequate solutions, then avoiding one million dollars of research and development cost would clearly be the preferable alternative.</a:t>
            </a:r>
          </a:p>
          <a:p>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28</a:t>
            </a:fld>
            <a:endParaRPr lang="en-US"/>
          </a:p>
        </p:txBody>
      </p:sp>
    </p:spTree>
    <p:extLst>
      <p:ext uri="{BB962C8B-B14F-4D97-AF65-F5344CB8AC3E}">
        <p14:creationId xmlns:p14="http://schemas.microsoft.com/office/powerpoint/2010/main" val="147828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still anchored on a “writing instrument”</a:t>
            </a:r>
          </a:p>
          <a:p>
            <a:r>
              <a:rPr lang="en-US" dirty="0"/>
              <a:t>The second allows for solutions such as audio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case, a voice recorder would probably not be as good a solution as a Space Pen. It would need a power source and would require playback to refer to the notes again, which would be less convenient than being able to scan and read them. But undergoing this thought exercise would allow us to further refine our problem space definition to: “a way to record notes in zero gravity for convenient reference later on that is easy to use, is inexpensive, and does not require an external power source.”</a:t>
            </a:r>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29</a:t>
            </a:fld>
            <a:endParaRPr lang="en-US"/>
          </a:p>
        </p:txBody>
      </p:sp>
    </p:spTree>
    <p:extLst>
      <p:ext uri="{BB962C8B-B14F-4D97-AF65-F5344CB8AC3E}">
        <p14:creationId xmlns:p14="http://schemas.microsoft.com/office/powerpoint/2010/main" val="126080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 competitors for the house hunting business idea?</a:t>
            </a:r>
          </a:p>
        </p:txBody>
      </p:sp>
      <p:sp>
        <p:nvSpPr>
          <p:cNvPr id="4" name="Slide Number Placeholder 3"/>
          <p:cNvSpPr>
            <a:spLocks noGrp="1"/>
          </p:cNvSpPr>
          <p:nvPr>
            <p:ph type="sldNum" sz="quarter" idx="10"/>
          </p:nvPr>
        </p:nvSpPr>
        <p:spPr/>
        <p:txBody>
          <a:bodyPr/>
          <a:lstStyle/>
          <a:p>
            <a:fld id="{66CED2BF-5870-4208-A7B0-EEAC51786100}" type="slidenum">
              <a:rPr lang="en-US" smtClean="0"/>
              <a:t>30</a:t>
            </a:fld>
            <a:endParaRPr lang="en-US"/>
          </a:p>
        </p:txBody>
      </p:sp>
    </p:spTree>
    <p:extLst>
      <p:ext uri="{BB962C8B-B14F-4D97-AF65-F5344CB8AC3E}">
        <p14:creationId xmlns:p14="http://schemas.microsoft.com/office/powerpoint/2010/main" val="3776486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saying that the solution should be problem centered, yet we say that customers do not know what they want. </a:t>
            </a:r>
          </a:p>
        </p:txBody>
      </p:sp>
      <p:sp>
        <p:nvSpPr>
          <p:cNvPr id="4" name="Slide Number Placeholder 3"/>
          <p:cNvSpPr>
            <a:spLocks noGrp="1"/>
          </p:cNvSpPr>
          <p:nvPr>
            <p:ph type="sldNum" sz="quarter" idx="10"/>
          </p:nvPr>
        </p:nvSpPr>
        <p:spPr/>
        <p:txBody>
          <a:bodyPr/>
          <a:lstStyle/>
          <a:p>
            <a:fld id="{66CED2BF-5870-4208-A7B0-EEAC51786100}" type="slidenum">
              <a:rPr lang="en-US" smtClean="0"/>
              <a:t>31</a:t>
            </a:fld>
            <a:endParaRPr lang="en-US"/>
          </a:p>
        </p:txBody>
      </p:sp>
    </p:spTree>
    <p:extLst>
      <p:ext uri="{BB962C8B-B14F-4D97-AF65-F5344CB8AC3E}">
        <p14:creationId xmlns:p14="http://schemas.microsoft.com/office/powerpoint/2010/main" val="333114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product's feature set and UX live in solution space—they're what customers can see and react to. The other three layers of the pyramid live in problem space. The important interface between problem space and solution space occurs between your value proposition and your feature set. It is, of course, within your control to change your feature set and UX as you like. Unlike customers and their needs, which you can target but can't change, value proposition is the problem space layer over which you have the most control.</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33</a:t>
            </a:fld>
            <a:endParaRPr lang="en-US"/>
          </a:p>
        </p:txBody>
      </p:sp>
    </p:spTree>
    <p:extLst>
      <p:ext uri="{BB962C8B-B14F-4D97-AF65-F5344CB8AC3E}">
        <p14:creationId xmlns:p14="http://schemas.microsoft.com/office/powerpoint/2010/main" val="1561833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34</a:t>
            </a:fld>
            <a:endParaRPr lang="en-US"/>
          </a:p>
        </p:txBody>
      </p:sp>
    </p:spTree>
    <p:extLst>
      <p:ext uri="{BB962C8B-B14F-4D97-AF65-F5344CB8AC3E}">
        <p14:creationId xmlns:p14="http://schemas.microsoft.com/office/powerpoint/2010/main" val="462725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35</a:t>
            </a:fld>
            <a:endParaRPr lang="en-US"/>
          </a:p>
        </p:txBody>
      </p:sp>
    </p:spTree>
    <p:extLst>
      <p:ext uri="{BB962C8B-B14F-4D97-AF65-F5344CB8AC3E}">
        <p14:creationId xmlns:p14="http://schemas.microsoft.com/office/powerpoint/2010/main" val="739082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36</a:t>
            </a:fld>
            <a:endParaRPr lang="en-US"/>
          </a:p>
        </p:txBody>
      </p:sp>
    </p:spTree>
    <p:extLst>
      <p:ext uri="{BB962C8B-B14F-4D97-AF65-F5344CB8AC3E}">
        <p14:creationId xmlns:p14="http://schemas.microsoft.com/office/powerpoint/2010/main" val="128809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Describe different markets for the different business ideas in the class</a:t>
            </a:r>
          </a:p>
        </p:txBody>
      </p:sp>
      <p:sp>
        <p:nvSpPr>
          <p:cNvPr id="4" name="Slide Number Placeholder 3"/>
          <p:cNvSpPr>
            <a:spLocks noGrp="1"/>
          </p:cNvSpPr>
          <p:nvPr>
            <p:ph type="sldNum" sz="quarter" idx="10"/>
          </p:nvPr>
        </p:nvSpPr>
        <p:spPr/>
        <p:txBody>
          <a:bodyPr/>
          <a:lstStyle/>
          <a:p>
            <a:fld id="{66CED2BF-5870-4208-A7B0-EEAC51786100}" type="slidenum">
              <a:rPr lang="en-US" smtClean="0"/>
              <a:t>15</a:t>
            </a:fld>
            <a:endParaRPr lang="en-US"/>
          </a:p>
        </p:txBody>
      </p:sp>
    </p:spTree>
    <p:extLst>
      <p:ext uri="{BB962C8B-B14F-4D97-AF65-F5344CB8AC3E}">
        <p14:creationId xmlns:p14="http://schemas.microsoft.com/office/powerpoint/2010/main" val="1366349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Quicken was designed so that individual consumers could easily manage their household finances. But it was so easy to use that small business owners started using it to manage their companies' finances. To the Quicken team's surprise, they had caught a second type of fish with the same bait. Through customer research, Intuit discovered that almost a third of Quicken users were using it to track the finances for their business. So Intuit developed a new Quicken Home and Business version of their software to better address the distinct needs of small business owners. This discovery about their target market also led Intuit to launch QuickBooks, an accounting software application designed exclusively for managing business finances.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37</a:t>
            </a:fld>
            <a:endParaRPr lang="en-US"/>
          </a:p>
        </p:txBody>
      </p:sp>
    </p:spTree>
    <p:extLst>
      <p:ext uri="{BB962C8B-B14F-4D97-AF65-F5344CB8AC3E}">
        <p14:creationId xmlns:p14="http://schemas.microsoft.com/office/powerpoint/2010/main" val="301570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define your target customer by capturing all of the relevant customer attributes that identify someone as being in your target market. These attributes can be demographic, psychographic, behavioral, or based on needs. Dividing a broad market into specific subsets based on attributes is called market segmentation.</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38</a:t>
            </a:fld>
            <a:endParaRPr lang="en-US"/>
          </a:p>
        </p:txBody>
      </p:sp>
    </p:spTree>
    <p:extLst>
      <p:ext uri="{BB962C8B-B14F-4D97-AF65-F5344CB8AC3E}">
        <p14:creationId xmlns:p14="http://schemas.microsoft.com/office/powerpoint/2010/main" val="137127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39</a:t>
            </a:fld>
            <a:endParaRPr lang="en-US"/>
          </a:p>
        </p:txBody>
      </p:sp>
    </p:spTree>
    <p:extLst>
      <p:ext uri="{BB962C8B-B14F-4D97-AF65-F5344CB8AC3E}">
        <p14:creationId xmlns:p14="http://schemas.microsoft.com/office/powerpoint/2010/main" val="5273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40</a:t>
            </a:fld>
            <a:endParaRPr lang="en-US"/>
          </a:p>
        </p:txBody>
      </p:sp>
    </p:spTree>
    <p:extLst>
      <p:ext uri="{BB962C8B-B14F-4D97-AF65-F5344CB8AC3E}">
        <p14:creationId xmlns:p14="http://schemas.microsoft.com/office/powerpoint/2010/main" val="1718537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41</a:t>
            </a:fld>
            <a:endParaRPr lang="en-US"/>
          </a:p>
        </p:txBody>
      </p:sp>
    </p:spTree>
    <p:extLst>
      <p:ext uri="{BB962C8B-B14F-4D97-AF65-F5344CB8AC3E}">
        <p14:creationId xmlns:p14="http://schemas.microsoft.com/office/powerpoint/2010/main" val="176744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Early Adopters are visionaries who want to exploit new innovations to gain an advantage over the status quo. Unlike innovators, their interest in being first is not driven by an intrinsic love of technology but rather the opportunity to gain an edge</a:t>
            </a:r>
          </a:p>
          <a:p>
            <a:endParaRPr lang="en-US" dirty="0">
              <a:effectLst/>
            </a:endParaRPr>
          </a:p>
          <a:p>
            <a:r>
              <a:rPr lang="en-US" dirty="0">
                <a:effectLst/>
              </a:rPr>
              <a:t>The Early Majority are pragmatists that have no interest in technology for its own sake. These individuals adopt new products only after a proven track record of delivering value.</a:t>
            </a:r>
          </a:p>
          <a:p>
            <a:endParaRPr lang="en-US" dirty="0">
              <a:effectLst/>
            </a:endParaRPr>
          </a:p>
          <a:p>
            <a:r>
              <a:rPr lang="en-US" dirty="0">
                <a:effectLst/>
              </a:rPr>
              <a:t>The Late Majority are risk-averse conservatives who are doubtful that innovations will deliver value and only adopt them when pressured to do so, for example, for financial reasons, due to competitive threats, or for fear of being reliant on an older, dying technology that will no longer be supported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42</a:t>
            </a:fld>
            <a:endParaRPr lang="en-US"/>
          </a:p>
        </p:txBody>
      </p:sp>
    </p:spTree>
    <p:extLst>
      <p:ext uri="{BB962C8B-B14F-4D97-AF65-F5344CB8AC3E}">
        <p14:creationId xmlns:p14="http://schemas.microsoft.com/office/powerpoint/2010/main" val="3876913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ED2BF-5870-4208-A7B0-EEAC517861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16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52</a:t>
            </a:fld>
            <a:endParaRPr lang="en-US"/>
          </a:p>
        </p:txBody>
      </p:sp>
    </p:spTree>
    <p:extLst>
      <p:ext uri="{BB962C8B-B14F-4D97-AF65-F5344CB8AC3E}">
        <p14:creationId xmlns:p14="http://schemas.microsoft.com/office/powerpoint/2010/main" val="399869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16</a:t>
            </a:fld>
            <a:endParaRPr lang="en-US"/>
          </a:p>
        </p:txBody>
      </p:sp>
    </p:spTree>
    <p:extLst>
      <p:ext uri="{BB962C8B-B14F-4D97-AF65-F5344CB8AC3E}">
        <p14:creationId xmlns:p14="http://schemas.microsoft.com/office/powerpoint/2010/main" val="239663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17</a:t>
            </a:fld>
            <a:endParaRPr lang="en-US"/>
          </a:p>
        </p:txBody>
      </p:sp>
    </p:spTree>
    <p:extLst>
      <p:ext uri="{BB962C8B-B14F-4D97-AF65-F5344CB8AC3E}">
        <p14:creationId xmlns:p14="http://schemas.microsoft.com/office/powerpoint/2010/main" val="424715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18</a:t>
            </a:fld>
            <a:endParaRPr lang="en-US"/>
          </a:p>
        </p:txBody>
      </p:sp>
    </p:spTree>
    <p:extLst>
      <p:ext uri="{BB962C8B-B14F-4D97-AF65-F5344CB8AC3E}">
        <p14:creationId xmlns:p14="http://schemas.microsoft.com/office/powerpoint/2010/main" val="298121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value proposition is also the layer just above customer needs, and fundamentally determines how well the needs addressed by your product match up with the customer's.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19</a:t>
            </a:fld>
            <a:endParaRPr lang="en-US"/>
          </a:p>
        </p:txBody>
      </p:sp>
    </p:spTree>
    <p:extLst>
      <p:ext uri="{BB962C8B-B14F-4D97-AF65-F5344CB8AC3E}">
        <p14:creationId xmlns:p14="http://schemas.microsoft.com/office/powerpoint/2010/main" val="337850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goal in creating customer value is to make the product and the market fit nicely – and this is where customer value is created.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20</a:t>
            </a:fld>
            <a:endParaRPr lang="en-US"/>
          </a:p>
        </p:txBody>
      </p:sp>
    </p:spTree>
    <p:extLst>
      <p:ext uri="{BB962C8B-B14F-4D97-AF65-F5344CB8AC3E}">
        <p14:creationId xmlns:p14="http://schemas.microsoft.com/office/powerpoint/2010/main" val="120017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Let's assess Quicken using the Product-Market Fit Pyramid. There were many customers in its market, and the product definitely addressed real customer needs: People needed help balancing their checkbook, tracking their balances, and seeing where their money was going. Computer software was well suited to help on that front, but despite 46 products in the market, customer needs were still underserved. By talking with customers, the cofounders ensured </a:t>
            </a:r>
            <a:r>
              <a:rPr lang="en-US" dirty="0" err="1">
                <a:effectLst/>
              </a:rPr>
              <a:t>Quicken's</a:t>
            </a:r>
            <a:r>
              <a:rPr lang="en-US" dirty="0">
                <a:effectLst/>
              </a:rPr>
              <a:t> feature set addressed those needs. Their design insights led to an innovative UX that customers found much easier to use. This dramatic improvement in ease of use was, in fact, the main differentiator in </a:t>
            </a:r>
            <a:r>
              <a:rPr lang="en-US" dirty="0" err="1">
                <a:effectLst/>
              </a:rPr>
              <a:t>Quicken's</a:t>
            </a:r>
            <a:r>
              <a:rPr lang="en-US" dirty="0">
                <a:effectLst/>
              </a:rPr>
              <a:t> value proposition.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23</a:t>
            </a:fld>
            <a:endParaRPr lang="en-US"/>
          </a:p>
        </p:txBody>
      </p:sp>
    </p:spTree>
    <p:extLst>
      <p:ext uri="{BB962C8B-B14F-4D97-AF65-F5344CB8AC3E}">
        <p14:creationId xmlns:p14="http://schemas.microsoft.com/office/powerpoint/2010/main" val="349258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24</a:t>
            </a:fld>
            <a:endParaRPr lang="en-US"/>
          </a:p>
        </p:txBody>
      </p:sp>
    </p:spTree>
    <p:extLst>
      <p:ext uri="{BB962C8B-B14F-4D97-AF65-F5344CB8AC3E}">
        <p14:creationId xmlns:p14="http://schemas.microsoft.com/office/powerpoint/2010/main" val="314656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5EB5-A441-4292-B1ED-C3504F5CF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DC75C7-EC80-4E08-96C3-B731F20CB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21057-FB0C-49CF-A0EC-4FAA9BCC1C91}"/>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4287E520-3DED-486A-BF8E-92F02BBC313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49600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C68-C29B-40B3-B847-70F74D5CE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ECA31-A096-4AEC-AFAB-4BEB04891D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9DB08-94FC-491C-85C6-1B4C1B3C459B}"/>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5" name="Footer Placeholder 4">
            <a:extLst>
              <a:ext uri="{FF2B5EF4-FFF2-40B4-BE49-F238E27FC236}">
                <a16:creationId xmlns:a16="http://schemas.microsoft.com/office/drawing/2014/main" id="{3230A135-5AE0-4091-B45D-5D5E238E50C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5E3A85-5D1F-45C9-9F65-1C771ABE09F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303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56067-9859-4BBA-A14B-753EFD4FD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AA37C-3307-45C6-A86D-FE386DCC0E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CFD02-5816-40D8-969E-5C4BBED44221}"/>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5" name="Footer Placeholder 4">
            <a:extLst>
              <a:ext uri="{FF2B5EF4-FFF2-40B4-BE49-F238E27FC236}">
                <a16:creationId xmlns:a16="http://schemas.microsoft.com/office/drawing/2014/main" id="{71E0232C-8B5A-4F83-88D0-7EB673EFB7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42560D-DFA5-4DF2-BC30-BB0BC36B75D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29070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084-E788-4908-A5F3-B5965B591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07075-E261-44BA-8FB0-46FE027ADE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74CDA-15BC-49B0-A4F2-51EF6DE808B5}"/>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1E08B985-9DF4-4004-AE73-129B1B11F1A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4180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9DA-277B-4C88-8CD1-7EE7A2B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7B554-5F6B-4B29-A8A6-155E4394D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DD20F1-9A7A-4DC2-B608-C9EEB4E7DFE4}"/>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A7B1F018-53E3-4579-B643-85BF4A7FFE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7" name="Footer Placeholder 7">
            <a:extLst>
              <a:ext uri="{FF2B5EF4-FFF2-40B4-BE49-F238E27FC236}">
                <a16:creationId xmlns:a16="http://schemas.microsoft.com/office/drawing/2014/main" id="{76F7250D-5C34-457E-ACA4-550A2554AC34}"/>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106807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E8A4-BE95-4688-99F0-DAC736987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3DE34-8225-4C8A-A57E-6A070906D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7EB43-3899-4842-B7C2-34EBE1F4DB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B27F0-98F5-49CE-A16D-090727F4E5ED}"/>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7C5E83D3-3E8B-4FB3-A7CE-13487773B7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21F205C-759F-4DF9-94A6-D858DA19832C}"/>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5181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E47B-2EA5-47F4-BF9A-4A9D3CCED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8CB62-D424-487B-BBDB-734BBB3E3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BDFF6D-0A83-4FA6-B17F-3A0AAA9CC6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F8A1A8-6916-4429-95FE-D097B9C35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B4D747-48DA-4330-A6AC-52926D0693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1A6FE-5BDE-4FF5-B63F-C4D17DD307C4}"/>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9" name="Slide Number Placeholder 8">
            <a:extLst>
              <a:ext uri="{FF2B5EF4-FFF2-40B4-BE49-F238E27FC236}">
                <a16:creationId xmlns:a16="http://schemas.microsoft.com/office/drawing/2014/main" id="{01FF68FD-BF86-4B05-8E7B-CD06524054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10" name="Footer Placeholder 7">
            <a:extLst>
              <a:ext uri="{FF2B5EF4-FFF2-40B4-BE49-F238E27FC236}">
                <a16:creationId xmlns:a16="http://schemas.microsoft.com/office/drawing/2014/main" id="{A8722F5B-1368-467C-8A9B-4DC89E057666}"/>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204938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BE53-AB90-4582-B9B8-27E4764B8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9F4FD-E3DB-4FC6-BE15-A3734F2E2813}"/>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4" name="Footer Placeholder 3">
            <a:extLst>
              <a:ext uri="{FF2B5EF4-FFF2-40B4-BE49-F238E27FC236}">
                <a16:creationId xmlns:a16="http://schemas.microsoft.com/office/drawing/2014/main" id="{A3A59C34-9B4B-4A7C-A60C-8CD6B83312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5BF3951-0DC1-447E-99E1-AAD9F34BD33D}"/>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9158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60EDE-2800-4144-A350-60B84821C027}"/>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3" name="Footer Placeholder 2">
            <a:extLst>
              <a:ext uri="{FF2B5EF4-FFF2-40B4-BE49-F238E27FC236}">
                <a16:creationId xmlns:a16="http://schemas.microsoft.com/office/drawing/2014/main" id="{8BEA5383-6F18-45A5-8CDD-ECD0934971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B88F78D-5A8E-4FFC-A724-1ACE5FEFB810}"/>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2104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ECC5-EAA6-48B9-9D98-B64A0E1FC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814DC-4492-40E3-8146-2F4667BC1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B2272-B802-4905-89C4-7A56846A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FA7B58-5F58-4E91-8696-D6F86D674835}"/>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8E993A73-49A2-431A-8D66-C38829540E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BFB3360-CDCB-412C-9A72-0B64CBAB246E}"/>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427003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534A-7754-4679-913B-32853F7FB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E9C1B-1F6D-4938-BC4A-6FA001318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80FDE-6991-427D-A6B1-03C2A3FA9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3834F-16F7-4B28-84C6-F32E9667BB26}"/>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9B963BF9-778F-452E-800D-E61C4B6A72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3458A05-8756-4BCC-8570-B20539C6D56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39786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0B785-9974-47A9-BC63-D77F0A24CAC1}"/>
              </a:ext>
            </a:extLst>
          </p:cNvPr>
          <p:cNvSpPr>
            <a:spLocks noGrp="1"/>
          </p:cNvSpPr>
          <p:nvPr>
            <p:ph type="title"/>
          </p:nvPr>
        </p:nvSpPr>
        <p:spPr>
          <a:xfrm>
            <a:off x="838200" y="365125"/>
            <a:ext cx="10515600" cy="1325563"/>
          </a:xfrm>
          <a:prstGeom prst="rect">
            <a:avLst/>
          </a:prstGeom>
          <a:ln>
            <a:solidFill>
              <a:srgbClr val="FFC000"/>
            </a:solidFill>
          </a:ln>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6D957-63C7-4B64-B077-D4C9C1DFE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A2A932A-9942-49E6-B641-C04597B2C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29AFC-FF2C-4F2C-9B82-AEE59A9E150F}" type="datetimeFigureOut">
              <a:rPr lang="en-US" smtClean="0"/>
              <a:t>4/20/2021</a:t>
            </a:fld>
            <a:endParaRPr lang="en-US"/>
          </a:p>
        </p:txBody>
      </p:sp>
      <p:sp>
        <p:nvSpPr>
          <p:cNvPr id="7" name="Rectangle 6">
            <a:extLst>
              <a:ext uri="{FF2B5EF4-FFF2-40B4-BE49-F238E27FC236}">
                <a16:creationId xmlns:a16="http://schemas.microsoft.com/office/drawing/2014/main" id="{133D71B6-AC94-4508-9821-50D09B705D89}"/>
              </a:ext>
            </a:extLst>
          </p:cNvPr>
          <p:cNvSpPr/>
          <p:nvPr userDrawn="1"/>
        </p:nvSpPr>
        <p:spPr>
          <a:xfrm>
            <a:off x="0" y="0"/>
            <a:ext cx="12192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12B9040A-EE43-458C-97B8-4D54C2EDA49B}"/>
              </a:ext>
            </a:extLst>
          </p:cNvPr>
          <p:cNvSpPr/>
          <p:nvPr userDrawn="1"/>
        </p:nvSpPr>
        <p:spPr>
          <a:xfrm rot="5400000">
            <a:off x="100150" y="6532"/>
            <a:ext cx="496388" cy="48332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fld id="{2819761B-9B56-4E87-9C56-116871AB9A87}" type="slidenum">
              <a:rPr lang="en-US" smtClean="0"/>
              <a:pPr/>
              <a:t>‹#›</a:t>
            </a:fld>
            <a:endParaRPr lang="en-US" dirty="0"/>
          </a:p>
        </p:txBody>
      </p:sp>
      <p:sp>
        <p:nvSpPr>
          <p:cNvPr id="9" name="Footer Placeholder 7">
            <a:extLst>
              <a:ext uri="{FF2B5EF4-FFF2-40B4-BE49-F238E27FC236}">
                <a16:creationId xmlns:a16="http://schemas.microsoft.com/office/drawing/2014/main" id="{9E15F800-0104-4898-9214-2B9DC13B079F}"/>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2020</a:t>
            </a:r>
          </a:p>
        </p:txBody>
      </p:sp>
    </p:spTree>
    <p:extLst>
      <p:ext uri="{BB962C8B-B14F-4D97-AF65-F5344CB8AC3E}">
        <p14:creationId xmlns:p14="http://schemas.microsoft.com/office/powerpoint/2010/main" val="49143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0A149-D640-4629-B281-E37DDCD00B5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5C22ED2-8C70-4BCE-B0D2-0601DA660A7C}"/>
              </a:ext>
            </a:extLst>
          </p:cNvPr>
          <p:cNvSpPr>
            <a:spLocks noGrp="1"/>
          </p:cNvSpPr>
          <p:nvPr>
            <p:ph idx="1"/>
          </p:nvPr>
        </p:nvSpPr>
        <p:spPr/>
        <p:txBody>
          <a:bodyPr>
            <a:normAutofit fontScale="92500" lnSpcReduction="20000"/>
          </a:bodyPr>
          <a:lstStyle/>
          <a:p>
            <a:r>
              <a:rPr lang="en-US" dirty="0"/>
              <a:t>How is entrepreneurship like management?</a:t>
            </a:r>
          </a:p>
          <a:p>
            <a:r>
              <a:rPr lang="en-US" dirty="0"/>
              <a:t>How does Eric </a:t>
            </a:r>
            <a:r>
              <a:rPr lang="en-US" dirty="0" err="1"/>
              <a:t>Ries</a:t>
            </a:r>
            <a:r>
              <a:rPr lang="en-US" dirty="0"/>
              <a:t> define entrepreneurship?</a:t>
            </a:r>
          </a:p>
          <a:p>
            <a:r>
              <a:rPr lang="en-US" dirty="0"/>
              <a:t>If building good software is not a problem, why do so many startups fail?</a:t>
            </a:r>
          </a:p>
          <a:p>
            <a:r>
              <a:rPr lang="en-US" dirty="0"/>
              <a:t>What is broken about the waterfall approach to building software?</a:t>
            </a:r>
          </a:p>
          <a:p>
            <a:r>
              <a:rPr lang="en-US" dirty="0"/>
              <a:t>Why did IMVU fail?</a:t>
            </a:r>
          </a:p>
          <a:p>
            <a:r>
              <a:rPr lang="en-US" dirty="0"/>
              <a:t>Where do each of these things fall in the feedback loop?</a:t>
            </a:r>
          </a:p>
          <a:p>
            <a:pPr lvl="1"/>
            <a:r>
              <a:rPr lang="en-US" dirty="0"/>
              <a:t>Ideas</a:t>
            </a:r>
          </a:p>
          <a:p>
            <a:pPr lvl="1"/>
            <a:r>
              <a:rPr lang="en-US" dirty="0"/>
              <a:t>Data</a:t>
            </a:r>
          </a:p>
          <a:p>
            <a:pPr lvl="1"/>
            <a:r>
              <a:rPr lang="en-US" dirty="0"/>
              <a:t>Code</a:t>
            </a:r>
          </a:p>
          <a:p>
            <a:r>
              <a:rPr lang="en-US" dirty="0"/>
              <a:t>Outline the process of innovation accounting </a:t>
            </a:r>
          </a:p>
          <a:p>
            <a:r>
              <a:rPr lang="en-US" dirty="0"/>
              <a:t>What tips does Eric give Google for using Lean Startup principles to encourage validated learning?</a:t>
            </a:r>
          </a:p>
        </p:txBody>
      </p:sp>
    </p:spTree>
    <p:extLst>
      <p:ext uri="{BB962C8B-B14F-4D97-AF65-F5344CB8AC3E}">
        <p14:creationId xmlns:p14="http://schemas.microsoft.com/office/powerpoint/2010/main" val="116766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308F-A4CB-4D88-AD72-4024BFD36B03}"/>
              </a:ext>
            </a:extLst>
          </p:cNvPr>
          <p:cNvSpPr>
            <a:spLocks noGrp="1"/>
          </p:cNvSpPr>
          <p:nvPr>
            <p:ph type="title"/>
          </p:nvPr>
        </p:nvSpPr>
        <p:spPr/>
        <p:txBody>
          <a:bodyPr/>
          <a:lstStyle/>
          <a:p>
            <a:r>
              <a:rPr lang="en-US" dirty="0"/>
              <a:t>What causes a company’s success/ failure?</a:t>
            </a:r>
          </a:p>
        </p:txBody>
      </p:sp>
      <p:sp>
        <p:nvSpPr>
          <p:cNvPr id="3" name="Content Placeholder 2">
            <a:extLst>
              <a:ext uri="{FF2B5EF4-FFF2-40B4-BE49-F238E27FC236}">
                <a16:creationId xmlns:a16="http://schemas.microsoft.com/office/drawing/2014/main" id="{E655B01B-1FAF-4FC5-B19A-5250856BB9F9}"/>
              </a:ext>
            </a:extLst>
          </p:cNvPr>
          <p:cNvSpPr>
            <a:spLocks noGrp="1"/>
          </p:cNvSpPr>
          <p:nvPr>
            <p:ph idx="1"/>
          </p:nvPr>
        </p:nvSpPr>
        <p:spPr/>
        <p:txBody>
          <a:bodyPr>
            <a:normAutofit/>
          </a:bodyPr>
          <a:lstStyle/>
          <a:p>
            <a:pPr marL="457200" indent="-457200">
              <a:lnSpc>
                <a:spcPct val="150000"/>
              </a:lnSpc>
              <a:buFont typeface="+mj-lt"/>
              <a:buAutoNum type="arabicPeriod"/>
            </a:pPr>
            <a:r>
              <a:rPr lang="en-US" sz="3600" dirty="0"/>
              <a:t>The caliber of the startup team</a:t>
            </a:r>
          </a:p>
          <a:p>
            <a:pPr marL="457200" indent="-457200">
              <a:lnSpc>
                <a:spcPct val="150000"/>
              </a:lnSpc>
              <a:buFont typeface="+mj-lt"/>
              <a:buAutoNum type="arabicPeriod"/>
            </a:pPr>
            <a:r>
              <a:rPr lang="en-US" sz="3600" dirty="0"/>
              <a:t>The quality of product</a:t>
            </a:r>
          </a:p>
          <a:p>
            <a:pPr marL="457200" indent="-457200">
              <a:lnSpc>
                <a:spcPct val="150000"/>
              </a:lnSpc>
              <a:buFont typeface="+mj-lt"/>
              <a:buAutoNum type="arabicPeriod"/>
            </a:pPr>
            <a:r>
              <a:rPr lang="en-US" sz="3600" dirty="0"/>
              <a:t>The size of the market</a:t>
            </a:r>
          </a:p>
        </p:txBody>
      </p:sp>
    </p:spTree>
    <p:extLst>
      <p:ext uri="{BB962C8B-B14F-4D97-AF65-F5344CB8AC3E}">
        <p14:creationId xmlns:p14="http://schemas.microsoft.com/office/powerpoint/2010/main" val="79181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PRODUCT – MARKET FIT</a:t>
            </a:r>
          </a:p>
        </p:txBody>
      </p:sp>
    </p:spTree>
    <p:extLst>
      <p:ext uri="{BB962C8B-B14F-4D97-AF65-F5344CB8AC3E}">
        <p14:creationId xmlns:p14="http://schemas.microsoft.com/office/powerpoint/2010/main" val="338796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Think about the products you have used for the last year</a:t>
            </a:r>
          </a:p>
        </p:txBody>
      </p:sp>
      <p:sp>
        <p:nvSpPr>
          <p:cNvPr id="3" name="Content Placeholder 2">
            <a:extLst>
              <a:ext uri="{FF2B5EF4-FFF2-40B4-BE49-F238E27FC236}">
                <a16:creationId xmlns:a16="http://schemas.microsoft.com/office/drawing/2014/main" id="{225154A1-6D59-4E6F-85B4-F7E0DD4F43A7}"/>
              </a:ext>
            </a:extLst>
          </p:cNvPr>
          <p:cNvSpPr>
            <a:spLocks noGrp="1"/>
          </p:cNvSpPr>
          <p:nvPr>
            <p:ph idx="1"/>
          </p:nvPr>
        </p:nvSpPr>
        <p:spPr>
          <a:xfrm>
            <a:off x="838200" y="1825625"/>
            <a:ext cx="10515600" cy="3157192"/>
          </a:xfrm>
        </p:spPr>
        <p:txBody>
          <a:bodyPr>
            <a:normAutofit/>
          </a:bodyPr>
          <a:lstStyle/>
          <a:p>
            <a:pPr marL="0" indent="0" algn="ctr">
              <a:lnSpc>
                <a:spcPct val="150000"/>
              </a:lnSpc>
              <a:buNone/>
            </a:pPr>
            <a:r>
              <a:rPr lang="en-US" sz="2400" dirty="0"/>
              <a:t>How many of those do you love?</a:t>
            </a:r>
          </a:p>
          <a:p>
            <a:pPr marL="0" indent="0" algn="ctr">
              <a:lnSpc>
                <a:spcPct val="150000"/>
              </a:lnSpc>
              <a:buNone/>
            </a:pPr>
            <a:r>
              <a:rPr lang="en-US" sz="2400" dirty="0"/>
              <a:t>How many did you hate?</a:t>
            </a:r>
          </a:p>
          <a:p>
            <a:pPr marL="0" indent="0" algn="ctr">
              <a:lnSpc>
                <a:spcPct val="150000"/>
              </a:lnSpc>
              <a:buNone/>
            </a:pPr>
            <a:r>
              <a:rPr lang="en-US" sz="2400" dirty="0"/>
              <a:t>How many can you even remember?</a:t>
            </a:r>
          </a:p>
          <a:p>
            <a:pPr marL="0" indent="0" algn="ctr">
              <a:lnSpc>
                <a:spcPct val="150000"/>
              </a:lnSpc>
              <a:buNone/>
            </a:pPr>
            <a:endParaRPr lang="en-US" sz="2400" dirty="0"/>
          </a:p>
        </p:txBody>
      </p:sp>
      <p:sp>
        <p:nvSpPr>
          <p:cNvPr id="4" name="Rectangle 3">
            <a:extLst>
              <a:ext uri="{FF2B5EF4-FFF2-40B4-BE49-F238E27FC236}">
                <a16:creationId xmlns:a16="http://schemas.microsoft.com/office/drawing/2014/main" id="{7CF0583B-01A1-41F4-8801-C228CE0BEA58}"/>
              </a:ext>
            </a:extLst>
          </p:cNvPr>
          <p:cNvSpPr/>
          <p:nvPr/>
        </p:nvSpPr>
        <p:spPr>
          <a:xfrm>
            <a:off x="993913" y="4982817"/>
            <a:ext cx="9952383" cy="1143070"/>
          </a:xfrm>
          <a:prstGeom prst="rect">
            <a:avLst/>
          </a:prstGeom>
          <a:solidFill>
            <a:srgbClr val="FFC000">
              <a:alpha val="63922"/>
            </a:srgbClr>
          </a:solidFill>
        </p:spPr>
        <p:txBody>
          <a:bodyPr wrap="square">
            <a:spAutoFit/>
          </a:bodyPr>
          <a:lstStyle/>
          <a:p>
            <a:pPr>
              <a:lnSpc>
                <a:spcPct val="150000"/>
              </a:lnSpc>
            </a:pPr>
            <a:r>
              <a:rPr lang="en-US" sz="2400" dirty="0"/>
              <a:t>Customers </a:t>
            </a:r>
            <a:r>
              <a:rPr lang="en-US" sz="2400" i="1" dirty="0"/>
              <a:t>love</a:t>
            </a:r>
            <a:r>
              <a:rPr lang="en-US" sz="2400" dirty="0"/>
              <a:t> very few products. It is extremely hard to build products that customers love, and that is why most products fail</a:t>
            </a:r>
          </a:p>
        </p:txBody>
      </p:sp>
    </p:spTree>
    <p:extLst>
      <p:ext uri="{BB962C8B-B14F-4D97-AF65-F5344CB8AC3E}">
        <p14:creationId xmlns:p14="http://schemas.microsoft.com/office/powerpoint/2010/main" val="38785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Why then do products fail?</a:t>
            </a:r>
          </a:p>
        </p:txBody>
      </p:sp>
      <p:sp>
        <p:nvSpPr>
          <p:cNvPr id="9" name="TextBox 8">
            <a:extLst>
              <a:ext uri="{FF2B5EF4-FFF2-40B4-BE49-F238E27FC236}">
                <a16:creationId xmlns:a16="http://schemas.microsoft.com/office/drawing/2014/main" id="{93B89ED7-4AEF-442C-A9BE-0EAA0DE495BA}"/>
              </a:ext>
            </a:extLst>
          </p:cNvPr>
          <p:cNvSpPr txBox="1"/>
          <p:nvPr/>
        </p:nvSpPr>
        <p:spPr>
          <a:xfrm>
            <a:off x="3899840" y="4568868"/>
            <a:ext cx="3907732" cy="523220"/>
          </a:xfrm>
          <a:prstGeom prst="rect">
            <a:avLst/>
          </a:prstGeom>
          <a:noFill/>
        </p:spPr>
        <p:txBody>
          <a:bodyPr wrap="square" rtlCol="0">
            <a:spAutoFit/>
          </a:bodyPr>
          <a:lstStyle/>
          <a:p>
            <a:pPr algn="ctr"/>
            <a:r>
              <a:rPr lang="en-US" sz="2800" dirty="0"/>
              <a:t>Product – Market Fit</a:t>
            </a:r>
          </a:p>
        </p:txBody>
      </p:sp>
      <p:sp>
        <p:nvSpPr>
          <p:cNvPr id="11" name="Rectangle 10">
            <a:extLst>
              <a:ext uri="{FF2B5EF4-FFF2-40B4-BE49-F238E27FC236}">
                <a16:creationId xmlns:a16="http://schemas.microsoft.com/office/drawing/2014/main" id="{20FF39A7-577E-4543-A7CF-F8C92E86F63F}"/>
              </a:ext>
            </a:extLst>
          </p:cNvPr>
          <p:cNvSpPr/>
          <p:nvPr/>
        </p:nvSpPr>
        <p:spPr>
          <a:xfrm>
            <a:off x="1119808" y="5661878"/>
            <a:ext cx="9952383" cy="830997"/>
          </a:xfrm>
          <a:prstGeom prst="rect">
            <a:avLst/>
          </a:prstGeom>
          <a:solidFill>
            <a:srgbClr val="FFC000">
              <a:alpha val="63922"/>
            </a:srgbClr>
          </a:solidFill>
        </p:spPr>
        <p:txBody>
          <a:bodyPr wrap="square">
            <a:spAutoFit/>
          </a:bodyPr>
          <a:lstStyle/>
          <a:p>
            <a:r>
              <a:rPr lang="en-US" sz="2400">
                <a:effectLst/>
              </a:rPr>
              <a:t>The main reason products fail is because they don't meet customer needs in a way that is better than other alternatives</a:t>
            </a:r>
            <a:endParaRPr lang="en-US" sz="2400" dirty="0"/>
          </a:p>
        </p:txBody>
      </p:sp>
      <p:pic>
        <p:nvPicPr>
          <p:cNvPr id="2050" name="Picture 2" descr="Image result for puzzle pieces">
            <a:extLst>
              <a:ext uri="{FF2B5EF4-FFF2-40B4-BE49-F238E27FC236}">
                <a16:creationId xmlns:a16="http://schemas.microsoft.com/office/drawing/2014/main" id="{6B76B214-1DFC-4F59-ACBF-365B5EED7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40" y="1982473"/>
            <a:ext cx="3907732" cy="25863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839A18A-55A9-4E83-9643-F487D2DEF80E}"/>
              </a:ext>
            </a:extLst>
          </p:cNvPr>
          <p:cNvSpPr/>
          <p:nvPr/>
        </p:nvSpPr>
        <p:spPr>
          <a:xfrm>
            <a:off x="3899840" y="4996604"/>
            <a:ext cx="3907732" cy="646331"/>
          </a:xfrm>
          <a:prstGeom prst="rect">
            <a:avLst/>
          </a:prstGeom>
        </p:spPr>
        <p:txBody>
          <a:bodyPr wrap="square">
            <a:spAutoFit/>
          </a:bodyPr>
          <a:lstStyle/>
          <a:p>
            <a:r>
              <a:rPr lang="en-US" dirty="0"/>
              <a:t>Coined by Mark Andersen in his famous blog post </a:t>
            </a:r>
            <a:r>
              <a:rPr lang="en-US" i="1" dirty="0">
                <a:hlinkClick r:id="rId3"/>
              </a:rPr>
              <a:t>the only thing that matters</a:t>
            </a:r>
            <a:r>
              <a:rPr lang="en-US" i="1" dirty="0"/>
              <a:t>. </a:t>
            </a:r>
          </a:p>
        </p:txBody>
      </p:sp>
    </p:spTree>
    <p:extLst>
      <p:ext uri="{BB962C8B-B14F-4D97-AF65-F5344CB8AC3E}">
        <p14:creationId xmlns:p14="http://schemas.microsoft.com/office/powerpoint/2010/main" val="161581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689958798"/>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Tree>
    <p:extLst>
      <p:ext uri="{BB962C8B-B14F-4D97-AF65-F5344CB8AC3E}">
        <p14:creationId xmlns:p14="http://schemas.microsoft.com/office/powerpoint/2010/main" val="13448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DED9C9C-2A2A-4387-948B-AEB03E290CCD}"/>
                                            </p:graphicEl>
                                          </p:spTgt>
                                        </p:tgtEl>
                                        <p:attrNameLst>
                                          <p:attrName>style.visibility</p:attrName>
                                        </p:attrNameLst>
                                      </p:cBhvr>
                                      <p:to>
                                        <p:strVal val="visible"/>
                                      </p:to>
                                    </p:set>
                                    <p:animEffect transition="in" filter="fade">
                                      <p:cBhvr>
                                        <p:cTn id="7" dur="1000"/>
                                        <p:tgtEl>
                                          <p:spTgt spid="4">
                                            <p:graphicEl>
                                              <a:dgm id="{EDED9C9C-2A2A-4387-948B-AEB03E290CCD}"/>
                                            </p:graphicEl>
                                          </p:spTgt>
                                        </p:tgtEl>
                                      </p:cBhvr>
                                    </p:animEffect>
                                    <p:anim calcmode="lin" valueType="num">
                                      <p:cBhvr>
                                        <p:cTn id="8" dur="1000" fill="hold"/>
                                        <p:tgtEl>
                                          <p:spTgt spid="4">
                                            <p:graphicEl>
                                              <a:dgm id="{EDED9C9C-2A2A-4387-948B-AEB03E290CC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DED9C9C-2A2A-4387-948B-AEB03E290CC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DC8DF052-119E-4ADF-8B80-8F00C6F35832}"/>
                                            </p:graphicEl>
                                          </p:spTgt>
                                        </p:tgtEl>
                                        <p:attrNameLst>
                                          <p:attrName>style.visibility</p:attrName>
                                        </p:attrNameLst>
                                      </p:cBhvr>
                                      <p:to>
                                        <p:strVal val="visible"/>
                                      </p:to>
                                    </p:set>
                                    <p:animEffect transition="in" filter="fade">
                                      <p:cBhvr>
                                        <p:cTn id="14" dur="1000"/>
                                        <p:tgtEl>
                                          <p:spTgt spid="4">
                                            <p:graphicEl>
                                              <a:dgm id="{DC8DF052-119E-4ADF-8B80-8F00C6F35832}"/>
                                            </p:graphicEl>
                                          </p:spTgt>
                                        </p:tgtEl>
                                      </p:cBhvr>
                                    </p:animEffect>
                                    <p:anim calcmode="lin" valueType="num">
                                      <p:cBhvr>
                                        <p:cTn id="15" dur="1000" fill="hold"/>
                                        <p:tgtEl>
                                          <p:spTgt spid="4">
                                            <p:graphicEl>
                                              <a:dgm id="{DC8DF052-119E-4ADF-8B80-8F00C6F35832}"/>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DC8DF052-119E-4ADF-8B80-8F00C6F3583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A48A0F78-C3D3-48AD-AD98-F83A8EDD120D}"/>
                                            </p:graphicEl>
                                          </p:spTgt>
                                        </p:tgtEl>
                                        <p:attrNameLst>
                                          <p:attrName>style.visibility</p:attrName>
                                        </p:attrNameLst>
                                      </p:cBhvr>
                                      <p:to>
                                        <p:strVal val="visible"/>
                                      </p:to>
                                    </p:set>
                                    <p:animEffect transition="in" filter="fade">
                                      <p:cBhvr>
                                        <p:cTn id="21" dur="1000"/>
                                        <p:tgtEl>
                                          <p:spTgt spid="4">
                                            <p:graphicEl>
                                              <a:dgm id="{A48A0F78-C3D3-48AD-AD98-F83A8EDD120D}"/>
                                            </p:graphicEl>
                                          </p:spTgt>
                                        </p:tgtEl>
                                      </p:cBhvr>
                                    </p:animEffect>
                                    <p:anim calcmode="lin" valueType="num">
                                      <p:cBhvr>
                                        <p:cTn id="22" dur="1000" fill="hold"/>
                                        <p:tgtEl>
                                          <p:spTgt spid="4">
                                            <p:graphicEl>
                                              <a:dgm id="{A48A0F78-C3D3-48AD-AD98-F83A8EDD120D}"/>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A48A0F78-C3D3-48AD-AD98-F83A8EDD120D}"/>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FC692F3E-30AD-474D-8724-A72860778CDE}"/>
                                            </p:graphicEl>
                                          </p:spTgt>
                                        </p:tgtEl>
                                        <p:attrNameLst>
                                          <p:attrName>style.visibility</p:attrName>
                                        </p:attrNameLst>
                                      </p:cBhvr>
                                      <p:to>
                                        <p:strVal val="visible"/>
                                      </p:to>
                                    </p:set>
                                    <p:animEffect transition="in" filter="fade">
                                      <p:cBhvr>
                                        <p:cTn id="28" dur="1000"/>
                                        <p:tgtEl>
                                          <p:spTgt spid="4">
                                            <p:graphicEl>
                                              <a:dgm id="{FC692F3E-30AD-474D-8724-A72860778CDE}"/>
                                            </p:graphicEl>
                                          </p:spTgt>
                                        </p:tgtEl>
                                      </p:cBhvr>
                                    </p:animEffect>
                                    <p:anim calcmode="lin" valueType="num">
                                      <p:cBhvr>
                                        <p:cTn id="29" dur="1000" fill="hold"/>
                                        <p:tgtEl>
                                          <p:spTgt spid="4">
                                            <p:graphicEl>
                                              <a:dgm id="{FC692F3E-30AD-474D-8724-A72860778CDE}"/>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FC692F3E-30AD-474D-8724-A72860778CDE}"/>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93E01445-6D6A-4218-B7BB-0B6A2C5238CC}"/>
                                            </p:graphicEl>
                                          </p:spTgt>
                                        </p:tgtEl>
                                        <p:attrNameLst>
                                          <p:attrName>style.visibility</p:attrName>
                                        </p:attrNameLst>
                                      </p:cBhvr>
                                      <p:to>
                                        <p:strVal val="visible"/>
                                      </p:to>
                                    </p:set>
                                    <p:animEffect transition="in" filter="fade">
                                      <p:cBhvr>
                                        <p:cTn id="35" dur="1000"/>
                                        <p:tgtEl>
                                          <p:spTgt spid="4">
                                            <p:graphicEl>
                                              <a:dgm id="{93E01445-6D6A-4218-B7BB-0B6A2C5238CC}"/>
                                            </p:graphicEl>
                                          </p:spTgt>
                                        </p:tgtEl>
                                      </p:cBhvr>
                                    </p:animEffect>
                                    <p:anim calcmode="lin" valueType="num">
                                      <p:cBhvr>
                                        <p:cTn id="36" dur="1000" fill="hold"/>
                                        <p:tgtEl>
                                          <p:spTgt spid="4">
                                            <p:graphicEl>
                                              <a:dgm id="{93E01445-6D6A-4218-B7BB-0B6A2C5238CC}"/>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93E01445-6D6A-4218-B7BB-0B6A2C5238CC}"/>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07197530-366C-427A-9A1C-0E609BD0C902}"/>
                                            </p:graphicEl>
                                          </p:spTgt>
                                        </p:tgtEl>
                                        <p:attrNameLst>
                                          <p:attrName>style.visibility</p:attrName>
                                        </p:attrNameLst>
                                      </p:cBhvr>
                                      <p:to>
                                        <p:strVal val="visible"/>
                                      </p:to>
                                    </p:set>
                                    <p:animEffect transition="in" filter="fade">
                                      <p:cBhvr>
                                        <p:cTn id="42" dur="1000"/>
                                        <p:tgtEl>
                                          <p:spTgt spid="4">
                                            <p:graphicEl>
                                              <a:dgm id="{07197530-366C-427A-9A1C-0E609BD0C902}"/>
                                            </p:graphicEl>
                                          </p:spTgt>
                                        </p:tgtEl>
                                      </p:cBhvr>
                                    </p:animEffect>
                                    <p:anim calcmode="lin" valueType="num">
                                      <p:cBhvr>
                                        <p:cTn id="43" dur="1000" fill="hold"/>
                                        <p:tgtEl>
                                          <p:spTgt spid="4">
                                            <p:graphicEl>
                                              <a:dgm id="{07197530-366C-427A-9A1C-0E609BD0C902}"/>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07197530-366C-427A-9A1C-0E609BD0C902}"/>
                                            </p:graphicEl>
                                          </p:spTgt>
                                        </p:tgtEl>
                                        <p:attrNameLst>
                                          <p:attrName>ppt_y</p:attrName>
                                        </p:attrNameLst>
                                      </p:cBhvr>
                                      <p:tavLst>
                                        <p:tav tm="0">
                                          <p:val>
                                            <p:strVal val="#ppt_y+.1"/>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1. The Market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A market consists of all the existing and potential customers that share a particular customer need or set of related needs.</a:t>
            </a:r>
          </a:p>
          <a:p>
            <a:pPr algn="just"/>
            <a:r>
              <a:rPr lang="en-US" sz="2000" dirty="0"/>
              <a:t>You can describe the size of a market </a:t>
            </a:r>
            <a:r>
              <a:rPr lang="en-US" sz="2000" u="sng" dirty="0"/>
              <a:t>by the total number of customers</a:t>
            </a:r>
            <a:r>
              <a:rPr lang="en-US" sz="2000" dirty="0"/>
              <a:t> in the market </a:t>
            </a:r>
            <a:r>
              <a:rPr lang="en-US" sz="2000" u="sng" dirty="0"/>
              <a:t>or the total revenue generated by those customers.</a:t>
            </a:r>
            <a:r>
              <a:rPr lang="en-US" sz="2000" dirty="0"/>
              <a:t> For either of those two measures, you can refer to the current size or the potential future size of the market.</a:t>
            </a:r>
          </a:p>
          <a:p>
            <a:pPr algn="just"/>
            <a:r>
              <a:rPr lang="en-US" sz="2000" dirty="0"/>
              <a:t>Different customers within a market choose different solutions to meet their needs.</a:t>
            </a:r>
          </a:p>
          <a:p>
            <a:pPr algn="just"/>
            <a:r>
              <a:rPr lang="en-US" sz="2000" dirty="0"/>
              <a:t>Within a given market, you can analyze the market share of each competing product—that is, what percentage of the market each product has. This is what is called Market Share</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296702019"/>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13186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B4743-6782-4162-8FC7-95BDDD30ED6C}"/>
              </a:ext>
            </a:extLst>
          </p:cNvPr>
          <p:cNvSpPr>
            <a:spLocks noGrp="1"/>
          </p:cNvSpPr>
          <p:nvPr>
            <p:ph type="title"/>
          </p:nvPr>
        </p:nvSpPr>
        <p:spPr>
          <a:xfrm>
            <a:off x="658585" y="2133827"/>
            <a:ext cx="10515600" cy="2590346"/>
          </a:xfrm>
        </p:spPr>
        <p:txBody>
          <a:bodyPr>
            <a:normAutofit/>
          </a:bodyPr>
          <a:lstStyle/>
          <a:p>
            <a:pPr algn="ctr"/>
            <a:r>
              <a:rPr lang="en-US" dirty="0"/>
              <a:t>1. What is the size of the mobile network services market in Kenya?</a:t>
            </a:r>
            <a:br>
              <a:rPr lang="en-US" dirty="0"/>
            </a:br>
            <a:r>
              <a:rPr lang="en-US" dirty="0"/>
              <a:t>2. What is the market share for each of the mobile network operators in Kenya?</a:t>
            </a:r>
          </a:p>
        </p:txBody>
      </p:sp>
    </p:spTree>
    <p:extLst>
      <p:ext uri="{BB962C8B-B14F-4D97-AF65-F5344CB8AC3E}">
        <p14:creationId xmlns:p14="http://schemas.microsoft.com/office/powerpoint/2010/main" val="14818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Market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The needs layer is above the target customers layer in the model because it's their needs that are relevant to achieving product-market fit.</a:t>
            </a:r>
          </a:p>
          <a:p>
            <a:pPr algn="just"/>
            <a:r>
              <a:rPr lang="en-US" sz="2000" dirty="0">
                <a:effectLst/>
              </a:rPr>
              <a:t>As you try to create value for customers, you want to identify the specific needs that correspond to a good market opportunity. For example, you probably don't want to enter a market where customers are extremely happy with how the existing solutions meet their needs. When you develop a new product or improve an existing product, you want to address customer needs that aren't adequately met.</a:t>
            </a:r>
          </a:p>
          <a:p>
            <a:pPr algn="just"/>
            <a:r>
              <a:rPr lang="en-US" sz="2000" dirty="0"/>
              <a:t>Customers will measure your product against the alternatives that they have in the market</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69343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2. The Product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a:bodyPr>
          <a:lstStyle/>
          <a:p>
            <a:pPr algn="just"/>
            <a:r>
              <a:rPr lang="en-US" sz="2000" dirty="0">
                <a:effectLst/>
              </a:rPr>
              <a:t>A product is a specific offering intended to meet a set of customer needs. From this definition, it's clear that the concept of product-market fit applies to services as well as products. </a:t>
            </a:r>
          </a:p>
          <a:p>
            <a:pPr algn="just"/>
            <a:r>
              <a:rPr lang="en-US" sz="2000" dirty="0">
                <a:effectLst/>
              </a:rPr>
              <a:t>The typical distinction between a product and service is that a product is a physical good while a service is intangible. </a:t>
            </a:r>
          </a:p>
          <a:p>
            <a:pPr algn="just"/>
            <a:r>
              <a:rPr lang="en-US" sz="2000" dirty="0">
                <a:effectLst/>
              </a:rPr>
              <a:t>However, with products delivered via the web and mobile devices, the distinction between product and service has been blurred, as indicated by the popular term software as a service (SaaS)</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027846230"/>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2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Product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lnSpcReduction="10000"/>
          </a:bodyPr>
          <a:lstStyle/>
          <a:p>
            <a:pPr algn="just"/>
            <a:r>
              <a:rPr lang="en-US" sz="2000" dirty="0">
                <a:effectLst/>
              </a:rPr>
              <a:t>For software, the product itself is intangible code, often running on servers that the customer never sees. The real-world manifestation of software products that customers see and use is the </a:t>
            </a:r>
            <a:r>
              <a:rPr lang="en-US" sz="2000" b="1" dirty="0">
                <a:effectLst/>
              </a:rPr>
              <a:t>user experience (UX). </a:t>
            </a:r>
            <a:r>
              <a:rPr lang="en-US" sz="2000" dirty="0">
                <a:effectLst/>
              </a:rPr>
              <a:t>The UX is what brings a product's functionality to life for the user.</a:t>
            </a:r>
          </a:p>
          <a:p>
            <a:pPr algn="just"/>
            <a:r>
              <a:rPr lang="en-US" sz="2000" dirty="0">
                <a:effectLst/>
              </a:rPr>
              <a:t>The functionality that a product provides consists of multiple features, each built to meet a customer need. Taken together, they form the </a:t>
            </a:r>
            <a:r>
              <a:rPr lang="en-US" sz="2000" b="1" dirty="0">
                <a:effectLst/>
              </a:rPr>
              <a:t>product's feature set.</a:t>
            </a:r>
          </a:p>
          <a:p>
            <a:pPr algn="just"/>
            <a:r>
              <a:rPr lang="en-US" sz="2000" dirty="0">
                <a:effectLst/>
              </a:rPr>
              <a:t>To decide which features to build, you need to identify the specific customer needs your product should address. In doing so, you want to determine how your product will be better than the others in the market. This is the essence of product strategy. The set of needs that you aspire to meet with your product forms your value proposition</a:t>
            </a:r>
            <a:endParaRPr lang="en-US" sz="2000" b="1" dirty="0"/>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b="1"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 are everywhere</a:t>
            </a:r>
          </a:p>
          <a:p>
            <a:pPr lvl="1"/>
            <a:r>
              <a:rPr lang="en-US" dirty="0"/>
              <a:t>“A startup is a human institution designed to deliver a </a:t>
            </a:r>
            <a:r>
              <a:rPr lang="en-US" u="sng" dirty="0"/>
              <a:t>new product or service </a:t>
            </a:r>
            <a:r>
              <a:rPr lang="en-US" dirty="0"/>
              <a:t>under conditions of </a:t>
            </a:r>
            <a:r>
              <a:rPr lang="en-US" u="sng" dirty="0"/>
              <a:t>extreme uncertainty</a:t>
            </a:r>
            <a:r>
              <a:rPr lang="en-US" dirty="0"/>
              <a:t>.”</a:t>
            </a:r>
          </a:p>
          <a:p>
            <a:pPr lvl="1"/>
            <a:r>
              <a:rPr lang="en-US" dirty="0"/>
              <a:t>This has nothing to do with the size of the company, sector of the economy or industry</a:t>
            </a:r>
          </a:p>
          <a:p>
            <a:pPr lvl="1"/>
            <a:r>
              <a:rPr lang="en-US" dirty="0"/>
              <a:t>Startups are about running experiments</a:t>
            </a:r>
          </a:p>
          <a:p>
            <a:r>
              <a:rPr lang="en-US" dirty="0"/>
              <a:t>Entrepreneurship is management</a:t>
            </a:r>
          </a:p>
        </p:txBody>
      </p:sp>
    </p:spTree>
    <p:extLst>
      <p:ext uri="{BB962C8B-B14F-4D97-AF65-F5344CB8AC3E}">
        <p14:creationId xmlns:p14="http://schemas.microsoft.com/office/powerpoint/2010/main" val="352332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5D05-DC26-4D21-9328-A41A78AD84D3}"/>
              </a:ext>
            </a:extLst>
          </p:cNvPr>
          <p:cNvSpPr>
            <a:spLocks noGrp="1"/>
          </p:cNvSpPr>
          <p:nvPr>
            <p:ph type="title"/>
          </p:nvPr>
        </p:nvSpPr>
        <p:spPr/>
        <p:txBody>
          <a:bodyPr/>
          <a:lstStyle/>
          <a:p>
            <a:r>
              <a:rPr lang="en-US" dirty="0"/>
              <a:t>Therefore, Product-Market fit is how….</a:t>
            </a:r>
          </a:p>
        </p:txBody>
      </p:sp>
      <p:sp>
        <p:nvSpPr>
          <p:cNvPr id="23" name="TextBox 22">
            <a:extLst>
              <a:ext uri="{FF2B5EF4-FFF2-40B4-BE49-F238E27FC236}">
                <a16:creationId xmlns:a16="http://schemas.microsoft.com/office/drawing/2014/main" id="{90D8860C-03B8-4825-A3D5-B5F62C25B208}"/>
              </a:ext>
            </a:extLst>
          </p:cNvPr>
          <p:cNvSpPr txBox="1"/>
          <p:nvPr/>
        </p:nvSpPr>
        <p:spPr>
          <a:xfrm>
            <a:off x="4864554" y="4350885"/>
            <a:ext cx="2336346" cy="369332"/>
          </a:xfrm>
          <a:prstGeom prst="rect">
            <a:avLst/>
          </a:prstGeom>
          <a:noFill/>
        </p:spPr>
        <p:txBody>
          <a:bodyPr wrap="square" rtlCol="0">
            <a:spAutoFit/>
          </a:bodyPr>
          <a:lstStyle/>
          <a:p>
            <a:pPr algn="ctr"/>
            <a:r>
              <a:rPr lang="en-US" dirty="0"/>
              <a:t>Fits into…</a:t>
            </a:r>
          </a:p>
        </p:txBody>
      </p:sp>
      <p:grpSp>
        <p:nvGrpSpPr>
          <p:cNvPr id="33" name="Group 32">
            <a:extLst>
              <a:ext uri="{FF2B5EF4-FFF2-40B4-BE49-F238E27FC236}">
                <a16:creationId xmlns:a16="http://schemas.microsoft.com/office/drawing/2014/main" id="{98ED8B8B-20C2-49E9-9B7F-E87ACA42332B}"/>
              </a:ext>
            </a:extLst>
          </p:cNvPr>
          <p:cNvGrpSpPr/>
          <p:nvPr/>
        </p:nvGrpSpPr>
        <p:grpSpPr>
          <a:xfrm>
            <a:off x="3393027" y="1853974"/>
            <a:ext cx="3934419" cy="2333625"/>
            <a:chOff x="3393027" y="1853974"/>
            <a:chExt cx="3934419" cy="2333625"/>
          </a:xfrm>
        </p:grpSpPr>
        <p:grpSp>
          <p:nvGrpSpPr>
            <p:cNvPr id="22" name="Group 21">
              <a:extLst>
                <a:ext uri="{FF2B5EF4-FFF2-40B4-BE49-F238E27FC236}">
                  <a16:creationId xmlns:a16="http://schemas.microsoft.com/office/drawing/2014/main" id="{5C08F2BE-F5CD-4DA8-AEB4-9BE0E93BCEBC}"/>
                </a:ext>
              </a:extLst>
            </p:cNvPr>
            <p:cNvGrpSpPr/>
            <p:nvPr/>
          </p:nvGrpSpPr>
          <p:grpSpPr>
            <a:xfrm>
              <a:off x="4864554" y="1853974"/>
              <a:ext cx="2462892" cy="2333625"/>
              <a:chOff x="4864554" y="1853974"/>
              <a:chExt cx="2462892" cy="2333625"/>
            </a:xfrm>
          </p:grpSpPr>
          <p:grpSp>
            <p:nvGrpSpPr>
              <p:cNvPr id="13" name="Group 12">
                <a:extLst>
                  <a:ext uri="{FF2B5EF4-FFF2-40B4-BE49-F238E27FC236}">
                    <a16:creationId xmlns:a16="http://schemas.microsoft.com/office/drawing/2014/main" id="{C308995A-71DA-4AB6-AEC9-DB3812F0A59F}"/>
                  </a:ext>
                </a:extLst>
              </p:cNvPr>
              <p:cNvGrpSpPr/>
              <p:nvPr/>
            </p:nvGrpSpPr>
            <p:grpSpPr>
              <a:xfrm>
                <a:off x="5685518" y="1853974"/>
                <a:ext cx="820964" cy="777875"/>
                <a:chOff x="2052410" y="0"/>
                <a:chExt cx="820964" cy="777875"/>
              </a:xfrm>
            </p:grpSpPr>
            <p:sp>
              <p:nvSpPr>
                <p:cNvPr id="20" name="Trapezoid 19">
                  <a:extLst>
                    <a:ext uri="{FF2B5EF4-FFF2-40B4-BE49-F238E27FC236}">
                      <a16:creationId xmlns:a16="http://schemas.microsoft.com/office/drawing/2014/main" id="{D6F2B3A3-7243-429B-9F9C-8593F6D1F68C}"/>
                    </a:ext>
                  </a:extLst>
                </p:cNvPr>
                <p:cNvSpPr/>
                <p:nvPr/>
              </p:nvSpPr>
              <p:spPr>
                <a:xfrm>
                  <a:off x="2052410" y="0"/>
                  <a:ext cx="820964"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Trapezoid 4">
                  <a:extLst>
                    <a:ext uri="{FF2B5EF4-FFF2-40B4-BE49-F238E27FC236}">
                      <a16:creationId xmlns:a16="http://schemas.microsoft.com/office/drawing/2014/main" id="{1509D656-A667-4140-BDC8-7722EAA4C24A}"/>
                    </a:ext>
                  </a:extLst>
                </p:cNvPr>
                <p:cNvSpPr txBox="1"/>
                <p:nvPr/>
              </p:nvSpPr>
              <p:spPr>
                <a:xfrm>
                  <a:off x="2052410" y="0"/>
                  <a:ext cx="820964"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p:txBody>
            </p:sp>
          </p:grpSp>
          <p:grpSp>
            <p:nvGrpSpPr>
              <p:cNvPr id="14" name="Group 13">
                <a:extLst>
                  <a:ext uri="{FF2B5EF4-FFF2-40B4-BE49-F238E27FC236}">
                    <a16:creationId xmlns:a16="http://schemas.microsoft.com/office/drawing/2014/main" id="{718DECA5-F73C-4676-8834-38CC0A03F6F8}"/>
                  </a:ext>
                </a:extLst>
              </p:cNvPr>
              <p:cNvGrpSpPr/>
              <p:nvPr/>
            </p:nvGrpSpPr>
            <p:grpSpPr>
              <a:xfrm>
                <a:off x="5275036" y="2631849"/>
                <a:ext cx="1641928" cy="777875"/>
                <a:chOff x="1641928" y="777875"/>
                <a:chExt cx="1641928" cy="777875"/>
              </a:xfrm>
            </p:grpSpPr>
            <p:sp>
              <p:nvSpPr>
                <p:cNvPr id="18" name="Trapezoid 17">
                  <a:extLst>
                    <a:ext uri="{FF2B5EF4-FFF2-40B4-BE49-F238E27FC236}">
                      <a16:creationId xmlns:a16="http://schemas.microsoft.com/office/drawing/2014/main" id="{5EC672DB-6440-4F09-9982-68595BDAD353}"/>
                    </a:ext>
                  </a:extLst>
                </p:cNvPr>
                <p:cNvSpPr/>
                <p:nvPr/>
              </p:nvSpPr>
              <p:spPr>
                <a:xfrm>
                  <a:off x="1641928" y="777875"/>
                  <a:ext cx="1641928"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Trapezoid 6">
                  <a:extLst>
                    <a:ext uri="{FF2B5EF4-FFF2-40B4-BE49-F238E27FC236}">
                      <a16:creationId xmlns:a16="http://schemas.microsoft.com/office/drawing/2014/main" id="{3C808B3E-ECEA-4568-ADF5-B2F43F3BADDC}"/>
                    </a:ext>
                  </a:extLst>
                </p:cNvPr>
                <p:cNvSpPr txBox="1"/>
                <p:nvPr/>
              </p:nvSpPr>
              <p:spPr>
                <a:xfrm>
                  <a:off x="1929265" y="777875"/>
                  <a:ext cx="106725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p:txBody>
            </p:sp>
          </p:grpSp>
          <p:grpSp>
            <p:nvGrpSpPr>
              <p:cNvPr id="15" name="Group 14">
                <a:extLst>
                  <a:ext uri="{FF2B5EF4-FFF2-40B4-BE49-F238E27FC236}">
                    <a16:creationId xmlns:a16="http://schemas.microsoft.com/office/drawing/2014/main" id="{9261EE3A-A901-40BD-A784-39F9B99A9A06}"/>
                  </a:ext>
                </a:extLst>
              </p:cNvPr>
              <p:cNvGrpSpPr/>
              <p:nvPr/>
            </p:nvGrpSpPr>
            <p:grpSpPr>
              <a:xfrm>
                <a:off x="4864554" y="3409724"/>
                <a:ext cx="2462892" cy="777875"/>
                <a:chOff x="1231446" y="1555750"/>
                <a:chExt cx="2462892" cy="777875"/>
              </a:xfrm>
            </p:grpSpPr>
            <p:sp>
              <p:nvSpPr>
                <p:cNvPr id="16" name="Trapezoid 15">
                  <a:extLst>
                    <a:ext uri="{FF2B5EF4-FFF2-40B4-BE49-F238E27FC236}">
                      <a16:creationId xmlns:a16="http://schemas.microsoft.com/office/drawing/2014/main" id="{ECCE6A7D-1378-4135-A1DE-B614805FAF12}"/>
                    </a:ext>
                  </a:extLst>
                </p:cNvPr>
                <p:cNvSpPr/>
                <p:nvPr/>
              </p:nvSpPr>
              <p:spPr>
                <a:xfrm>
                  <a:off x="1231446" y="1555750"/>
                  <a:ext cx="2462892"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Trapezoid 8">
                  <a:extLst>
                    <a:ext uri="{FF2B5EF4-FFF2-40B4-BE49-F238E27FC236}">
                      <a16:creationId xmlns:a16="http://schemas.microsoft.com/office/drawing/2014/main" id="{C577DCF7-A6F4-4459-AD46-BF860CF6C8E1}"/>
                    </a:ext>
                  </a:extLst>
                </p:cNvPr>
                <p:cNvSpPr txBox="1"/>
                <p:nvPr/>
              </p:nvSpPr>
              <p:spPr>
                <a:xfrm>
                  <a:off x="1662452" y="1555750"/>
                  <a:ext cx="160088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p:txBody>
            </p:sp>
          </p:grpSp>
        </p:grpSp>
        <p:sp>
          <p:nvSpPr>
            <p:cNvPr id="31" name="TextBox 30">
              <a:extLst>
                <a:ext uri="{FF2B5EF4-FFF2-40B4-BE49-F238E27FC236}">
                  <a16:creationId xmlns:a16="http://schemas.microsoft.com/office/drawing/2014/main" id="{CF40AE66-FABE-42FF-B0AF-607AAF3F42C8}"/>
                </a:ext>
              </a:extLst>
            </p:cNvPr>
            <p:cNvSpPr txBox="1"/>
            <p:nvPr/>
          </p:nvSpPr>
          <p:spPr>
            <a:xfrm>
              <a:off x="3393027" y="2820366"/>
              <a:ext cx="1938390" cy="430887"/>
            </a:xfrm>
            <a:prstGeom prst="rect">
              <a:avLst/>
            </a:prstGeom>
            <a:noFill/>
          </p:spPr>
          <p:txBody>
            <a:bodyPr wrap="square" rtlCol="0">
              <a:spAutoFit/>
            </a:bodyPr>
            <a:lstStyle/>
            <a:p>
              <a:pPr algn="ctr"/>
              <a:r>
                <a:rPr lang="en-US" sz="2200" b="1" dirty="0"/>
                <a:t>PRODUCT</a:t>
              </a:r>
            </a:p>
          </p:txBody>
        </p:sp>
      </p:grpSp>
      <p:grpSp>
        <p:nvGrpSpPr>
          <p:cNvPr id="34" name="Group 33">
            <a:extLst>
              <a:ext uri="{FF2B5EF4-FFF2-40B4-BE49-F238E27FC236}">
                <a16:creationId xmlns:a16="http://schemas.microsoft.com/office/drawing/2014/main" id="{8C3A9EF6-4867-4D83-BECF-4D8FB5BEE6E6}"/>
              </a:ext>
            </a:extLst>
          </p:cNvPr>
          <p:cNvGrpSpPr/>
          <p:nvPr/>
        </p:nvGrpSpPr>
        <p:grpSpPr>
          <a:xfrm>
            <a:off x="2146247" y="4883503"/>
            <a:ext cx="6412646" cy="1555750"/>
            <a:chOff x="2146247" y="4883503"/>
            <a:chExt cx="6412646" cy="1555750"/>
          </a:xfrm>
        </p:grpSpPr>
        <p:grpSp>
          <p:nvGrpSpPr>
            <p:cNvPr id="30" name="Group 29">
              <a:extLst>
                <a:ext uri="{FF2B5EF4-FFF2-40B4-BE49-F238E27FC236}">
                  <a16:creationId xmlns:a16="http://schemas.microsoft.com/office/drawing/2014/main" id="{825EF017-3560-45CB-B914-A8FFE275C290}"/>
                </a:ext>
              </a:extLst>
            </p:cNvPr>
            <p:cNvGrpSpPr/>
            <p:nvPr/>
          </p:nvGrpSpPr>
          <p:grpSpPr>
            <a:xfrm>
              <a:off x="3633108" y="4883503"/>
              <a:ext cx="4925785" cy="1555750"/>
              <a:chOff x="3633108" y="4883503"/>
              <a:chExt cx="4925785" cy="1555750"/>
            </a:xfrm>
          </p:grpSpPr>
          <p:grpSp>
            <p:nvGrpSpPr>
              <p:cNvPr id="24" name="Group 23">
                <a:extLst>
                  <a:ext uri="{FF2B5EF4-FFF2-40B4-BE49-F238E27FC236}">
                    <a16:creationId xmlns:a16="http://schemas.microsoft.com/office/drawing/2014/main" id="{6B539C6E-C914-4DC1-A0C6-AC2853E299C8}"/>
                  </a:ext>
                </a:extLst>
              </p:cNvPr>
              <p:cNvGrpSpPr/>
              <p:nvPr/>
            </p:nvGrpSpPr>
            <p:grpSpPr>
              <a:xfrm>
                <a:off x="4043590" y="4883503"/>
                <a:ext cx="4104820" cy="777875"/>
                <a:chOff x="410482" y="3111500"/>
                <a:chExt cx="4104820" cy="777875"/>
              </a:xfrm>
            </p:grpSpPr>
            <p:sp>
              <p:nvSpPr>
                <p:cNvPr id="28" name="Trapezoid 27">
                  <a:extLst>
                    <a:ext uri="{FF2B5EF4-FFF2-40B4-BE49-F238E27FC236}">
                      <a16:creationId xmlns:a16="http://schemas.microsoft.com/office/drawing/2014/main" id="{940FCBDE-5BFD-421C-BDDA-48EDE576AEF2}"/>
                    </a:ext>
                  </a:extLst>
                </p:cNvPr>
                <p:cNvSpPr/>
                <p:nvPr/>
              </p:nvSpPr>
              <p:spPr>
                <a:xfrm>
                  <a:off x="410482" y="3111500"/>
                  <a:ext cx="4104820"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Trapezoid 4">
                  <a:extLst>
                    <a:ext uri="{FF2B5EF4-FFF2-40B4-BE49-F238E27FC236}">
                      <a16:creationId xmlns:a16="http://schemas.microsoft.com/office/drawing/2014/main" id="{734833D7-0AE3-4E63-80E7-95EAF767A7C1}"/>
                    </a:ext>
                  </a:extLst>
                </p:cNvPr>
                <p:cNvSpPr txBox="1"/>
                <p:nvPr/>
              </p:nvSpPr>
              <p:spPr>
                <a:xfrm>
                  <a:off x="1128825" y="3111500"/>
                  <a:ext cx="266813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p:txBody>
            </p:sp>
          </p:grpSp>
          <p:grpSp>
            <p:nvGrpSpPr>
              <p:cNvPr id="25" name="Group 24">
                <a:extLst>
                  <a:ext uri="{FF2B5EF4-FFF2-40B4-BE49-F238E27FC236}">
                    <a16:creationId xmlns:a16="http://schemas.microsoft.com/office/drawing/2014/main" id="{D3F58580-3968-4BD4-9E9A-694DFC3CFDD2}"/>
                  </a:ext>
                </a:extLst>
              </p:cNvPr>
              <p:cNvGrpSpPr/>
              <p:nvPr/>
            </p:nvGrpSpPr>
            <p:grpSpPr>
              <a:xfrm>
                <a:off x="3633108" y="5661378"/>
                <a:ext cx="4925785" cy="777875"/>
                <a:chOff x="0" y="3889375"/>
                <a:chExt cx="4925785" cy="777875"/>
              </a:xfrm>
            </p:grpSpPr>
            <p:sp>
              <p:nvSpPr>
                <p:cNvPr id="26" name="Trapezoid 25">
                  <a:extLst>
                    <a:ext uri="{FF2B5EF4-FFF2-40B4-BE49-F238E27FC236}">
                      <a16:creationId xmlns:a16="http://schemas.microsoft.com/office/drawing/2014/main" id="{E1E6C29C-B8FC-47E2-B27F-10F585BDFDD2}"/>
                    </a:ext>
                  </a:extLst>
                </p:cNvPr>
                <p:cNvSpPr/>
                <p:nvPr/>
              </p:nvSpPr>
              <p:spPr>
                <a:xfrm>
                  <a:off x="0" y="3889375"/>
                  <a:ext cx="4925785"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Trapezoid 6">
                  <a:extLst>
                    <a:ext uri="{FF2B5EF4-FFF2-40B4-BE49-F238E27FC236}">
                      <a16:creationId xmlns:a16="http://schemas.microsoft.com/office/drawing/2014/main" id="{ACE9FF19-1084-4C66-BE33-12353D9314AB}"/>
                    </a:ext>
                  </a:extLst>
                </p:cNvPr>
                <p:cNvSpPr txBox="1"/>
                <p:nvPr/>
              </p:nvSpPr>
              <p:spPr>
                <a:xfrm>
                  <a:off x="862012" y="3889375"/>
                  <a:ext cx="320176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p:txBody>
            </p:sp>
          </p:grpSp>
        </p:grpSp>
        <p:sp>
          <p:nvSpPr>
            <p:cNvPr id="32" name="TextBox 31">
              <a:extLst>
                <a:ext uri="{FF2B5EF4-FFF2-40B4-BE49-F238E27FC236}">
                  <a16:creationId xmlns:a16="http://schemas.microsoft.com/office/drawing/2014/main" id="{78BF4498-7BC8-4B3E-BEBB-A787ABAA1DC4}"/>
                </a:ext>
              </a:extLst>
            </p:cNvPr>
            <p:cNvSpPr txBox="1"/>
            <p:nvPr/>
          </p:nvSpPr>
          <p:spPr>
            <a:xfrm>
              <a:off x="2146247" y="5230491"/>
              <a:ext cx="1938390" cy="430887"/>
            </a:xfrm>
            <a:prstGeom prst="rect">
              <a:avLst/>
            </a:prstGeom>
            <a:noFill/>
          </p:spPr>
          <p:txBody>
            <a:bodyPr wrap="square" rtlCol="0">
              <a:spAutoFit/>
            </a:bodyPr>
            <a:lstStyle/>
            <a:p>
              <a:pPr algn="ctr"/>
              <a:r>
                <a:rPr lang="en-US" sz="2200" b="1" dirty="0"/>
                <a:t>MARKET</a:t>
              </a:r>
            </a:p>
          </p:txBody>
        </p:sp>
      </p:grpSp>
    </p:spTree>
    <p:extLst>
      <p:ext uri="{BB962C8B-B14F-4D97-AF65-F5344CB8AC3E}">
        <p14:creationId xmlns:p14="http://schemas.microsoft.com/office/powerpoint/2010/main" val="36560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anim calcmode="lin" valueType="num">
                                      <p:cBhvr>
                                        <p:cTn id="16" dur="1000" fill="hold"/>
                                        <p:tgtEl>
                                          <p:spTgt spid="34"/>
                                        </p:tgtEl>
                                        <p:attrNameLst>
                                          <p:attrName>ppt_x</p:attrName>
                                        </p:attrNameLst>
                                      </p:cBhvr>
                                      <p:tavLst>
                                        <p:tav tm="0">
                                          <p:val>
                                            <p:strVal val="#ppt_x"/>
                                          </p:val>
                                        </p:tav>
                                        <p:tav tm="100000">
                                          <p:val>
                                            <p:strVal val="#ppt_x"/>
                                          </p:val>
                                        </p:tav>
                                      </p:tavLst>
                                    </p:anim>
                                    <p:anim calcmode="lin" valueType="num">
                                      <p:cBhvr>
                                        <p:cTn id="1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3C6-38A2-4DC0-AFAC-2C885145240A}"/>
              </a:ext>
            </a:extLst>
          </p:cNvPr>
          <p:cNvSpPr>
            <a:spLocks noGrp="1"/>
          </p:cNvSpPr>
          <p:nvPr>
            <p:ph type="title"/>
          </p:nvPr>
        </p:nvSpPr>
        <p:spPr/>
        <p:txBody>
          <a:bodyPr/>
          <a:lstStyle/>
          <a:p>
            <a:r>
              <a:rPr lang="en-US" dirty="0"/>
              <a:t>Who determines whether you have Product-Market Fit</a:t>
            </a:r>
          </a:p>
        </p:txBody>
      </p:sp>
      <p:sp>
        <p:nvSpPr>
          <p:cNvPr id="3" name="Content Placeholder 2">
            <a:extLst>
              <a:ext uri="{FF2B5EF4-FFF2-40B4-BE49-F238E27FC236}">
                <a16:creationId xmlns:a16="http://schemas.microsoft.com/office/drawing/2014/main" id="{DE2FFBCE-9888-4277-BC94-B864AEE75DC1}"/>
              </a:ext>
            </a:extLst>
          </p:cNvPr>
          <p:cNvSpPr>
            <a:spLocks noGrp="1"/>
          </p:cNvSpPr>
          <p:nvPr>
            <p:ph idx="1"/>
          </p:nvPr>
        </p:nvSpPr>
        <p:spPr/>
        <p:txBody>
          <a:bodyPr anchor="ctr">
            <a:normAutofit/>
          </a:bodyPr>
          <a:lstStyle/>
          <a:p>
            <a:pPr marL="0" indent="0" algn="ctr">
              <a:buNone/>
            </a:pPr>
            <a:r>
              <a:rPr lang="en-US" sz="4000" dirty="0"/>
              <a:t>Your customers</a:t>
            </a:r>
          </a:p>
        </p:txBody>
      </p:sp>
    </p:spTree>
    <p:extLst>
      <p:ext uri="{BB962C8B-B14F-4D97-AF65-F5344CB8AC3E}">
        <p14:creationId xmlns:p14="http://schemas.microsoft.com/office/powerpoint/2010/main" val="23440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quicken">
            <a:extLst>
              <a:ext uri="{FF2B5EF4-FFF2-40B4-BE49-F238E27FC236}">
                <a16:creationId xmlns:a16="http://schemas.microsoft.com/office/drawing/2014/main" id="{630B5B4E-2611-4678-9164-647DE5993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1700"/>
              <a:t>By the time they got into the market, there were 46 personal finance products in the market</a:t>
            </a:r>
          </a:p>
          <a:p>
            <a:r>
              <a:rPr lang="en-US" sz="1700">
                <a:effectLst/>
              </a:rPr>
              <a:t>Scott Cook and Tom Proulx conducted market research and concluded that none of the products had perfected Product-Market Fit. The products didn't meet customer needs and were difficult to use. </a:t>
            </a:r>
          </a:p>
          <a:p>
            <a:r>
              <a:rPr lang="en-US" sz="1700">
                <a:effectLst/>
              </a:rPr>
              <a:t>The cofounders had a hypothesis that a checkbook-based design would do well, since everyone at the time was familiar with writing checks. </a:t>
            </a:r>
          </a:p>
          <a:p>
            <a:r>
              <a:rPr lang="en-US" sz="1700">
                <a:effectLst/>
              </a:rPr>
              <a:t>Their hypothesis proved right: the UX they built using the checkbook conceptual design resonated with customers and Quicken rapidly became the leading personal finance software.</a:t>
            </a:r>
          </a:p>
          <a:p>
            <a:endParaRPr lang="en-US" sz="1700"/>
          </a:p>
        </p:txBody>
      </p:sp>
    </p:spTree>
    <p:extLst>
      <p:ext uri="{BB962C8B-B14F-4D97-AF65-F5344CB8AC3E}">
        <p14:creationId xmlns:p14="http://schemas.microsoft.com/office/powerpoint/2010/main" val="32231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quicken">
            <a:extLst>
              <a:ext uri="{FF2B5EF4-FFF2-40B4-BE49-F238E27FC236}">
                <a16:creationId xmlns:a16="http://schemas.microsoft.com/office/drawing/2014/main" id="{1393CB6E-1F46-49F4-B5F9-AC829696F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2000">
                <a:effectLst/>
              </a:rPr>
              <a:t>The company pioneered the use of customer research and user testing to inform software development. </a:t>
            </a:r>
          </a:p>
          <a:p>
            <a:r>
              <a:rPr lang="en-US" sz="2000">
                <a:effectLst/>
              </a:rPr>
              <a:t>They routinely conducted usability testing of each version before launching it and organized public betas years before those ideas became mainstream. </a:t>
            </a:r>
          </a:p>
          <a:p>
            <a:r>
              <a:rPr lang="en-US" sz="2000">
                <a:effectLst/>
              </a:rPr>
              <a:t>They invented the “follow me home” concept, where Intuit employees would go to retail stores, wait for customers to buy a copy of Quicken, and then ask to follow them home to see how they used the software. This helped immensely in understanding the customer's initial impressions of the product.</a:t>
            </a:r>
          </a:p>
          <a:p>
            <a:endParaRPr lang="en-US" sz="2000"/>
          </a:p>
        </p:txBody>
      </p:sp>
    </p:spTree>
    <p:extLst>
      <p:ext uri="{BB962C8B-B14F-4D97-AF65-F5344CB8AC3E}">
        <p14:creationId xmlns:p14="http://schemas.microsoft.com/office/powerpoint/2010/main" val="2805343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You achieve this through the Lean Product Process </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cxnSp>
        <p:nvCxnSpPr>
          <p:cNvPr id="5" name="Connector: Curved 4">
            <a:extLst>
              <a:ext uri="{FF2B5EF4-FFF2-40B4-BE49-F238E27FC236}">
                <a16:creationId xmlns:a16="http://schemas.microsoft.com/office/drawing/2014/main" id="{195FE159-2A23-4FA5-9EE6-3DDB3C91C83D}"/>
              </a:ext>
            </a:extLst>
          </p:cNvPr>
          <p:cNvCxnSpPr>
            <a:cxnSpLocks/>
          </p:cNvCxnSpPr>
          <p:nvPr/>
        </p:nvCxnSpPr>
        <p:spPr>
          <a:xfrm rot="16200000" flipH="1">
            <a:off x="5962876" y="2185080"/>
            <a:ext cx="4631418" cy="3984171"/>
          </a:xfrm>
          <a:prstGeom prst="curvedConnector3">
            <a:avLst>
              <a:gd name="adj1" fmla="val -769"/>
            </a:avLst>
          </a:prstGeom>
          <a:ln w="34925">
            <a:prstDash val="dash"/>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75E361-29F9-4596-AF43-5EAF62E69D78}"/>
              </a:ext>
            </a:extLst>
          </p:cNvPr>
          <p:cNvSpPr txBox="1"/>
          <p:nvPr/>
        </p:nvSpPr>
        <p:spPr>
          <a:xfrm>
            <a:off x="8684691" y="2405067"/>
            <a:ext cx="3086100" cy="369332"/>
          </a:xfrm>
          <a:prstGeom prst="rect">
            <a:avLst/>
          </a:prstGeom>
          <a:noFill/>
        </p:spPr>
        <p:txBody>
          <a:bodyPr wrap="square" rtlCol="0">
            <a:spAutoFit/>
          </a:bodyPr>
          <a:lstStyle/>
          <a:p>
            <a:r>
              <a:rPr lang="en-US" dirty="0"/>
              <a:t>TEST WITH CUSTOMERS</a:t>
            </a:r>
          </a:p>
        </p:txBody>
      </p:sp>
    </p:spTree>
    <p:extLst>
      <p:ext uri="{BB962C8B-B14F-4D97-AF65-F5344CB8AC3E}">
        <p14:creationId xmlns:p14="http://schemas.microsoft.com/office/powerpoint/2010/main" val="240758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1281658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PROBLEM SPACE </a:t>
            </a:r>
            <a:r>
              <a:rPr lang="en-US" i="1" dirty="0"/>
              <a:t>versus </a:t>
            </a:r>
            <a:r>
              <a:rPr lang="en-US" dirty="0"/>
              <a:t>SOLUTION SPACE</a:t>
            </a:r>
          </a:p>
        </p:txBody>
      </p:sp>
    </p:spTree>
    <p:extLst>
      <p:ext uri="{BB962C8B-B14F-4D97-AF65-F5344CB8AC3E}">
        <p14:creationId xmlns:p14="http://schemas.microsoft.com/office/powerpoint/2010/main" val="351684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F098B-6FCA-42D1-B5F9-DA24121FF1B8}"/>
              </a:ext>
            </a:extLst>
          </p:cNvPr>
          <p:cNvSpPr>
            <a:spLocks noGrp="1"/>
          </p:cNvSpPr>
          <p:nvPr>
            <p:ph type="title"/>
          </p:nvPr>
        </p:nvSpPr>
        <p:spPr>
          <a:xfrm>
            <a:off x="838199" y="500062"/>
            <a:ext cx="5464629" cy="1325563"/>
          </a:xfrm>
        </p:spPr>
        <p:txBody>
          <a:bodyPr/>
          <a:lstStyle/>
          <a:p>
            <a:pPr algn="ctr"/>
            <a:r>
              <a:rPr lang="en-US" dirty="0"/>
              <a:t>Solution Space</a:t>
            </a:r>
          </a:p>
        </p:txBody>
      </p:sp>
      <p:sp>
        <p:nvSpPr>
          <p:cNvPr id="4" name="Content Placeholder 3">
            <a:extLst>
              <a:ext uri="{FF2B5EF4-FFF2-40B4-BE49-F238E27FC236}">
                <a16:creationId xmlns:a16="http://schemas.microsoft.com/office/drawing/2014/main" id="{38F8A0BC-5289-48FD-B353-5478529AFDD0}"/>
              </a:ext>
            </a:extLst>
          </p:cNvPr>
          <p:cNvSpPr>
            <a:spLocks noGrp="1"/>
          </p:cNvSpPr>
          <p:nvPr>
            <p:ph idx="1"/>
          </p:nvPr>
        </p:nvSpPr>
        <p:spPr>
          <a:xfrm>
            <a:off x="838200" y="1825625"/>
            <a:ext cx="5464629" cy="4351338"/>
          </a:xfrm>
          <a:ln>
            <a:solidFill>
              <a:srgbClr val="FFC000"/>
            </a:solidFill>
          </a:ln>
        </p:spPr>
        <p:txBody>
          <a:bodyPr>
            <a:normAutofit/>
          </a:bodyPr>
          <a:lstStyle/>
          <a:p>
            <a:pPr algn="just"/>
            <a:r>
              <a:rPr lang="en-US" sz="2200" dirty="0">
                <a:effectLst/>
              </a:rPr>
              <a:t>Any product that you actually build exists in solution space, as do any product designs that you create—such as mockups, wireframes, or prototypes. </a:t>
            </a:r>
          </a:p>
          <a:p>
            <a:pPr algn="just"/>
            <a:r>
              <a:rPr lang="en-US" sz="2200" dirty="0">
                <a:effectLst/>
              </a:rPr>
              <a:t>Solution space includes any product or representation of a product that is used by or intended for use by a customer. It is the opposite of a blank slate. </a:t>
            </a:r>
          </a:p>
          <a:p>
            <a:pPr algn="just"/>
            <a:r>
              <a:rPr lang="en-US" sz="2200" dirty="0">
                <a:effectLst/>
              </a:rPr>
              <a:t>When you build a product, you have chosen a specific implementation. Whether you've done so explicitly or not, you've determined how the product looks, what it does, and how it works.</a:t>
            </a:r>
            <a:endParaRPr lang="en-US" sz="2200" dirty="0"/>
          </a:p>
        </p:txBody>
      </p:sp>
      <p:sp>
        <p:nvSpPr>
          <p:cNvPr id="5" name="Content Placeholder 3">
            <a:extLst>
              <a:ext uri="{FF2B5EF4-FFF2-40B4-BE49-F238E27FC236}">
                <a16:creationId xmlns:a16="http://schemas.microsoft.com/office/drawing/2014/main" id="{35BBCD82-5F14-4D73-99B3-2A601343C23D}"/>
              </a:ext>
            </a:extLst>
          </p:cNvPr>
          <p:cNvSpPr txBox="1">
            <a:spLocks/>
          </p:cNvSpPr>
          <p:nvPr/>
        </p:nvSpPr>
        <p:spPr>
          <a:xfrm>
            <a:off x="6417129" y="1825625"/>
            <a:ext cx="5464629" cy="4351338"/>
          </a:xfrm>
          <a:prstGeom prst="rect">
            <a:avLst/>
          </a:prstGeom>
          <a:ln>
            <a:solidFill>
              <a:srgbClr val="FFC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t>In contrast, there is no product or design that exists in problem space. </a:t>
            </a:r>
          </a:p>
          <a:p>
            <a:pPr algn="just"/>
            <a:r>
              <a:rPr lang="en-US" sz="2200" dirty="0"/>
              <a:t>Instead, problem space is where all the customer needs that you'd like your product to deliver live. </a:t>
            </a:r>
          </a:p>
          <a:p>
            <a:pPr algn="just"/>
            <a:r>
              <a:rPr lang="en-US" sz="2200" dirty="0"/>
              <a:t>You shouldn't interpret the word “needs” too narrowly: Whether it's a customer pain point, a desire, a job to be done, or a user story, it lives in problem space.</a:t>
            </a:r>
          </a:p>
        </p:txBody>
      </p:sp>
      <p:sp>
        <p:nvSpPr>
          <p:cNvPr id="6" name="Title 2">
            <a:extLst>
              <a:ext uri="{FF2B5EF4-FFF2-40B4-BE49-F238E27FC236}">
                <a16:creationId xmlns:a16="http://schemas.microsoft.com/office/drawing/2014/main" id="{1369BC69-A1D4-4354-84B7-55727D6F8995}"/>
              </a:ext>
            </a:extLst>
          </p:cNvPr>
          <p:cNvSpPr txBox="1">
            <a:spLocks/>
          </p:cNvSpPr>
          <p:nvPr/>
        </p:nvSpPr>
        <p:spPr>
          <a:xfrm>
            <a:off x="6417129" y="500061"/>
            <a:ext cx="5464629" cy="1325563"/>
          </a:xfrm>
          <a:prstGeom prst="rect">
            <a:avLst/>
          </a:prstGeom>
          <a:ln>
            <a:solidFill>
              <a:srgbClr val="FFC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pPr algn="ctr"/>
            <a:r>
              <a:rPr lang="en-US" dirty="0"/>
              <a:t>Problem Space</a:t>
            </a:r>
          </a:p>
        </p:txBody>
      </p:sp>
    </p:spTree>
    <p:extLst>
      <p:ext uri="{BB962C8B-B14F-4D97-AF65-F5344CB8AC3E}">
        <p14:creationId xmlns:p14="http://schemas.microsoft.com/office/powerpoint/2010/main" val="15885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74" name="Picture 2" descr="Image result for space pen story">
            <a:extLst>
              <a:ext uri="{FF2B5EF4-FFF2-40B4-BE49-F238E27FC236}">
                <a16:creationId xmlns:a16="http://schemas.microsoft.com/office/drawing/2014/main" id="{BD3BE496-C643-4750-9C93-BCB13D04D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52" r="15206"/>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B6704-CDC1-4D1B-8B4D-6F8A8F061F5B}"/>
              </a:ext>
            </a:extLst>
          </p:cNvPr>
          <p:cNvSpPr>
            <a:spLocks noGrp="1"/>
          </p:cNvSpPr>
          <p:nvPr>
            <p:ph type="title"/>
          </p:nvPr>
        </p:nvSpPr>
        <p:spPr>
          <a:xfrm>
            <a:off x="655320" y="365125"/>
            <a:ext cx="5120114" cy="1692794"/>
          </a:xfrm>
        </p:spPr>
        <p:txBody>
          <a:bodyPr>
            <a:normAutofit/>
          </a:bodyPr>
          <a:lstStyle/>
          <a:p>
            <a:r>
              <a:rPr lang="en-US" dirty="0"/>
              <a:t>Lessons from “The Space Pen Story”</a:t>
            </a:r>
          </a:p>
        </p:txBody>
      </p:sp>
      <p:sp>
        <p:nvSpPr>
          <p:cNvPr id="3" name="Content Placeholder 2">
            <a:extLst>
              <a:ext uri="{FF2B5EF4-FFF2-40B4-BE49-F238E27FC236}">
                <a16:creationId xmlns:a16="http://schemas.microsoft.com/office/drawing/2014/main" id="{F557BF5C-7127-4C66-892D-CE6FA1BF7F32}"/>
              </a:ext>
            </a:extLst>
          </p:cNvPr>
          <p:cNvSpPr>
            <a:spLocks noGrp="1"/>
          </p:cNvSpPr>
          <p:nvPr>
            <p:ph idx="1"/>
          </p:nvPr>
        </p:nvSpPr>
        <p:spPr>
          <a:xfrm>
            <a:off x="655321" y="2575033"/>
            <a:ext cx="5223528" cy="3917837"/>
          </a:xfrm>
        </p:spPr>
        <p:txBody>
          <a:bodyPr>
            <a:normAutofit/>
          </a:bodyPr>
          <a:lstStyle/>
          <a:p>
            <a:r>
              <a:rPr lang="en-US" sz="2000">
                <a:effectLst/>
              </a:rPr>
              <a:t>Avoid the risk of jumping into the solution space prematurely – instead, start in the problem space. </a:t>
            </a:r>
          </a:p>
          <a:p>
            <a:r>
              <a:rPr lang="en-US" sz="2000">
                <a:effectLst/>
              </a:rPr>
              <a:t>If we constrain our thinking to “a pen that works in zero gravity,” we may not consider creative, less-expensive solutions such as a pencil. </a:t>
            </a:r>
          </a:p>
          <a:p>
            <a:r>
              <a:rPr lang="en-US" sz="2000">
                <a:effectLst/>
              </a:rPr>
              <a:t>In contrast, having a clear understanding of the problem space (devoid of any solution space ideas), allows for a wider range of creative solutions that potentially offer a higher return-on-investment.</a:t>
            </a:r>
            <a:endParaRPr lang="en-US" sz="2000"/>
          </a:p>
        </p:txBody>
      </p:sp>
    </p:spTree>
    <p:extLst>
      <p:ext uri="{BB962C8B-B14F-4D97-AF65-F5344CB8AC3E}">
        <p14:creationId xmlns:p14="http://schemas.microsoft.com/office/powerpoint/2010/main" val="89817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69DC-A785-415C-ABE7-B357FBC8031C}"/>
              </a:ext>
            </a:extLst>
          </p:cNvPr>
          <p:cNvSpPr>
            <a:spLocks noGrp="1"/>
          </p:cNvSpPr>
          <p:nvPr>
            <p:ph type="title"/>
          </p:nvPr>
        </p:nvSpPr>
        <p:spPr/>
        <p:txBody>
          <a:bodyPr/>
          <a:lstStyle/>
          <a:p>
            <a:r>
              <a:rPr lang="en-US" dirty="0"/>
              <a:t>Ways we can rephrase the problem to avoid being anchored on the pen</a:t>
            </a:r>
          </a:p>
        </p:txBody>
      </p:sp>
      <p:sp>
        <p:nvSpPr>
          <p:cNvPr id="3" name="Content Placeholder 2">
            <a:extLst>
              <a:ext uri="{FF2B5EF4-FFF2-40B4-BE49-F238E27FC236}">
                <a16:creationId xmlns:a16="http://schemas.microsoft.com/office/drawing/2014/main" id="{F7AD6F02-7E46-4ABB-A5B2-9DC92BDFAC0F}"/>
              </a:ext>
            </a:extLst>
          </p:cNvPr>
          <p:cNvSpPr>
            <a:spLocks noGrp="1"/>
          </p:cNvSpPr>
          <p:nvPr>
            <p:ph idx="1"/>
          </p:nvPr>
        </p:nvSpPr>
        <p:spPr>
          <a:xfrm>
            <a:off x="838200" y="1690688"/>
            <a:ext cx="10515600" cy="4351338"/>
          </a:xfrm>
        </p:spPr>
        <p:txBody>
          <a:bodyPr anchor="ctr"/>
          <a:lstStyle/>
          <a:p>
            <a:r>
              <a:rPr lang="en-US" dirty="0"/>
              <a:t>“A writing instrument that works in zero gravity”</a:t>
            </a:r>
          </a:p>
          <a:p>
            <a:pPr marL="914400" lvl="2" indent="0">
              <a:buNone/>
            </a:pPr>
            <a:r>
              <a:rPr lang="en-US" dirty="0"/>
              <a:t>Or better still…</a:t>
            </a:r>
          </a:p>
          <a:p>
            <a:r>
              <a:rPr lang="en-US" dirty="0">
                <a:effectLst/>
              </a:rPr>
              <a:t>“a way to record notes in zero gravity for later reference that is easy to use.”</a:t>
            </a:r>
          </a:p>
          <a:p>
            <a:r>
              <a:rPr lang="en-US" dirty="0"/>
              <a:t>C</a:t>
            </a:r>
            <a:r>
              <a:rPr lang="en-US" dirty="0">
                <a:effectLst/>
              </a:rPr>
              <a:t>onsidering out-of-the-box solution ideas can help you refine your problem space definition, even if they aren't feasible. </a:t>
            </a:r>
            <a:endParaRPr lang="en-US" dirty="0"/>
          </a:p>
          <a:p>
            <a:endParaRPr lang="en-US" dirty="0"/>
          </a:p>
        </p:txBody>
      </p:sp>
    </p:spTree>
    <p:extLst>
      <p:ext uri="{BB962C8B-B14F-4D97-AF65-F5344CB8AC3E}">
        <p14:creationId xmlns:p14="http://schemas.microsoft.com/office/powerpoint/2010/main" val="402732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Entrepreneurship is management: </a:t>
            </a:r>
          </a:p>
          <a:p>
            <a:pPr lvl="1"/>
            <a:r>
              <a:rPr lang="en-US" dirty="0"/>
              <a:t>Our goal is to create an institution, not just a product</a:t>
            </a:r>
          </a:p>
          <a:p>
            <a:pPr lvl="1"/>
            <a:r>
              <a:rPr lang="en-US" dirty="0"/>
              <a:t>We however cannot use traditional management practices. We need practices and principles geared to the startup context of </a:t>
            </a:r>
            <a:r>
              <a:rPr lang="en-US" b="1" dirty="0"/>
              <a:t>extreme uncertainty</a:t>
            </a:r>
            <a:endParaRPr lang="en-US" dirty="0"/>
          </a:p>
          <a:p>
            <a:r>
              <a:rPr lang="en-US" dirty="0"/>
              <a:t>Validated learning (Build-Measure-Learn)</a:t>
            </a:r>
          </a:p>
          <a:p>
            <a:r>
              <a:rPr lang="en-US" dirty="0"/>
              <a:t>Innovation Accounting is at the core (good metrics vs vanity metrics)</a:t>
            </a:r>
          </a:p>
        </p:txBody>
      </p:sp>
    </p:spTree>
    <p:extLst>
      <p:ext uri="{BB962C8B-B14F-4D97-AF65-F5344CB8AC3E}">
        <p14:creationId xmlns:p14="http://schemas.microsoft.com/office/powerpoint/2010/main" val="3168757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2493-F05B-4F95-BD0F-D58DFAC8C854}"/>
              </a:ext>
            </a:extLst>
          </p:cNvPr>
          <p:cNvSpPr>
            <a:spLocks noGrp="1"/>
          </p:cNvSpPr>
          <p:nvPr>
            <p:ph type="title"/>
          </p:nvPr>
        </p:nvSpPr>
        <p:spPr/>
        <p:txBody>
          <a:bodyPr/>
          <a:lstStyle/>
          <a:p>
            <a:r>
              <a:rPr lang="en-US" dirty="0"/>
              <a:t>Problems define markets</a:t>
            </a:r>
          </a:p>
        </p:txBody>
      </p:sp>
      <p:sp>
        <p:nvSpPr>
          <p:cNvPr id="3" name="Content Placeholder 2">
            <a:extLst>
              <a:ext uri="{FF2B5EF4-FFF2-40B4-BE49-F238E27FC236}">
                <a16:creationId xmlns:a16="http://schemas.microsoft.com/office/drawing/2014/main" id="{C0191A2D-CAFF-4A65-8145-96787B567526}"/>
              </a:ext>
            </a:extLst>
          </p:cNvPr>
          <p:cNvSpPr>
            <a:spLocks noGrp="1"/>
          </p:cNvSpPr>
          <p:nvPr>
            <p:ph idx="1"/>
          </p:nvPr>
        </p:nvSpPr>
        <p:spPr>
          <a:xfrm>
            <a:off x="838200" y="1825625"/>
            <a:ext cx="10515600" cy="3775075"/>
          </a:xfrm>
        </p:spPr>
        <p:txBody>
          <a:bodyPr/>
          <a:lstStyle/>
          <a:p>
            <a:r>
              <a:rPr lang="en-US" dirty="0"/>
              <a:t>When thinking about your competitors, do not just think about other tech providers – this shows that you are not thinking in the Problem Space, but are anchored in the Solution Space. </a:t>
            </a:r>
          </a:p>
          <a:p>
            <a:r>
              <a:rPr lang="en-US" dirty="0">
                <a:effectLst/>
              </a:rPr>
              <a:t>A market is not tied to any specific solutions that meet those needs. It is purely about a set of related customer needs. </a:t>
            </a:r>
          </a:p>
          <a:p>
            <a:r>
              <a:rPr lang="en-US" dirty="0"/>
              <a:t>Focus on “What” the product needs to accomplish, before getting into the “How”</a:t>
            </a:r>
          </a:p>
          <a:p>
            <a:pPr lvl="1"/>
            <a:r>
              <a:rPr lang="en-US" sz="2200" dirty="0"/>
              <a:t>“What” - </a:t>
            </a:r>
            <a:r>
              <a:rPr lang="en-US" sz="2200" dirty="0">
                <a:effectLst/>
              </a:rPr>
              <a:t>the benefits that the product should give the customer—what the product will accomplish for the user or allow the user to accomplish</a:t>
            </a:r>
          </a:p>
          <a:p>
            <a:pPr lvl="1"/>
            <a:r>
              <a:rPr lang="en-US" sz="2200" dirty="0"/>
              <a:t>“How” - </a:t>
            </a:r>
            <a:r>
              <a:rPr lang="en-US" sz="2000" dirty="0">
                <a:effectLst/>
              </a:rPr>
              <a:t>is the way in which the product delivers the “what” to the customer. The “how” is the design of the product and the specific technology used to implement the product.</a:t>
            </a:r>
          </a:p>
        </p:txBody>
      </p:sp>
      <p:sp>
        <p:nvSpPr>
          <p:cNvPr id="5" name="Rectangle 4">
            <a:extLst>
              <a:ext uri="{FF2B5EF4-FFF2-40B4-BE49-F238E27FC236}">
                <a16:creationId xmlns:a16="http://schemas.microsoft.com/office/drawing/2014/main" id="{253F5508-9733-4EDA-8BE4-DD4C57F3052C}"/>
              </a:ext>
            </a:extLst>
          </p:cNvPr>
          <p:cNvSpPr/>
          <p:nvPr/>
        </p:nvSpPr>
        <p:spPr>
          <a:xfrm>
            <a:off x="1119808" y="5661878"/>
            <a:ext cx="9952383" cy="461665"/>
          </a:xfrm>
          <a:prstGeom prst="rect">
            <a:avLst/>
          </a:prstGeom>
          <a:solidFill>
            <a:srgbClr val="FFC000">
              <a:alpha val="63922"/>
            </a:srgbClr>
          </a:solidFill>
        </p:spPr>
        <p:txBody>
          <a:bodyPr wrap="square">
            <a:spAutoFit/>
          </a:bodyPr>
          <a:lstStyle/>
          <a:p>
            <a:pPr algn="ctr"/>
            <a:r>
              <a:rPr lang="en-US" sz="2400" dirty="0">
                <a:effectLst/>
              </a:rPr>
              <a:t>“What” is problem space and “how” is solution space</a:t>
            </a:r>
            <a:endParaRPr lang="en-US" sz="2400" dirty="0"/>
          </a:p>
        </p:txBody>
      </p:sp>
    </p:spTree>
    <p:extLst>
      <p:ext uri="{BB962C8B-B14F-4D97-AF65-F5344CB8AC3E}">
        <p14:creationId xmlns:p14="http://schemas.microsoft.com/office/powerpoint/2010/main" val="2864907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890C0AF-02B0-4B95-9EA8-1F64A2EBFA1A}"/>
              </a:ext>
            </a:extLst>
          </p:cNvPr>
          <p:cNvSpPr>
            <a:spLocks noGrp="1"/>
          </p:cNvSpPr>
          <p:nvPr>
            <p:ph type="title"/>
          </p:nvPr>
        </p:nvSpPr>
        <p:spPr>
          <a:xfrm>
            <a:off x="943277" y="712269"/>
            <a:ext cx="3370998" cy="5502264"/>
          </a:xfrm>
        </p:spPr>
        <p:txBody>
          <a:bodyPr>
            <a:normAutofit/>
          </a:bodyPr>
          <a:lstStyle/>
          <a:p>
            <a:r>
              <a:rPr lang="en-US">
                <a:solidFill>
                  <a:srgbClr val="FFFFFF"/>
                </a:solidFill>
              </a:rPr>
              <a:t>Should we listen to customers?</a:t>
            </a:r>
          </a:p>
        </p:txBody>
      </p:sp>
      <p:graphicFrame>
        <p:nvGraphicFramePr>
          <p:cNvPr id="5" name="Content Placeholder 2">
            <a:extLst>
              <a:ext uri="{FF2B5EF4-FFF2-40B4-BE49-F238E27FC236}">
                <a16:creationId xmlns:a16="http://schemas.microsoft.com/office/drawing/2014/main" id="{E42132BA-2289-450B-BD82-D02942F54739}"/>
              </a:ext>
            </a:extLst>
          </p:cNvPr>
          <p:cNvGraphicFramePr>
            <a:graphicFrameLocks noGrp="1"/>
          </p:cNvGraphicFramePr>
          <p:nvPr>
            <p:ph idx="1"/>
            <p:extLst>
              <p:ext uri="{D42A27DB-BD31-4B8C-83A1-F6EECF244321}">
                <p14:modId xmlns:p14="http://schemas.microsoft.com/office/powerpoint/2010/main" val="26024198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473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B6C1-FD78-4647-8D11-CCD1CC6C7432}"/>
              </a:ext>
            </a:extLst>
          </p:cNvPr>
          <p:cNvSpPr>
            <a:spLocks noGrp="1"/>
          </p:cNvSpPr>
          <p:nvPr>
            <p:ph type="title"/>
          </p:nvPr>
        </p:nvSpPr>
        <p:spPr/>
        <p:txBody>
          <a:bodyPr/>
          <a:lstStyle/>
          <a:p>
            <a:r>
              <a:rPr lang="en-US" dirty="0"/>
              <a:t>Customers will not always talk about their problems</a:t>
            </a:r>
          </a:p>
        </p:txBody>
      </p:sp>
      <p:sp>
        <p:nvSpPr>
          <p:cNvPr id="3" name="Content Placeholder 2">
            <a:extLst>
              <a:ext uri="{FF2B5EF4-FFF2-40B4-BE49-F238E27FC236}">
                <a16:creationId xmlns:a16="http://schemas.microsoft.com/office/drawing/2014/main" id="{E445AB69-7F5A-4223-BA7A-D2DFE0333D3D}"/>
              </a:ext>
            </a:extLst>
          </p:cNvPr>
          <p:cNvSpPr>
            <a:spLocks noGrp="1"/>
          </p:cNvSpPr>
          <p:nvPr>
            <p:ph idx="1"/>
          </p:nvPr>
        </p:nvSpPr>
        <p:spPr/>
        <p:txBody>
          <a:bodyPr/>
          <a:lstStyle/>
          <a:p>
            <a:pPr marL="0" indent="0" algn="just">
              <a:buNone/>
            </a:pPr>
            <a:r>
              <a:rPr lang="en-US" dirty="0"/>
              <a:t>So how do we get to the Problem Space?</a:t>
            </a:r>
          </a:p>
          <a:p>
            <a:pPr algn="just"/>
            <a:r>
              <a:rPr lang="en-US" i="1" dirty="0"/>
              <a:t>Contextual Inquiry or Customer Discovery </a:t>
            </a:r>
            <a:r>
              <a:rPr lang="en-US" dirty="0"/>
              <a:t>–You can </a:t>
            </a:r>
            <a:r>
              <a:rPr lang="en-US" u="sng" dirty="0"/>
              <a:t>observe</a:t>
            </a:r>
            <a:r>
              <a:rPr lang="en-US" dirty="0"/>
              <a:t> what pain points they run into even if they don't explicitly mention them to you. You can </a:t>
            </a:r>
            <a:r>
              <a:rPr lang="en-US" u="sng" dirty="0"/>
              <a:t>ask</a:t>
            </a:r>
            <a:r>
              <a:rPr lang="en-US" dirty="0"/>
              <a:t> them what they like and don't like about the current solutions. As you form hypotheses about the customer needs and their relative importance, you can validate and improve your hypotheses using these techniques.</a:t>
            </a:r>
          </a:p>
          <a:p>
            <a:pPr algn="just"/>
            <a:endParaRPr lang="en-US" dirty="0"/>
          </a:p>
          <a:p>
            <a:pPr algn="just"/>
            <a:r>
              <a:rPr lang="en-US" dirty="0">
                <a:effectLst/>
              </a:rPr>
              <a:t>The reality is that customers are much better at giving you feedback in the solution space. If you show them a new product or design, they can tell you what they like and don't like. They can compare it to other solutions and identify pros and cons.</a:t>
            </a:r>
            <a:endParaRPr lang="en-US" dirty="0"/>
          </a:p>
        </p:txBody>
      </p:sp>
    </p:spTree>
    <p:extLst>
      <p:ext uri="{BB962C8B-B14F-4D97-AF65-F5344CB8AC3E}">
        <p14:creationId xmlns:p14="http://schemas.microsoft.com/office/powerpoint/2010/main" val="1532771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Where does the Problem Space and Solution Space Lie in 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3283170812"/>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
        <p:nvSpPr>
          <p:cNvPr id="10" name="Right Brace 9">
            <a:extLst>
              <a:ext uri="{FF2B5EF4-FFF2-40B4-BE49-F238E27FC236}">
                <a16:creationId xmlns:a16="http://schemas.microsoft.com/office/drawing/2014/main" id="{68EEB694-E186-4511-9A5A-3F232E83077F}"/>
              </a:ext>
            </a:extLst>
          </p:cNvPr>
          <p:cNvSpPr/>
          <p:nvPr/>
        </p:nvSpPr>
        <p:spPr>
          <a:xfrm>
            <a:off x="10263470" y="1990703"/>
            <a:ext cx="725613" cy="1322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4916D30-03D9-4358-9481-490C03678E53}"/>
              </a:ext>
            </a:extLst>
          </p:cNvPr>
          <p:cNvSpPr/>
          <p:nvPr/>
        </p:nvSpPr>
        <p:spPr>
          <a:xfrm>
            <a:off x="10263471" y="3450771"/>
            <a:ext cx="725613" cy="31885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FAEB8-C8DF-4832-A82F-B18AC43DA5D1}"/>
              </a:ext>
            </a:extLst>
          </p:cNvPr>
          <p:cNvCxnSpPr>
            <a:cxnSpLocks/>
          </p:cNvCxnSpPr>
          <p:nvPr/>
        </p:nvCxnSpPr>
        <p:spPr>
          <a:xfrm>
            <a:off x="7568508" y="3362304"/>
            <a:ext cx="29007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878D73-826F-42FA-90CF-E05076589D02}"/>
              </a:ext>
            </a:extLst>
          </p:cNvPr>
          <p:cNvSpPr txBox="1"/>
          <p:nvPr/>
        </p:nvSpPr>
        <p:spPr>
          <a:xfrm>
            <a:off x="10743077" y="2312734"/>
            <a:ext cx="1483297" cy="646331"/>
          </a:xfrm>
          <a:prstGeom prst="rect">
            <a:avLst/>
          </a:prstGeom>
          <a:noFill/>
        </p:spPr>
        <p:txBody>
          <a:bodyPr wrap="square" rtlCol="0">
            <a:spAutoFit/>
          </a:bodyPr>
          <a:lstStyle/>
          <a:p>
            <a:r>
              <a:rPr lang="en-US" b="1" dirty="0"/>
              <a:t>Solution Space</a:t>
            </a:r>
          </a:p>
        </p:txBody>
      </p:sp>
      <p:sp>
        <p:nvSpPr>
          <p:cNvPr id="18" name="TextBox 17">
            <a:extLst>
              <a:ext uri="{FF2B5EF4-FFF2-40B4-BE49-F238E27FC236}">
                <a16:creationId xmlns:a16="http://schemas.microsoft.com/office/drawing/2014/main" id="{9E73E200-0547-43E7-860F-4CAFBC2BD95B}"/>
              </a:ext>
            </a:extLst>
          </p:cNvPr>
          <p:cNvSpPr txBox="1"/>
          <p:nvPr/>
        </p:nvSpPr>
        <p:spPr>
          <a:xfrm>
            <a:off x="10753017" y="4721889"/>
            <a:ext cx="1483297" cy="646331"/>
          </a:xfrm>
          <a:prstGeom prst="rect">
            <a:avLst/>
          </a:prstGeom>
          <a:noFill/>
        </p:spPr>
        <p:txBody>
          <a:bodyPr wrap="square" rtlCol="0">
            <a:spAutoFit/>
          </a:bodyPr>
          <a:lstStyle/>
          <a:p>
            <a:r>
              <a:rPr lang="en-US" b="1" dirty="0"/>
              <a:t>Problem</a:t>
            </a:r>
          </a:p>
          <a:p>
            <a:r>
              <a:rPr lang="en-US" b="1" dirty="0"/>
              <a:t>Space</a:t>
            </a:r>
          </a:p>
        </p:txBody>
      </p:sp>
    </p:spTree>
    <p:extLst>
      <p:ext uri="{BB962C8B-B14F-4D97-AF65-F5344CB8AC3E}">
        <p14:creationId xmlns:p14="http://schemas.microsoft.com/office/powerpoint/2010/main" val="82827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fontScale="90000"/>
          </a:bodyPr>
          <a:lstStyle/>
          <a:p>
            <a:pPr algn="ctr"/>
            <a:r>
              <a:rPr lang="en-US" dirty="0">
                <a:effectLst/>
              </a:rPr>
              <a:t>“Customers don't care about your solution. They care about their problems.” – Dave Mc </a:t>
            </a:r>
            <a:r>
              <a:rPr lang="en-US" dirty="0" err="1">
                <a:effectLst/>
              </a:rPr>
              <a:t>Clure</a:t>
            </a:r>
            <a:r>
              <a:rPr lang="en-US" dirty="0">
                <a:effectLst/>
              </a:rPr>
              <a:t> (500 Startups)</a:t>
            </a:r>
            <a:endParaRPr lang="en-US" dirty="0"/>
          </a:p>
        </p:txBody>
      </p:sp>
    </p:spTree>
    <p:extLst>
      <p:ext uri="{BB962C8B-B14F-4D97-AF65-F5344CB8AC3E}">
        <p14:creationId xmlns:p14="http://schemas.microsoft.com/office/powerpoint/2010/main" val="1924299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Describe your Problem Space (in writing).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3471003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p:txBody>
          <a:bodyPr>
            <a:normAutofit/>
          </a:bodyPr>
          <a:lstStyle/>
          <a:p>
            <a:pPr algn="ctr"/>
            <a:r>
              <a:rPr lang="en-US" dirty="0">
                <a:effectLst/>
              </a:rPr>
              <a:t>THE LEAN PRODUCT PROCESS </a:t>
            </a:r>
            <a:endParaRPr lang="en-US" dirty="0"/>
          </a:p>
        </p:txBody>
      </p:sp>
      <p:sp>
        <p:nvSpPr>
          <p:cNvPr id="2" name="Text Placeholder 1">
            <a:extLst>
              <a:ext uri="{FF2B5EF4-FFF2-40B4-BE49-F238E27FC236}">
                <a16:creationId xmlns:a16="http://schemas.microsoft.com/office/drawing/2014/main" id="{E63FF507-74B9-4B2C-BE84-9F42B40617DD}"/>
              </a:ext>
            </a:extLst>
          </p:cNvPr>
          <p:cNvSpPr>
            <a:spLocks noGrp="1"/>
          </p:cNvSpPr>
          <p:nvPr>
            <p:ph type="body" idx="1"/>
          </p:nvPr>
        </p:nvSpPr>
        <p:spPr/>
        <p:txBody>
          <a:bodyPr/>
          <a:lstStyle/>
          <a:p>
            <a:r>
              <a:rPr lang="en-US" dirty="0"/>
              <a:t>STEP 1: DETERMINING YOUR TARGET MARKET</a:t>
            </a:r>
          </a:p>
        </p:txBody>
      </p:sp>
    </p:spTree>
    <p:extLst>
      <p:ext uri="{BB962C8B-B14F-4D97-AF65-F5344CB8AC3E}">
        <p14:creationId xmlns:p14="http://schemas.microsoft.com/office/powerpoint/2010/main" val="1176585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2E6C1-43F5-441D-9B76-674DAB1BFB13}"/>
              </a:ext>
            </a:extLst>
          </p:cNvPr>
          <p:cNvSpPr>
            <a:spLocks noGrp="1"/>
          </p:cNvSpPr>
          <p:nvPr>
            <p:ph type="title"/>
          </p:nvPr>
        </p:nvSpPr>
        <p:spPr/>
        <p:txBody>
          <a:bodyPr/>
          <a:lstStyle/>
          <a:p>
            <a:r>
              <a:rPr lang="en-US" dirty="0"/>
              <a:t>Determining who will connect with your product is a bit like fishing</a:t>
            </a:r>
          </a:p>
        </p:txBody>
      </p:sp>
      <p:sp>
        <p:nvSpPr>
          <p:cNvPr id="5" name="Content Placeholder 4">
            <a:extLst>
              <a:ext uri="{FF2B5EF4-FFF2-40B4-BE49-F238E27FC236}">
                <a16:creationId xmlns:a16="http://schemas.microsoft.com/office/drawing/2014/main" id="{0A646439-563A-46ED-8E6B-3AF4D162B5F8}"/>
              </a:ext>
            </a:extLst>
          </p:cNvPr>
          <p:cNvSpPr>
            <a:spLocks noGrp="1"/>
          </p:cNvSpPr>
          <p:nvPr>
            <p:ph idx="1"/>
          </p:nvPr>
        </p:nvSpPr>
        <p:spPr/>
        <p:txBody>
          <a:bodyPr/>
          <a:lstStyle/>
          <a:p>
            <a:pPr algn="just"/>
            <a:r>
              <a:rPr lang="en-US" dirty="0">
                <a:effectLst/>
              </a:rPr>
              <a:t>Different customers will have different needs—and even those who have the same needs can have distinct views on their relative importance.</a:t>
            </a:r>
          </a:p>
          <a:p>
            <a:pPr algn="just"/>
            <a:r>
              <a:rPr lang="en-US" dirty="0"/>
              <a:t>You may end up with a different customer from who you first identified. </a:t>
            </a:r>
            <a:r>
              <a:rPr lang="en-US" dirty="0">
                <a:effectLst/>
              </a:rPr>
              <a:t>You can develop hypotheses about your target market, but you won't truly know who your customers actually are until you throw your hook into the water and see what kind of fish bite.</a:t>
            </a:r>
          </a:p>
          <a:p>
            <a:pPr algn="just"/>
            <a:r>
              <a:rPr lang="en-US" dirty="0">
                <a:effectLst/>
              </a:rPr>
              <a:t>Once you have a product or a prototype to show customers, then you can gain clarity about the target market you're attracting.</a:t>
            </a:r>
            <a:endParaRPr lang="en-US" dirty="0"/>
          </a:p>
        </p:txBody>
      </p:sp>
    </p:spTree>
    <p:extLst>
      <p:ext uri="{BB962C8B-B14F-4D97-AF65-F5344CB8AC3E}">
        <p14:creationId xmlns:p14="http://schemas.microsoft.com/office/powerpoint/2010/main" val="380299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a:pPr>
            <a:r>
              <a:rPr lang="en-US" sz="2200" u="sng" dirty="0"/>
              <a:t>Demographic Segmentation:</a:t>
            </a:r>
            <a:r>
              <a:rPr lang="en-US" sz="2200" dirty="0"/>
              <a:t> </a:t>
            </a:r>
            <a:r>
              <a:rPr lang="en-US" sz="2200" dirty="0">
                <a:effectLst/>
              </a:rPr>
              <a:t>Demographics are quantifiable statistics of a group of people, such as age, gender, marital status, income, and education level. Say you were developing an app for moms to easily share photos of their babies with friends and family. You could describe your target customers demographically as women 20 to 40 years old who have one or more children under the age of three.</a:t>
            </a:r>
          </a:p>
          <a:p>
            <a:pPr marL="457200" lvl="1" indent="0" algn="just">
              <a:buNone/>
            </a:pPr>
            <a:r>
              <a:rPr lang="en-US" sz="2200" dirty="0">
                <a:effectLst/>
              </a:rPr>
              <a:t>If you are targeting businesses, you'll use firmographics instead; these are to organizations what demographics are to people, and include traits such as company size and industry.</a:t>
            </a:r>
          </a:p>
          <a:p>
            <a:pPr algn="just"/>
            <a:endParaRPr lang="en-US" sz="2200" dirty="0"/>
          </a:p>
        </p:txBody>
      </p:sp>
    </p:spTree>
    <p:extLst>
      <p:ext uri="{BB962C8B-B14F-4D97-AF65-F5344CB8AC3E}">
        <p14:creationId xmlns:p14="http://schemas.microsoft.com/office/powerpoint/2010/main" val="3094833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arenR" startAt="2"/>
            </a:pPr>
            <a:r>
              <a:rPr lang="en-US" sz="2200" u="sng" dirty="0"/>
              <a:t>Psychographic Segmentation:</a:t>
            </a:r>
            <a:r>
              <a:rPr lang="en-US" sz="2200" dirty="0"/>
              <a:t> Psychographics are statistics that classify a group of people according to psychological variables such as </a:t>
            </a:r>
            <a:r>
              <a:rPr lang="en-US" sz="2200" u="sng" dirty="0"/>
              <a:t>attitudes, opinions, values, and interests.</a:t>
            </a:r>
            <a:r>
              <a:rPr lang="en-US" sz="2200" dirty="0"/>
              <a:t> For the same app, you might describe your target customers as moms who enjoy using social media and like sharing pictures of their babies with friends and family. Looking back on the demographic description, you'll see that it didn't say anything about whether or not the 20- to 40-year-old women wanted to share photos or not.</a:t>
            </a:r>
          </a:p>
          <a:p>
            <a:pPr marL="457200" lvl="1" indent="0" algn="just">
              <a:buNone/>
            </a:pPr>
            <a:r>
              <a:rPr lang="en-US" sz="2200" dirty="0"/>
              <a:t>Psychographic attributes are more useful than demographics for many products. Rather than being the primary reason why someone is in your target market, demographics are often incidental. In this case, your app is targeted at moms with babies who want to share pictures. The fact that you're targeting moms drives the “women” part, and the statistical data on the age at which women give birth determines the “20 to 40 years old” range.</a:t>
            </a:r>
          </a:p>
        </p:txBody>
      </p:sp>
    </p:spTree>
    <p:extLst>
      <p:ext uri="{BB962C8B-B14F-4D97-AF65-F5344CB8AC3E}">
        <p14:creationId xmlns:p14="http://schemas.microsoft.com/office/powerpoint/2010/main" val="37556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CE0B-DECD-445E-869C-DE9A037A2AEA}"/>
              </a:ext>
            </a:extLst>
          </p:cNvPr>
          <p:cNvSpPr>
            <a:spLocks noGrp="1"/>
          </p:cNvSpPr>
          <p:nvPr>
            <p:ph type="title"/>
          </p:nvPr>
        </p:nvSpPr>
        <p:spPr/>
        <p:txBody>
          <a:bodyPr/>
          <a:lstStyle/>
          <a:p>
            <a:r>
              <a:rPr lang="en-US" dirty="0"/>
              <a:t>The Pivot</a:t>
            </a:r>
          </a:p>
        </p:txBody>
      </p:sp>
      <p:sp>
        <p:nvSpPr>
          <p:cNvPr id="3" name="Content Placeholder 2">
            <a:extLst>
              <a:ext uri="{FF2B5EF4-FFF2-40B4-BE49-F238E27FC236}">
                <a16:creationId xmlns:a16="http://schemas.microsoft.com/office/drawing/2014/main" id="{EE51062B-6FFF-461B-8693-FFD01F9116A1}"/>
              </a:ext>
            </a:extLst>
          </p:cNvPr>
          <p:cNvSpPr>
            <a:spLocks noGrp="1"/>
          </p:cNvSpPr>
          <p:nvPr>
            <p:ph idx="1"/>
          </p:nvPr>
        </p:nvSpPr>
        <p:spPr/>
        <p:txBody>
          <a:bodyPr/>
          <a:lstStyle/>
          <a:p>
            <a:r>
              <a:rPr lang="en-US" dirty="0"/>
              <a:t>What do successful startups have in common:</a:t>
            </a:r>
          </a:p>
          <a:p>
            <a:pPr lvl="1"/>
            <a:r>
              <a:rPr lang="en-US" dirty="0"/>
              <a:t>They started out as digital cash for PDAs but evolved into online payments for eBay</a:t>
            </a:r>
          </a:p>
          <a:p>
            <a:pPr lvl="1"/>
            <a:r>
              <a:rPr lang="en-US" dirty="0"/>
              <a:t>They started building BASIC interpreters, but evolved into the world’s largest operating systems monopoly</a:t>
            </a:r>
          </a:p>
          <a:p>
            <a:pPr lvl="1"/>
            <a:r>
              <a:rPr lang="en-US" dirty="0"/>
              <a:t>They were shocked to discover their online games company was actually a photo-sharing site</a:t>
            </a:r>
          </a:p>
          <a:p>
            <a:r>
              <a:rPr lang="en-US" dirty="0"/>
              <a:t>The one thing they do well is that they </a:t>
            </a:r>
            <a:r>
              <a:rPr lang="en-US" b="1" dirty="0"/>
              <a:t>PIVOT</a:t>
            </a:r>
            <a:r>
              <a:rPr lang="en-US" dirty="0"/>
              <a:t>: They change directions but stay grounded in what they've learned. </a:t>
            </a:r>
          </a:p>
          <a:p>
            <a:r>
              <a:rPr lang="en-US" dirty="0"/>
              <a:t>We do not want to celebrate failure, we celebrate successful pivoting! </a:t>
            </a:r>
          </a:p>
        </p:txBody>
      </p:sp>
    </p:spTree>
    <p:extLst>
      <p:ext uri="{BB962C8B-B14F-4D97-AF65-F5344CB8AC3E}">
        <p14:creationId xmlns:p14="http://schemas.microsoft.com/office/powerpoint/2010/main" val="932886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startAt="3"/>
            </a:pPr>
            <a:r>
              <a:rPr lang="en-US" sz="2200" u="sng" dirty="0"/>
              <a:t>Behavioral Segmentation:</a:t>
            </a:r>
            <a:r>
              <a:rPr lang="en-US" sz="2200" dirty="0"/>
              <a:t> </a:t>
            </a:r>
            <a:r>
              <a:rPr lang="en-US" sz="2200" dirty="0">
                <a:effectLst/>
              </a:rPr>
              <a:t>You can also use relevant behavioral attributes to describe your target customer: whether or not someone takes a particular action or how frequently they do. You might define your target market as moms who currently share an average of three or more baby pictures per week on social media (e.g., Facebook, Instagram, etc.). If you were working on a stock trading app for active investors, you might define your target market as investors who place 10 or more stock trades per week. </a:t>
            </a:r>
            <a:endParaRPr lang="en-US" sz="2200" dirty="0"/>
          </a:p>
        </p:txBody>
      </p:sp>
    </p:spTree>
    <p:extLst>
      <p:ext uri="{BB962C8B-B14F-4D97-AF65-F5344CB8AC3E}">
        <p14:creationId xmlns:p14="http://schemas.microsoft.com/office/powerpoint/2010/main" val="2067633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lnSpcReduction="10000"/>
          </a:bodyPr>
          <a:lstStyle/>
          <a:p>
            <a:pPr marL="457200" indent="-457200" algn="just">
              <a:buFont typeface="+mj-lt"/>
              <a:buAutoNum type="arabicPeriod" startAt="4"/>
            </a:pPr>
            <a:r>
              <a:rPr lang="en-US" sz="2200" u="sng" dirty="0"/>
              <a:t>Needs-Based Segmentation:</a:t>
            </a:r>
            <a:r>
              <a:rPr lang="en-US" sz="2200" dirty="0"/>
              <a:t> </a:t>
            </a:r>
            <a:r>
              <a:rPr lang="en-US" sz="2200" dirty="0">
                <a:effectLst/>
              </a:rPr>
              <a:t>With this approach, you divide the market into customer segments that each have distinct needs. One product, say a security camera could be used for different things by security companies, busy parents, pet owners, home owners etc.  Understanding each segment determines how you will then develop the product and market it to each of the segments. </a:t>
            </a:r>
          </a:p>
          <a:p>
            <a:pPr marL="457200" indent="-457200" algn="just">
              <a:buFont typeface="+mj-lt"/>
              <a:buAutoNum type="arabicPeriod" startAt="4"/>
            </a:pPr>
            <a:r>
              <a:rPr lang="en-US" sz="2200" u="sng" dirty="0"/>
              <a:t>Users versus Buyers: F</a:t>
            </a:r>
            <a:r>
              <a:rPr lang="en-US" sz="2200" dirty="0">
                <a:effectLst/>
              </a:rPr>
              <a:t>or business-to-business products especially, the customer who will use your product (the user) is not the same person who makes the decision to buy it. In such cases, it is useful to distinguish the economic buyer—the decision-maker who controls the budget and writes the check—from the other stakeholders involved in the decision-making process. The others are often potential “blockers” who have the ability to veto your product if they object to unmet requirements. The buyer often has distinct needs from the end user that need to be addressed to achieve product-market fit, and you should define your target buyer in addition to your target customer when warranted.</a:t>
            </a:r>
            <a:endParaRPr lang="en-US" sz="2200" u="sng" dirty="0"/>
          </a:p>
        </p:txBody>
      </p:sp>
    </p:spTree>
    <p:extLst>
      <p:ext uri="{BB962C8B-B14F-4D97-AF65-F5344CB8AC3E}">
        <p14:creationId xmlns:p14="http://schemas.microsoft.com/office/powerpoint/2010/main" val="372910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nnovators early adopters early majority">
            <a:extLst>
              <a:ext uri="{FF2B5EF4-FFF2-40B4-BE49-F238E27FC236}">
                <a16:creationId xmlns:a16="http://schemas.microsoft.com/office/drawing/2014/main" id="{75C57CC8-47C0-4695-8C55-C6E90827A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371"/>
            <a:ext cx="12192000" cy="68873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EE0EFB-F3F4-4EB2-B6E3-931B9B429973}"/>
              </a:ext>
            </a:extLst>
          </p:cNvPr>
          <p:cNvSpPr>
            <a:spLocks noGrp="1"/>
          </p:cNvSpPr>
          <p:nvPr>
            <p:ph type="title"/>
          </p:nvPr>
        </p:nvSpPr>
        <p:spPr>
          <a:xfrm>
            <a:off x="2291443" y="218167"/>
            <a:ext cx="9465128" cy="1325563"/>
          </a:xfrm>
        </p:spPr>
        <p:txBody>
          <a:bodyPr/>
          <a:lstStyle/>
          <a:p>
            <a:r>
              <a:rPr lang="en-US" dirty="0"/>
              <a:t>Technology adoption life cycle</a:t>
            </a:r>
          </a:p>
        </p:txBody>
      </p:sp>
    </p:spTree>
    <p:extLst>
      <p:ext uri="{BB962C8B-B14F-4D97-AF65-F5344CB8AC3E}">
        <p14:creationId xmlns:p14="http://schemas.microsoft.com/office/powerpoint/2010/main" val="1627549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2724-C220-48B8-A38B-D7EF0427D0FB}"/>
              </a:ext>
            </a:extLst>
          </p:cNvPr>
          <p:cNvSpPr>
            <a:spLocks noGrp="1"/>
          </p:cNvSpPr>
          <p:nvPr>
            <p:ph type="title"/>
          </p:nvPr>
        </p:nvSpPr>
        <p:spPr/>
        <p:txBody>
          <a:bodyPr/>
          <a:lstStyle/>
          <a:p>
            <a:r>
              <a:rPr lang="en-US" dirty="0"/>
              <a:t>Technology adoption life cycle</a:t>
            </a:r>
          </a:p>
        </p:txBody>
      </p:sp>
      <p:sp>
        <p:nvSpPr>
          <p:cNvPr id="3" name="Content Placeholder 2">
            <a:extLst>
              <a:ext uri="{FF2B5EF4-FFF2-40B4-BE49-F238E27FC236}">
                <a16:creationId xmlns:a16="http://schemas.microsoft.com/office/drawing/2014/main" id="{E7343370-DA69-444B-8215-5DAAF2913815}"/>
              </a:ext>
            </a:extLst>
          </p:cNvPr>
          <p:cNvSpPr>
            <a:spLocks noGrp="1"/>
          </p:cNvSpPr>
          <p:nvPr>
            <p:ph idx="1"/>
          </p:nvPr>
        </p:nvSpPr>
        <p:spPr/>
        <p:txBody>
          <a:bodyPr/>
          <a:lstStyle/>
          <a:p>
            <a:r>
              <a:rPr lang="en-US" dirty="0">
                <a:effectLst/>
              </a:rPr>
              <a:t>You may initially target innovators for a new market, since they embrace new solutions, are willing to pay a premium to have them, and are willing to overlook product shortcomings outside the core area of innovation. </a:t>
            </a:r>
          </a:p>
          <a:p>
            <a:r>
              <a:rPr lang="en-US" dirty="0">
                <a:effectLst/>
              </a:rPr>
              <a:t>As you try to gain adoption by additional segments over time, you will discover that they have different needs and preferences—such as increased ease of use, higher reliability, and lower price—that require you to change your product before they will adopt it.</a:t>
            </a:r>
            <a:endParaRPr lang="en-US" dirty="0"/>
          </a:p>
        </p:txBody>
      </p:sp>
    </p:spTree>
    <p:extLst>
      <p:ext uri="{BB962C8B-B14F-4D97-AF65-F5344CB8AC3E}">
        <p14:creationId xmlns:p14="http://schemas.microsoft.com/office/powerpoint/2010/main" val="152385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B09B-40FC-4EC1-B60A-0637AD2B8AAE}"/>
              </a:ext>
            </a:extLst>
          </p:cNvPr>
          <p:cNvSpPr>
            <a:spLocks noGrp="1"/>
          </p:cNvSpPr>
          <p:nvPr>
            <p:ph type="title"/>
          </p:nvPr>
        </p:nvSpPr>
        <p:spPr/>
        <p:txBody>
          <a:bodyPr/>
          <a:lstStyle/>
          <a:p>
            <a:r>
              <a:rPr lang="en-US" dirty="0"/>
              <a:t>Personas</a:t>
            </a:r>
          </a:p>
        </p:txBody>
      </p:sp>
      <p:sp>
        <p:nvSpPr>
          <p:cNvPr id="4" name="Content Placeholder 3">
            <a:extLst>
              <a:ext uri="{FF2B5EF4-FFF2-40B4-BE49-F238E27FC236}">
                <a16:creationId xmlns:a16="http://schemas.microsoft.com/office/drawing/2014/main" id="{0186F783-7B97-47EE-B3E2-607C0BFF34E8}"/>
              </a:ext>
            </a:extLst>
          </p:cNvPr>
          <p:cNvSpPr>
            <a:spLocks noGrp="1"/>
          </p:cNvSpPr>
          <p:nvPr>
            <p:ph idx="1"/>
          </p:nvPr>
        </p:nvSpPr>
        <p:spPr/>
        <p:txBody>
          <a:bodyPr anchor="ctr"/>
          <a:lstStyle/>
          <a:p>
            <a:pPr marL="0" indent="0" algn="ctr" eaLnBrk="0" fontAlgn="base" hangingPunct="0">
              <a:lnSpc>
                <a:spcPct val="100000"/>
              </a:lnSpc>
              <a:spcBef>
                <a:spcPct val="0"/>
              </a:spcBef>
              <a:spcAft>
                <a:spcPct val="0"/>
              </a:spcAft>
              <a:buNone/>
            </a:pPr>
            <a:r>
              <a:rPr lang="en-US" altLang="en-US" dirty="0"/>
              <a:t>This is a hypothetical archetype of your actual users and not real people.</a:t>
            </a:r>
          </a:p>
          <a:p>
            <a:pPr marL="0" indent="0" eaLnBrk="0" fontAlgn="base" hangingPunct="0">
              <a:lnSpc>
                <a:spcPct val="100000"/>
              </a:lnSpc>
              <a:spcBef>
                <a:spcPct val="0"/>
              </a:spcBef>
              <a:spcAft>
                <a:spcPct val="0"/>
              </a:spcAft>
              <a:buNone/>
            </a:pPr>
            <a:endParaRPr lang="en-US" altLang="en-US" dirty="0"/>
          </a:p>
          <a:p>
            <a:pPr marL="0" indent="0" algn="ctr" eaLnBrk="0" fontAlgn="base" hangingPunct="0">
              <a:lnSpc>
                <a:spcPct val="100000"/>
              </a:lnSpc>
              <a:spcBef>
                <a:spcPct val="0"/>
              </a:spcBef>
              <a:spcAft>
                <a:spcPct val="0"/>
              </a:spcAft>
              <a:buNone/>
            </a:pPr>
            <a:r>
              <a:rPr lang="en-US" altLang="en-US" dirty="0"/>
              <a:t>A persona is used to capture your hypotheses about your target customer and help to ensure that everyone in your team that is involved in the product process is building for the same customer. </a:t>
            </a:r>
          </a:p>
          <a:p>
            <a:endParaRPr lang="en-US" dirty="0"/>
          </a:p>
        </p:txBody>
      </p:sp>
    </p:spTree>
    <p:extLst>
      <p:ext uri="{BB962C8B-B14F-4D97-AF65-F5344CB8AC3E}">
        <p14:creationId xmlns:p14="http://schemas.microsoft.com/office/powerpoint/2010/main" val="2019820660"/>
      </p:ext>
    </p:extLst>
  </p:cSld>
  <p:clrMapOvr>
    <a:masterClrMapping/>
  </p:clrMapOvr>
  <mc:AlternateContent xmlns:mc="http://schemas.openxmlformats.org/markup-compatibility/2006" xmlns:p14="http://schemas.microsoft.com/office/powerpoint/2010/main">
    <mc:Choice Requires="p14">
      <p:transition spd="slow" p14:dur="2000" advTm="69994"/>
    </mc:Choice>
    <mc:Fallback xmlns="">
      <p:transition spd="slow" advTm="6999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FCE-DABE-4010-9E6C-4ED5CEC79FE7}"/>
              </a:ext>
            </a:extLst>
          </p:cNvPr>
          <p:cNvSpPr>
            <a:spLocks noGrp="1"/>
          </p:cNvSpPr>
          <p:nvPr>
            <p:ph type="title"/>
          </p:nvPr>
        </p:nvSpPr>
        <p:spPr/>
        <p:txBody>
          <a:bodyPr/>
          <a:lstStyle/>
          <a:p>
            <a:r>
              <a:rPr lang="en-US" dirty="0"/>
              <a:t>Use of Personas to describe the customer</a:t>
            </a:r>
          </a:p>
        </p:txBody>
      </p:sp>
      <p:sp>
        <p:nvSpPr>
          <p:cNvPr id="3" name="Content Placeholder 2">
            <a:extLst>
              <a:ext uri="{FF2B5EF4-FFF2-40B4-BE49-F238E27FC236}">
                <a16:creationId xmlns:a16="http://schemas.microsoft.com/office/drawing/2014/main" id="{09B0260D-2F04-4248-BCC7-A274FDCBF91F}"/>
              </a:ext>
            </a:extLst>
          </p:cNvPr>
          <p:cNvSpPr>
            <a:spLocks noGrp="1"/>
          </p:cNvSpPr>
          <p:nvPr>
            <p:ph idx="1"/>
          </p:nvPr>
        </p:nvSpPr>
        <p:spPr/>
        <p:txBody>
          <a:bodyPr>
            <a:normAutofit lnSpcReduction="10000"/>
          </a:bodyPr>
          <a:lstStyle/>
          <a:p>
            <a:pPr algn="just"/>
            <a:r>
              <a:rPr lang="en-US" dirty="0">
                <a:effectLst/>
              </a:rPr>
              <a:t>Alan Cooper championed the use of personas as part of his “Goal-Directed Design” process. In his book The Inmates are Running the Asylum, he describes personas as “a precise definition of our user and what he wishes to accomplish.” Cooper explains, “personas are not real people” but rather “hypothetical archetypes of actual users.”</a:t>
            </a:r>
          </a:p>
          <a:p>
            <a:pPr algn="just"/>
            <a:r>
              <a:rPr lang="en-US" dirty="0">
                <a:effectLst/>
              </a:rPr>
              <a:t>Personas also help to ensure that everyone in your company who's involved with the product is aligned on the same customer. As with most endeavors involving a large number of people, if you don't write it down, share it, and discuss it, chances are that everyone won't be on the same page. At the end of the day, personas help people on the product team make decisions about which features are important and about how to design the user experience. A good persona empowers everyone on the team with the same solid foundation of information and reasoning.</a:t>
            </a:r>
            <a:endParaRPr lang="en-US" dirty="0"/>
          </a:p>
        </p:txBody>
      </p:sp>
    </p:spTree>
    <p:extLst>
      <p:ext uri="{BB962C8B-B14F-4D97-AF65-F5344CB8AC3E}">
        <p14:creationId xmlns:p14="http://schemas.microsoft.com/office/powerpoint/2010/main" val="3181220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AEC2-0A6E-4F05-88EB-5E836D0C219A}"/>
              </a:ext>
            </a:extLst>
          </p:cNvPr>
          <p:cNvSpPr>
            <a:spLocks noGrp="1"/>
          </p:cNvSpPr>
          <p:nvPr>
            <p:ph type="title"/>
          </p:nvPr>
        </p:nvSpPr>
        <p:spPr/>
        <p:txBody>
          <a:bodyPr/>
          <a:lstStyle/>
          <a:p>
            <a:r>
              <a:rPr lang="en-US" dirty="0"/>
              <a:t>Information a persona should provide</a:t>
            </a:r>
          </a:p>
        </p:txBody>
      </p:sp>
      <p:sp>
        <p:nvSpPr>
          <p:cNvPr id="4" name="Rectangle 1">
            <a:extLst>
              <a:ext uri="{FF2B5EF4-FFF2-40B4-BE49-F238E27FC236}">
                <a16:creationId xmlns:a16="http://schemas.microsoft.com/office/drawing/2014/main" id="{5ACD403E-6A89-4C82-9FAB-DEBD2F807DC7}"/>
              </a:ext>
            </a:extLst>
          </p:cNvPr>
          <p:cNvSpPr>
            <a:spLocks noGrp="1" noChangeArrowheads="1"/>
          </p:cNvSpPr>
          <p:nvPr>
            <p:ph idx="1"/>
          </p:nvPr>
        </p:nvSpPr>
        <p:spPr bwMode="auto">
          <a:xfrm>
            <a:off x="838200" y="1954580"/>
            <a:ext cx="109447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Representative photograph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Quote that conveys what they most care about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Job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Needs/goals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Relevant motivations and attitudes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Related tasks and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Frustrations/pain points with current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Level of expertise/knowledge (in the relevant domain, e.g., level of computer savvy)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Product usage context/environment (e.g., laptop in a loud, busy office or tablet on the couch at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Technology adoption life cycle segment (for your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Any other salient attributes</a:t>
            </a:r>
          </a:p>
        </p:txBody>
      </p:sp>
    </p:spTree>
    <p:extLst>
      <p:ext uri="{BB962C8B-B14F-4D97-AF65-F5344CB8AC3E}">
        <p14:creationId xmlns:p14="http://schemas.microsoft.com/office/powerpoint/2010/main" val="2969465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generated with very high confidence">
            <a:extLst>
              <a:ext uri="{FF2B5EF4-FFF2-40B4-BE49-F238E27FC236}">
                <a16:creationId xmlns:a16="http://schemas.microsoft.com/office/drawing/2014/main" id="{B90EBBB7-528C-4439-A43D-96155AB38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14947"/>
            <a:ext cx="6553545" cy="5636047"/>
          </a:xfrm>
          <a:prstGeom prst="rect">
            <a:avLst/>
          </a:prstGeom>
        </p:spPr>
      </p:pic>
      <p:sp>
        <p:nvSpPr>
          <p:cNvPr id="2" name="Title 1">
            <a:extLst>
              <a:ext uri="{FF2B5EF4-FFF2-40B4-BE49-F238E27FC236}">
                <a16:creationId xmlns:a16="http://schemas.microsoft.com/office/drawing/2014/main" id="{D6948BDD-1838-4AFD-89B1-4164815514A4}"/>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400" kern="1200">
                <a:solidFill>
                  <a:srgbClr val="FFFFFF"/>
                </a:solidFill>
                <a:latin typeface="+mj-lt"/>
                <a:ea typeface="+mj-ea"/>
                <a:cs typeface="+mj-cs"/>
              </a:rPr>
              <a:t>Customer Persona Example</a:t>
            </a:r>
          </a:p>
        </p:txBody>
      </p:sp>
    </p:spTree>
    <p:extLst>
      <p:ext uri="{BB962C8B-B14F-4D97-AF65-F5344CB8AC3E}">
        <p14:creationId xmlns:p14="http://schemas.microsoft.com/office/powerpoint/2010/main" val="1864783576"/>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35EE-E87F-4595-84A3-A54E27CEB95F}"/>
              </a:ext>
            </a:extLst>
          </p:cNvPr>
          <p:cNvSpPr>
            <a:spLocks noGrp="1"/>
          </p:cNvSpPr>
          <p:nvPr>
            <p:ph type="title"/>
          </p:nvPr>
        </p:nvSpPr>
        <p:spPr/>
        <p:txBody>
          <a:bodyPr/>
          <a:lstStyle/>
          <a:p>
            <a:r>
              <a:rPr lang="en-US" dirty="0"/>
              <a:t>How to create personas</a:t>
            </a:r>
          </a:p>
        </p:txBody>
      </p:sp>
      <p:sp>
        <p:nvSpPr>
          <p:cNvPr id="3" name="Content Placeholder 2">
            <a:extLst>
              <a:ext uri="{FF2B5EF4-FFF2-40B4-BE49-F238E27FC236}">
                <a16:creationId xmlns:a16="http://schemas.microsoft.com/office/drawing/2014/main" id="{3328E21B-FDAB-4457-A032-EEABC8524054}"/>
              </a:ext>
            </a:extLst>
          </p:cNvPr>
          <p:cNvSpPr>
            <a:spLocks noGrp="1"/>
          </p:cNvSpPr>
          <p:nvPr>
            <p:ph idx="1"/>
          </p:nvPr>
        </p:nvSpPr>
        <p:spPr/>
        <p:txBody>
          <a:bodyPr>
            <a:normAutofit fontScale="85000" lnSpcReduction="20000"/>
          </a:bodyPr>
          <a:lstStyle/>
          <a:p>
            <a:r>
              <a:rPr lang="en-US" dirty="0"/>
              <a:t>You can gather information by doing customer interviews and surveys. </a:t>
            </a:r>
            <a:r>
              <a:rPr lang="en-US" dirty="0">
                <a:effectLst/>
              </a:rPr>
              <a:t>Talking to customers in one-on-one interviews is the best way to build this knowledge. Once you know the right questions to ask, surveys can help you collect data from many customers at once.</a:t>
            </a:r>
          </a:p>
          <a:p>
            <a:r>
              <a:rPr lang="en-US" dirty="0">
                <a:effectLst/>
              </a:rPr>
              <a:t>When you use survey data, it is critical that you not use averages of the collected data to populate your persona. You want your persona to represent a real person and should not design your product for some nonexistent “average” customer. You can use the aggregate survey data to help ensure your persona represents a meaningful portion of your customer base. Reading through the individual survey responses from people who match your target customer profile can be enlightening.</a:t>
            </a:r>
          </a:p>
          <a:p>
            <a:r>
              <a:rPr lang="en-US" dirty="0">
                <a:effectLst/>
              </a:rPr>
              <a:t>if you are launching a new product or trying to expand to a new target market, you won't have existing customers. You can always use your judgment to make initial hypotheses about your target customer's attributes, and then test those hypotheses by talking to prospective customers who match that profile. </a:t>
            </a:r>
          </a:p>
          <a:p>
            <a:r>
              <a:rPr lang="en-US" dirty="0">
                <a:effectLst/>
              </a:rPr>
              <a:t>As you talk with more customers, you learn more and revise your persona to make it more accurate and robust. Your goal is to iterate until you feel confident that you have identified a target customer with an underserved customer need that you believe you can address. </a:t>
            </a:r>
            <a:endParaRPr lang="en-US" dirty="0"/>
          </a:p>
        </p:txBody>
      </p:sp>
    </p:spTree>
    <p:extLst>
      <p:ext uri="{BB962C8B-B14F-4D97-AF65-F5344CB8AC3E}">
        <p14:creationId xmlns:p14="http://schemas.microsoft.com/office/powerpoint/2010/main" val="1942014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DA36-B204-4FA1-B63D-77B9B3EBE3ED}"/>
              </a:ext>
            </a:extLst>
          </p:cNvPr>
          <p:cNvSpPr>
            <a:spLocks noGrp="1"/>
          </p:cNvSpPr>
          <p:nvPr>
            <p:ph type="title"/>
          </p:nvPr>
        </p:nvSpPr>
        <p:spPr/>
        <p:txBody>
          <a:bodyPr/>
          <a:lstStyle/>
          <a:p>
            <a:r>
              <a:rPr lang="en-US" dirty="0"/>
              <a:t>The problem with personas</a:t>
            </a:r>
          </a:p>
        </p:txBody>
      </p:sp>
      <p:sp>
        <p:nvSpPr>
          <p:cNvPr id="3" name="Content Placeholder 2">
            <a:extLst>
              <a:ext uri="{FF2B5EF4-FFF2-40B4-BE49-F238E27FC236}">
                <a16:creationId xmlns:a16="http://schemas.microsoft.com/office/drawing/2014/main" id="{876DFE77-5EE0-4819-ABE5-D764F66A2F34}"/>
              </a:ext>
            </a:extLst>
          </p:cNvPr>
          <p:cNvSpPr>
            <a:spLocks noGrp="1"/>
          </p:cNvSpPr>
          <p:nvPr>
            <p:ph idx="1"/>
          </p:nvPr>
        </p:nvSpPr>
        <p:spPr/>
        <p:txBody>
          <a:bodyPr>
            <a:normAutofit fontScale="92500"/>
          </a:bodyPr>
          <a:lstStyle/>
          <a:p>
            <a:r>
              <a:rPr lang="en-US" dirty="0">
                <a:effectLst/>
              </a:rPr>
              <a:t>Weak personas can lack key information, be poorly written, or be based purely on speculation versus grounded in real customer data. At the other extreme are personas that contain too many superfluous details that don't add value. To be useful, a persona should be pragmatic and provide useful information that can help inform product design decisions.</a:t>
            </a:r>
          </a:p>
          <a:p>
            <a:r>
              <a:rPr lang="en-US" dirty="0">
                <a:effectLst/>
              </a:rPr>
              <a:t>Developing a persona should not slow down your product process, and you should not spend an inordinate amount of time trying to perfect your initial persona. Instead, you should view it as a first draft that you will revise as you iterate through the process.</a:t>
            </a:r>
          </a:p>
          <a:p>
            <a:r>
              <a:rPr lang="en-US" dirty="0">
                <a:effectLst/>
              </a:rPr>
              <a:t>Even if a persona is well written, the rest of the product team might ignore it. They should be referring to the persona as they make various design decisions and evaluate proposed designs. If your team members aren't using the persona, you should try providing some education about personas, the benefits they provide, and how the team should use them.</a:t>
            </a:r>
            <a:endParaRPr lang="en-US" dirty="0"/>
          </a:p>
        </p:txBody>
      </p:sp>
    </p:spTree>
    <p:extLst>
      <p:ext uri="{BB962C8B-B14F-4D97-AF65-F5344CB8AC3E}">
        <p14:creationId xmlns:p14="http://schemas.microsoft.com/office/powerpoint/2010/main" val="218752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79D9-5CD1-4F7D-9FE0-3A9491140994}"/>
              </a:ext>
            </a:extLst>
          </p:cNvPr>
          <p:cNvSpPr>
            <a:spLocks noGrp="1"/>
          </p:cNvSpPr>
          <p:nvPr>
            <p:ph type="title"/>
          </p:nvPr>
        </p:nvSpPr>
        <p:spPr/>
        <p:txBody>
          <a:bodyPr/>
          <a:lstStyle/>
          <a:p>
            <a:r>
              <a:rPr lang="en-US" dirty="0"/>
              <a:t>We need to move fast</a:t>
            </a:r>
          </a:p>
        </p:txBody>
      </p:sp>
      <p:sp>
        <p:nvSpPr>
          <p:cNvPr id="3" name="Content Placeholder 2">
            <a:extLst>
              <a:ext uri="{FF2B5EF4-FFF2-40B4-BE49-F238E27FC236}">
                <a16:creationId xmlns:a16="http://schemas.microsoft.com/office/drawing/2014/main" id="{291D70A5-4B61-42DA-A095-4369A8A0DE2D}"/>
              </a:ext>
            </a:extLst>
          </p:cNvPr>
          <p:cNvSpPr>
            <a:spLocks noGrp="1"/>
          </p:cNvSpPr>
          <p:nvPr>
            <p:ph idx="1"/>
          </p:nvPr>
        </p:nvSpPr>
        <p:spPr/>
        <p:txBody>
          <a:bodyPr/>
          <a:lstStyle/>
          <a:p>
            <a:r>
              <a:rPr lang="en-US" dirty="0"/>
              <a:t>If we can reduce the time between pivots</a:t>
            </a:r>
          </a:p>
          <a:p>
            <a:r>
              <a:rPr lang="en-US" dirty="0"/>
              <a:t>We can increase our odds of success</a:t>
            </a:r>
          </a:p>
          <a:p>
            <a:r>
              <a:rPr lang="en-US" dirty="0"/>
              <a:t>Before we run out of money (or time)</a:t>
            </a:r>
          </a:p>
        </p:txBody>
      </p:sp>
    </p:spTree>
    <p:extLst>
      <p:ext uri="{BB962C8B-B14F-4D97-AF65-F5344CB8AC3E}">
        <p14:creationId xmlns:p14="http://schemas.microsoft.com/office/powerpoint/2010/main" val="305932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8718-CC70-4B65-9068-C89BEEAC2D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C9AC7-A459-4A5B-899D-AFE2D68C8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063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Do a market segmentation and customer persona for your problem space.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2481032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208871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73C2-EEB7-4123-977C-0F2990547F19}"/>
              </a:ext>
            </a:extLst>
          </p:cNvPr>
          <p:cNvSpPr>
            <a:spLocks noGrp="1"/>
          </p:cNvSpPr>
          <p:nvPr>
            <p:ph type="title"/>
          </p:nvPr>
        </p:nvSpPr>
        <p:spPr/>
        <p:txBody>
          <a:bodyPr/>
          <a:lstStyle/>
          <a:p>
            <a:r>
              <a:rPr lang="en-US" dirty="0"/>
              <a:t>Validated learning: Achieving Failure</a:t>
            </a:r>
          </a:p>
        </p:txBody>
      </p:sp>
      <p:sp>
        <p:nvSpPr>
          <p:cNvPr id="3" name="Content Placeholder 2">
            <a:extLst>
              <a:ext uri="{FF2B5EF4-FFF2-40B4-BE49-F238E27FC236}">
                <a16:creationId xmlns:a16="http://schemas.microsoft.com/office/drawing/2014/main" id="{6FF96A80-2E2A-4E89-97C6-662BA38DEE17}"/>
              </a:ext>
            </a:extLst>
          </p:cNvPr>
          <p:cNvSpPr>
            <a:spLocks noGrp="1"/>
          </p:cNvSpPr>
          <p:nvPr>
            <p:ph idx="1"/>
          </p:nvPr>
        </p:nvSpPr>
        <p:spPr/>
        <p:txBody>
          <a:bodyPr/>
          <a:lstStyle/>
          <a:p>
            <a:r>
              <a:rPr lang="en-US" dirty="0"/>
              <a:t>If we are building something nobody wants, what does it matter if we accomplish it: </a:t>
            </a:r>
          </a:p>
          <a:p>
            <a:pPr lvl="1"/>
            <a:r>
              <a:rPr lang="en-US" dirty="0"/>
              <a:t>On time?</a:t>
            </a:r>
          </a:p>
          <a:p>
            <a:pPr lvl="1"/>
            <a:r>
              <a:rPr lang="en-US" dirty="0"/>
              <a:t>On budget?</a:t>
            </a:r>
          </a:p>
          <a:p>
            <a:pPr lvl="1"/>
            <a:r>
              <a:rPr lang="en-US" dirty="0"/>
              <a:t>With high quality?</a:t>
            </a:r>
          </a:p>
          <a:p>
            <a:pPr lvl="1"/>
            <a:r>
              <a:rPr lang="en-US" dirty="0"/>
              <a:t>With beautiful design?</a:t>
            </a:r>
          </a:p>
          <a:p>
            <a:r>
              <a:rPr lang="en-US" dirty="0"/>
              <a:t>Achieving failure is basically successfully executing a bad plan</a:t>
            </a:r>
          </a:p>
        </p:txBody>
      </p:sp>
    </p:spTree>
    <p:extLst>
      <p:ext uri="{BB962C8B-B14F-4D97-AF65-F5344CB8AC3E}">
        <p14:creationId xmlns:p14="http://schemas.microsoft.com/office/powerpoint/2010/main" val="290089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8C6D-041D-44E8-B5DA-22DAD2BD7576}"/>
              </a:ext>
            </a:extLst>
          </p:cNvPr>
          <p:cNvSpPr>
            <a:spLocks noGrp="1"/>
          </p:cNvSpPr>
          <p:nvPr>
            <p:ph type="title"/>
          </p:nvPr>
        </p:nvSpPr>
        <p:spPr/>
        <p:txBody>
          <a:bodyPr/>
          <a:lstStyle/>
          <a:p>
            <a:r>
              <a:rPr lang="en-US" dirty="0"/>
              <a:t>Build-Measure-Learn</a:t>
            </a:r>
          </a:p>
        </p:txBody>
      </p:sp>
      <p:graphicFrame>
        <p:nvGraphicFramePr>
          <p:cNvPr id="4" name="Content Placeholder 3">
            <a:extLst>
              <a:ext uri="{FF2B5EF4-FFF2-40B4-BE49-F238E27FC236}">
                <a16:creationId xmlns:a16="http://schemas.microsoft.com/office/drawing/2014/main" id="{6D0B7DD6-7935-42CA-BBE8-85476F3CF8EC}"/>
              </a:ext>
            </a:extLst>
          </p:cNvPr>
          <p:cNvGraphicFramePr>
            <a:graphicFrameLocks noGrp="1"/>
          </p:cNvGraphicFramePr>
          <p:nvPr>
            <p:ph idx="1"/>
            <p:extLst>
              <p:ext uri="{D42A27DB-BD31-4B8C-83A1-F6EECF244321}">
                <p14:modId xmlns:p14="http://schemas.microsoft.com/office/powerpoint/2010/main" val="1565992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16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F917-2DB5-4DB8-A23A-96D91E281BC3}"/>
              </a:ext>
            </a:extLst>
          </p:cNvPr>
          <p:cNvSpPr>
            <a:spLocks noGrp="1"/>
          </p:cNvSpPr>
          <p:nvPr>
            <p:ph type="title"/>
          </p:nvPr>
        </p:nvSpPr>
        <p:spPr/>
        <p:txBody>
          <a:bodyPr/>
          <a:lstStyle/>
          <a:p>
            <a:r>
              <a:rPr lang="en-US" dirty="0"/>
              <a:t>Innovation Accounting: The Three Learning Milestones</a:t>
            </a:r>
          </a:p>
        </p:txBody>
      </p:sp>
      <p:sp>
        <p:nvSpPr>
          <p:cNvPr id="3" name="Content Placeholder 2">
            <a:extLst>
              <a:ext uri="{FF2B5EF4-FFF2-40B4-BE49-F238E27FC236}">
                <a16:creationId xmlns:a16="http://schemas.microsoft.com/office/drawing/2014/main" id="{2AB55F0D-0A4D-4C97-8FD4-F2E271642FAD}"/>
              </a:ext>
            </a:extLst>
          </p:cNvPr>
          <p:cNvSpPr>
            <a:spLocks noGrp="1"/>
          </p:cNvSpPr>
          <p:nvPr>
            <p:ph idx="1"/>
          </p:nvPr>
        </p:nvSpPr>
        <p:spPr/>
        <p:txBody>
          <a:bodyPr/>
          <a:lstStyle/>
          <a:p>
            <a:pPr marL="457200" indent="-457200">
              <a:buFont typeface="+mj-lt"/>
              <a:buAutoNum type="arabicPeriod"/>
            </a:pPr>
            <a:r>
              <a:rPr lang="en-US" dirty="0"/>
              <a:t>Establish the baseline</a:t>
            </a:r>
          </a:p>
          <a:p>
            <a:pPr lvl="1"/>
            <a:r>
              <a:rPr lang="en-US" dirty="0"/>
              <a:t>Build a Minimum Viable Product (MVP)</a:t>
            </a:r>
          </a:p>
          <a:p>
            <a:pPr lvl="1"/>
            <a:r>
              <a:rPr lang="en-US" dirty="0"/>
              <a:t>Measure how customers behave right now</a:t>
            </a:r>
          </a:p>
          <a:p>
            <a:pPr marL="457200" indent="-457200">
              <a:buFont typeface="+mj-lt"/>
              <a:buAutoNum type="arabicPeriod"/>
            </a:pPr>
            <a:r>
              <a:rPr lang="en-US" dirty="0"/>
              <a:t>Tune the engine</a:t>
            </a:r>
          </a:p>
          <a:p>
            <a:pPr lvl="1"/>
            <a:r>
              <a:rPr lang="en-US" dirty="0"/>
              <a:t>Experiment to see if we can improve metrics from the baseline towards the ideal</a:t>
            </a:r>
          </a:p>
          <a:p>
            <a:pPr marL="457200" indent="-457200">
              <a:buFont typeface="+mj-lt"/>
              <a:buAutoNum type="arabicPeriod"/>
            </a:pPr>
            <a:r>
              <a:rPr lang="en-US" dirty="0"/>
              <a:t>Pivot or persevere</a:t>
            </a:r>
          </a:p>
          <a:p>
            <a:pPr lvl="1"/>
            <a:r>
              <a:rPr lang="en-US" dirty="0"/>
              <a:t>When experiments reach diminishing returns, it’s time to pivot</a:t>
            </a:r>
          </a:p>
        </p:txBody>
      </p:sp>
    </p:spTree>
    <p:extLst>
      <p:ext uri="{BB962C8B-B14F-4D97-AF65-F5344CB8AC3E}">
        <p14:creationId xmlns:p14="http://schemas.microsoft.com/office/powerpoint/2010/main" val="176613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ABFB-7199-494B-B2FF-939FC297BF53}"/>
              </a:ext>
            </a:extLst>
          </p:cNvPr>
          <p:cNvSpPr>
            <a:spLocks noGrp="1"/>
          </p:cNvSpPr>
          <p:nvPr>
            <p:ph type="ctrTitle"/>
          </p:nvPr>
        </p:nvSpPr>
        <p:spPr/>
        <p:txBody>
          <a:bodyPr/>
          <a:lstStyle/>
          <a:p>
            <a:r>
              <a:rPr lang="en-US" dirty="0"/>
              <a:t>Lean Product Methodology</a:t>
            </a:r>
          </a:p>
        </p:txBody>
      </p:sp>
      <p:sp>
        <p:nvSpPr>
          <p:cNvPr id="5" name="Subtitle 4">
            <a:extLst>
              <a:ext uri="{FF2B5EF4-FFF2-40B4-BE49-F238E27FC236}">
                <a16:creationId xmlns:a16="http://schemas.microsoft.com/office/drawing/2014/main" id="{520B3BA7-EBFD-4F36-A78A-6AD24F37BD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9112098"/>
      </p:ext>
    </p:extLst>
  </p:cSld>
  <p:clrMapOvr>
    <a:masterClrMapping/>
  </p:clrMapOvr>
</p:sld>
</file>

<file path=ppt/theme/theme1.xml><?xml version="1.0" encoding="utf-8"?>
<a:theme xmlns:a="http://schemas.openxmlformats.org/drawingml/2006/main" name="Office Theme">
  <a:themeElements>
    <a:clrScheme name="Rookie">
      <a:dk1>
        <a:srgbClr val="000000"/>
      </a:dk1>
      <a:lt1>
        <a:sysClr val="window" lastClr="FFFFFF"/>
      </a:lt1>
      <a:dk2>
        <a:srgbClr val="39302A"/>
      </a:dk2>
      <a:lt2>
        <a:srgbClr val="E5DEDB"/>
      </a:lt2>
      <a:accent1>
        <a:srgbClr val="FBB439"/>
      </a:accent1>
      <a:accent2>
        <a:srgbClr val="F8931D"/>
      </a:accent2>
      <a:accent3>
        <a:srgbClr val="CE8D3E"/>
      </a:accent3>
      <a:accent4>
        <a:srgbClr val="EC7016"/>
      </a:accent4>
      <a:accent5>
        <a:srgbClr val="76210D"/>
      </a:accent5>
      <a:accent6>
        <a:srgbClr val="EF917B"/>
      </a:accent6>
      <a:hlink>
        <a:srgbClr val="002060"/>
      </a:hlink>
      <a:folHlink>
        <a:srgbClr val="00B0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17166</TotalTime>
  <Words>5073</Words>
  <Application>Microsoft Office PowerPoint</Application>
  <PresentationFormat>Widescreen</PresentationFormat>
  <Paragraphs>324</Paragraphs>
  <Slides>52</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PowerPoint Presentation</vt:lpstr>
      <vt:lpstr>Lean Startup Principles</vt:lpstr>
      <vt:lpstr>Lean Startup Principles</vt:lpstr>
      <vt:lpstr>The Pivot</vt:lpstr>
      <vt:lpstr>We need to move fast</vt:lpstr>
      <vt:lpstr>Validated learning: Achieving Failure</vt:lpstr>
      <vt:lpstr>Build-Measure-Learn</vt:lpstr>
      <vt:lpstr>Innovation Accounting: The Three Learning Milestones</vt:lpstr>
      <vt:lpstr>Lean Product Methodology</vt:lpstr>
      <vt:lpstr>What causes a company’s success/ failure?</vt:lpstr>
      <vt:lpstr>PRODUCT – MARKET FIT</vt:lpstr>
      <vt:lpstr>Think about the products you have used for the last year</vt:lpstr>
      <vt:lpstr>Why then do products fail?</vt:lpstr>
      <vt:lpstr>The Product-Market Fit Pyramid</vt:lpstr>
      <vt:lpstr>1. The Market</vt:lpstr>
      <vt:lpstr>1. What is the size of the mobile network services market in Kenya? 2. What is the market share for each of the mobile network operators in Kenya?</vt:lpstr>
      <vt:lpstr>The Market (contn’d)</vt:lpstr>
      <vt:lpstr>2. The Product</vt:lpstr>
      <vt:lpstr>The Product (contn’d)</vt:lpstr>
      <vt:lpstr>Therefore, Product-Market fit is how….</vt:lpstr>
      <vt:lpstr>Who determines whether you have Product-Market Fit</vt:lpstr>
      <vt:lpstr>The Quicken Story</vt:lpstr>
      <vt:lpstr>The Quicken Story</vt:lpstr>
      <vt:lpstr>You achieve this through the Lean Product Process </vt:lpstr>
      <vt:lpstr>The Lean Product Process has 6 steps</vt:lpstr>
      <vt:lpstr>PROBLEM SPACE versus SOLUTION SPACE</vt:lpstr>
      <vt:lpstr>Solution Space</vt:lpstr>
      <vt:lpstr>Lessons from “The Space Pen Story”</vt:lpstr>
      <vt:lpstr>Ways we can rephrase the problem to avoid being anchored on the pen</vt:lpstr>
      <vt:lpstr>Problems define markets</vt:lpstr>
      <vt:lpstr>Should we listen to customers?</vt:lpstr>
      <vt:lpstr>Customers will not always talk about their problems</vt:lpstr>
      <vt:lpstr>Where does the Problem Space and Solution Space Lie in the Product-Market Fit Pyramid</vt:lpstr>
      <vt:lpstr>“Customers don't care about your solution. They care about their problems.” – Dave Mc Clure (500 Startups)</vt:lpstr>
      <vt:lpstr>Describe your Problem Space (in writing). </vt:lpstr>
      <vt:lpstr>THE LEAN PRODUCT PROCESS </vt:lpstr>
      <vt:lpstr>Determining who will connect with your product is a bit like fishing</vt:lpstr>
      <vt:lpstr>How to segment your target market</vt:lpstr>
      <vt:lpstr>How to segment your target market</vt:lpstr>
      <vt:lpstr>How to segment your target market</vt:lpstr>
      <vt:lpstr>How to segment your target market</vt:lpstr>
      <vt:lpstr>Technology adoption life cycle</vt:lpstr>
      <vt:lpstr>Technology adoption life cycle</vt:lpstr>
      <vt:lpstr>Personas</vt:lpstr>
      <vt:lpstr>Use of Personas to describe the customer</vt:lpstr>
      <vt:lpstr>Information a persona should provide</vt:lpstr>
      <vt:lpstr>Customer Persona Example</vt:lpstr>
      <vt:lpstr>How to create personas</vt:lpstr>
      <vt:lpstr>The problem with personas</vt:lpstr>
      <vt:lpstr>PowerPoint Presentation</vt:lpstr>
      <vt:lpstr>Do a market segmentation and customer persona for your problem space. </vt:lpstr>
      <vt:lpstr>The Lean Product Process has 6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Product Methodology</dc:title>
  <dc:creator>Kellie Murungi</dc:creator>
  <cp:lastModifiedBy>Kellie Murungi</cp:lastModifiedBy>
  <cp:revision>57</cp:revision>
  <dcterms:created xsi:type="dcterms:W3CDTF">2018-05-30T18:06:03Z</dcterms:created>
  <dcterms:modified xsi:type="dcterms:W3CDTF">2021-04-20T08:59:34Z</dcterms:modified>
</cp:coreProperties>
</file>