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2" r:id="rId6"/>
    <p:sldId id="264" r:id="rId7"/>
    <p:sldId id="258" r:id="rId8"/>
    <p:sldId id="259" r:id="rId9"/>
    <p:sldId id="260" r:id="rId10"/>
    <p:sldId id="261" r:id="rId11"/>
  </p:sldIdLst>
  <p:sldSz cx="9144000" cy="5143500"/>
  <p:notesSz cx="6858000" cy="9144000"/>
  <p:embeddedFontLst>
    <p:embeddedFont>
      <p:font typeface="Montserrat" charset="0"/>
      <p:regular r:id="rId15"/>
      <p:bold r:id="rId16"/>
      <p:italic r:id="rId17"/>
      <p:boldItalic r:id="rId18"/>
    </p:embeddedFont>
    <p:embeddedFont>
      <p:font typeface="Lato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d9ccbd220_0_27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d9ccbd220_0_27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d9ccbd220_0_272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d9ccbd220_0_27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d9ccbd220_0_27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d9ccbd220_0_27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0febd976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0febd976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0febd9763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0febd9763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" name="Google Shape;125;p11"/>
          <p:cNvSpPr txBox="1"/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10"/>
          <p:cNvSpPr txBox="1"/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602020204030203"/>
              <a:buChar char="●"/>
              <a:defRPr sz="13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602020204030203"/>
              <a:buChar char="○"/>
              <a:defRPr sz="11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602020204030203"/>
              <a:buChar char="■"/>
              <a:defRPr sz="11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602020204030203"/>
              <a:buChar char="●"/>
              <a:defRPr sz="11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602020204030203"/>
              <a:buChar char="○"/>
              <a:defRPr sz="11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602020204030203"/>
              <a:buChar char="■"/>
              <a:defRPr sz="11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602020204030203"/>
              <a:buChar char="●"/>
              <a:defRPr sz="11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602020204030203"/>
              <a:buChar char="○"/>
              <a:defRPr sz="11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602020204030203"/>
              <a:buChar char="■"/>
              <a:defRPr sz="11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hyperlink" Target="mailto:muhamad.mahmood@uoh.edu.iq&#13;" TargetMode="External"/><Relationship Id="rId3" Type="http://schemas.openxmlformats.org/officeDocument/2006/relationships/hyperlink" Target="mailto:bazhdar.rfcs010@uoh.edu.iq" TargetMode="External"/><Relationship Id="rId2" Type="http://schemas.openxmlformats.org/officeDocument/2006/relationships/hyperlink" Target="mailto:mhamad.aacs033@uoh.edu.iq&#13;" TargetMode="External"/><Relationship Id="rId1" Type="http://schemas.openxmlformats.org/officeDocument/2006/relationships/hyperlink" Target="mailto:lanya.shcs032@uoh.edu.i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83255" y="292735"/>
            <a:ext cx="5703570" cy="1578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b="1"/>
              <a:t>WallStreetBets Stock Prediction Clustering in Stock Market</a:t>
            </a:r>
            <a:endParaRPr b="1"/>
          </a:p>
        </p:txBody>
      </p:sp>
      <p:sp>
        <p:nvSpPr>
          <p:cNvPr id="135" name="Google Shape;135;p13"/>
          <p:cNvSpPr txBox="1"/>
          <p:nvPr>
            <p:ph type="subTitle" idx="1"/>
          </p:nvPr>
        </p:nvSpPr>
        <p:spPr>
          <a:xfrm>
            <a:off x="1071750" y="3238525"/>
            <a:ext cx="7233300" cy="3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By</a:t>
            </a:r>
            <a:r>
              <a:rPr lang="" altLang="en-GB" b="1"/>
              <a:t>:</a:t>
            </a:r>
            <a:r>
              <a:rPr lang="en-GB"/>
              <a:t>  </a:t>
            </a:r>
            <a:r>
              <a:rPr lang="" altLang="en-GB"/>
              <a:t>Lanya Sahdy, Bazhdar Rzgar </a:t>
            </a:r>
            <a:r>
              <a:rPr lang="en-GB"/>
              <a:t>&amp; </a:t>
            </a:r>
            <a:r>
              <a:rPr lang="" altLang="en-GB"/>
              <a:t>Mohamad Ahmad</a:t>
            </a:r>
            <a:endParaRPr lang="" altLang="en-GB"/>
          </a:p>
        </p:txBody>
      </p:sp>
      <p:sp>
        <p:nvSpPr>
          <p:cNvPr id="136" name="Google Shape;136;p13"/>
          <p:cNvSpPr txBox="1"/>
          <p:nvPr>
            <p:ph type="subTitle" idx="1"/>
          </p:nvPr>
        </p:nvSpPr>
        <p:spPr>
          <a:xfrm>
            <a:off x="734400" y="4161225"/>
            <a:ext cx="8045700" cy="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SOEN 471: Big Data Analytics</a:t>
            </a:r>
            <a:br>
              <a:rPr lang="en-GB"/>
            </a:b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" altLang="en-GB" b="1"/>
              <a:t>Supervisor:</a:t>
            </a:r>
            <a:r>
              <a:rPr lang="" altLang="en-GB"/>
              <a:t> </a:t>
            </a:r>
            <a:r>
              <a:rPr lang="en-GB"/>
              <a:t>Dr. </a:t>
            </a:r>
            <a:r>
              <a:rPr lang="" altLang="en-GB"/>
              <a:t>Mhamad Latif</a:t>
            </a:r>
            <a:endParaRPr lang="" alt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/>
              <a:t>Presentation Topics</a:t>
            </a:r>
            <a:endParaRPr sz="3000" b="1"/>
          </a:p>
        </p:txBody>
      </p:sp>
      <p:sp>
        <p:nvSpPr>
          <p:cNvPr id="143" name="Google Shape;143;p14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Introduction</a:t>
            </a:r>
            <a:endParaRPr lang="en-GB"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Problem statement</a:t>
            </a:r>
            <a:endParaRPr lang="en-GB"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Terminology</a:t>
            </a:r>
            <a:endParaRPr lang="en-GB"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" altLang="en-GB" sz="1775"/>
              <a:t>Data Pre-Processing</a:t>
            </a:r>
            <a:endParaRPr lang="" altLang="en-GB" sz="1775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" altLang="en-GB" sz="1775"/>
              <a:t>Model Training</a:t>
            </a:r>
            <a:endParaRPr lang="" altLang="en-GB" sz="1775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" altLang="en-GB" sz="1775"/>
              <a:t>Algorithm Selections</a:t>
            </a:r>
            <a:endParaRPr lang="en-GB"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>
                <a:sym typeface="+mn-ea"/>
              </a:rPr>
              <a:t>Results</a:t>
            </a:r>
            <a:endParaRPr sz="21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 sz="3000" b="1"/>
              <a:t>Introduction</a:t>
            </a:r>
            <a:endParaRPr lang="" altLang="en-US" sz="3000" b="1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US" altLang="en-US" sz="2500">
                <a:sym typeface="+mn-ea"/>
              </a:rPr>
              <a:t>Stock Market</a:t>
            </a:r>
            <a:endParaRPr lang="en-US" altLang="en-US" sz="2500">
              <a:sym typeface="+mn-ea"/>
            </a:endParaRPr>
          </a:p>
          <a:p>
            <a:r>
              <a:rPr lang="" altLang="en-US" sz="2500">
                <a:sym typeface="+mn-ea"/>
              </a:rPr>
              <a:t>S</a:t>
            </a:r>
            <a:r>
              <a:rPr lang="en-US" altLang="en-US" sz="2500">
                <a:sym typeface="+mn-ea"/>
              </a:rPr>
              <a:t>ubreddit  r/wallstreetbets</a:t>
            </a:r>
            <a:endParaRPr lang="en-US" altLang="en-US" sz="2500">
              <a:sym typeface="+mn-ea"/>
            </a:endParaRPr>
          </a:p>
          <a:p>
            <a:pPr lvl="1"/>
            <a:r>
              <a:rPr lang="" altLang="en-US" sz="2115"/>
              <a:t>Finance News</a:t>
            </a:r>
            <a:endParaRPr lang="" altLang="en-US" sz="2115"/>
          </a:p>
          <a:p>
            <a:pPr lvl="1"/>
            <a:r>
              <a:rPr lang="" altLang="en-US" sz="2115"/>
              <a:t>Market Research</a:t>
            </a:r>
            <a:endParaRPr lang="" altLang="en-US" sz="2115"/>
          </a:p>
          <a:p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 sz="3000" b="1"/>
              <a:t>Problem Statement</a:t>
            </a:r>
            <a:endParaRPr lang="" altLang="en-US" sz="3000" b="1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" altLang="en-US" sz="2500"/>
              <a:t>Big Data</a:t>
            </a:r>
            <a:endParaRPr lang="" altLang="en-US" sz="2500"/>
          </a:p>
          <a:p>
            <a:r>
              <a:rPr lang="" altLang="en-US" sz="2500"/>
              <a:t>Select Right Algorithm</a:t>
            </a:r>
            <a:endParaRPr lang="" altLang="en-US"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Data Pre-processing</a:t>
            </a:r>
            <a:endParaRPr lang="en-GB" b="1"/>
          </a:p>
        </p:txBody>
      </p:sp>
      <p:sp>
        <p:nvSpPr>
          <p:cNvPr id="149" name="Google Shape;149;p15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-GB" sz="2500"/>
              <a:t>Data Gathering</a:t>
            </a:r>
            <a:endParaRPr sz="25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GB" sz="1900"/>
              <a:t>Reddit PRAW &amp; Pushshift API, IEXFinanceAPI</a:t>
            </a:r>
            <a:endParaRPr sz="19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-GB" sz="2500"/>
              <a:t>Data Filtering</a:t>
            </a:r>
            <a:endParaRPr sz="25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GB" sz="2100"/>
              <a:t>Spark </a:t>
            </a:r>
            <a:r>
              <a:rPr lang="" altLang="en-GB" sz="2100"/>
              <a:t>NLP</a:t>
            </a:r>
            <a:endParaRPr sz="21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-GB" sz="2500"/>
              <a:t>Data Cleaning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-GB" sz="2100"/>
              <a:t>Spark </a:t>
            </a:r>
            <a:r>
              <a:rPr lang="" altLang="en-GB" sz="2100"/>
              <a:t>NLP</a:t>
            </a:r>
            <a:endParaRPr lang="" altLang="en-GB"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/>
              <a:t>Model Training</a:t>
            </a:r>
            <a:endParaRPr lang="en-GB" sz="3000" b="1"/>
          </a:p>
        </p:txBody>
      </p:sp>
      <p:sp>
        <p:nvSpPr>
          <p:cNvPr id="155" name="Google Shape;155;p16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 b="1"/>
              <a:t>Defining training/test sets</a:t>
            </a:r>
            <a:endParaRPr sz="16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Class 0: &gt; 6% growth = worth to take a look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Class 1: &lt; 6% growth = not worth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Training 70%, Test 30%</a:t>
            </a:r>
            <a:endParaRPr sz="14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 b="1"/>
              <a:t>Pyspark Machine Learning Library: </a:t>
            </a:r>
            <a:r>
              <a:rPr lang="" altLang="en-GB" sz="1600" b="1"/>
              <a:t>BERT, Naive Bayes, NVM, ... etc</a:t>
            </a:r>
            <a:endParaRPr sz="16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Iterations</a:t>
            </a:r>
            <a:endParaRPr sz="140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Smoothing</a:t>
            </a:r>
            <a:endParaRPr sz="140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Multinomial/Complement</a:t>
            </a:r>
            <a:endParaRPr sz="140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Switched training/test sets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/>
              <a:t>Algorithm Selection</a:t>
            </a:r>
            <a:endParaRPr lang="en-GB" sz="3000" b="1"/>
          </a:p>
        </p:txBody>
      </p:sp>
      <p:sp>
        <p:nvSpPr>
          <p:cNvPr id="161" name="Google Shape;161;p17"/>
          <p:cNvSpPr txBox="1"/>
          <p:nvPr>
            <p:ph type="body" idx="1"/>
          </p:nvPr>
        </p:nvSpPr>
        <p:spPr>
          <a:xfrm>
            <a:off x="1297305" y="1139190"/>
            <a:ext cx="7278370" cy="3830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" altLang="en-GB" sz="1700" b="1"/>
              <a:t>BERT</a:t>
            </a:r>
            <a:endParaRPr lang="" altLang="en-GB"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" altLang="en-GB" sz="1435"/>
              <a:t>Good Model</a:t>
            </a:r>
            <a:endParaRPr lang="en-GB" sz="1435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 b="1"/>
              <a:t>Naive-Bayes</a:t>
            </a:r>
            <a:endParaRPr sz="1700" b="1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CountVectorizer (Best)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TF-IDF with HashingTF</a:t>
            </a:r>
            <a:endParaRPr sz="15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 b="1"/>
              <a:t>Clustering</a:t>
            </a:r>
            <a:endParaRPr sz="1700" b="1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PySpark: kmeans++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Scikit-Learn: kmeans++ and Latent Dirichlet Allocation</a:t>
            </a:r>
            <a:endParaRPr sz="15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 b="1"/>
              <a:t>Dimensionality Reduction</a:t>
            </a:r>
            <a:endParaRPr sz="1700" b="1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PCA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TruncateSVD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T-SNE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 b="1"/>
              <a:t>Random Forest</a:t>
            </a:r>
            <a:endParaRPr sz="1500" b="1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" sz="1500"/>
              <a:t>Bad</a:t>
            </a:r>
            <a:r>
              <a:rPr lang="en-GB" sz="1500"/>
              <a:t> </a:t>
            </a:r>
            <a:r>
              <a:rPr lang="" altLang="en-GB" sz="1500"/>
              <a:t>Model</a:t>
            </a:r>
            <a:endParaRPr lang="" altLang="en-GB"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/>
              <a:t>Conclusion</a:t>
            </a:r>
            <a:endParaRPr lang="en-GB" sz="3000" b="1"/>
          </a:p>
        </p:txBody>
      </p:sp>
      <p:sp>
        <p:nvSpPr>
          <p:cNvPr id="167" name="Google Shape;167;p18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Result: </a:t>
            </a:r>
            <a:r>
              <a:rPr lang="" altLang="en-GB" sz="1800"/>
              <a:t>BERT</a:t>
            </a:r>
            <a:r>
              <a:rPr lang="en-GB" sz="1800"/>
              <a:t> classifier able to classify stock research posts as worth looking at or not with </a:t>
            </a:r>
            <a:r>
              <a:rPr lang="" altLang="en-GB" sz="1800"/>
              <a:t>91</a:t>
            </a:r>
            <a:r>
              <a:rPr lang="en-GB" sz="1800"/>
              <a:t>% accuracy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Future goal: </a:t>
            </a:r>
            <a:r>
              <a:rPr lang="" altLang="en-GB" sz="1800"/>
              <a:t>Improve accuracy with I</a:t>
            </a:r>
            <a:r>
              <a:rPr lang="en-GB" sz="1800"/>
              <a:t>mplement this </a:t>
            </a:r>
            <a:r>
              <a:rPr lang="" altLang="en-GB" sz="1800"/>
              <a:t>in the </a:t>
            </a:r>
            <a:r>
              <a:rPr lang="en-GB" sz="1800"/>
              <a:t>website </a:t>
            </a:r>
            <a:r>
              <a:rPr lang="" altLang="en-GB" sz="1800"/>
              <a:t>that people can access it easy.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Email: </a:t>
            </a:r>
            <a:endParaRPr lang="en-GB"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sz="1520"/>
              <a:t>E-mail: </a:t>
            </a:r>
            <a:r>
              <a:rPr sz="1520">
                <a:hlinkClick r:id="rId1" tooltip=""/>
              </a:rPr>
              <a:t>lanya.shcs032@uoh.edu.iq</a:t>
            </a:r>
            <a:endParaRPr sz="152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sz="1520"/>
              <a:t>E-mail: </a:t>
            </a:r>
            <a:r>
              <a:rPr sz="1520">
                <a:hlinkClick r:id="rId2" tooltip=""/>
              </a:rPr>
              <a:t>mhamad.aacs033@uoh.edu.iq</a:t>
            </a:r>
            <a:endParaRPr sz="152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sz="1520"/>
              <a:t>E-mail: </a:t>
            </a:r>
            <a:r>
              <a:rPr sz="1520">
                <a:hlinkClick r:id="rId3" tooltip=""/>
              </a:rPr>
              <a:t>bazhdar.rfcs010@uoh.edu.iq</a:t>
            </a:r>
            <a:endParaRPr sz="152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Thank you Dr. </a:t>
            </a:r>
            <a:r>
              <a:rPr lang="" altLang="en-GB" sz="1800"/>
              <a:t>Mhamad Latif</a:t>
            </a:r>
            <a:endParaRPr lang="" altLang="en-GB"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" altLang="en-GB" sz="1520"/>
              <a:t>E-mail:  </a:t>
            </a:r>
            <a:r>
              <a:rPr lang="" altLang="en-GB" sz="1520">
                <a:hlinkClick r:id="rId4" tooltip=""/>
              </a:rPr>
              <a:t>muhamad.mahmood@uoh.edu.iq</a:t>
            </a:r>
            <a:endParaRPr lang="" altLang="en-GB" sz="15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1409</Words>
  <Application>WPS Presentation</Application>
  <PresentationFormat/>
  <Paragraphs>81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Arial</vt:lpstr>
      <vt:lpstr>Montserrat</vt:lpstr>
      <vt:lpstr>Gubbi</vt:lpstr>
      <vt:lpstr>Lato</vt:lpstr>
      <vt:lpstr>微软雅黑</vt:lpstr>
      <vt:lpstr>Arial Unicode MS</vt:lpstr>
      <vt:lpstr>Times New Roman</vt:lpstr>
      <vt:lpstr>Focus</vt:lpstr>
      <vt:lpstr>( not a recommender system :) )</vt:lpstr>
      <vt:lpstr>Presentation Topics</vt:lpstr>
      <vt:lpstr>PowerPoint 演示文稿</vt:lpstr>
      <vt:lpstr>Introduction</vt:lpstr>
      <vt:lpstr>Data Pre-processing</vt:lpstr>
      <vt:lpstr>Model Training</vt:lpstr>
      <vt:lpstr>Algorithm Selection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WallStreetBets Stock Prediction Clustering in Stock Market</dc:title>
  <dc:creator/>
  <cp:lastModifiedBy>soyanswartz</cp:lastModifiedBy>
  <cp:revision>36</cp:revision>
  <dcterms:created xsi:type="dcterms:W3CDTF">2023-01-19T20:58:15Z</dcterms:created>
  <dcterms:modified xsi:type="dcterms:W3CDTF">2023-01-19T20:58:15Z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