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9" r:id="rId2"/>
    <p:sldId id="257" r:id="rId3"/>
    <p:sldId id="258" r:id="rId4"/>
    <p:sldId id="259" r:id="rId5"/>
    <p:sldId id="260" r:id="rId6"/>
    <p:sldId id="270" r:id="rId7"/>
    <p:sldId id="261" r:id="rId8"/>
    <p:sldId id="262" r:id="rId9"/>
    <p:sldId id="263" r:id="rId10"/>
    <p:sldId id="264" r:id="rId11"/>
    <p:sldId id="271"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154"/>
  </p:normalViewPr>
  <p:slideViewPr>
    <p:cSldViewPr snapToGrid="0">
      <p:cViewPr varScale="1">
        <p:scale>
          <a:sx n="84" d="100"/>
          <a:sy n="84" d="100"/>
        </p:scale>
        <p:origin x="1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ntin Thomasset" userId="b3b641ee71747ee2" providerId="LiveId" clId="{B25F5E6A-6A6D-401E-99C5-DD60BFC6342D}"/>
    <pc:docChg chg="custSel mod addSld delSld modSld modMainMaster">
      <pc:chgData name="Corentin Thomasset" userId="b3b641ee71747ee2" providerId="LiveId" clId="{B25F5E6A-6A6D-401E-99C5-DD60BFC6342D}" dt="2018-11-06T15:40:15.655" v="4989" actId="478"/>
      <pc:docMkLst>
        <pc:docMk/>
      </pc:docMkLst>
      <pc:sldChg chg="addSp delSp modSp add mod setBg setClrOvrMap">
        <pc:chgData name="Corentin Thomasset" userId="b3b641ee71747ee2" providerId="LiveId" clId="{B25F5E6A-6A6D-401E-99C5-DD60BFC6342D}" dt="2018-11-06T15:40:15.655" v="4989" actId="478"/>
        <pc:sldMkLst>
          <pc:docMk/>
          <pc:sldMk cId="1521290181" sldId="256"/>
        </pc:sldMkLst>
        <pc:spChg chg="mod">
          <ac:chgData name="Corentin Thomasset" userId="b3b641ee71747ee2" providerId="LiveId" clId="{B25F5E6A-6A6D-401E-99C5-DD60BFC6342D}" dt="2018-11-06T15:25:09.465" v="4861" actId="207"/>
          <ac:spMkLst>
            <pc:docMk/>
            <pc:sldMk cId="1521290181" sldId="256"/>
            <ac:spMk id="2" creationId="{A42392DE-F7C7-4F5E-A372-2222E0AD890E}"/>
          </ac:spMkLst>
        </pc:spChg>
        <pc:spChg chg="del mod">
          <ac:chgData name="Corentin Thomasset" userId="b3b641ee71747ee2" providerId="LiveId" clId="{B25F5E6A-6A6D-401E-99C5-DD60BFC6342D}" dt="2018-11-06T15:36:40.827" v="4983" actId="478"/>
          <ac:spMkLst>
            <pc:docMk/>
            <pc:sldMk cId="1521290181" sldId="256"/>
            <ac:spMk id="3" creationId="{C369C5E7-E999-4DD3-A4C6-5990DFF22F3B}"/>
          </ac:spMkLst>
        </pc:spChg>
        <pc:spChg chg="add del mod">
          <ac:chgData name="Corentin Thomasset" userId="b3b641ee71747ee2" providerId="LiveId" clId="{B25F5E6A-6A6D-401E-99C5-DD60BFC6342D}" dt="2018-11-06T15:36:42.894" v="4984" actId="478"/>
          <ac:spMkLst>
            <pc:docMk/>
            <pc:sldMk cId="1521290181" sldId="256"/>
            <ac:spMk id="7" creationId="{B3EFD33F-FEDB-40C3-8812-81EEDE1F11D7}"/>
          </ac:spMkLst>
        </pc:spChg>
        <pc:spChg chg="add">
          <ac:chgData name="Corentin Thomasset" userId="b3b641ee71747ee2" providerId="LiveId" clId="{B25F5E6A-6A6D-401E-99C5-DD60BFC6342D}" dt="2018-11-06T15:23:34.643" v="4856" actId="26606"/>
          <ac:spMkLst>
            <pc:docMk/>
            <pc:sldMk cId="1521290181" sldId="256"/>
            <ac:spMk id="10" creationId="{71B2258F-86CA-4D4D-8270-BC05FCDEBFB3}"/>
          </ac:spMkLst>
        </pc:spChg>
        <pc:picChg chg="add del mod ord">
          <ac:chgData name="Corentin Thomasset" userId="b3b641ee71747ee2" providerId="LiveId" clId="{B25F5E6A-6A6D-401E-99C5-DD60BFC6342D}" dt="2018-11-06T15:26:00.039" v="4873" actId="478"/>
          <ac:picMkLst>
            <pc:docMk/>
            <pc:sldMk cId="1521290181" sldId="256"/>
            <ac:picMk id="5" creationId="{8249B875-3FBE-4D57-B9C7-9EC836B86A38}"/>
          </ac:picMkLst>
        </pc:picChg>
        <pc:picChg chg="add del mod">
          <ac:chgData name="Corentin Thomasset" userId="b3b641ee71747ee2" providerId="LiveId" clId="{B25F5E6A-6A6D-401E-99C5-DD60BFC6342D}" dt="2018-11-06T15:40:15.655" v="4989" actId="478"/>
          <ac:picMkLst>
            <pc:docMk/>
            <pc:sldMk cId="1521290181" sldId="256"/>
            <ac:picMk id="9" creationId="{33322362-9C23-4E4D-9B1A-9B5EF49BF66E}"/>
          </ac:picMkLst>
        </pc:picChg>
      </pc:sldChg>
      <pc:sldChg chg="modSp add">
        <pc:chgData name="Corentin Thomasset" userId="b3b641ee71747ee2" providerId="LiveId" clId="{B25F5E6A-6A6D-401E-99C5-DD60BFC6342D}" dt="2018-11-06T15:25:50.386" v="4872" actId="404"/>
        <pc:sldMkLst>
          <pc:docMk/>
          <pc:sldMk cId="3853993061" sldId="257"/>
        </pc:sldMkLst>
        <pc:spChg chg="mod">
          <ac:chgData name="Corentin Thomasset" userId="b3b641ee71747ee2" providerId="LiveId" clId="{B25F5E6A-6A6D-401E-99C5-DD60BFC6342D}" dt="2018-11-06T15:25:50.386" v="4872" actId="404"/>
          <ac:spMkLst>
            <pc:docMk/>
            <pc:sldMk cId="3853993061" sldId="257"/>
            <ac:spMk id="2" creationId="{3E9DAEDE-34D6-4FE0-8C2A-252C98D1A89E}"/>
          </ac:spMkLst>
        </pc:spChg>
        <pc:spChg chg="mod">
          <ac:chgData name="Corentin Thomasset" userId="b3b641ee71747ee2" providerId="LiveId" clId="{B25F5E6A-6A6D-401E-99C5-DD60BFC6342D}" dt="2018-11-06T15:22:44.101" v="4850" actId="207"/>
          <ac:spMkLst>
            <pc:docMk/>
            <pc:sldMk cId="3853993061" sldId="257"/>
            <ac:spMk id="3" creationId="{15D2B7BA-EF44-4645-9F00-4801B63CC410}"/>
          </ac:spMkLst>
        </pc:spChg>
      </pc:sldChg>
      <pc:sldChg chg="modSp add modNotesTx">
        <pc:chgData name="Corentin Thomasset" userId="b3b641ee71747ee2" providerId="LiveId" clId="{B25F5E6A-6A6D-401E-99C5-DD60BFC6342D}" dt="2018-11-06T15:27:56.906" v="4899"/>
        <pc:sldMkLst>
          <pc:docMk/>
          <pc:sldMk cId="3151038654" sldId="258"/>
        </pc:sldMkLst>
        <pc:spChg chg="mod">
          <ac:chgData name="Corentin Thomasset" userId="b3b641ee71747ee2" providerId="LiveId" clId="{B25F5E6A-6A6D-401E-99C5-DD60BFC6342D}" dt="2018-11-06T15:27:56.906" v="4899"/>
          <ac:spMkLst>
            <pc:docMk/>
            <pc:sldMk cId="3151038654" sldId="258"/>
            <ac:spMk id="2" creationId="{7E04078A-A767-404A-B0C0-FB34E01267D1}"/>
          </ac:spMkLst>
        </pc:spChg>
        <pc:spChg chg="mod">
          <ac:chgData name="Corentin Thomasset" userId="b3b641ee71747ee2" providerId="LiveId" clId="{B25F5E6A-6A6D-401E-99C5-DD60BFC6342D}" dt="2018-11-06T15:26:29.633" v="4874" actId="207"/>
          <ac:spMkLst>
            <pc:docMk/>
            <pc:sldMk cId="3151038654" sldId="258"/>
            <ac:spMk id="3" creationId="{F8DDDE1F-43B4-4178-A14D-F91BB7130503}"/>
          </ac:spMkLst>
        </pc:spChg>
      </pc:sldChg>
      <pc:sldChg chg="modSp add">
        <pc:chgData name="Corentin Thomasset" userId="b3b641ee71747ee2" providerId="LiveId" clId="{B25F5E6A-6A6D-401E-99C5-DD60BFC6342D}" dt="2018-11-06T15:27:50.880" v="4897"/>
        <pc:sldMkLst>
          <pc:docMk/>
          <pc:sldMk cId="3141798297" sldId="259"/>
        </pc:sldMkLst>
        <pc:spChg chg="mod">
          <ac:chgData name="Corentin Thomasset" userId="b3b641ee71747ee2" providerId="LiveId" clId="{B25F5E6A-6A6D-401E-99C5-DD60BFC6342D}" dt="2018-11-06T15:27:50.880" v="4897"/>
          <ac:spMkLst>
            <pc:docMk/>
            <pc:sldMk cId="3141798297" sldId="259"/>
            <ac:spMk id="2" creationId="{08F3E59F-3A26-433B-B8FC-83A01B16B281}"/>
          </ac:spMkLst>
        </pc:spChg>
        <pc:spChg chg="mod">
          <ac:chgData name="Corentin Thomasset" userId="b3b641ee71747ee2" providerId="LiveId" clId="{B25F5E6A-6A6D-401E-99C5-DD60BFC6342D}" dt="2018-11-06T15:26:37.706" v="4876" actId="207"/>
          <ac:spMkLst>
            <pc:docMk/>
            <pc:sldMk cId="3141798297" sldId="259"/>
            <ac:spMk id="3" creationId="{D62E1C33-8A0C-411A-8A92-A6D0AFA29718}"/>
          </ac:spMkLst>
        </pc:spChg>
      </pc:sldChg>
      <pc:sldChg chg="modSp add">
        <pc:chgData name="Corentin Thomasset" userId="b3b641ee71747ee2" providerId="LiveId" clId="{B25F5E6A-6A6D-401E-99C5-DD60BFC6342D}" dt="2018-11-06T15:26:46.866" v="4879" actId="207"/>
        <pc:sldMkLst>
          <pc:docMk/>
          <pc:sldMk cId="2449358475" sldId="260"/>
        </pc:sldMkLst>
        <pc:spChg chg="mod">
          <ac:chgData name="Corentin Thomasset" userId="b3b641ee71747ee2" providerId="LiveId" clId="{B25F5E6A-6A6D-401E-99C5-DD60BFC6342D}" dt="2018-11-06T15:26:46.866" v="4879" actId="207"/>
          <ac:spMkLst>
            <pc:docMk/>
            <pc:sldMk cId="2449358475" sldId="260"/>
            <ac:spMk id="2" creationId="{E9E9E3B4-9369-4EC7-8CF7-F0DA46809228}"/>
          </ac:spMkLst>
        </pc:spChg>
        <pc:spChg chg="mod">
          <ac:chgData name="Corentin Thomasset" userId="b3b641ee71747ee2" providerId="LiveId" clId="{B25F5E6A-6A6D-401E-99C5-DD60BFC6342D}" dt="2018-11-06T15:26:44.569" v="4878" actId="207"/>
          <ac:spMkLst>
            <pc:docMk/>
            <pc:sldMk cId="2449358475" sldId="260"/>
            <ac:spMk id="3" creationId="{267DF77F-E601-4A1A-9CCD-F24DA7570136}"/>
          </ac:spMkLst>
        </pc:spChg>
      </pc:sldChg>
      <pc:sldChg chg="modSp add">
        <pc:chgData name="Corentin Thomasset" userId="b3b641ee71747ee2" providerId="LiveId" clId="{B25F5E6A-6A6D-401E-99C5-DD60BFC6342D}" dt="2018-11-06T15:26:52.204" v="4881" actId="207"/>
        <pc:sldMkLst>
          <pc:docMk/>
          <pc:sldMk cId="3820765094" sldId="261"/>
        </pc:sldMkLst>
        <pc:spChg chg="mod">
          <ac:chgData name="Corentin Thomasset" userId="b3b641ee71747ee2" providerId="LiveId" clId="{B25F5E6A-6A6D-401E-99C5-DD60BFC6342D}" dt="2018-11-06T15:26:52.204" v="4881" actId="207"/>
          <ac:spMkLst>
            <pc:docMk/>
            <pc:sldMk cId="3820765094" sldId="261"/>
            <ac:spMk id="2" creationId="{B2CAE5A7-5E13-4392-AAFF-5E63A74553F3}"/>
          </ac:spMkLst>
        </pc:spChg>
        <pc:spChg chg="mod">
          <ac:chgData name="Corentin Thomasset" userId="b3b641ee71747ee2" providerId="LiveId" clId="{B25F5E6A-6A6D-401E-99C5-DD60BFC6342D}" dt="2018-11-06T15:26:50.437" v="4880" actId="207"/>
          <ac:spMkLst>
            <pc:docMk/>
            <pc:sldMk cId="3820765094" sldId="261"/>
            <ac:spMk id="3" creationId="{AA140B27-2B4A-48DC-A214-E65F19F320F2}"/>
          </ac:spMkLst>
        </pc:spChg>
      </pc:sldChg>
      <pc:sldChg chg="modSp add">
        <pc:chgData name="Corentin Thomasset" userId="b3b641ee71747ee2" providerId="LiveId" clId="{B25F5E6A-6A6D-401E-99C5-DD60BFC6342D}" dt="2018-11-06T15:26:56.981" v="4883" actId="207"/>
        <pc:sldMkLst>
          <pc:docMk/>
          <pc:sldMk cId="523988821" sldId="262"/>
        </pc:sldMkLst>
        <pc:spChg chg="mod">
          <ac:chgData name="Corentin Thomasset" userId="b3b641ee71747ee2" providerId="LiveId" clId="{B25F5E6A-6A6D-401E-99C5-DD60BFC6342D}" dt="2018-11-06T15:26:56.981" v="4883" actId="207"/>
          <ac:spMkLst>
            <pc:docMk/>
            <pc:sldMk cId="523988821" sldId="262"/>
            <ac:spMk id="2" creationId="{4C2C1F8B-01DF-4A19-9FAE-B15682A4EBFA}"/>
          </ac:spMkLst>
        </pc:spChg>
        <pc:spChg chg="mod">
          <ac:chgData name="Corentin Thomasset" userId="b3b641ee71747ee2" providerId="LiveId" clId="{B25F5E6A-6A6D-401E-99C5-DD60BFC6342D}" dt="2018-11-06T15:26:55.350" v="4882" actId="207"/>
          <ac:spMkLst>
            <pc:docMk/>
            <pc:sldMk cId="523988821" sldId="262"/>
            <ac:spMk id="3" creationId="{495B8072-767F-4178-AF90-9C0BA26D4E7B}"/>
          </ac:spMkLst>
        </pc:spChg>
      </pc:sldChg>
      <pc:sldChg chg="modSp add">
        <pc:chgData name="Corentin Thomasset" userId="b3b641ee71747ee2" providerId="LiveId" clId="{B25F5E6A-6A6D-401E-99C5-DD60BFC6342D}" dt="2018-11-06T15:27:01.376" v="4885" actId="207"/>
        <pc:sldMkLst>
          <pc:docMk/>
          <pc:sldMk cId="546870553" sldId="263"/>
        </pc:sldMkLst>
        <pc:spChg chg="mod">
          <ac:chgData name="Corentin Thomasset" userId="b3b641ee71747ee2" providerId="LiveId" clId="{B25F5E6A-6A6D-401E-99C5-DD60BFC6342D}" dt="2018-11-06T15:27:01.376" v="4885" actId="207"/>
          <ac:spMkLst>
            <pc:docMk/>
            <pc:sldMk cId="546870553" sldId="263"/>
            <ac:spMk id="2" creationId="{9B112478-BAD8-4CE6-9633-460E22B77BA8}"/>
          </ac:spMkLst>
        </pc:spChg>
        <pc:spChg chg="mod">
          <ac:chgData name="Corentin Thomasset" userId="b3b641ee71747ee2" providerId="LiveId" clId="{B25F5E6A-6A6D-401E-99C5-DD60BFC6342D}" dt="2018-11-06T15:26:59.701" v="4884" actId="207"/>
          <ac:spMkLst>
            <pc:docMk/>
            <pc:sldMk cId="546870553" sldId="263"/>
            <ac:spMk id="3" creationId="{9E9E3D64-F78C-43E2-A3CE-D3E8D2BB7AF6}"/>
          </ac:spMkLst>
        </pc:spChg>
      </pc:sldChg>
      <pc:sldChg chg="modSp add">
        <pc:chgData name="Corentin Thomasset" userId="b3b641ee71747ee2" providerId="LiveId" clId="{B25F5E6A-6A6D-401E-99C5-DD60BFC6342D}" dt="2018-11-06T15:27:06.147" v="4887" actId="207"/>
        <pc:sldMkLst>
          <pc:docMk/>
          <pc:sldMk cId="3906363363" sldId="264"/>
        </pc:sldMkLst>
        <pc:spChg chg="mod">
          <ac:chgData name="Corentin Thomasset" userId="b3b641ee71747ee2" providerId="LiveId" clId="{B25F5E6A-6A6D-401E-99C5-DD60BFC6342D}" dt="2018-11-06T15:27:06.147" v="4887" actId="207"/>
          <ac:spMkLst>
            <pc:docMk/>
            <pc:sldMk cId="3906363363" sldId="264"/>
            <ac:spMk id="2" creationId="{96BB708A-87D7-4BC0-9713-33F05EA5BFD4}"/>
          </ac:spMkLst>
        </pc:spChg>
        <pc:spChg chg="mod">
          <ac:chgData name="Corentin Thomasset" userId="b3b641ee71747ee2" providerId="LiveId" clId="{B25F5E6A-6A6D-401E-99C5-DD60BFC6342D}" dt="2018-11-06T15:27:04.695" v="4886" actId="207"/>
          <ac:spMkLst>
            <pc:docMk/>
            <pc:sldMk cId="3906363363" sldId="264"/>
            <ac:spMk id="3" creationId="{018904ED-3283-4C06-8D81-82431B922C44}"/>
          </ac:spMkLst>
        </pc:spChg>
      </pc:sldChg>
      <pc:sldChg chg="modSp add del">
        <pc:chgData name="Corentin Thomasset" userId="b3b641ee71747ee2" providerId="LiveId" clId="{B25F5E6A-6A6D-401E-99C5-DD60BFC6342D}" dt="2018-11-06T11:33:02.159" v="511" actId="2696"/>
        <pc:sldMkLst>
          <pc:docMk/>
          <pc:sldMk cId="2125139647" sldId="265"/>
        </pc:sldMkLst>
        <pc:spChg chg="mod">
          <ac:chgData name="Corentin Thomasset" userId="b3b641ee71747ee2" providerId="LiveId" clId="{B25F5E6A-6A6D-401E-99C5-DD60BFC6342D}" dt="2018-11-06T11:22:58.237" v="426" actId="20577"/>
          <ac:spMkLst>
            <pc:docMk/>
            <pc:sldMk cId="2125139647" sldId="265"/>
            <ac:spMk id="2" creationId="{EA903522-3C40-4B6A-AFB6-D6A60502EB55}"/>
          </ac:spMkLst>
        </pc:spChg>
      </pc:sldChg>
      <pc:sldChg chg="modSp add">
        <pc:chgData name="Corentin Thomasset" userId="b3b641ee71747ee2" providerId="LiveId" clId="{B25F5E6A-6A6D-401E-99C5-DD60BFC6342D}" dt="2018-11-06T15:27:10.429" v="4889" actId="207"/>
        <pc:sldMkLst>
          <pc:docMk/>
          <pc:sldMk cId="1809747986" sldId="266"/>
        </pc:sldMkLst>
        <pc:spChg chg="mod">
          <ac:chgData name="Corentin Thomasset" userId="b3b641ee71747ee2" providerId="LiveId" clId="{B25F5E6A-6A6D-401E-99C5-DD60BFC6342D}" dt="2018-11-06T15:27:10.429" v="4889" actId="207"/>
          <ac:spMkLst>
            <pc:docMk/>
            <pc:sldMk cId="1809747986" sldId="266"/>
            <ac:spMk id="2" creationId="{ACAF49F6-BA0C-42C9-87D3-632B24C02F1C}"/>
          </ac:spMkLst>
        </pc:spChg>
        <pc:spChg chg="mod">
          <ac:chgData name="Corentin Thomasset" userId="b3b641ee71747ee2" providerId="LiveId" clId="{B25F5E6A-6A6D-401E-99C5-DD60BFC6342D}" dt="2018-11-06T15:27:08.903" v="4888" actId="207"/>
          <ac:spMkLst>
            <pc:docMk/>
            <pc:sldMk cId="1809747986" sldId="266"/>
            <ac:spMk id="3" creationId="{BA6ADA2E-A2A5-4914-B3EC-C7DDE4C01A08}"/>
          </ac:spMkLst>
        </pc:spChg>
      </pc:sldChg>
      <pc:sldChg chg="modSp add">
        <pc:chgData name="Corentin Thomasset" userId="b3b641ee71747ee2" providerId="LiveId" clId="{B25F5E6A-6A6D-401E-99C5-DD60BFC6342D}" dt="2018-11-06T15:27:19.033" v="4891" actId="207"/>
        <pc:sldMkLst>
          <pc:docMk/>
          <pc:sldMk cId="2690667481" sldId="267"/>
        </pc:sldMkLst>
        <pc:spChg chg="mod">
          <ac:chgData name="Corentin Thomasset" userId="b3b641ee71747ee2" providerId="LiveId" clId="{B25F5E6A-6A6D-401E-99C5-DD60BFC6342D}" dt="2018-11-06T15:27:17.376" v="4890" actId="207"/>
          <ac:spMkLst>
            <pc:docMk/>
            <pc:sldMk cId="2690667481" sldId="267"/>
            <ac:spMk id="2" creationId="{ACAF49F6-BA0C-42C9-87D3-632B24C02F1C}"/>
          </ac:spMkLst>
        </pc:spChg>
        <pc:spChg chg="mod">
          <ac:chgData name="Corentin Thomasset" userId="b3b641ee71747ee2" providerId="LiveId" clId="{B25F5E6A-6A6D-401E-99C5-DD60BFC6342D}" dt="2018-11-06T15:27:19.033" v="4891" actId="207"/>
          <ac:spMkLst>
            <pc:docMk/>
            <pc:sldMk cId="2690667481" sldId="267"/>
            <ac:spMk id="3" creationId="{BA6ADA2E-A2A5-4914-B3EC-C7DDE4C01A08}"/>
          </ac:spMkLst>
        </pc:spChg>
      </pc:sldChg>
      <pc:sldChg chg="modSp add">
        <pc:chgData name="Corentin Thomasset" userId="b3b641ee71747ee2" providerId="LiveId" clId="{B25F5E6A-6A6D-401E-99C5-DD60BFC6342D}" dt="2018-11-06T15:27:23.073" v="4892" actId="207"/>
        <pc:sldMkLst>
          <pc:docMk/>
          <pc:sldMk cId="3042675688" sldId="268"/>
        </pc:sldMkLst>
        <pc:spChg chg="mod">
          <ac:chgData name="Corentin Thomasset" userId="b3b641ee71747ee2" providerId="LiveId" clId="{B25F5E6A-6A6D-401E-99C5-DD60BFC6342D}" dt="2018-11-06T15:27:23.073" v="4892" actId="207"/>
          <ac:spMkLst>
            <pc:docMk/>
            <pc:sldMk cId="3042675688" sldId="268"/>
            <ac:spMk id="2" creationId="{CAC44D5F-D892-4496-802C-5F788E8439DC}"/>
          </ac:spMkLst>
        </pc:spChg>
      </pc:sldChg>
      <pc:sldMasterChg chg="setBg modSldLayout">
        <pc:chgData name="Corentin Thomasset" userId="b3b641ee71747ee2" providerId="LiveId" clId="{B25F5E6A-6A6D-401E-99C5-DD60BFC6342D}" dt="2018-11-06T15:22:27.164" v="4849"/>
        <pc:sldMasterMkLst>
          <pc:docMk/>
          <pc:sldMasterMk cId="967014659" sldId="2147483648"/>
        </pc:sldMasterMkLst>
        <pc:sldLayoutChg chg="setBg">
          <pc:chgData name="Corentin Thomasset" userId="b3b641ee71747ee2" providerId="LiveId" clId="{B25F5E6A-6A6D-401E-99C5-DD60BFC6342D}" dt="2018-11-06T15:22:27.164" v="4849"/>
          <pc:sldLayoutMkLst>
            <pc:docMk/>
            <pc:sldMasterMk cId="967014659" sldId="2147483648"/>
            <pc:sldLayoutMk cId="3380559095" sldId="2147483649"/>
          </pc:sldLayoutMkLst>
        </pc:sldLayoutChg>
        <pc:sldLayoutChg chg="setBg">
          <pc:chgData name="Corentin Thomasset" userId="b3b641ee71747ee2" providerId="LiveId" clId="{B25F5E6A-6A6D-401E-99C5-DD60BFC6342D}" dt="2018-11-06T15:22:27.164" v="4849"/>
          <pc:sldLayoutMkLst>
            <pc:docMk/>
            <pc:sldMasterMk cId="967014659" sldId="2147483648"/>
            <pc:sldLayoutMk cId="777942692" sldId="2147483650"/>
          </pc:sldLayoutMkLst>
        </pc:sldLayoutChg>
        <pc:sldLayoutChg chg="setBg">
          <pc:chgData name="Corentin Thomasset" userId="b3b641ee71747ee2" providerId="LiveId" clId="{B25F5E6A-6A6D-401E-99C5-DD60BFC6342D}" dt="2018-11-06T15:22:27.164" v="4849"/>
          <pc:sldLayoutMkLst>
            <pc:docMk/>
            <pc:sldMasterMk cId="967014659" sldId="2147483648"/>
            <pc:sldLayoutMk cId="2752890485" sldId="2147483651"/>
          </pc:sldLayoutMkLst>
        </pc:sldLayoutChg>
        <pc:sldLayoutChg chg="setBg">
          <pc:chgData name="Corentin Thomasset" userId="b3b641ee71747ee2" providerId="LiveId" clId="{B25F5E6A-6A6D-401E-99C5-DD60BFC6342D}" dt="2018-11-06T15:22:27.164" v="4849"/>
          <pc:sldLayoutMkLst>
            <pc:docMk/>
            <pc:sldMasterMk cId="967014659" sldId="2147483648"/>
            <pc:sldLayoutMk cId="2062020877" sldId="2147483652"/>
          </pc:sldLayoutMkLst>
        </pc:sldLayoutChg>
        <pc:sldLayoutChg chg="setBg">
          <pc:chgData name="Corentin Thomasset" userId="b3b641ee71747ee2" providerId="LiveId" clId="{B25F5E6A-6A6D-401E-99C5-DD60BFC6342D}" dt="2018-11-06T15:22:27.164" v="4849"/>
          <pc:sldLayoutMkLst>
            <pc:docMk/>
            <pc:sldMasterMk cId="967014659" sldId="2147483648"/>
            <pc:sldLayoutMk cId="3707868691" sldId="2147483653"/>
          </pc:sldLayoutMkLst>
        </pc:sldLayoutChg>
        <pc:sldLayoutChg chg="setBg">
          <pc:chgData name="Corentin Thomasset" userId="b3b641ee71747ee2" providerId="LiveId" clId="{B25F5E6A-6A6D-401E-99C5-DD60BFC6342D}" dt="2018-11-06T15:22:27.164" v="4849"/>
          <pc:sldLayoutMkLst>
            <pc:docMk/>
            <pc:sldMasterMk cId="967014659" sldId="2147483648"/>
            <pc:sldLayoutMk cId="2981441444" sldId="2147483654"/>
          </pc:sldLayoutMkLst>
        </pc:sldLayoutChg>
        <pc:sldLayoutChg chg="setBg">
          <pc:chgData name="Corentin Thomasset" userId="b3b641ee71747ee2" providerId="LiveId" clId="{B25F5E6A-6A6D-401E-99C5-DD60BFC6342D}" dt="2018-11-06T15:22:27.164" v="4849"/>
          <pc:sldLayoutMkLst>
            <pc:docMk/>
            <pc:sldMasterMk cId="967014659" sldId="2147483648"/>
            <pc:sldLayoutMk cId="2844237176" sldId="2147483655"/>
          </pc:sldLayoutMkLst>
        </pc:sldLayoutChg>
        <pc:sldLayoutChg chg="setBg">
          <pc:chgData name="Corentin Thomasset" userId="b3b641ee71747ee2" providerId="LiveId" clId="{B25F5E6A-6A6D-401E-99C5-DD60BFC6342D}" dt="2018-11-06T15:22:27.164" v="4849"/>
          <pc:sldLayoutMkLst>
            <pc:docMk/>
            <pc:sldMasterMk cId="967014659" sldId="2147483648"/>
            <pc:sldLayoutMk cId="3855058522" sldId="2147483656"/>
          </pc:sldLayoutMkLst>
        </pc:sldLayoutChg>
        <pc:sldLayoutChg chg="setBg">
          <pc:chgData name="Corentin Thomasset" userId="b3b641ee71747ee2" providerId="LiveId" clId="{B25F5E6A-6A6D-401E-99C5-DD60BFC6342D}" dt="2018-11-06T15:22:27.164" v="4849"/>
          <pc:sldLayoutMkLst>
            <pc:docMk/>
            <pc:sldMasterMk cId="967014659" sldId="2147483648"/>
            <pc:sldLayoutMk cId="3633193813" sldId="2147483657"/>
          </pc:sldLayoutMkLst>
        </pc:sldLayoutChg>
        <pc:sldLayoutChg chg="setBg">
          <pc:chgData name="Corentin Thomasset" userId="b3b641ee71747ee2" providerId="LiveId" clId="{B25F5E6A-6A6D-401E-99C5-DD60BFC6342D}" dt="2018-11-06T15:22:27.164" v="4849"/>
          <pc:sldLayoutMkLst>
            <pc:docMk/>
            <pc:sldMasterMk cId="967014659" sldId="2147483648"/>
            <pc:sldLayoutMk cId="3602250055" sldId="2147483658"/>
          </pc:sldLayoutMkLst>
        </pc:sldLayoutChg>
        <pc:sldLayoutChg chg="setBg">
          <pc:chgData name="Corentin Thomasset" userId="b3b641ee71747ee2" providerId="LiveId" clId="{B25F5E6A-6A6D-401E-99C5-DD60BFC6342D}" dt="2018-11-06T15:22:27.164" v="4849"/>
          <pc:sldLayoutMkLst>
            <pc:docMk/>
            <pc:sldMasterMk cId="967014659" sldId="2147483648"/>
            <pc:sldLayoutMk cId="137305781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78949-CD02-422B-8C9C-1F5115F7DF30}" type="datetimeFigureOut">
              <a:rPr lang="fr-FR" smtClean="0"/>
              <a:t>09/11/2018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CB6EC-2C58-4EB5-9640-59AC6B663861}" type="slidenum">
              <a:rPr lang="fr-FR" smtClean="0"/>
              <a:t>‹N°›</a:t>
            </a:fld>
            <a:endParaRPr lang="fr-FR"/>
          </a:p>
        </p:txBody>
      </p:sp>
    </p:spTree>
    <p:extLst>
      <p:ext uri="{BB962C8B-B14F-4D97-AF65-F5344CB8AC3E}">
        <p14:creationId xmlns:p14="http://schemas.microsoft.com/office/powerpoint/2010/main" val="167052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r>
              <a:rPr lang="en-US" dirty="0"/>
              <a:t>Highly secured, air-gapped network.</a:t>
            </a:r>
          </a:p>
          <a:p>
            <a:r>
              <a:rPr lang="en-US" dirty="0"/>
              <a:t>No internet: No third party library / software can be installed.</a:t>
            </a:r>
          </a:p>
          <a:p>
            <a:r>
              <a:rPr lang="en-US" dirty="0"/>
              <a:t>No admin rights: No installation, No </a:t>
            </a:r>
            <a:r>
              <a:rPr lang="en-US" dirty="0" err="1"/>
              <a:t>sudo</a:t>
            </a:r>
            <a:r>
              <a:rPr lang="en-US" dirty="0"/>
              <a:t>, We consider an out-of-box set-up where only pre-installed are available to use.</a:t>
            </a:r>
          </a:p>
          <a:p>
            <a:r>
              <a:rPr lang="en-US" dirty="0"/>
              <a:t>Wireless connections are potentially monitored.</a:t>
            </a:r>
          </a:p>
          <a:p>
            <a:r>
              <a:rPr lang="en-US" dirty="0"/>
              <a:t>Security screening prevent employees from bringing exterior devices inside the protected area.</a:t>
            </a:r>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2</a:t>
            </a:fld>
            <a:endParaRPr lang="fr-FR"/>
          </a:p>
        </p:txBody>
      </p:sp>
    </p:spTree>
    <p:extLst>
      <p:ext uri="{BB962C8B-B14F-4D97-AF65-F5344CB8AC3E}">
        <p14:creationId xmlns:p14="http://schemas.microsoft.com/office/powerpoint/2010/main" val="86743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r>
              <a:rPr lang="en-US" dirty="0"/>
              <a:t>Almost impossible to restraint to a given group of users.</a:t>
            </a:r>
          </a:p>
          <a:p>
            <a:r>
              <a:rPr lang="en-US" dirty="0"/>
              <a:t>Can be sniffed using appropriate hardware. Consider anyone close enough to be able to see unencrypted traffic.</a:t>
            </a:r>
          </a:p>
          <a:p>
            <a:r>
              <a:rPr lang="en-US" dirty="0"/>
              <a:t>Close enough for BLE is up to 100m.</a:t>
            </a:r>
          </a:p>
          <a:p>
            <a:r>
              <a:rPr lang="en-US" dirty="0"/>
              <a:t>Varies with the Bluetooth adapter. Laptops and workstations have class 1 adapters (intended range 100m).</a:t>
            </a:r>
          </a:p>
          <a:p>
            <a:r>
              <a:rPr lang="en-US" dirty="0"/>
              <a:t>New Bluetooth 5 extend range up to 400m (1km outdoor free field)</a:t>
            </a:r>
          </a:p>
          <a:p>
            <a:pPr marL="171450" indent="-171450">
              <a:buFontTx/>
              <a:buChar char="-"/>
            </a:pPr>
            <a:endParaRPr lang="fr-FR" dirty="0"/>
          </a:p>
          <a:p>
            <a:pPr marL="171450" indent="-171450">
              <a:buFontTx/>
              <a:buChar char="-"/>
            </a:pPr>
            <a:r>
              <a:rPr lang="fr-FR" dirty="0"/>
              <a:t>https://www.sans.edu/cyber-research/security-laboratory/article/bluetooth</a:t>
            </a:r>
          </a:p>
          <a:p>
            <a:pPr marL="171450" indent="-171450">
              <a:buFontTx/>
              <a:buChar char="-"/>
            </a:pPr>
            <a:r>
              <a:rPr lang="fr-FR" dirty="0"/>
              <a:t>https://blog.nordicsemi.com/getconnected/things-you-should-know-about-bluetooth-range</a:t>
            </a:r>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3</a:t>
            </a:fld>
            <a:endParaRPr lang="fr-FR"/>
          </a:p>
        </p:txBody>
      </p:sp>
    </p:spTree>
    <p:extLst>
      <p:ext uri="{BB962C8B-B14F-4D97-AF65-F5344CB8AC3E}">
        <p14:creationId xmlns:p14="http://schemas.microsoft.com/office/powerpoint/2010/main" val="2329797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Method to covertly exfiltrate data over IoT devices Bluetooth connections.</a:t>
            </a:r>
          </a:p>
          <a:p>
            <a:r>
              <a:rPr lang="en-US" dirty="0"/>
              <a:t> The principle is simple : the attacker sends Bluetooth packets with a hidden data payload to the IoT device and anyone within the emission range can sniff the connection and recover the data as this traffic is unencrypted.</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4</a:t>
            </a:fld>
            <a:endParaRPr lang="fr-FR"/>
          </a:p>
        </p:txBody>
      </p:sp>
    </p:spTree>
    <p:extLst>
      <p:ext uri="{BB962C8B-B14F-4D97-AF65-F5344CB8AC3E}">
        <p14:creationId xmlns:p14="http://schemas.microsoft.com/office/powerpoint/2010/main" val="206080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use steganography to hide data in the Bluetooth commands used to control the bulb.</a:t>
            </a:r>
          </a:p>
          <a:p>
            <a:r>
              <a:rPr lang="en-US" dirty="0"/>
              <a:t>The payload is embedded in the least significant bits of each color channel in legitimate color change commands : No suspicious commands on the network layer !</a:t>
            </a:r>
          </a:p>
          <a:p>
            <a:r>
              <a:rPr lang="en-US" dirty="0"/>
              <a:t>When using the 4 least significant bits of each color channel, the resulting bulb’s color change is almost unnoticeable and allows to exfiltrate 12 bits of data per Bluetooth command while remaining unsuspicious on the network level. </a:t>
            </a:r>
          </a:p>
          <a:p>
            <a:r>
              <a:rPr lang="en-US" dirty="0"/>
              <a:t>To be even more stealthy, the attacker can also delay each command to evade detection and lower the number of bits used to encode data in each color channel. In our final solution we have added an extra encryption layer to make sure the payload can’t be recovered if commands were intercepted. </a:t>
            </a:r>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5</a:t>
            </a:fld>
            <a:endParaRPr lang="fr-FR"/>
          </a:p>
        </p:txBody>
      </p:sp>
    </p:spTree>
    <p:extLst>
      <p:ext uri="{BB962C8B-B14F-4D97-AF65-F5344CB8AC3E}">
        <p14:creationId xmlns:p14="http://schemas.microsoft.com/office/powerpoint/2010/main" val="296823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even more stealthy, the attacker can also delay each command to evade detection and lower the number of bits used to encode data in each color channel. In our final solution we have added an extra encryption layer to make sure the payload can’t be recovered if commands were intercepted. </a:t>
            </a:r>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6</a:t>
            </a:fld>
            <a:endParaRPr lang="fr-FR"/>
          </a:p>
        </p:txBody>
      </p:sp>
    </p:spTree>
    <p:extLst>
      <p:ext uri="{BB962C8B-B14F-4D97-AF65-F5344CB8AC3E}">
        <p14:creationId xmlns:p14="http://schemas.microsoft.com/office/powerpoint/2010/main" val="4178443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Thanks to the new Web Bluetooth API, recent web browsers can interact natively with BLE devices.</a:t>
            </a:r>
          </a:p>
          <a:p>
            <a:r>
              <a:rPr lang="en-US" dirty="0"/>
              <a:t>Simple : Just a few lines of </a:t>
            </a:r>
            <a:r>
              <a:rPr lang="en-US" dirty="0" err="1"/>
              <a:t>javascript</a:t>
            </a:r>
            <a:r>
              <a:rPr lang="en-US" dirty="0"/>
              <a:t> (~10 lines).</a:t>
            </a:r>
          </a:p>
          <a:p>
            <a:r>
              <a:rPr lang="en-US" dirty="0"/>
              <a:t>We can build a web app to control the bulb</a:t>
            </a:r>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8</a:t>
            </a:fld>
            <a:endParaRPr lang="fr-FR"/>
          </a:p>
        </p:txBody>
      </p:sp>
    </p:spTree>
    <p:extLst>
      <p:ext uri="{BB962C8B-B14F-4D97-AF65-F5344CB8AC3E}">
        <p14:creationId xmlns:p14="http://schemas.microsoft.com/office/powerpoint/2010/main" val="330905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 internet, no admin rights, no third party library required.</a:t>
            </a:r>
          </a:p>
          <a:p>
            <a:r>
              <a:rPr lang="en-US" dirty="0"/>
              <a:t>Web browser are present by default on all smartphones, tablets, laptops, workstations.</a:t>
            </a:r>
          </a:p>
          <a:p>
            <a:r>
              <a:rPr lang="en-US" dirty="0"/>
              <a:t>Web browser are used even in air-gapped networks to access intranet resources.</a:t>
            </a:r>
          </a:p>
          <a:p>
            <a:r>
              <a:rPr lang="en-US" dirty="0"/>
              <a:t>The app source code is so simple it can be printed as a QR-Code to bypass TSA like security screenings.</a:t>
            </a:r>
          </a:p>
          <a:p>
            <a:r>
              <a:rPr lang="en-US" dirty="0"/>
              <a:t>Can be deployed as a fake Magic Blue Control app for smartphones.</a:t>
            </a:r>
          </a:p>
          <a:p>
            <a:r>
              <a:rPr lang="en-US" dirty="0"/>
              <a:t>Can be loaded and used later even without an internet connection.</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9</a:t>
            </a:fld>
            <a:endParaRPr lang="fr-FR"/>
          </a:p>
        </p:txBody>
      </p:sp>
    </p:spTree>
    <p:extLst>
      <p:ext uri="{BB962C8B-B14F-4D97-AF65-F5344CB8AC3E}">
        <p14:creationId xmlns:p14="http://schemas.microsoft.com/office/powerpoint/2010/main" val="90925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 internet, no admin rights, no third party library required.</a:t>
            </a:r>
          </a:p>
          <a:p>
            <a:r>
              <a:rPr lang="en-US" dirty="0"/>
              <a:t>Web browser are present by default on all smartphones, tablets, laptops, workstations.</a:t>
            </a:r>
          </a:p>
          <a:p>
            <a:r>
              <a:rPr lang="en-US" dirty="0"/>
              <a:t>Web browser are used even in air-gapped networks to access intranet resources.</a:t>
            </a:r>
          </a:p>
          <a:p>
            <a:r>
              <a:rPr lang="en-US" dirty="0"/>
              <a:t>The app source code is so simple it can be printed as a QR-Code to bypass TSA like security screenings.</a:t>
            </a:r>
          </a:p>
          <a:p>
            <a:r>
              <a:rPr lang="en-US" dirty="0"/>
              <a:t>Can be deployed as a fake Magic Blue Control app for smartphones.</a:t>
            </a:r>
          </a:p>
          <a:p>
            <a:r>
              <a:rPr lang="en-US" dirty="0"/>
              <a:t>Can be loaded and used later even without an internet connection.</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317CB6EC-2C58-4EB5-9640-59AC6B663861}" type="slidenum">
              <a:rPr lang="fr-FR" smtClean="0"/>
              <a:t>11</a:t>
            </a:fld>
            <a:endParaRPr lang="fr-FR"/>
          </a:p>
        </p:txBody>
      </p:sp>
    </p:spTree>
    <p:extLst>
      <p:ext uri="{BB962C8B-B14F-4D97-AF65-F5344CB8AC3E}">
        <p14:creationId xmlns:p14="http://schemas.microsoft.com/office/powerpoint/2010/main" val="158969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E771220-D6F2-4762-9446-9C7BDF6B07C1}" type="datetimeFigureOut">
              <a:rPr lang="fr-FR" smtClean="0"/>
              <a:t>09/11/2018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54015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E771220-D6F2-4762-9446-9C7BDF6B07C1}" type="datetimeFigureOut">
              <a:rPr lang="fr-FR" smtClean="0"/>
              <a:t>09/11/2018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211129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E771220-D6F2-4762-9446-9C7BDF6B07C1}" type="datetimeFigureOut">
              <a:rPr lang="fr-FR" smtClean="0"/>
              <a:t>09/11/2018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349472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E771220-D6F2-4762-9446-9C7BDF6B07C1}" type="datetimeFigureOut">
              <a:rPr lang="fr-FR" smtClean="0"/>
              <a:t>09/11/2018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158421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E771220-D6F2-4762-9446-9C7BDF6B07C1}" type="datetimeFigureOut">
              <a:rPr lang="fr-FR" smtClean="0"/>
              <a:t>09/11/2018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114932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FE771220-D6F2-4762-9446-9C7BDF6B07C1}" type="datetimeFigureOut">
              <a:rPr lang="fr-FR" smtClean="0"/>
              <a:t>09/11/2018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91780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FE771220-D6F2-4762-9446-9C7BDF6B07C1}" type="datetimeFigureOut">
              <a:rPr lang="fr-FR" smtClean="0"/>
              <a:t>09/11/2018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47922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E771220-D6F2-4762-9446-9C7BDF6B07C1}" type="datetimeFigureOut">
              <a:rPr lang="fr-FR" smtClean="0"/>
              <a:t>09/11/2018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369402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71220-D6F2-4762-9446-9C7BDF6B07C1}" type="datetimeFigureOut">
              <a:rPr lang="fr-FR" smtClean="0"/>
              <a:t>09/11/2018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13381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FE771220-D6F2-4762-9446-9C7BDF6B07C1}" type="datetimeFigureOut">
              <a:rPr lang="fr-FR" smtClean="0"/>
              <a:t>09/11/2018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223167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FE771220-D6F2-4762-9446-9C7BDF6B07C1}" type="datetimeFigureOut">
              <a:rPr lang="fr-FR" smtClean="0"/>
              <a:t>09/11/2018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8ABA4E-009E-48FC-9BD7-358A4242EC6C}" type="slidenum">
              <a:rPr lang="fr-FR" smtClean="0"/>
              <a:t>‹N°›</a:t>
            </a:fld>
            <a:endParaRPr lang="fr-FR"/>
          </a:p>
        </p:txBody>
      </p:sp>
    </p:spTree>
    <p:extLst>
      <p:ext uri="{BB962C8B-B14F-4D97-AF65-F5344CB8AC3E}">
        <p14:creationId xmlns:p14="http://schemas.microsoft.com/office/powerpoint/2010/main" val="98058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71220-D6F2-4762-9446-9C7BDF6B07C1}" type="datetimeFigureOut">
              <a:rPr lang="fr-FR" smtClean="0"/>
              <a:t>09/11/2018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ABA4E-009E-48FC-9BD7-358A4242EC6C}" type="slidenum">
              <a:rPr lang="fr-FR" smtClean="0"/>
              <a:t>‹N°›</a:t>
            </a:fld>
            <a:endParaRPr lang="fr-FR"/>
          </a:p>
        </p:txBody>
      </p:sp>
    </p:spTree>
    <p:extLst>
      <p:ext uri="{BB962C8B-B14F-4D97-AF65-F5344CB8AC3E}">
        <p14:creationId xmlns:p14="http://schemas.microsoft.com/office/powerpoint/2010/main" val="136231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C0D129A-BB19-9B4D-9A90-5EA3D7A9503F}"/>
              </a:ext>
            </a:extLst>
          </p:cNvPr>
          <p:cNvSpPr txBox="1">
            <a:spLocks/>
          </p:cNvSpPr>
          <p:nvPr/>
        </p:nvSpPr>
        <p:spPr>
          <a:xfrm>
            <a:off x="2666999" y="2185755"/>
            <a:ext cx="6858000" cy="217538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a:latin typeface="Segoe UI" panose="020B0502040204020203" pitchFamily="34" charset="0"/>
                <a:cs typeface="Segoe UI" panose="020B0502040204020203" pitchFamily="34" charset="0"/>
              </a:rPr>
              <a:t>ONE WEB BROWSER</a:t>
            </a:r>
            <a:br>
              <a:rPr lang="en-US" sz="4000" b="1" dirty="0">
                <a:latin typeface="Segoe UI" panose="020B0502040204020203" pitchFamily="34" charset="0"/>
                <a:cs typeface="Segoe UI" panose="020B0502040204020203" pitchFamily="34" charset="0"/>
              </a:rPr>
            </a:br>
            <a:r>
              <a:rPr lang="en-US" sz="4000" b="1" dirty="0">
                <a:latin typeface="Segoe UI" panose="020B0502040204020203" pitchFamily="34" charset="0"/>
                <a:cs typeface="Segoe UI" panose="020B0502040204020203" pitchFamily="34" charset="0"/>
              </a:rPr>
              <a:t>TO RULE THEM ALL</a:t>
            </a:r>
          </a:p>
        </p:txBody>
      </p:sp>
      <p:sp>
        <p:nvSpPr>
          <p:cNvPr id="5" name="ZoneTexte 4">
            <a:extLst>
              <a:ext uri="{FF2B5EF4-FFF2-40B4-BE49-F238E27FC236}">
                <a16:creationId xmlns:a16="http://schemas.microsoft.com/office/drawing/2014/main" id="{4541C26C-D6A4-8A4D-A94B-DD9D2B96AD58}"/>
              </a:ext>
            </a:extLst>
          </p:cNvPr>
          <p:cNvSpPr txBox="1"/>
          <p:nvPr/>
        </p:nvSpPr>
        <p:spPr>
          <a:xfrm>
            <a:off x="4380852" y="5829241"/>
            <a:ext cx="3143425" cy="369332"/>
          </a:xfrm>
          <a:prstGeom prst="rect">
            <a:avLst/>
          </a:prstGeom>
          <a:noFill/>
        </p:spPr>
        <p:txBody>
          <a:bodyPr wrap="none" rtlCol="0">
            <a:spAutoFit/>
          </a:bodyPr>
          <a:lstStyle/>
          <a:p>
            <a:r>
              <a:rPr lang="fr-FR" dirty="0">
                <a:solidFill>
                  <a:schemeClr val="bg1">
                    <a:lumMod val="50000"/>
                  </a:schemeClr>
                </a:solidFill>
              </a:rPr>
              <a:t>Eléonore Carpentier – INSA CVL</a:t>
            </a:r>
          </a:p>
        </p:txBody>
      </p:sp>
      <p:sp>
        <p:nvSpPr>
          <p:cNvPr id="6" name="ZoneTexte 5">
            <a:extLst>
              <a:ext uri="{FF2B5EF4-FFF2-40B4-BE49-F238E27FC236}">
                <a16:creationId xmlns:a16="http://schemas.microsoft.com/office/drawing/2014/main" id="{0ECFE7C9-4A8B-D448-91AF-DEDFB81E0F10}"/>
              </a:ext>
            </a:extLst>
          </p:cNvPr>
          <p:cNvSpPr txBox="1"/>
          <p:nvPr/>
        </p:nvSpPr>
        <p:spPr>
          <a:xfrm>
            <a:off x="2731297" y="6080760"/>
            <a:ext cx="6729406" cy="369332"/>
          </a:xfrm>
          <a:prstGeom prst="rect">
            <a:avLst/>
          </a:prstGeom>
          <a:noFill/>
        </p:spPr>
        <p:txBody>
          <a:bodyPr wrap="none" rtlCol="0">
            <a:spAutoFit/>
          </a:bodyPr>
          <a:lstStyle/>
          <a:p>
            <a:r>
              <a:rPr lang="fr-FR" dirty="0">
                <a:solidFill>
                  <a:schemeClr val="bg1">
                    <a:lumMod val="50000"/>
                  </a:schemeClr>
                </a:solidFill>
              </a:rPr>
              <a:t>Corentin Thomasset – Grenoble-INP ESISAR – Polytechnique Montréal</a:t>
            </a:r>
          </a:p>
        </p:txBody>
      </p:sp>
      <p:sp>
        <p:nvSpPr>
          <p:cNvPr id="7" name="ZoneTexte 6">
            <a:extLst>
              <a:ext uri="{FF2B5EF4-FFF2-40B4-BE49-F238E27FC236}">
                <a16:creationId xmlns:a16="http://schemas.microsoft.com/office/drawing/2014/main" id="{DD4E4844-76EC-A747-BCFE-AD9EBFD5F3C0}"/>
              </a:ext>
            </a:extLst>
          </p:cNvPr>
          <p:cNvSpPr txBox="1"/>
          <p:nvPr/>
        </p:nvSpPr>
        <p:spPr>
          <a:xfrm>
            <a:off x="4796317" y="5538828"/>
            <a:ext cx="2312493" cy="369332"/>
          </a:xfrm>
          <a:prstGeom prst="rect">
            <a:avLst/>
          </a:prstGeom>
          <a:noFill/>
        </p:spPr>
        <p:txBody>
          <a:bodyPr wrap="none" rtlCol="0">
            <a:spAutoFit/>
          </a:bodyPr>
          <a:lstStyle/>
          <a:p>
            <a:r>
              <a:rPr lang="fr-FR" b="1" dirty="0" err="1"/>
              <a:t>TheMapleCookieArmy</a:t>
            </a:r>
            <a:endParaRPr lang="fr-FR" b="1" dirty="0"/>
          </a:p>
        </p:txBody>
      </p:sp>
      <p:sp>
        <p:nvSpPr>
          <p:cNvPr id="3" name="ZoneTexte 2">
            <a:extLst>
              <a:ext uri="{FF2B5EF4-FFF2-40B4-BE49-F238E27FC236}">
                <a16:creationId xmlns:a16="http://schemas.microsoft.com/office/drawing/2014/main" id="{35D60AAE-D20E-AC47-86D7-F3FB552952DC}"/>
              </a:ext>
            </a:extLst>
          </p:cNvPr>
          <p:cNvSpPr txBox="1"/>
          <p:nvPr/>
        </p:nvSpPr>
        <p:spPr>
          <a:xfrm>
            <a:off x="5164943" y="546406"/>
            <a:ext cx="1862113" cy="461665"/>
          </a:xfrm>
          <a:prstGeom prst="rect">
            <a:avLst/>
          </a:prstGeom>
          <a:noFill/>
        </p:spPr>
        <p:txBody>
          <a:bodyPr wrap="none" rtlCol="0">
            <a:spAutoFit/>
          </a:bodyPr>
          <a:lstStyle/>
          <a:p>
            <a:r>
              <a:rPr lang="fr-FR" sz="2400" b="1" dirty="0"/>
              <a:t>ESC CSAW’18</a:t>
            </a:r>
          </a:p>
        </p:txBody>
      </p:sp>
    </p:spTree>
    <p:extLst>
      <p:ext uri="{BB962C8B-B14F-4D97-AF65-F5344CB8AC3E}">
        <p14:creationId xmlns:p14="http://schemas.microsoft.com/office/powerpoint/2010/main" val="25097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B708A-87D7-4BC0-9713-33F05EA5BFD4}"/>
              </a:ext>
            </a:extLst>
          </p:cNvPr>
          <p:cNvSpPr>
            <a:spLocks noGrp="1"/>
          </p:cNvSpPr>
          <p:nvPr>
            <p:ph type="title"/>
          </p:nvPr>
        </p:nvSpPr>
        <p:spPr>
          <a:xfrm>
            <a:off x="838200" y="551356"/>
            <a:ext cx="10515600" cy="1325563"/>
          </a:xfrm>
        </p:spPr>
        <p:txBody>
          <a:bodyPr>
            <a:normAutofit/>
          </a:bodyPr>
          <a:lstStyle/>
          <a:p>
            <a:pPr algn="ctr">
              <a:lnSpc>
                <a:spcPct val="100000"/>
              </a:lnSpc>
            </a:pPr>
            <a:r>
              <a:rPr lang="en-US" sz="2400" b="1" dirty="0">
                <a:latin typeface="Segoe UI" panose="020B0502040204020203" pitchFamily="34" charset="0"/>
              </a:rPr>
              <a:t>PROOFS OF CONCEPT</a:t>
            </a:r>
          </a:p>
        </p:txBody>
      </p:sp>
      <p:sp>
        <p:nvSpPr>
          <p:cNvPr id="4" name="ZoneTexte 3">
            <a:extLst>
              <a:ext uri="{FF2B5EF4-FFF2-40B4-BE49-F238E27FC236}">
                <a16:creationId xmlns:a16="http://schemas.microsoft.com/office/drawing/2014/main" id="{2FF27C0D-3F25-B747-A42E-4FC918F212A1}"/>
              </a:ext>
            </a:extLst>
          </p:cNvPr>
          <p:cNvSpPr txBox="1"/>
          <p:nvPr/>
        </p:nvSpPr>
        <p:spPr>
          <a:xfrm>
            <a:off x="5805696" y="416419"/>
            <a:ext cx="580608" cy="707886"/>
          </a:xfrm>
          <a:prstGeom prst="rect">
            <a:avLst/>
          </a:prstGeom>
          <a:noFill/>
        </p:spPr>
        <p:txBody>
          <a:bodyPr wrap="none" rtlCol="0">
            <a:spAutoFit/>
          </a:bodyPr>
          <a:lstStyle/>
          <a:p>
            <a:r>
              <a:rPr lang="fr-FR" sz="4000" b="1" dirty="0">
                <a:solidFill>
                  <a:srgbClr val="0070C0"/>
                </a:solidFill>
              </a:rPr>
              <a:t>8.</a:t>
            </a:r>
          </a:p>
        </p:txBody>
      </p:sp>
      <p:grpSp>
        <p:nvGrpSpPr>
          <p:cNvPr id="15" name="Groupe 14">
            <a:extLst>
              <a:ext uri="{FF2B5EF4-FFF2-40B4-BE49-F238E27FC236}">
                <a16:creationId xmlns:a16="http://schemas.microsoft.com/office/drawing/2014/main" id="{AD78691F-1C0E-5A4D-8E80-BC3E2228156E}"/>
              </a:ext>
            </a:extLst>
          </p:cNvPr>
          <p:cNvGrpSpPr/>
          <p:nvPr/>
        </p:nvGrpSpPr>
        <p:grpSpPr>
          <a:xfrm>
            <a:off x="1242754" y="1729159"/>
            <a:ext cx="9501309" cy="4716463"/>
            <a:chOff x="838200" y="1854665"/>
            <a:chExt cx="9501309" cy="4716463"/>
          </a:xfrm>
        </p:grpSpPr>
        <p:sp>
          <p:nvSpPr>
            <p:cNvPr id="5" name="ZoneTexte 4">
              <a:extLst>
                <a:ext uri="{FF2B5EF4-FFF2-40B4-BE49-F238E27FC236}">
                  <a16:creationId xmlns:a16="http://schemas.microsoft.com/office/drawing/2014/main" id="{D83A64B1-3C44-7D41-B9B2-440478768415}"/>
                </a:ext>
              </a:extLst>
            </p:cNvPr>
            <p:cNvSpPr txBox="1"/>
            <p:nvPr/>
          </p:nvSpPr>
          <p:spPr>
            <a:xfrm>
              <a:off x="7379340" y="4606750"/>
              <a:ext cx="723275" cy="830997"/>
            </a:xfrm>
            <a:prstGeom prst="rect">
              <a:avLst/>
            </a:prstGeom>
            <a:noFill/>
          </p:spPr>
          <p:txBody>
            <a:bodyPr wrap="none" rtlCol="0">
              <a:spAutoFit/>
            </a:bodyPr>
            <a:lstStyle/>
            <a:p>
              <a:r>
                <a:rPr lang="fr-FR" sz="4800" dirty="0">
                  <a:latin typeface="Font Awesome 5 Brands" panose="02000503000000000000" pitchFamily="2" charset="0"/>
                </a:rPr>
                <a:t></a:t>
              </a:r>
            </a:p>
          </p:txBody>
        </p:sp>
        <p:sp>
          <p:nvSpPr>
            <p:cNvPr id="6" name="Rectangle 5">
              <a:extLst>
                <a:ext uri="{FF2B5EF4-FFF2-40B4-BE49-F238E27FC236}">
                  <a16:creationId xmlns:a16="http://schemas.microsoft.com/office/drawing/2014/main" id="{AFC44200-B5C6-6340-BB5E-21F496F9AEA7}"/>
                </a:ext>
              </a:extLst>
            </p:cNvPr>
            <p:cNvSpPr/>
            <p:nvPr/>
          </p:nvSpPr>
          <p:spPr>
            <a:xfrm>
              <a:off x="7401784" y="2321612"/>
              <a:ext cx="678391" cy="769441"/>
            </a:xfrm>
            <a:prstGeom prst="rect">
              <a:avLst/>
            </a:prstGeom>
          </p:spPr>
          <p:txBody>
            <a:bodyPr wrap="none">
              <a:spAutoFit/>
            </a:bodyPr>
            <a:lstStyle/>
            <a:p>
              <a:r>
                <a:rPr lang="fr-FR" sz="4400" dirty="0">
                  <a:latin typeface="Font Awesome 5 Pro Light" panose="02000503000000000000" pitchFamily="2" charset="0"/>
                </a:rPr>
                <a:t></a:t>
              </a:r>
            </a:p>
          </p:txBody>
        </p:sp>
        <p:pic>
          <p:nvPicPr>
            <p:cNvPr id="10" name="Image 9" descr="Une image contenant capture d’écran&#10;&#10;&#10;&#10;Description générée automatiquement">
              <a:extLst>
                <a:ext uri="{FF2B5EF4-FFF2-40B4-BE49-F238E27FC236}">
                  <a16:creationId xmlns:a16="http://schemas.microsoft.com/office/drawing/2014/main" id="{97055F12-3D83-1543-9099-FD88FDC59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54665"/>
              <a:ext cx="5931404" cy="4716463"/>
            </a:xfrm>
            <a:prstGeom prst="rect">
              <a:avLst/>
            </a:prstGeom>
          </p:spPr>
        </p:pic>
        <p:sp>
          <p:nvSpPr>
            <p:cNvPr id="11" name="ZoneTexte 10">
              <a:extLst>
                <a:ext uri="{FF2B5EF4-FFF2-40B4-BE49-F238E27FC236}">
                  <a16:creationId xmlns:a16="http://schemas.microsoft.com/office/drawing/2014/main" id="{FBDCAD3D-CDA8-6543-B24C-402BEB7591AA}"/>
                </a:ext>
              </a:extLst>
            </p:cNvPr>
            <p:cNvSpPr txBox="1"/>
            <p:nvPr/>
          </p:nvSpPr>
          <p:spPr>
            <a:xfrm>
              <a:off x="7456283" y="3547521"/>
              <a:ext cx="569387" cy="830997"/>
            </a:xfrm>
            <a:prstGeom prst="rect">
              <a:avLst/>
            </a:prstGeom>
            <a:noFill/>
          </p:spPr>
          <p:txBody>
            <a:bodyPr wrap="none" rtlCol="0">
              <a:spAutoFit/>
            </a:bodyPr>
            <a:lstStyle/>
            <a:p>
              <a:r>
                <a:rPr lang="fr-FR" sz="4800" dirty="0">
                  <a:latin typeface="Font Awesome 5 Pro Light" panose="02000503000000000000" pitchFamily="2" charset="0"/>
                </a:rPr>
                <a:t></a:t>
              </a:r>
            </a:p>
          </p:txBody>
        </p:sp>
        <p:sp>
          <p:nvSpPr>
            <p:cNvPr id="12" name="ZoneTexte 11">
              <a:extLst>
                <a:ext uri="{FF2B5EF4-FFF2-40B4-BE49-F238E27FC236}">
                  <a16:creationId xmlns:a16="http://schemas.microsoft.com/office/drawing/2014/main" id="{6A646DE3-A707-3A43-9978-3B1713163381}"/>
                </a:ext>
              </a:extLst>
            </p:cNvPr>
            <p:cNvSpPr txBox="1"/>
            <p:nvPr/>
          </p:nvSpPr>
          <p:spPr>
            <a:xfrm>
              <a:off x="8102615" y="2405543"/>
              <a:ext cx="2236894" cy="646331"/>
            </a:xfrm>
            <a:prstGeom prst="rect">
              <a:avLst/>
            </a:prstGeom>
            <a:noFill/>
          </p:spPr>
          <p:txBody>
            <a:bodyPr wrap="none" rtlCol="0">
              <a:spAutoFit/>
            </a:bodyPr>
            <a:lstStyle/>
            <a:p>
              <a:r>
                <a:rPr lang="fr-FR" b="1" dirty="0"/>
                <a:t>QR-Code </a:t>
              </a:r>
              <a:r>
                <a:rPr lang="fr-FR" b="1" dirty="0" err="1"/>
                <a:t>with</a:t>
              </a:r>
              <a:r>
                <a:rPr lang="fr-FR" b="1" dirty="0"/>
                <a:t> </a:t>
              </a:r>
              <a:r>
                <a:rPr lang="fr-FR" b="1" dirty="0" err="1"/>
                <a:t>limited</a:t>
              </a:r>
              <a:endParaRPr lang="fr-FR" b="1" dirty="0"/>
            </a:p>
            <a:p>
              <a:r>
                <a:rPr lang="fr-FR" b="1" dirty="0" err="1"/>
                <a:t>functionalities</a:t>
              </a:r>
              <a:endParaRPr lang="fr-FR" b="1" dirty="0"/>
            </a:p>
          </p:txBody>
        </p:sp>
        <p:sp>
          <p:nvSpPr>
            <p:cNvPr id="13" name="ZoneTexte 12">
              <a:extLst>
                <a:ext uri="{FF2B5EF4-FFF2-40B4-BE49-F238E27FC236}">
                  <a16:creationId xmlns:a16="http://schemas.microsoft.com/office/drawing/2014/main" id="{A5E76E5F-AB56-9A4C-B6A5-CBFA9EFC77B8}"/>
                </a:ext>
              </a:extLst>
            </p:cNvPr>
            <p:cNvSpPr txBox="1"/>
            <p:nvPr/>
          </p:nvSpPr>
          <p:spPr>
            <a:xfrm>
              <a:off x="8080175" y="3778353"/>
              <a:ext cx="1779654" cy="369332"/>
            </a:xfrm>
            <a:prstGeom prst="rect">
              <a:avLst/>
            </a:prstGeom>
            <a:noFill/>
          </p:spPr>
          <p:txBody>
            <a:bodyPr wrap="none" rtlCol="0">
              <a:spAutoFit/>
            </a:bodyPr>
            <a:lstStyle/>
            <a:p>
              <a:r>
                <a:rPr lang="fr-FR" b="1" dirty="0"/>
                <a:t>Smartphone </a:t>
              </a:r>
              <a:r>
                <a:rPr lang="fr-FR" b="1" dirty="0" err="1"/>
                <a:t>app</a:t>
              </a:r>
              <a:endParaRPr lang="fr-FR" b="1" dirty="0"/>
            </a:p>
          </p:txBody>
        </p:sp>
        <p:sp>
          <p:nvSpPr>
            <p:cNvPr id="14" name="ZoneTexte 13">
              <a:extLst>
                <a:ext uri="{FF2B5EF4-FFF2-40B4-BE49-F238E27FC236}">
                  <a16:creationId xmlns:a16="http://schemas.microsoft.com/office/drawing/2014/main" id="{53DE5F57-C8BF-574B-B1D2-49426FC8042E}"/>
                </a:ext>
              </a:extLst>
            </p:cNvPr>
            <p:cNvSpPr txBox="1"/>
            <p:nvPr/>
          </p:nvSpPr>
          <p:spPr>
            <a:xfrm>
              <a:off x="8102615" y="4699082"/>
              <a:ext cx="1844672" cy="646331"/>
            </a:xfrm>
            <a:prstGeom prst="rect">
              <a:avLst/>
            </a:prstGeom>
            <a:noFill/>
          </p:spPr>
          <p:txBody>
            <a:bodyPr wrap="none" rtlCol="0">
              <a:spAutoFit/>
            </a:bodyPr>
            <a:lstStyle/>
            <a:p>
              <a:r>
                <a:rPr lang="fr-FR" b="1" dirty="0"/>
                <a:t>Python script to</a:t>
              </a:r>
            </a:p>
            <a:p>
              <a:r>
                <a:rPr lang="fr-FR" b="1" dirty="0"/>
                <a:t>encode &amp; </a:t>
              </a:r>
              <a:r>
                <a:rPr lang="fr-FR" b="1" dirty="0" err="1"/>
                <a:t>decode</a:t>
              </a:r>
              <a:endParaRPr lang="fr-FR" b="1" dirty="0"/>
            </a:p>
          </p:txBody>
        </p:sp>
      </p:grpSp>
    </p:spTree>
    <p:extLst>
      <p:ext uri="{BB962C8B-B14F-4D97-AF65-F5344CB8AC3E}">
        <p14:creationId xmlns:p14="http://schemas.microsoft.com/office/powerpoint/2010/main" val="390636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12478-BAD8-4CE6-9633-460E22B77BA8}"/>
              </a:ext>
            </a:extLst>
          </p:cNvPr>
          <p:cNvSpPr>
            <a:spLocks noGrp="1"/>
          </p:cNvSpPr>
          <p:nvPr>
            <p:ph type="title"/>
          </p:nvPr>
        </p:nvSpPr>
        <p:spPr>
          <a:xfrm>
            <a:off x="838200" y="432418"/>
            <a:ext cx="10515600" cy="1325563"/>
          </a:xfrm>
        </p:spPr>
        <p:txBody>
          <a:bodyPr>
            <a:normAutofit/>
          </a:bodyPr>
          <a:lstStyle/>
          <a:p>
            <a:pPr algn="ctr">
              <a:lnSpc>
                <a:spcPct val="100000"/>
              </a:lnSpc>
            </a:pPr>
            <a:r>
              <a:rPr lang="en-US" sz="2400" b="1" dirty="0">
                <a:latin typeface="Segoe UI" panose="020B0502040204020203" pitchFamily="34" charset="0"/>
              </a:rPr>
              <a:t>FINAL THOUGHTS</a:t>
            </a:r>
          </a:p>
        </p:txBody>
      </p:sp>
      <p:sp>
        <p:nvSpPr>
          <p:cNvPr id="4" name="ZoneTexte 3">
            <a:extLst>
              <a:ext uri="{FF2B5EF4-FFF2-40B4-BE49-F238E27FC236}">
                <a16:creationId xmlns:a16="http://schemas.microsoft.com/office/drawing/2014/main" id="{19AB44B3-9379-1D4B-8F04-FEA770078573}"/>
              </a:ext>
            </a:extLst>
          </p:cNvPr>
          <p:cNvSpPr txBox="1"/>
          <p:nvPr/>
        </p:nvSpPr>
        <p:spPr>
          <a:xfrm>
            <a:off x="5805696" y="294588"/>
            <a:ext cx="580608" cy="707886"/>
          </a:xfrm>
          <a:prstGeom prst="rect">
            <a:avLst/>
          </a:prstGeom>
          <a:noFill/>
        </p:spPr>
        <p:txBody>
          <a:bodyPr wrap="none" rtlCol="0">
            <a:spAutoFit/>
          </a:bodyPr>
          <a:lstStyle/>
          <a:p>
            <a:r>
              <a:rPr lang="fr-FR" sz="4000" b="1" dirty="0">
                <a:solidFill>
                  <a:srgbClr val="0070C0"/>
                </a:solidFill>
              </a:rPr>
              <a:t>9.</a:t>
            </a:r>
          </a:p>
        </p:txBody>
      </p:sp>
      <p:grpSp>
        <p:nvGrpSpPr>
          <p:cNvPr id="13" name="Groupe 12">
            <a:extLst>
              <a:ext uri="{FF2B5EF4-FFF2-40B4-BE49-F238E27FC236}">
                <a16:creationId xmlns:a16="http://schemas.microsoft.com/office/drawing/2014/main" id="{54DBFD2B-A7BE-474B-8888-FCA4E09200E2}"/>
              </a:ext>
            </a:extLst>
          </p:cNvPr>
          <p:cNvGrpSpPr/>
          <p:nvPr/>
        </p:nvGrpSpPr>
        <p:grpSpPr>
          <a:xfrm>
            <a:off x="509915" y="1186458"/>
            <a:ext cx="11100163" cy="2545989"/>
            <a:chOff x="1239389" y="2904565"/>
            <a:chExt cx="11100163" cy="2545989"/>
          </a:xfrm>
        </p:grpSpPr>
        <p:sp>
          <p:nvSpPr>
            <p:cNvPr id="5" name="ZoneTexte 4">
              <a:extLst>
                <a:ext uri="{FF2B5EF4-FFF2-40B4-BE49-F238E27FC236}">
                  <a16:creationId xmlns:a16="http://schemas.microsoft.com/office/drawing/2014/main" id="{503C552C-3350-8247-9EDC-3236B3C32616}"/>
                </a:ext>
              </a:extLst>
            </p:cNvPr>
            <p:cNvSpPr txBox="1"/>
            <p:nvPr/>
          </p:nvSpPr>
          <p:spPr>
            <a:xfrm>
              <a:off x="2079812" y="2904565"/>
              <a:ext cx="184731" cy="830997"/>
            </a:xfrm>
            <a:prstGeom prst="rect">
              <a:avLst/>
            </a:prstGeom>
            <a:noFill/>
          </p:spPr>
          <p:txBody>
            <a:bodyPr wrap="none" rtlCol="0">
              <a:spAutoFit/>
            </a:bodyPr>
            <a:lstStyle/>
            <a:p>
              <a:endParaRPr lang="fr-FR" sz="4800" dirty="0">
                <a:solidFill>
                  <a:schemeClr val="accent1">
                    <a:lumMod val="50000"/>
                  </a:schemeClr>
                </a:solidFill>
                <a:latin typeface="Font Awesome 5 Pro Light" panose="02000503000000000000" pitchFamily="2" charset="0"/>
              </a:endParaRPr>
            </a:p>
          </p:txBody>
        </p:sp>
        <p:sp>
          <p:nvSpPr>
            <p:cNvPr id="6" name="ZoneTexte 5">
              <a:extLst>
                <a:ext uri="{FF2B5EF4-FFF2-40B4-BE49-F238E27FC236}">
                  <a16:creationId xmlns:a16="http://schemas.microsoft.com/office/drawing/2014/main" id="{52E45FA3-7993-C04E-9644-0E8E1228A5CC}"/>
                </a:ext>
              </a:extLst>
            </p:cNvPr>
            <p:cNvSpPr txBox="1"/>
            <p:nvPr/>
          </p:nvSpPr>
          <p:spPr>
            <a:xfrm>
              <a:off x="1239389" y="3973226"/>
              <a:ext cx="2563202" cy="923330"/>
            </a:xfrm>
            <a:prstGeom prst="rect">
              <a:avLst/>
            </a:prstGeom>
            <a:noFill/>
          </p:spPr>
          <p:txBody>
            <a:bodyPr wrap="none" rtlCol="0">
              <a:spAutoFit/>
            </a:bodyPr>
            <a:lstStyle/>
            <a:p>
              <a:pPr algn="ctr"/>
              <a:r>
                <a:rPr lang="en-US" b="1" dirty="0"/>
                <a:t>No firmware / hardware </a:t>
              </a:r>
            </a:p>
            <a:p>
              <a:pPr algn="ctr"/>
              <a:r>
                <a:rPr lang="en-US" b="1" dirty="0"/>
                <a:t>modification of </a:t>
              </a:r>
            </a:p>
            <a:p>
              <a:pPr algn="ctr"/>
              <a:r>
                <a:rPr lang="en-US" b="1" dirty="0"/>
                <a:t>the IoT Device.</a:t>
              </a:r>
            </a:p>
          </p:txBody>
        </p:sp>
        <p:sp>
          <p:nvSpPr>
            <p:cNvPr id="7" name="Rectangle 6">
              <a:extLst>
                <a:ext uri="{FF2B5EF4-FFF2-40B4-BE49-F238E27FC236}">
                  <a16:creationId xmlns:a16="http://schemas.microsoft.com/office/drawing/2014/main" id="{C0D5F65E-E950-0148-A32E-142D4DBC9832}"/>
                </a:ext>
              </a:extLst>
            </p:cNvPr>
            <p:cNvSpPr/>
            <p:nvPr/>
          </p:nvSpPr>
          <p:spPr>
            <a:xfrm>
              <a:off x="4928533" y="3013501"/>
              <a:ext cx="184731" cy="830997"/>
            </a:xfrm>
            <a:prstGeom prst="rect">
              <a:avLst/>
            </a:prstGeom>
          </p:spPr>
          <p:txBody>
            <a:bodyPr wrap="none">
              <a:spAutoFit/>
            </a:bodyPr>
            <a:lstStyle/>
            <a:p>
              <a:endParaRPr lang="fr-FR" sz="4800" dirty="0">
                <a:solidFill>
                  <a:schemeClr val="accent1">
                    <a:lumMod val="50000"/>
                  </a:schemeClr>
                </a:solidFill>
                <a:latin typeface="Font Awesome 5 Pro Light" panose="02000503000000000000" pitchFamily="2" charset="0"/>
              </a:endParaRPr>
            </a:p>
          </p:txBody>
        </p:sp>
        <p:sp>
          <p:nvSpPr>
            <p:cNvPr id="8" name="ZoneTexte 7">
              <a:extLst>
                <a:ext uri="{FF2B5EF4-FFF2-40B4-BE49-F238E27FC236}">
                  <a16:creationId xmlns:a16="http://schemas.microsoft.com/office/drawing/2014/main" id="{B40FDEB5-D0F0-5F4A-90F2-B321B9512ABE}"/>
                </a:ext>
              </a:extLst>
            </p:cNvPr>
            <p:cNvSpPr txBox="1"/>
            <p:nvPr/>
          </p:nvSpPr>
          <p:spPr>
            <a:xfrm>
              <a:off x="4270431" y="3962671"/>
              <a:ext cx="2387140" cy="1200329"/>
            </a:xfrm>
            <a:prstGeom prst="rect">
              <a:avLst/>
            </a:prstGeom>
            <a:noFill/>
          </p:spPr>
          <p:txBody>
            <a:bodyPr wrap="square" rtlCol="0">
              <a:spAutoFit/>
            </a:bodyPr>
            <a:lstStyle/>
            <a:p>
              <a:pPr algn="ctr"/>
              <a:r>
                <a:rPr lang="en-US" b="1" dirty="0"/>
                <a:t>The script size makes its installation easy even in highly secured environment</a:t>
              </a:r>
            </a:p>
          </p:txBody>
        </p:sp>
        <p:sp>
          <p:nvSpPr>
            <p:cNvPr id="9" name="ZoneTexte 8">
              <a:extLst>
                <a:ext uri="{FF2B5EF4-FFF2-40B4-BE49-F238E27FC236}">
                  <a16:creationId xmlns:a16="http://schemas.microsoft.com/office/drawing/2014/main" id="{7D77973B-EDDC-0948-95B2-4262ACE088B0}"/>
                </a:ext>
              </a:extLst>
            </p:cNvPr>
            <p:cNvSpPr txBox="1"/>
            <p:nvPr/>
          </p:nvSpPr>
          <p:spPr>
            <a:xfrm>
              <a:off x="7931142" y="3016623"/>
              <a:ext cx="184731" cy="830997"/>
            </a:xfrm>
            <a:prstGeom prst="rect">
              <a:avLst/>
            </a:prstGeom>
            <a:noFill/>
          </p:spPr>
          <p:txBody>
            <a:bodyPr wrap="none" rtlCol="0">
              <a:spAutoFit/>
            </a:bodyPr>
            <a:lstStyle/>
            <a:p>
              <a:endParaRPr lang="fr-FR" sz="4800" dirty="0">
                <a:solidFill>
                  <a:schemeClr val="accent1">
                    <a:lumMod val="50000"/>
                  </a:schemeClr>
                </a:solidFill>
                <a:latin typeface="Font Awesome 5 Pro Light" panose="02000503000000000000" pitchFamily="2" charset="0"/>
              </a:endParaRPr>
            </a:p>
          </p:txBody>
        </p:sp>
        <p:sp>
          <p:nvSpPr>
            <p:cNvPr id="11" name="ZoneTexte 10">
              <a:extLst>
                <a:ext uri="{FF2B5EF4-FFF2-40B4-BE49-F238E27FC236}">
                  <a16:creationId xmlns:a16="http://schemas.microsoft.com/office/drawing/2014/main" id="{3435DF51-28A3-B747-BACB-05886E819986}"/>
                </a:ext>
              </a:extLst>
            </p:cNvPr>
            <p:cNvSpPr txBox="1"/>
            <p:nvPr/>
          </p:nvSpPr>
          <p:spPr>
            <a:xfrm>
              <a:off x="7163605" y="3973226"/>
              <a:ext cx="2387140" cy="1477328"/>
            </a:xfrm>
            <a:prstGeom prst="rect">
              <a:avLst/>
            </a:prstGeom>
            <a:noFill/>
          </p:spPr>
          <p:txBody>
            <a:bodyPr wrap="square" rtlCol="0">
              <a:spAutoFit/>
            </a:bodyPr>
            <a:lstStyle/>
            <a:p>
              <a:pPr algn="ctr"/>
              <a:r>
                <a:rPr lang="en-US" b="1" dirty="0"/>
                <a:t>Does not require any third party software / library installation and can be ran without any privileges.</a:t>
              </a:r>
            </a:p>
          </p:txBody>
        </p:sp>
        <p:sp>
          <p:nvSpPr>
            <p:cNvPr id="12" name="ZoneTexte 11">
              <a:extLst>
                <a:ext uri="{FF2B5EF4-FFF2-40B4-BE49-F238E27FC236}">
                  <a16:creationId xmlns:a16="http://schemas.microsoft.com/office/drawing/2014/main" id="{9C2E2E4C-D8DC-3D46-957E-5F514D77A54A}"/>
                </a:ext>
              </a:extLst>
            </p:cNvPr>
            <p:cNvSpPr txBox="1"/>
            <p:nvPr/>
          </p:nvSpPr>
          <p:spPr>
            <a:xfrm>
              <a:off x="9952412" y="3962671"/>
              <a:ext cx="2387140" cy="923330"/>
            </a:xfrm>
            <a:prstGeom prst="rect">
              <a:avLst/>
            </a:prstGeom>
            <a:noFill/>
          </p:spPr>
          <p:txBody>
            <a:bodyPr wrap="square" rtlCol="0">
              <a:spAutoFit/>
            </a:bodyPr>
            <a:lstStyle/>
            <a:p>
              <a:pPr algn="ctr"/>
              <a:r>
                <a:rPr lang="en-US" b="1" dirty="0"/>
                <a:t>Transmission speed is high and can be adjusted to be more</a:t>
              </a:r>
            </a:p>
          </p:txBody>
        </p:sp>
      </p:grpSp>
      <p:grpSp>
        <p:nvGrpSpPr>
          <p:cNvPr id="14" name="Groupe 13">
            <a:extLst>
              <a:ext uri="{FF2B5EF4-FFF2-40B4-BE49-F238E27FC236}">
                <a16:creationId xmlns:a16="http://schemas.microsoft.com/office/drawing/2014/main" id="{0C36B918-E767-3B42-9AE9-93C2A716D5C9}"/>
              </a:ext>
            </a:extLst>
          </p:cNvPr>
          <p:cNvGrpSpPr/>
          <p:nvPr/>
        </p:nvGrpSpPr>
        <p:grpSpPr>
          <a:xfrm>
            <a:off x="838201" y="3844505"/>
            <a:ext cx="10771878" cy="2146377"/>
            <a:chOff x="2349083" y="3016623"/>
            <a:chExt cx="9990469" cy="2146377"/>
          </a:xfrm>
        </p:grpSpPr>
        <p:sp>
          <p:nvSpPr>
            <p:cNvPr id="16" name="ZoneTexte 15">
              <a:extLst>
                <a:ext uri="{FF2B5EF4-FFF2-40B4-BE49-F238E27FC236}">
                  <a16:creationId xmlns:a16="http://schemas.microsoft.com/office/drawing/2014/main" id="{E34856A9-76E5-DB4C-8261-BEB76A8931BB}"/>
                </a:ext>
              </a:extLst>
            </p:cNvPr>
            <p:cNvSpPr txBox="1"/>
            <p:nvPr/>
          </p:nvSpPr>
          <p:spPr>
            <a:xfrm>
              <a:off x="2349083" y="3962671"/>
              <a:ext cx="184731" cy="369332"/>
            </a:xfrm>
            <a:prstGeom prst="rect">
              <a:avLst/>
            </a:prstGeom>
            <a:noFill/>
          </p:spPr>
          <p:txBody>
            <a:bodyPr wrap="square" rtlCol="0">
              <a:spAutoFit/>
            </a:bodyPr>
            <a:lstStyle/>
            <a:p>
              <a:pPr algn="ctr"/>
              <a:endParaRPr lang="fr-FR" dirty="0"/>
            </a:p>
          </p:txBody>
        </p:sp>
        <p:sp>
          <p:nvSpPr>
            <p:cNvPr id="18" name="ZoneTexte 17">
              <a:extLst>
                <a:ext uri="{FF2B5EF4-FFF2-40B4-BE49-F238E27FC236}">
                  <a16:creationId xmlns:a16="http://schemas.microsoft.com/office/drawing/2014/main" id="{775065D0-6D77-8D4A-918F-0E9B2DE3AC80}"/>
                </a:ext>
              </a:extLst>
            </p:cNvPr>
            <p:cNvSpPr txBox="1"/>
            <p:nvPr/>
          </p:nvSpPr>
          <p:spPr>
            <a:xfrm>
              <a:off x="4950247" y="3962671"/>
              <a:ext cx="1810871" cy="1200329"/>
            </a:xfrm>
            <a:prstGeom prst="rect">
              <a:avLst/>
            </a:prstGeom>
            <a:noFill/>
          </p:spPr>
          <p:txBody>
            <a:bodyPr wrap="square" rtlCol="0">
              <a:spAutoFit/>
            </a:bodyPr>
            <a:lstStyle/>
            <a:p>
              <a:pPr algn="ctr"/>
              <a:r>
                <a:rPr lang="en-US" b="1" dirty="0"/>
                <a:t>Cross platform, runs on any device that has a web browser.</a:t>
              </a:r>
            </a:p>
          </p:txBody>
        </p:sp>
        <p:sp>
          <p:nvSpPr>
            <p:cNvPr id="19" name="ZoneTexte 18">
              <a:extLst>
                <a:ext uri="{FF2B5EF4-FFF2-40B4-BE49-F238E27FC236}">
                  <a16:creationId xmlns:a16="http://schemas.microsoft.com/office/drawing/2014/main" id="{805989D6-3E61-3040-BA13-6B0E7762379F}"/>
                </a:ext>
              </a:extLst>
            </p:cNvPr>
            <p:cNvSpPr txBox="1"/>
            <p:nvPr/>
          </p:nvSpPr>
          <p:spPr>
            <a:xfrm>
              <a:off x="7931142" y="3016623"/>
              <a:ext cx="171330" cy="830997"/>
            </a:xfrm>
            <a:prstGeom prst="rect">
              <a:avLst/>
            </a:prstGeom>
            <a:noFill/>
          </p:spPr>
          <p:txBody>
            <a:bodyPr wrap="none" rtlCol="0">
              <a:spAutoFit/>
            </a:bodyPr>
            <a:lstStyle/>
            <a:p>
              <a:endParaRPr lang="fr-FR" sz="4800" dirty="0">
                <a:solidFill>
                  <a:schemeClr val="accent1">
                    <a:lumMod val="50000"/>
                  </a:schemeClr>
                </a:solidFill>
                <a:latin typeface="Font Awesome 5 Pro Light" panose="02000503000000000000" pitchFamily="2" charset="0"/>
              </a:endParaRPr>
            </a:p>
          </p:txBody>
        </p:sp>
        <p:sp>
          <p:nvSpPr>
            <p:cNvPr id="21" name="ZoneTexte 20">
              <a:extLst>
                <a:ext uri="{FF2B5EF4-FFF2-40B4-BE49-F238E27FC236}">
                  <a16:creationId xmlns:a16="http://schemas.microsoft.com/office/drawing/2014/main" id="{29390167-C551-A442-9B8A-2861E7FCA5A4}"/>
                </a:ext>
              </a:extLst>
            </p:cNvPr>
            <p:cNvSpPr txBox="1"/>
            <p:nvPr/>
          </p:nvSpPr>
          <p:spPr>
            <a:xfrm>
              <a:off x="7716581" y="3962671"/>
              <a:ext cx="1810871" cy="1200329"/>
            </a:xfrm>
            <a:prstGeom prst="rect">
              <a:avLst/>
            </a:prstGeom>
            <a:noFill/>
          </p:spPr>
          <p:txBody>
            <a:bodyPr wrap="square" rtlCol="0">
              <a:spAutoFit/>
            </a:bodyPr>
            <a:lstStyle/>
            <a:p>
              <a:pPr algn="ctr"/>
              <a:r>
                <a:rPr lang="en-US" b="1" dirty="0"/>
                <a:t>Easily applicable to any Bluetooth IoT Device.</a:t>
              </a:r>
            </a:p>
            <a:p>
              <a:pPr algn="ctr"/>
              <a:endParaRPr lang="fr-FR" b="1" dirty="0"/>
            </a:p>
          </p:txBody>
        </p:sp>
        <p:sp>
          <p:nvSpPr>
            <p:cNvPr id="22" name="ZoneTexte 21">
              <a:extLst>
                <a:ext uri="{FF2B5EF4-FFF2-40B4-BE49-F238E27FC236}">
                  <a16:creationId xmlns:a16="http://schemas.microsoft.com/office/drawing/2014/main" id="{90EEA707-B878-0E4E-ABDB-FD44A313FD8B}"/>
                </a:ext>
              </a:extLst>
            </p:cNvPr>
            <p:cNvSpPr txBox="1"/>
            <p:nvPr/>
          </p:nvSpPr>
          <p:spPr>
            <a:xfrm>
              <a:off x="9952412" y="3962671"/>
              <a:ext cx="2387140" cy="1200329"/>
            </a:xfrm>
            <a:prstGeom prst="rect">
              <a:avLst/>
            </a:prstGeom>
            <a:noFill/>
          </p:spPr>
          <p:txBody>
            <a:bodyPr wrap="square" rtlCol="0">
              <a:spAutoFit/>
            </a:bodyPr>
            <a:lstStyle/>
            <a:p>
              <a:pPr algn="ctr"/>
              <a:r>
                <a:rPr lang="en-US" b="1" dirty="0"/>
                <a:t>Can be deployed as a fake Magic Blue Control app for smartphones.</a:t>
              </a:r>
              <a:endParaRPr lang="fr-FR" b="1" dirty="0"/>
            </a:p>
          </p:txBody>
        </p:sp>
      </p:grpSp>
      <p:sp>
        <p:nvSpPr>
          <p:cNvPr id="23" name="Rectangle 22">
            <a:extLst>
              <a:ext uri="{FF2B5EF4-FFF2-40B4-BE49-F238E27FC236}">
                <a16:creationId xmlns:a16="http://schemas.microsoft.com/office/drawing/2014/main" id="{7A54F06A-A9BC-594F-9657-2E58166BD78E}"/>
              </a:ext>
            </a:extLst>
          </p:cNvPr>
          <p:cNvSpPr/>
          <p:nvPr/>
        </p:nvSpPr>
        <p:spPr>
          <a:xfrm>
            <a:off x="1442703" y="1568533"/>
            <a:ext cx="697627" cy="707886"/>
          </a:xfrm>
          <a:prstGeom prst="rect">
            <a:avLst/>
          </a:prstGeom>
        </p:spPr>
        <p:txBody>
          <a:bodyPr wrap="none">
            <a:spAutoFit/>
          </a:bodyPr>
          <a:lstStyle/>
          <a:p>
            <a:r>
              <a:rPr lang="fr-FR" sz="4000" dirty="0">
                <a:latin typeface="Font Awesome 5 Pro Light" panose="02000503000000000000" pitchFamily="2" charset="0"/>
              </a:rPr>
              <a:t></a:t>
            </a:r>
          </a:p>
        </p:txBody>
      </p:sp>
      <p:sp>
        <p:nvSpPr>
          <p:cNvPr id="24" name="Rectangle 23">
            <a:extLst>
              <a:ext uri="{FF2B5EF4-FFF2-40B4-BE49-F238E27FC236}">
                <a16:creationId xmlns:a16="http://schemas.microsoft.com/office/drawing/2014/main" id="{50593DF2-14EA-0E40-84BA-771D5E219276}"/>
              </a:ext>
            </a:extLst>
          </p:cNvPr>
          <p:cNvSpPr/>
          <p:nvPr/>
        </p:nvSpPr>
        <p:spPr>
          <a:xfrm>
            <a:off x="4427982" y="1568533"/>
            <a:ext cx="697627" cy="707886"/>
          </a:xfrm>
          <a:prstGeom prst="rect">
            <a:avLst/>
          </a:prstGeom>
        </p:spPr>
        <p:txBody>
          <a:bodyPr wrap="none">
            <a:spAutoFit/>
          </a:bodyPr>
          <a:lstStyle/>
          <a:p>
            <a:r>
              <a:rPr lang="fr-FR" sz="4000" dirty="0">
                <a:latin typeface="Font Awesome 5 Pro Light" panose="02000503000000000000" pitchFamily="2" charset="0"/>
              </a:rPr>
              <a:t></a:t>
            </a:r>
          </a:p>
        </p:txBody>
      </p:sp>
      <p:sp>
        <p:nvSpPr>
          <p:cNvPr id="25" name="Rectangle 24">
            <a:extLst>
              <a:ext uri="{FF2B5EF4-FFF2-40B4-BE49-F238E27FC236}">
                <a16:creationId xmlns:a16="http://schemas.microsoft.com/office/drawing/2014/main" id="{4947E057-46ED-9345-B262-05838F21C78A}"/>
              </a:ext>
            </a:extLst>
          </p:cNvPr>
          <p:cNvSpPr/>
          <p:nvPr/>
        </p:nvSpPr>
        <p:spPr>
          <a:xfrm>
            <a:off x="7349142" y="1568533"/>
            <a:ext cx="505267" cy="707886"/>
          </a:xfrm>
          <a:prstGeom prst="rect">
            <a:avLst/>
          </a:prstGeom>
        </p:spPr>
        <p:txBody>
          <a:bodyPr wrap="none">
            <a:spAutoFit/>
          </a:bodyPr>
          <a:lstStyle/>
          <a:p>
            <a:r>
              <a:rPr lang="fr-FR" sz="4000" b="1" dirty="0">
                <a:latin typeface="Font Awesome 5 Pro Solid" panose="02000503000000000000" pitchFamily="2" charset="0"/>
              </a:rPr>
              <a:t></a:t>
            </a:r>
          </a:p>
        </p:txBody>
      </p:sp>
      <p:sp>
        <p:nvSpPr>
          <p:cNvPr id="26" name="Rectangle 25">
            <a:extLst>
              <a:ext uri="{FF2B5EF4-FFF2-40B4-BE49-F238E27FC236}">
                <a16:creationId xmlns:a16="http://schemas.microsoft.com/office/drawing/2014/main" id="{BBACF271-95D4-5542-83EF-989183FE56AD}"/>
              </a:ext>
            </a:extLst>
          </p:cNvPr>
          <p:cNvSpPr/>
          <p:nvPr/>
        </p:nvSpPr>
        <p:spPr>
          <a:xfrm>
            <a:off x="10035634" y="1533775"/>
            <a:ext cx="761747" cy="707886"/>
          </a:xfrm>
          <a:prstGeom prst="rect">
            <a:avLst/>
          </a:prstGeom>
        </p:spPr>
        <p:txBody>
          <a:bodyPr wrap="none">
            <a:spAutoFit/>
          </a:bodyPr>
          <a:lstStyle/>
          <a:p>
            <a:r>
              <a:rPr lang="fr-FR" sz="4000" dirty="0">
                <a:latin typeface="Font Awesome 5 Pro Light" panose="02000503000000000000" pitchFamily="2" charset="0"/>
              </a:rPr>
              <a:t></a:t>
            </a:r>
          </a:p>
        </p:txBody>
      </p:sp>
      <p:sp>
        <p:nvSpPr>
          <p:cNvPr id="27" name="Rectangle 26">
            <a:extLst>
              <a:ext uri="{FF2B5EF4-FFF2-40B4-BE49-F238E27FC236}">
                <a16:creationId xmlns:a16="http://schemas.microsoft.com/office/drawing/2014/main" id="{F0467BD0-0AD5-0C4B-AA34-9E03AA110ABA}"/>
              </a:ext>
            </a:extLst>
          </p:cNvPr>
          <p:cNvSpPr/>
          <p:nvPr/>
        </p:nvSpPr>
        <p:spPr>
          <a:xfrm>
            <a:off x="1442703" y="3964494"/>
            <a:ext cx="633507" cy="707886"/>
          </a:xfrm>
          <a:prstGeom prst="rect">
            <a:avLst/>
          </a:prstGeom>
        </p:spPr>
        <p:txBody>
          <a:bodyPr wrap="none">
            <a:spAutoFit/>
          </a:bodyPr>
          <a:lstStyle/>
          <a:p>
            <a:r>
              <a:rPr lang="fr-FR" sz="4000" dirty="0">
                <a:latin typeface="Font Awesome 5 Pro Light" panose="02000503000000000000" pitchFamily="2" charset="0"/>
              </a:rPr>
              <a:t></a:t>
            </a:r>
          </a:p>
        </p:txBody>
      </p:sp>
      <p:sp>
        <p:nvSpPr>
          <p:cNvPr id="3" name="Rectangle 2">
            <a:extLst>
              <a:ext uri="{FF2B5EF4-FFF2-40B4-BE49-F238E27FC236}">
                <a16:creationId xmlns:a16="http://schemas.microsoft.com/office/drawing/2014/main" id="{65BC6053-FB0F-A543-8A0C-4576BD4F6951}"/>
              </a:ext>
            </a:extLst>
          </p:cNvPr>
          <p:cNvSpPr/>
          <p:nvPr/>
        </p:nvSpPr>
        <p:spPr>
          <a:xfrm>
            <a:off x="661963" y="4790553"/>
            <a:ext cx="2259106" cy="1200329"/>
          </a:xfrm>
          <a:prstGeom prst="rect">
            <a:avLst/>
          </a:prstGeom>
        </p:spPr>
        <p:txBody>
          <a:bodyPr wrap="square">
            <a:spAutoFit/>
          </a:bodyPr>
          <a:lstStyle/>
          <a:p>
            <a:pPr algn="ctr"/>
            <a:r>
              <a:rPr lang="en-US" b="1" dirty="0"/>
              <a:t>No need of advanced computer science / security knowledge to run the attack.</a:t>
            </a:r>
          </a:p>
        </p:txBody>
      </p:sp>
      <p:sp>
        <p:nvSpPr>
          <p:cNvPr id="36" name="Rectangle 35">
            <a:extLst>
              <a:ext uri="{FF2B5EF4-FFF2-40B4-BE49-F238E27FC236}">
                <a16:creationId xmlns:a16="http://schemas.microsoft.com/office/drawing/2014/main" id="{EF4D4E6F-9EA7-5040-AED4-2F1689A77B66}"/>
              </a:ext>
            </a:extLst>
          </p:cNvPr>
          <p:cNvSpPr/>
          <p:nvPr/>
        </p:nvSpPr>
        <p:spPr>
          <a:xfrm>
            <a:off x="4143289" y="4030419"/>
            <a:ext cx="761747" cy="707886"/>
          </a:xfrm>
          <a:prstGeom prst="rect">
            <a:avLst/>
          </a:prstGeom>
        </p:spPr>
        <p:txBody>
          <a:bodyPr wrap="none">
            <a:spAutoFit/>
          </a:bodyPr>
          <a:lstStyle/>
          <a:p>
            <a:r>
              <a:rPr lang="fr-FR" sz="4000" dirty="0">
                <a:latin typeface="Font Awesome 5 Pro Light" panose="02000503000000000000" pitchFamily="2" charset="0"/>
              </a:rPr>
              <a:t></a:t>
            </a:r>
          </a:p>
        </p:txBody>
      </p:sp>
      <p:sp>
        <p:nvSpPr>
          <p:cNvPr id="37" name="Rectangle 36">
            <a:extLst>
              <a:ext uri="{FF2B5EF4-FFF2-40B4-BE49-F238E27FC236}">
                <a16:creationId xmlns:a16="http://schemas.microsoft.com/office/drawing/2014/main" id="{7E988A91-0101-9946-ADD1-8345ADB994BA}"/>
              </a:ext>
            </a:extLst>
          </p:cNvPr>
          <p:cNvSpPr/>
          <p:nvPr/>
        </p:nvSpPr>
        <p:spPr>
          <a:xfrm>
            <a:off x="4776796" y="4030419"/>
            <a:ext cx="505267" cy="707886"/>
          </a:xfrm>
          <a:prstGeom prst="rect">
            <a:avLst/>
          </a:prstGeom>
        </p:spPr>
        <p:txBody>
          <a:bodyPr wrap="none">
            <a:spAutoFit/>
          </a:bodyPr>
          <a:lstStyle/>
          <a:p>
            <a:r>
              <a:rPr lang="fr-FR" sz="4000" dirty="0">
                <a:latin typeface="Font Awesome 5 Pro Light" panose="02000503000000000000" pitchFamily="2" charset="0"/>
              </a:rPr>
              <a:t></a:t>
            </a:r>
          </a:p>
        </p:txBody>
      </p:sp>
      <p:sp>
        <p:nvSpPr>
          <p:cNvPr id="39" name="Rectangle 38">
            <a:extLst>
              <a:ext uri="{FF2B5EF4-FFF2-40B4-BE49-F238E27FC236}">
                <a16:creationId xmlns:a16="http://schemas.microsoft.com/office/drawing/2014/main" id="{B59332BB-D9F7-624D-8814-571D9B324F09}"/>
              </a:ext>
            </a:extLst>
          </p:cNvPr>
          <p:cNvSpPr/>
          <p:nvPr/>
        </p:nvSpPr>
        <p:spPr>
          <a:xfrm>
            <a:off x="7349142" y="4030419"/>
            <a:ext cx="505267" cy="707886"/>
          </a:xfrm>
          <a:prstGeom prst="rect">
            <a:avLst/>
          </a:prstGeom>
        </p:spPr>
        <p:txBody>
          <a:bodyPr wrap="none">
            <a:spAutoFit/>
          </a:bodyPr>
          <a:lstStyle/>
          <a:p>
            <a:r>
              <a:rPr lang="fr-FR" sz="4000" dirty="0">
                <a:latin typeface="Font Awesome 5 Brands" panose="02000503000000000000" pitchFamily="2" charset="0"/>
              </a:rPr>
              <a:t></a:t>
            </a:r>
          </a:p>
        </p:txBody>
      </p:sp>
      <p:sp>
        <p:nvSpPr>
          <p:cNvPr id="40" name="Rectangle 39">
            <a:extLst>
              <a:ext uri="{FF2B5EF4-FFF2-40B4-BE49-F238E27FC236}">
                <a16:creationId xmlns:a16="http://schemas.microsoft.com/office/drawing/2014/main" id="{841B76D4-ADB0-7747-BFED-96BC6C7ABDD7}"/>
              </a:ext>
            </a:extLst>
          </p:cNvPr>
          <p:cNvSpPr/>
          <p:nvPr/>
        </p:nvSpPr>
        <p:spPr>
          <a:xfrm>
            <a:off x="10131813" y="3972932"/>
            <a:ext cx="569387" cy="707886"/>
          </a:xfrm>
          <a:prstGeom prst="rect">
            <a:avLst/>
          </a:prstGeom>
        </p:spPr>
        <p:txBody>
          <a:bodyPr wrap="none">
            <a:spAutoFit/>
          </a:bodyPr>
          <a:lstStyle/>
          <a:p>
            <a:r>
              <a:rPr lang="fr-FR" sz="4000" dirty="0">
                <a:latin typeface="Font Awesome 5 Pro Light" panose="02000503000000000000" pitchFamily="2" charset="0"/>
              </a:rPr>
              <a:t></a:t>
            </a:r>
          </a:p>
        </p:txBody>
      </p:sp>
    </p:spTree>
    <p:extLst>
      <p:ext uri="{BB962C8B-B14F-4D97-AF65-F5344CB8AC3E}">
        <p14:creationId xmlns:p14="http://schemas.microsoft.com/office/powerpoint/2010/main" val="281193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C44D5F-D892-4496-802C-5F788E8439DC}"/>
              </a:ext>
            </a:extLst>
          </p:cNvPr>
          <p:cNvSpPr>
            <a:spLocks noGrp="1"/>
          </p:cNvSpPr>
          <p:nvPr>
            <p:ph type="title"/>
          </p:nvPr>
        </p:nvSpPr>
        <p:spPr>
          <a:xfrm>
            <a:off x="694765" y="2498725"/>
            <a:ext cx="10515600" cy="1325563"/>
          </a:xfrm>
        </p:spPr>
        <p:txBody>
          <a:bodyPr/>
          <a:lstStyle/>
          <a:p>
            <a:pPr algn="ctr">
              <a:lnSpc>
                <a:spcPct val="100000"/>
              </a:lnSpc>
            </a:pPr>
            <a:r>
              <a:rPr lang="fr-FR" sz="2400" b="1" dirty="0" err="1">
                <a:latin typeface="Segoe UI" panose="020B0502040204020203" pitchFamily="34" charset="0"/>
              </a:rPr>
              <a:t>Thank</a:t>
            </a:r>
            <a:r>
              <a:rPr lang="fr-FR" sz="2400" b="1" dirty="0">
                <a:latin typeface="Segoe UI" panose="020B0502040204020203" pitchFamily="34" charset="0"/>
              </a:rPr>
              <a:t> </a:t>
            </a:r>
            <a:r>
              <a:rPr lang="fr-FR" sz="2400" b="1" dirty="0" err="1">
                <a:latin typeface="Segoe UI" panose="020B0502040204020203" pitchFamily="34" charset="0"/>
              </a:rPr>
              <a:t>you</a:t>
            </a:r>
            <a:endParaRPr lang="fr-FR" sz="2400" b="1" dirty="0">
              <a:latin typeface="Segoe UI" panose="020B0502040204020203" pitchFamily="34" charset="0"/>
            </a:endParaRPr>
          </a:p>
        </p:txBody>
      </p:sp>
      <p:sp>
        <p:nvSpPr>
          <p:cNvPr id="3" name="ZoneTexte 2">
            <a:extLst>
              <a:ext uri="{FF2B5EF4-FFF2-40B4-BE49-F238E27FC236}">
                <a16:creationId xmlns:a16="http://schemas.microsoft.com/office/drawing/2014/main" id="{89984474-3554-8644-9BA7-1B79EA5AC83D}"/>
              </a:ext>
            </a:extLst>
          </p:cNvPr>
          <p:cNvSpPr txBox="1"/>
          <p:nvPr/>
        </p:nvSpPr>
        <p:spPr>
          <a:xfrm>
            <a:off x="4380852" y="5829241"/>
            <a:ext cx="3143425" cy="369332"/>
          </a:xfrm>
          <a:prstGeom prst="rect">
            <a:avLst/>
          </a:prstGeom>
          <a:noFill/>
        </p:spPr>
        <p:txBody>
          <a:bodyPr wrap="none" rtlCol="0">
            <a:spAutoFit/>
          </a:bodyPr>
          <a:lstStyle/>
          <a:p>
            <a:r>
              <a:rPr lang="fr-FR" dirty="0">
                <a:solidFill>
                  <a:schemeClr val="bg1">
                    <a:lumMod val="50000"/>
                  </a:schemeClr>
                </a:solidFill>
              </a:rPr>
              <a:t>Eléonore Carpentier – INSA CVL</a:t>
            </a:r>
          </a:p>
        </p:txBody>
      </p:sp>
      <p:sp>
        <p:nvSpPr>
          <p:cNvPr id="4" name="ZoneTexte 3">
            <a:extLst>
              <a:ext uri="{FF2B5EF4-FFF2-40B4-BE49-F238E27FC236}">
                <a16:creationId xmlns:a16="http://schemas.microsoft.com/office/drawing/2014/main" id="{3D2FB8B4-F6D1-B240-8B21-6F1BA20EAAD8}"/>
              </a:ext>
            </a:extLst>
          </p:cNvPr>
          <p:cNvSpPr txBox="1"/>
          <p:nvPr/>
        </p:nvSpPr>
        <p:spPr>
          <a:xfrm>
            <a:off x="2731297" y="6080760"/>
            <a:ext cx="6729406" cy="369332"/>
          </a:xfrm>
          <a:prstGeom prst="rect">
            <a:avLst/>
          </a:prstGeom>
          <a:noFill/>
        </p:spPr>
        <p:txBody>
          <a:bodyPr wrap="none" rtlCol="0">
            <a:spAutoFit/>
          </a:bodyPr>
          <a:lstStyle/>
          <a:p>
            <a:r>
              <a:rPr lang="fr-FR" dirty="0">
                <a:solidFill>
                  <a:schemeClr val="bg1">
                    <a:lumMod val="50000"/>
                  </a:schemeClr>
                </a:solidFill>
              </a:rPr>
              <a:t>Corentin Thomasset – Grenoble-INP ESISAR – Polytechnique Montréal</a:t>
            </a:r>
          </a:p>
        </p:txBody>
      </p:sp>
      <p:sp>
        <p:nvSpPr>
          <p:cNvPr id="5" name="ZoneTexte 4">
            <a:extLst>
              <a:ext uri="{FF2B5EF4-FFF2-40B4-BE49-F238E27FC236}">
                <a16:creationId xmlns:a16="http://schemas.microsoft.com/office/drawing/2014/main" id="{CD5A779B-417A-EB41-B407-1AF40C568117}"/>
              </a:ext>
            </a:extLst>
          </p:cNvPr>
          <p:cNvSpPr txBox="1"/>
          <p:nvPr/>
        </p:nvSpPr>
        <p:spPr>
          <a:xfrm>
            <a:off x="4796317" y="5538828"/>
            <a:ext cx="2312493" cy="369332"/>
          </a:xfrm>
          <a:prstGeom prst="rect">
            <a:avLst/>
          </a:prstGeom>
          <a:noFill/>
        </p:spPr>
        <p:txBody>
          <a:bodyPr wrap="none" rtlCol="0">
            <a:spAutoFit/>
          </a:bodyPr>
          <a:lstStyle/>
          <a:p>
            <a:r>
              <a:rPr lang="fr-FR" b="1" dirty="0" err="1"/>
              <a:t>TheMapleCookieArmy</a:t>
            </a:r>
            <a:endParaRPr lang="fr-FR" b="1" dirty="0"/>
          </a:p>
        </p:txBody>
      </p:sp>
    </p:spTree>
    <p:extLst>
      <p:ext uri="{BB962C8B-B14F-4D97-AF65-F5344CB8AC3E}">
        <p14:creationId xmlns:p14="http://schemas.microsoft.com/office/powerpoint/2010/main" val="304267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re 1">
            <a:extLst>
              <a:ext uri="{FF2B5EF4-FFF2-40B4-BE49-F238E27FC236}">
                <a16:creationId xmlns:a16="http://schemas.microsoft.com/office/drawing/2014/main" id="{B715D31B-F908-9342-B230-6D5C7BD55269}"/>
              </a:ext>
            </a:extLst>
          </p:cNvPr>
          <p:cNvSpPr>
            <a:spLocks noGrp="1"/>
          </p:cNvSpPr>
          <p:nvPr>
            <p:ph type="title"/>
          </p:nvPr>
        </p:nvSpPr>
        <p:spPr>
          <a:xfrm>
            <a:off x="309724" y="3149048"/>
            <a:ext cx="3695386" cy="1172374"/>
          </a:xfrm>
          <a:solidFill>
            <a:schemeClr val="bg1"/>
          </a:solidFill>
        </p:spPr>
        <p:txBody>
          <a:bodyPr>
            <a:noAutofit/>
          </a:bodyPr>
          <a:lstStyle/>
          <a:p>
            <a:pPr algn="ctr">
              <a:lnSpc>
                <a:spcPct val="100000"/>
              </a:lnSpc>
            </a:pPr>
            <a:r>
              <a:rPr lang="en-US" sz="2400" b="1" dirty="0">
                <a:latin typeface="Segoe UI" panose="020B0502040204020203" pitchFamily="34" charset="0"/>
              </a:rPr>
              <a:t>CONTEXT AND ASSUMPTIONS</a:t>
            </a:r>
          </a:p>
        </p:txBody>
      </p:sp>
      <p:grpSp>
        <p:nvGrpSpPr>
          <p:cNvPr id="91" name="Groupe 90">
            <a:extLst>
              <a:ext uri="{FF2B5EF4-FFF2-40B4-BE49-F238E27FC236}">
                <a16:creationId xmlns:a16="http://schemas.microsoft.com/office/drawing/2014/main" id="{C09E3D72-E2DD-0A4B-AE03-B400282D6C2C}"/>
              </a:ext>
            </a:extLst>
          </p:cNvPr>
          <p:cNvGrpSpPr/>
          <p:nvPr/>
        </p:nvGrpSpPr>
        <p:grpSpPr>
          <a:xfrm>
            <a:off x="4267843" y="1199030"/>
            <a:ext cx="7061372" cy="4703079"/>
            <a:chOff x="2638549" y="1149164"/>
            <a:chExt cx="7061372" cy="4703079"/>
          </a:xfrm>
        </p:grpSpPr>
        <p:grpSp>
          <p:nvGrpSpPr>
            <p:cNvPr id="10" name="Groupe 9">
              <a:extLst>
                <a:ext uri="{FF2B5EF4-FFF2-40B4-BE49-F238E27FC236}">
                  <a16:creationId xmlns:a16="http://schemas.microsoft.com/office/drawing/2014/main" id="{88E1797D-5AD4-9D4F-9FC6-B49782A2423A}"/>
                </a:ext>
              </a:extLst>
            </p:cNvPr>
            <p:cNvGrpSpPr/>
            <p:nvPr/>
          </p:nvGrpSpPr>
          <p:grpSpPr>
            <a:xfrm>
              <a:off x="2638549" y="1844040"/>
              <a:ext cx="3169920" cy="3169920"/>
              <a:chOff x="4490429" y="1903274"/>
              <a:chExt cx="3169920" cy="3169920"/>
            </a:xfrm>
          </p:grpSpPr>
          <p:sp>
            <p:nvSpPr>
              <p:cNvPr id="5" name="Ellipse 4">
                <a:extLst>
                  <a:ext uri="{FF2B5EF4-FFF2-40B4-BE49-F238E27FC236}">
                    <a16:creationId xmlns:a16="http://schemas.microsoft.com/office/drawing/2014/main" id="{56CB7A35-04BE-2D4A-A57D-4DC82E6D2C6E}"/>
                  </a:ext>
                </a:extLst>
              </p:cNvPr>
              <p:cNvSpPr/>
              <p:nvPr/>
            </p:nvSpPr>
            <p:spPr>
              <a:xfrm>
                <a:off x="4490429" y="1903274"/>
                <a:ext cx="3169920" cy="3169920"/>
              </a:xfrm>
              <a:prstGeom prst="ellipse">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3" name="Groupe 12">
                <a:extLst>
                  <a:ext uri="{FF2B5EF4-FFF2-40B4-BE49-F238E27FC236}">
                    <a16:creationId xmlns:a16="http://schemas.microsoft.com/office/drawing/2014/main" id="{89317BC7-6E74-AD40-8932-9FA9580195C2}"/>
                  </a:ext>
                </a:extLst>
              </p:cNvPr>
              <p:cNvGrpSpPr/>
              <p:nvPr/>
            </p:nvGrpSpPr>
            <p:grpSpPr>
              <a:xfrm>
                <a:off x="4914076" y="2650222"/>
                <a:ext cx="2405070" cy="1545898"/>
                <a:chOff x="697893" y="2787150"/>
                <a:chExt cx="2405070" cy="1545898"/>
              </a:xfrm>
              <a:noFill/>
            </p:grpSpPr>
            <p:sp>
              <p:nvSpPr>
                <p:cNvPr id="8" name="ZoneTexte 7">
                  <a:extLst>
                    <a:ext uri="{FF2B5EF4-FFF2-40B4-BE49-F238E27FC236}">
                      <a16:creationId xmlns:a16="http://schemas.microsoft.com/office/drawing/2014/main" id="{6F8D507C-257B-994E-9AA8-2FAA8C26408B}"/>
                    </a:ext>
                  </a:extLst>
                </p:cNvPr>
                <p:cNvSpPr txBox="1"/>
                <p:nvPr/>
              </p:nvSpPr>
              <p:spPr>
                <a:xfrm>
                  <a:off x="1538444" y="2787150"/>
                  <a:ext cx="723968" cy="830997"/>
                </a:xfrm>
                <a:prstGeom prst="rect">
                  <a:avLst/>
                </a:prstGeom>
                <a:grpFill/>
              </p:spPr>
              <p:txBody>
                <a:bodyPr wrap="square" rtlCol="0">
                  <a:spAutoFit/>
                </a:bodyPr>
                <a:lstStyle/>
                <a:p>
                  <a:pPr algn="ctr"/>
                  <a:r>
                    <a:rPr lang="fr-FR" sz="4800" dirty="0">
                      <a:solidFill>
                        <a:srgbClr val="0070C0"/>
                      </a:solidFill>
                      <a:latin typeface="Font Awesome 5 Pro Light" panose="02000503000000000000" pitchFamily="2" charset="0"/>
                    </a:rPr>
                    <a:t></a:t>
                  </a:r>
                  <a:r>
                    <a:rPr lang="fr-FR" sz="3000" dirty="0">
                      <a:solidFill>
                        <a:schemeClr val="bg1"/>
                      </a:solidFill>
                      <a:latin typeface="Font Awesome 5 Pro Light" panose="02000503000000000000" pitchFamily="2" charset="0"/>
                    </a:rPr>
                    <a:t></a:t>
                  </a:r>
                </a:p>
              </p:txBody>
            </p:sp>
            <p:sp>
              <p:nvSpPr>
                <p:cNvPr id="9" name="ZoneTexte 8">
                  <a:extLst>
                    <a:ext uri="{FF2B5EF4-FFF2-40B4-BE49-F238E27FC236}">
                      <a16:creationId xmlns:a16="http://schemas.microsoft.com/office/drawing/2014/main" id="{B627AED5-822A-974F-B2EE-F60FC028C663}"/>
                    </a:ext>
                  </a:extLst>
                </p:cNvPr>
                <p:cNvSpPr txBox="1"/>
                <p:nvPr/>
              </p:nvSpPr>
              <p:spPr>
                <a:xfrm>
                  <a:off x="697893" y="3625162"/>
                  <a:ext cx="2405070" cy="707886"/>
                </a:xfrm>
                <a:prstGeom prst="rect">
                  <a:avLst/>
                </a:prstGeom>
                <a:grpFill/>
              </p:spPr>
              <p:txBody>
                <a:bodyPr wrap="square" rtlCol="0">
                  <a:spAutoFit/>
                </a:bodyPr>
                <a:lstStyle/>
                <a:p>
                  <a:pPr algn="ctr"/>
                  <a:r>
                    <a:rPr lang="en-US" sz="2400" b="1" dirty="0"/>
                    <a:t>HIGHLY SECURED</a:t>
                  </a:r>
                  <a:endParaRPr lang="en-US" sz="1350" b="1" dirty="0"/>
                </a:p>
                <a:p>
                  <a:pPr algn="ctr"/>
                  <a:r>
                    <a:rPr lang="en-US" sz="1600" dirty="0">
                      <a:solidFill>
                        <a:schemeClr val="tx1">
                          <a:lumMod val="50000"/>
                          <a:lumOff val="50000"/>
                        </a:schemeClr>
                      </a:solidFill>
                    </a:rPr>
                    <a:t>Air-gapped network.</a:t>
                  </a:r>
                </a:p>
              </p:txBody>
            </p:sp>
          </p:grpSp>
        </p:grpSp>
        <p:grpSp>
          <p:nvGrpSpPr>
            <p:cNvPr id="19" name="Groupe 18">
              <a:extLst>
                <a:ext uri="{FF2B5EF4-FFF2-40B4-BE49-F238E27FC236}">
                  <a16:creationId xmlns:a16="http://schemas.microsoft.com/office/drawing/2014/main" id="{3DE39121-A675-3C40-8EE1-900334B789F2}"/>
                </a:ext>
              </a:extLst>
            </p:cNvPr>
            <p:cNvGrpSpPr/>
            <p:nvPr/>
          </p:nvGrpSpPr>
          <p:grpSpPr>
            <a:xfrm>
              <a:off x="5633489" y="1149164"/>
              <a:ext cx="3100310" cy="1152883"/>
              <a:chOff x="7763404" y="2058941"/>
              <a:chExt cx="3100310" cy="1152883"/>
            </a:xfrm>
          </p:grpSpPr>
          <p:sp>
            <p:nvSpPr>
              <p:cNvPr id="11" name="Ellipse 10">
                <a:extLst>
                  <a:ext uri="{FF2B5EF4-FFF2-40B4-BE49-F238E27FC236}">
                    <a16:creationId xmlns:a16="http://schemas.microsoft.com/office/drawing/2014/main" id="{4F3A2287-48F9-8048-8CA8-99856CFE7A96}"/>
                  </a:ext>
                </a:extLst>
              </p:cNvPr>
              <p:cNvSpPr/>
              <p:nvPr/>
            </p:nvSpPr>
            <p:spPr>
              <a:xfrm>
                <a:off x="9272337" y="2219476"/>
                <a:ext cx="112295" cy="11229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6C47E22B-23AA-CF46-A6E3-45C56B9A9202}"/>
                  </a:ext>
                </a:extLst>
              </p:cNvPr>
              <p:cNvCxnSpPr>
                <a:cxnSpLocks/>
                <a:endCxn id="11" idx="2"/>
              </p:cNvCxnSpPr>
              <p:nvPr/>
            </p:nvCxnSpPr>
            <p:spPr>
              <a:xfrm flipV="1">
                <a:off x="7763404" y="2275624"/>
                <a:ext cx="1508933" cy="9362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4DD9D591-9F08-C745-8556-10F2D9C9E9A5}"/>
                  </a:ext>
                </a:extLst>
              </p:cNvPr>
              <p:cNvSpPr txBox="1"/>
              <p:nvPr/>
            </p:nvSpPr>
            <p:spPr>
              <a:xfrm>
                <a:off x="9370998" y="2058941"/>
                <a:ext cx="1492716" cy="369332"/>
              </a:xfrm>
              <a:prstGeom prst="rect">
                <a:avLst/>
              </a:prstGeom>
              <a:noFill/>
            </p:spPr>
            <p:txBody>
              <a:bodyPr wrap="none" rtlCol="0">
                <a:spAutoFit/>
              </a:bodyPr>
              <a:lstStyle/>
              <a:p>
                <a:r>
                  <a:rPr lang="fr-FR" b="1" dirty="0"/>
                  <a:t>NO INTERNET</a:t>
                </a:r>
              </a:p>
            </p:txBody>
          </p:sp>
        </p:grpSp>
        <p:grpSp>
          <p:nvGrpSpPr>
            <p:cNvPr id="67" name="Groupe 66">
              <a:extLst>
                <a:ext uri="{FF2B5EF4-FFF2-40B4-BE49-F238E27FC236}">
                  <a16:creationId xmlns:a16="http://schemas.microsoft.com/office/drawing/2014/main" id="{A0D16479-01A6-5D40-A3B2-1F99CE642285}"/>
                </a:ext>
              </a:extLst>
            </p:cNvPr>
            <p:cNvGrpSpPr/>
            <p:nvPr/>
          </p:nvGrpSpPr>
          <p:grpSpPr>
            <a:xfrm>
              <a:off x="5935068" y="2690869"/>
              <a:ext cx="3713950" cy="483096"/>
              <a:chOff x="7661571" y="2111696"/>
              <a:chExt cx="3713950" cy="483096"/>
            </a:xfrm>
          </p:grpSpPr>
          <p:sp>
            <p:nvSpPr>
              <p:cNvPr id="68" name="Ellipse 67">
                <a:extLst>
                  <a:ext uri="{FF2B5EF4-FFF2-40B4-BE49-F238E27FC236}">
                    <a16:creationId xmlns:a16="http://schemas.microsoft.com/office/drawing/2014/main" id="{63D4BB85-E3BC-1345-8300-96DD8D6EAD68}"/>
                  </a:ext>
                </a:extLst>
              </p:cNvPr>
              <p:cNvSpPr/>
              <p:nvPr/>
            </p:nvSpPr>
            <p:spPr>
              <a:xfrm>
                <a:off x="9272337" y="2219476"/>
                <a:ext cx="112295" cy="11229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Connecteur droit 68">
                <a:extLst>
                  <a:ext uri="{FF2B5EF4-FFF2-40B4-BE49-F238E27FC236}">
                    <a16:creationId xmlns:a16="http://schemas.microsoft.com/office/drawing/2014/main" id="{D6321F5E-BCFC-154F-BA2D-C41497269A73}"/>
                  </a:ext>
                </a:extLst>
              </p:cNvPr>
              <p:cNvCxnSpPr>
                <a:cxnSpLocks/>
                <a:endCxn id="68" idx="2"/>
              </p:cNvCxnSpPr>
              <p:nvPr/>
            </p:nvCxnSpPr>
            <p:spPr>
              <a:xfrm flipV="1">
                <a:off x="7661571" y="2275624"/>
                <a:ext cx="1610766" cy="319168"/>
              </a:xfrm>
              <a:prstGeom prst="line">
                <a:avLst/>
              </a:prstGeom>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28057B84-DD0A-2949-8AFE-D144CF6A59AB}"/>
                  </a:ext>
                </a:extLst>
              </p:cNvPr>
              <p:cNvSpPr txBox="1"/>
              <p:nvPr/>
            </p:nvSpPr>
            <p:spPr>
              <a:xfrm>
                <a:off x="9370998" y="2111696"/>
                <a:ext cx="2004523" cy="369332"/>
              </a:xfrm>
              <a:prstGeom prst="rect">
                <a:avLst/>
              </a:prstGeom>
              <a:noFill/>
            </p:spPr>
            <p:txBody>
              <a:bodyPr wrap="none" rtlCol="0">
                <a:spAutoFit/>
              </a:bodyPr>
              <a:lstStyle/>
              <a:p>
                <a:r>
                  <a:rPr lang="fr-FR" b="1" dirty="0"/>
                  <a:t>NO ADMIN RIGHTS</a:t>
                </a:r>
              </a:p>
            </p:txBody>
          </p:sp>
        </p:grpSp>
        <p:grpSp>
          <p:nvGrpSpPr>
            <p:cNvPr id="71" name="Groupe 70">
              <a:extLst>
                <a:ext uri="{FF2B5EF4-FFF2-40B4-BE49-F238E27FC236}">
                  <a16:creationId xmlns:a16="http://schemas.microsoft.com/office/drawing/2014/main" id="{AD60C17E-EDB4-C249-9BEB-204F2941876E}"/>
                </a:ext>
              </a:extLst>
            </p:cNvPr>
            <p:cNvGrpSpPr/>
            <p:nvPr/>
          </p:nvGrpSpPr>
          <p:grpSpPr>
            <a:xfrm>
              <a:off x="5467266" y="4684142"/>
              <a:ext cx="3036194" cy="1168101"/>
              <a:chOff x="9392360" y="1227369"/>
              <a:chExt cx="3036194" cy="1168101"/>
            </a:xfrm>
          </p:grpSpPr>
          <p:sp>
            <p:nvSpPr>
              <p:cNvPr id="72" name="Ellipse 71">
                <a:extLst>
                  <a:ext uri="{FF2B5EF4-FFF2-40B4-BE49-F238E27FC236}">
                    <a16:creationId xmlns:a16="http://schemas.microsoft.com/office/drawing/2014/main" id="{3325C7AE-3C70-FE47-AC62-3AF4B5DD4E99}"/>
                  </a:ext>
                </a:extLst>
              </p:cNvPr>
              <p:cNvSpPr/>
              <p:nvPr/>
            </p:nvSpPr>
            <p:spPr>
              <a:xfrm>
                <a:off x="10402938" y="2021481"/>
                <a:ext cx="112295" cy="11229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3" name="Connecteur droit 72">
                <a:extLst>
                  <a:ext uri="{FF2B5EF4-FFF2-40B4-BE49-F238E27FC236}">
                    <a16:creationId xmlns:a16="http://schemas.microsoft.com/office/drawing/2014/main" id="{C6B5DFB4-1C83-8E42-B282-7B89BCE8F88D}"/>
                  </a:ext>
                </a:extLst>
              </p:cNvPr>
              <p:cNvCxnSpPr>
                <a:cxnSpLocks/>
                <a:endCxn id="72" idx="1"/>
              </p:cNvCxnSpPr>
              <p:nvPr/>
            </p:nvCxnSpPr>
            <p:spPr>
              <a:xfrm>
                <a:off x="9392360" y="1227369"/>
                <a:ext cx="1027023" cy="810557"/>
              </a:xfrm>
              <a:prstGeom prst="line">
                <a:avLst/>
              </a:prstGeom>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48552EED-4F99-1E42-845B-EF138A259BFC}"/>
                  </a:ext>
                </a:extLst>
              </p:cNvPr>
              <p:cNvSpPr txBox="1"/>
              <p:nvPr/>
            </p:nvSpPr>
            <p:spPr>
              <a:xfrm>
                <a:off x="10559837" y="1749139"/>
                <a:ext cx="1868717" cy="646331"/>
              </a:xfrm>
              <a:prstGeom prst="rect">
                <a:avLst/>
              </a:prstGeom>
              <a:noFill/>
            </p:spPr>
            <p:txBody>
              <a:bodyPr wrap="none" rtlCol="0">
                <a:spAutoFit/>
              </a:bodyPr>
              <a:lstStyle/>
              <a:p>
                <a:r>
                  <a:rPr lang="fr-FR" b="1" dirty="0"/>
                  <a:t>NETWORKS</a:t>
                </a:r>
              </a:p>
              <a:p>
                <a:r>
                  <a:rPr lang="fr-FR" b="1" dirty="0"/>
                  <a:t>ARE MONITORED</a:t>
                </a:r>
              </a:p>
            </p:txBody>
          </p:sp>
        </p:grpSp>
        <p:grpSp>
          <p:nvGrpSpPr>
            <p:cNvPr id="85" name="Groupe 84">
              <a:extLst>
                <a:ext uri="{FF2B5EF4-FFF2-40B4-BE49-F238E27FC236}">
                  <a16:creationId xmlns:a16="http://schemas.microsoft.com/office/drawing/2014/main" id="{57B2A432-B961-3A4C-8D9E-DE566C38880E}"/>
                </a:ext>
              </a:extLst>
            </p:cNvPr>
            <p:cNvGrpSpPr/>
            <p:nvPr/>
          </p:nvGrpSpPr>
          <p:grpSpPr>
            <a:xfrm>
              <a:off x="5808469" y="4016107"/>
              <a:ext cx="3891452" cy="624781"/>
              <a:chOff x="7730290" y="1856247"/>
              <a:chExt cx="3891452" cy="624781"/>
            </a:xfrm>
          </p:grpSpPr>
          <p:sp>
            <p:nvSpPr>
              <p:cNvPr id="86" name="Ellipse 85">
                <a:extLst>
                  <a:ext uri="{FF2B5EF4-FFF2-40B4-BE49-F238E27FC236}">
                    <a16:creationId xmlns:a16="http://schemas.microsoft.com/office/drawing/2014/main" id="{4D748FD8-1A96-5049-B419-A10184BC7C93}"/>
                  </a:ext>
                </a:extLst>
              </p:cNvPr>
              <p:cNvSpPr/>
              <p:nvPr/>
            </p:nvSpPr>
            <p:spPr>
              <a:xfrm>
                <a:off x="9272337" y="2219476"/>
                <a:ext cx="112295" cy="11229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7" name="Connecteur droit 86">
                <a:extLst>
                  <a:ext uri="{FF2B5EF4-FFF2-40B4-BE49-F238E27FC236}">
                    <a16:creationId xmlns:a16="http://schemas.microsoft.com/office/drawing/2014/main" id="{B28C4306-B24F-8F4E-974F-BEFAE118A21F}"/>
                  </a:ext>
                </a:extLst>
              </p:cNvPr>
              <p:cNvCxnSpPr>
                <a:cxnSpLocks/>
                <a:endCxn id="86" idx="2"/>
              </p:cNvCxnSpPr>
              <p:nvPr/>
            </p:nvCxnSpPr>
            <p:spPr>
              <a:xfrm>
                <a:off x="7730290" y="1856247"/>
                <a:ext cx="1542047" cy="419377"/>
              </a:xfrm>
              <a:prstGeom prst="line">
                <a:avLst/>
              </a:prstGeom>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0B4381C-CC0E-D74D-A27E-A8952A885332}"/>
                  </a:ext>
                </a:extLst>
              </p:cNvPr>
              <p:cNvSpPr txBox="1"/>
              <p:nvPr/>
            </p:nvSpPr>
            <p:spPr>
              <a:xfrm>
                <a:off x="9370998" y="2111696"/>
                <a:ext cx="2250744" cy="369332"/>
              </a:xfrm>
              <a:prstGeom prst="rect">
                <a:avLst/>
              </a:prstGeom>
              <a:noFill/>
            </p:spPr>
            <p:txBody>
              <a:bodyPr wrap="none" rtlCol="0">
                <a:spAutoFit/>
              </a:bodyPr>
              <a:lstStyle/>
              <a:p>
                <a:r>
                  <a:rPr lang="fr-FR" b="1" dirty="0"/>
                  <a:t>SECURITY SCREENING</a:t>
                </a:r>
              </a:p>
            </p:txBody>
          </p:sp>
        </p:grpSp>
      </p:grpSp>
      <p:sp>
        <p:nvSpPr>
          <p:cNvPr id="99" name="ZoneTexte 98">
            <a:extLst>
              <a:ext uri="{FF2B5EF4-FFF2-40B4-BE49-F238E27FC236}">
                <a16:creationId xmlns:a16="http://schemas.microsoft.com/office/drawing/2014/main" id="{E414B577-1B3E-6A44-97DA-420577AED82F}"/>
              </a:ext>
            </a:extLst>
          </p:cNvPr>
          <p:cNvSpPr txBox="1"/>
          <p:nvPr/>
        </p:nvSpPr>
        <p:spPr>
          <a:xfrm>
            <a:off x="1867113" y="2685548"/>
            <a:ext cx="580608" cy="707886"/>
          </a:xfrm>
          <a:prstGeom prst="rect">
            <a:avLst/>
          </a:prstGeom>
          <a:noFill/>
        </p:spPr>
        <p:txBody>
          <a:bodyPr wrap="none" rtlCol="0">
            <a:spAutoFit/>
          </a:bodyPr>
          <a:lstStyle/>
          <a:p>
            <a:r>
              <a:rPr lang="fr-FR" sz="4000" b="1" dirty="0">
                <a:solidFill>
                  <a:srgbClr val="0070C0"/>
                </a:solidFill>
              </a:rPr>
              <a:t>1.</a:t>
            </a:r>
          </a:p>
        </p:txBody>
      </p:sp>
      <p:sp>
        <p:nvSpPr>
          <p:cNvPr id="101" name="Ellipse 100">
            <a:extLst>
              <a:ext uri="{FF2B5EF4-FFF2-40B4-BE49-F238E27FC236}">
                <a16:creationId xmlns:a16="http://schemas.microsoft.com/office/drawing/2014/main" id="{E091F887-8B2A-DE45-A9F7-21D76ABF624A}"/>
              </a:ext>
            </a:extLst>
          </p:cNvPr>
          <p:cNvSpPr/>
          <p:nvPr/>
        </p:nvSpPr>
        <p:spPr>
          <a:xfrm>
            <a:off x="3726180" y="1359565"/>
            <a:ext cx="4280850" cy="4280850"/>
          </a:xfrm>
          <a:prstGeom prst="ellipse">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399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96B2B8AD-03F5-9A4C-A729-A91BE28BB944}"/>
              </a:ext>
            </a:extLst>
          </p:cNvPr>
          <p:cNvGrpSpPr/>
          <p:nvPr/>
        </p:nvGrpSpPr>
        <p:grpSpPr>
          <a:xfrm>
            <a:off x="3083573" y="454674"/>
            <a:ext cx="5948652" cy="5948652"/>
            <a:chOff x="-1270333" y="454674"/>
            <a:chExt cx="5948652" cy="5948652"/>
          </a:xfrm>
        </p:grpSpPr>
        <p:sp>
          <p:nvSpPr>
            <p:cNvPr id="7" name="ZoneTexte 6">
              <a:extLst>
                <a:ext uri="{FF2B5EF4-FFF2-40B4-BE49-F238E27FC236}">
                  <a16:creationId xmlns:a16="http://schemas.microsoft.com/office/drawing/2014/main" id="{AE1FB20A-F0C9-644B-9889-9B808979313F}"/>
                </a:ext>
              </a:extLst>
            </p:cNvPr>
            <p:cNvSpPr txBox="1"/>
            <p:nvPr/>
          </p:nvSpPr>
          <p:spPr>
            <a:xfrm flipH="1">
              <a:off x="1350589" y="2875002"/>
              <a:ext cx="706809" cy="1107996"/>
            </a:xfrm>
            <a:prstGeom prst="rect">
              <a:avLst/>
            </a:prstGeom>
            <a:noFill/>
          </p:spPr>
          <p:txBody>
            <a:bodyPr wrap="square" rtlCol="0">
              <a:spAutoFit/>
            </a:bodyPr>
            <a:lstStyle/>
            <a:p>
              <a:pPr algn="ctr"/>
              <a:r>
                <a:rPr lang="fr-FR" sz="6600" dirty="0">
                  <a:solidFill>
                    <a:srgbClr val="0070C0"/>
                  </a:solidFill>
                  <a:latin typeface="Font Awesome 5 Brands" panose="02000503000000000000" pitchFamily="2" charset="0"/>
                </a:rPr>
                <a:t></a:t>
              </a:r>
            </a:p>
          </p:txBody>
        </p:sp>
        <p:sp>
          <p:nvSpPr>
            <p:cNvPr id="8" name="Ellipse 7">
              <a:extLst>
                <a:ext uri="{FF2B5EF4-FFF2-40B4-BE49-F238E27FC236}">
                  <a16:creationId xmlns:a16="http://schemas.microsoft.com/office/drawing/2014/main" id="{39D0E40C-DCD7-1F41-8691-DA8773119333}"/>
                </a:ext>
              </a:extLst>
            </p:cNvPr>
            <p:cNvSpPr/>
            <p:nvPr/>
          </p:nvSpPr>
          <p:spPr>
            <a:xfrm>
              <a:off x="515274" y="2240280"/>
              <a:ext cx="2377440" cy="2377440"/>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4B5D91C-2CB3-2342-8052-99A01A78EE03}"/>
                </a:ext>
              </a:extLst>
            </p:cNvPr>
            <p:cNvSpPr/>
            <p:nvPr/>
          </p:nvSpPr>
          <p:spPr>
            <a:xfrm>
              <a:off x="-255790" y="1469217"/>
              <a:ext cx="3919566" cy="3919566"/>
            </a:xfrm>
            <a:prstGeom prst="ellipse">
              <a:avLst/>
            </a:prstGeom>
            <a:no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0AA628DE-0A1B-F348-A61F-BE62FC48018F}"/>
                </a:ext>
              </a:extLst>
            </p:cNvPr>
            <p:cNvSpPr/>
            <p:nvPr/>
          </p:nvSpPr>
          <p:spPr>
            <a:xfrm>
              <a:off x="-1270333" y="454674"/>
              <a:ext cx="5948652" cy="5948652"/>
            </a:xfrm>
            <a:prstGeom prst="ellipse">
              <a:avLst/>
            </a:prstGeom>
            <a:noFill/>
            <a:ln>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Rectangle 12">
            <a:extLst>
              <a:ext uri="{FF2B5EF4-FFF2-40B4-BE49-F238E27FC236}">
                <a16:creationId xmlns:a16="http://schemas.microsoft.com/office/drawing/2014/main" id="{2CFD82CA-F9D1-094B-90E9-7D7CBE0FC465}"/>
              </a:ext>
            </a:extLst>
          </p:cNvPr>
          <p:cNvSpPr/>
          <p:nvPr/>
        </p:nvSpPr>
        <p:spPr>
          <a:xfrm>
            <a:off x="4411979" y="183833"/>
            <a:ext cx="3291841" cy="1187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E04078A-A767-404A-B0C0-FB34E01267D1}"/>
              </a:ext>
            </a:extLst>
          </p:cNvPr>
          <p:cNvSpPr>
            <a:spLocks noGrp="1"/>
          </p:cNvSpPr>
          <p:nvPr>
            <p:ph type="title"/>
          </p:nvPr>
        </p:nvSpPr>
        <p:spPr/>
        <p:txBody>
          <a:bodyPr>
            <a:normAutofit/>
          </a:bodyPr>
          <a:lstStyle/>
          <a:p>
            <a:pPr algn="ctr">
              <a:lnSpc>
                <a:spcPct val="100000"/>
              </a:lnSpc>
            </a:pPr>
            <a:r>
              <a:rPr lang="en-US" sz="2400" b="1" dirty="0">
                <a:latin typeface="Segoe UI" panose="020B0502040204020203" pitchFamily="34" charset="0"/>
                <a:cs typeface="Segoe UI" panose="020B0502040204020203" pitchFamily="34" charset="0"/>
              </a:rPr>
              <a:t>WIRELESS NETWORKS</a:t>
            </a:r>
          </a:p>
        </p:txBody>
      </p:sp>
      <p:sp>
        <p:nvSpPr>
          <p:cNvPr id="6" name="ZoneTexte 5">
            <a:extLst>
              <a:ext uri="{FF2B5EF4-FFF2-40B4-BE49-F238E27FC236}">
                <a16:creationId xmlns:a16="http://schemas.microsoft.com/office/drawing/2014/main" id="{ED9E5E79-CBFB-ED41-9B27-98EC7F531699}"/>
              </a:ext>
            </a:extLst>
          </p:cNvPr>
          <p:cNvSpPr txBox="1"/>
          <p:nvPr/>
        </p:nvSpPr>
        <p:spPr>
          <a:xfrm>
            <a:off x="5805696" y="183833"/>
            <a:ext cx="580608" cy="707886"/>
          </a:xfrm>
          <a:prstGeom prst="rect">
            <a:avLst/>
          </a:prstGeom>
          <a:noFill/>
        </p:spPr>
        <p:txBody>
          <a:bodyPr wrap="none" rtlCol="0">
            <a:spAutoFit/>
          </a:bodyPr>
          <a:lstStyle/>
          <a:p>
            <a:r>
              <a:rPr lang="fr-FR" sz="4000" b="1" dirty="0">
                <a:solidFill>
                  <a:srgbClr val="0070C0"/>
                </a:solidFill>
              </a:rPr>
              <a:t>2.</a:t>
            </a:r>
          </a:p>
        </p:txBody>
      </p:sp>
      <p:sp>
        <p:nvSpPr>
          <p:cNvPr id="14" name="ZoneTexte 13">
            <a:extLst>
              <a:ext uri="{FF2B5EF4-FFF2-40B4-BE49-F238E27FC236}">
                <a16:creationId xmlns:a16="http://schemas.microsoft.com/office/drawing/2014/main" id="{D8F72668-56AA-5A4D-B1D3-FFC2776DB281}"/>
              </a:ext>
            </a:extLst>
          </p:cNvPr>
          <p:cNvSpPr txBox="1"/>
          <p:nvPr/>
        </p:nvSpPr>
        <p:spPr>
          <a:xfrm>
            <a:off x="602536" y="1943812"/>
            <a:ext cx="3458736" cy="1384995"/>
          </a:xfrm>
          <a:prstGeom prst="rect">
            <a:avLst/>
          </a:prstGeom>
          <a:solidFill>
            <a:schemeClr val="bg1"/>
          </a:solidFill>
        </p:spPr>
        <p:txBody>
          <a:bodyPr wrap="square" rtlCol="0">
            <a:spAutoFit/>
          </a:bodyPr>
          <a:lstStyle/>
          <a:p>
            <a:pPr algn="ctr"/>
            <a:r>
              <a:rPr lang="en-US" sz="2400" b="1" dirty="0"/>
              <a:t>HARD TO CONTAIN EMISSION RANGE</a:t>
            </a:r>
          </a:p>
          <a:p>
            <a:pPr algn="ctr"/>
            <a:r>
              <a:rPr lang="en-US" dirty="0">
                <a:solidFill>
                  <a:schemeClr val="tx1">
                    <a:lumMod val="50000"/>
                    <a:lumOff val="50000"/>
                  </a:schemeClr>
                </a:solidFill>
              </a:rPr>
              <a:t>Almost impossible to restraint to a given group of users.</a:t>
            </a:r>
          </a:p>
        </p:txBody>
      </p:sp>
      <p:sp>
        <p:nvSpPr>
          <p:cNvPr id="15" name="ZoneTexte 14">
            <a:extLst>
              <a:ext uri="{FF2B5EF4-FFF2-40B4-BE49-F238E27FC236}">
                <a16:creationId xmlns:a16="http://schemas.microsoft.com/office/drawing/2014/main" id="{BBD84731-F12C-0E48-9E91-9448EB6DEED2}"/>
              </a:ext>
            </a:extLst>
          </p:cNvPr>
          <p:cNvSpPr txBox="1"/>
          <p:nvPr/>
        </p:nvSpPr>
        <p:spPr>
          <a:xfrm>
            <a:off x="565692" y="4617720"/>
            <a:ext cx="3458736" cy="1015663"/>
          </a:xfrm>
          <a:prstGeom prst="rect">
            <a:avLst/>
          </a:prstGeom>
          <a:solidFill>
            <a:schemeClr val="bg1"/>
          </a:solidFill>
        </p:spPr>
        <p:txBody>
          <a:bodyPr wrap="square" rtlCol="0">
            <a:spAutoFit/>
          </a:bodyPr>
          <a:lstStyle/>
          <a:p>
            <a:pPr algn="ctr"/>
            <a:r>
              <a:rPr lang="en-US" sz="2400" b="1" dirty="0"/>
              <a:t>CAN BE SNIFFED</a:t>
            </a:r>
          </a:p>
          <a:p>
            <a:pPr algn="ctr"/>
            <a:r>
              <a:rPr lang="en-US" dirty="0">
                <a:solidFill>
                  <a:schemeClr val="tx1">
                    <a:lumMod val="50000"/>
                    <a:lumOff val="50000"/>
                  </a:schemeClr>
                </a:solidFill>
              </a:rPr>
              <a:t>Consider anyone close enough to be able to see unencrypted traffic.</a:t>
            </a:r>
            <a:endParaRPr lang="en-US" b="1" dirty="0">
              <a:solidFill>
                <a:schemeClr val="tx1">
                  <a:lumMod val="50000"/>
                  <a:lumOff val="50000"/>
                </a:schemeClr>
              </a:solidFill>
            </a:endParaRPr>
          </a:p>
        </p:txBody>
      </p:sp>
      <p:sp>
        <p:nvSpPr>
          <p:cNvPr id="16" name="ZoneTexte 15">
            <a:extLst>
              <a:ext uri="{FF2B5EF4-FFF2-40B4-BE49-F238E27FC236}">
                <a16:creationId xmlns:a16="http://schemas.microsoft.com/office/drawing/2014/main" id="{5CC224DB-5C46-4E4B-A6D7-FD11445D77E3}"/>
              </a:ext>
            </a:extLst>
          </p:cNvPr>
          <p:cNvSpPr txBox="1"/>
          <p:nvPr/>
        </p:nvSpPr>
        <p:spPr>
          <a:xfrm>
            <a:off x="8158136" y="1943812"/>
            <a:ext cx="3458736" cy="1569660"/>
          </a:xfrm>
          <a:prstGeom prst="rect">
            <a:avLst/>
          </a:prstGeom>
          <a:solidFill>
            <a:schemeClr val="bg1"/>
          </a:solidFill>
        </p:spPr>
        <p:txBody>
          <a:bodyPr wrap="square" rtlCol="0">
            <a:spAutoFit/>
          </a:bodyPr>
          <a:lstStyle/>
          <a:p>
            <a:pPr algn="ctr"/>
            <a:r>
              <a:rPr lang="en-US" sz="2400" b="1" dirty="0"/>
              <a:t>BLE UP TO 100m</a:t>
            </a:r>
          </a:p>
          <a:p>
            <a:pPr algn="ctr"/>
            <a:r>
              <a:rPr lang="en-US" dirty="0">
                <a:solidFill>
                  <a:schemeClr val="tx1">
                    <a:lumMod val="50000"/>
                    <a:lumOff val="50000"/>
                  </a:schemeClr>
                </a:solidFill>
              </a:rPr>
              <a:t>Varies with the Bluetooth adapter. Laptops and workstations have class 1 adapters (intended range 100m).</a:t>
            </a:r>
          </a:p>
        </p:txBody>
      </p:sp>
      <p:sp>
        <p:nvSpPr>
          <p:cNvPr id="17" name="ZoneTexte 16">
            <a:extLst>
              <a:ext uri="{FF2B5EF4-FFF2-40B4-BE49-F238E27FC236}">
                <a16:creationId xmlns:a16="http://schemas.microsoft.com/office/drawing/2014/main" id="{A2A6CB06-B2C3-B147-9A18-7BA31C7BCE28}"/>
              </a:ext>
            </a:extLst>
          </p:cNvPr>
          <p:cNvSpPr txBox="1"/>
          <p:nvPr/>
        </p:nvSpPr>
        <p:spPr>
          <a:xfrm>
            <a:off x="8158136" y="4617720"/>
            <a:ext cx="3458736" cy="1015663"/>
          </a:xfrm>
          <a:prstGeom prst="rect">
            <a:avLst/>
          </a:prstGeom>
          <a:solidFill>
            <a:schemeClr val="bg1"/>
          </a:solidFill>
        </p:spPr>
        <p:txBody>
          <a:bodyPr wrap="square" rtlCol="0">
            <a:spAutoFit/>
          </a:bodyPr>
          <a:lstStyle/>
          <a:p>
            <a:pPr algn="ctr"/>
            <a:r>
              <a:rPr lang="en-US" sz="2400" b="1" dirty="0"/>
              <a:t>EXTENDED TO 500m</a:t>
            </a:r>
          </a:p>
          <a:p>
            <a:r>
              <a:rPr lang="en-US" dirty="0">
                <a:solidFill>
                  <a:schemeClr val="tx1">
                    <a:lumMod val="50000"/>
                    <a:lumOff val="50000"/>
                  </a:schemeClr>
                </a:solidFill>
              </a:rPr>
              <a:t>New Bluetooth 5 extend range up to 400m (1km outdoor free field)</a:t>
            </a:r>
          </a:p>
        </p:txBody>
      </p:sp>
    </p:spTree>
    <p:extLst>
      <p:ext uri="{BB962C8B-B14F-4D97-AF65-F5344CB8AC3E}">
        <p14:creationId xmlns:p14="http://schemas.microsoft.com/office/powerpoint/2010/main" val="315103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857B8A64-F4A0-064F-BD82-7691BD171F82}"/>
              </a:ext>
            </a:extLst>
          </p:cNvPr>
          <p:cNvGrpSpPr/>
          <p:nvPr/>
        </p:nvGrpSpPr>
        <p:grpSpPr>
          <a:xfrm>
            <a:off x="805793" y="1032913"/>
            <a:ext cx="4940107" cy="4940107"/>
            <a:chOff x="-1270333" y="454674"/>
            <a:chExt cx="5948652" cy="5948652"/>
          </a:xfrm>
        </p:grpSpPr>
        <p:sp>
          <p:nvSpPr>
            <p:cNvPr id="16" name="Ellipse 15">
              <a:extLst>
                <a:ext uri="{FF2B5EF4-FFF2-40B4-BE49-F238E27FC236}">
                  <a16:creationId xmlns:a16="http://schemas.microsoft.com/office/drawing/2014/main" id="{9DBAE5B8-2B64-FF45-AA5E-84D277B4AF16}"/>
                </a:ext>
              </a:extLst>
            </p:cNvPr>
            <p:cNvSpPr/>
            <p:nvPr/>
          </p:nvSpPr>
          <p:spPr>
            <a:xfrm>
              <a:off x="515274" y="2240280"/>
              <a:ext cx="2377440" cy="2377440"/>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979E3CB8-4AF3-374E-9CE1-FF4C692A9D4A}"/>
                </a:ext>
              </a:extLst>
            </p:cNvPr>
            <p:cNvSpPr/>
            <p:nvPr/>
          </p:nvSpPr>
          <p:spPr>
            <a:xfrm>
              <a:off x="-255790" y="1469217"/>
              <a:ext cx="3919566" cy="3919566"/>
            </a:xfrm>
            <a:prstGeom prst="ellipse">
              <a:avLst/>
            </a:prstGeom>
            <a:no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2C3909A1-54EA-E241-8BDC-53B6B448EA07}"/>
                </a:ext>
              </a:extLst>
            </p:cNvPr>
            <p:cNvSpPr/>
            <p:nvPr/>
          </p:nvSpPr>
          <p:spPr>
            <a:xfrm>
              <a:off x="-1270333" y="454674"/>
              <a:ext cx="5948652" cy="5948652"/>
            </a:xfrm>
            <a:prstGeom prst="ellipse">
              <a:avLst/>
            </a:prstGeom>
            <a:noFill/>
            <a:ln>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 name="Titre 1">
            <a:extLst>
              <a:ext uri="{FF2B5EF4-FFF2-40B4-BE49-F238E27FC236}">
                <a16:creationId xmlns:a16="http://schemas.microsoft.com/office/drawing/2014/main" id="{08F3E59F-3A26-433B-B8FC-83A01B16B281}"/>
              </a:ext>
            </a:extLst>
          </p:cNvPr>
          <p:cNvSpPr>
            <a:spLocks noGrp="1"/>
          </p:cNvSpPr>
          <p:nvPr>
            <p:ph type="title"/>
          </p:nvPr>
        </p:nvSpPr>
        <p:spPr>
          <a:xfrm>
            <a:off x="838200" y="959485"/>
            <a:ext cx="10515600" cy="1325563"/>
          </a:xfrm>
        </p:spPr>
        <p:txBody>
          <a:bodyPr>
            <a:normAutofit/>
          </a:bodyPr>
          <a:lstStyle/>
          <a:p>
            <a:pPr algn="ctr">
              <a:lnSpc>
                <a:spcPct val="100000"/>
              </a:lnSpc>
            </a:pPr>
            <a:r>
              <a:rPr lang="en-US" sz="2400" b="1" dirty="0">
                <a:latin typeface="Segoe UI" panose="020B0502040204020203" pitchFamily="34" charset="0"/>
                <a:cs typeface="Segoe UI" panose="020B0502040204020203" pitchFamily="34" charset="0"/>
              </a:rPr>
              <a:t>DATA EXFILTRATION USING BLE COMMANDS</a:t>
            </a:r>
          </a:p>
        </p:txBody>
      </p:sp>
      <p:sp>
        <p:nvSpPr>
          <p:cNvPr id="4" name="ZoneTexte 3">
            <a:extLst>
              <a:ext uri="{FF2B5EF4-FFF2-40B4-BE49-F238E27FC236}">
                <a16:creationId xmlns:a16="http://schemas.microsoft.com/office/drawing/2014/main" id="{8EE271DA-43C4-9E45-8277-DE90E7E49550}"/>
              </a:ext>
            </a:extLst>
          </p:cNvPr>
          <p:cNvSpPr txBox="1"/>
          <p:nvPr/>
        </p:nvSpPr>
        <p:spPr>
          <a:xfrm>
            <a:off x="5805696" y="755333"/>
            <a:ext cx="580608" cy="707886"/>
          </a:xfrm>
          <a:prstGeom prst="rect">
            <a:avLst/>
          </a:prstGeom>
          <a:noFill/>
        </p:spPr>
        <p:txBody>
          <a:bodyPr wrap="none" rtlCol="0">
            <a:spAutoFit/>
          </a:bodyPr>
          <a:lstStyle/>
          <a:p>
            <a:r>
              <a:rPr lang="fr-FR" sz="4000" b="1" dirty="0">
                <a:solidFill>
                  <a:srgbClr val="0070C0"/>
                </a:solidFill>
              </a:rPr>
              <a:t>3.</a:t>
            </a:r>
          </a:p>
        </p:txBody>
      </p:sp>
      <p:pic>
        <p:nvPicPr>
          <p:cNvPr id="6" name="Image 5">
            <a:extLst>
              <a:ext uri="{FF2B5EF4-FFF2-40B4-BE49-F238E27FC236}">
                <a16:creationId xmlns:a16="http://schemas.microsoft.com/office/drawing/2014/main" id="{6A6F4EDF-FB04-1F48-A3FA-194C0D989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7759" y="2279239"/>
            <a:ext cx="1987550" cy="1987550"/>
          </a:xfrm>
          <a:prstGeom prst="rect">
            <a:avLst/>
          </a:prstGeom>
        </p:spPr>
      </p:pic>
      <p:sp>
        <p:nvSpPr>
          <p:cNvPr id="9" name="ZoneTexte 8">
            <a:extLst>
              <a:ext uri="{FF2B5EF4-FFF2-40B4-BE49-F238E27FC236}">
                <a16:creationId xmlns:a16="http://schemas.microsoft.com/office/drawing/2014/main" id="{A5E41622-0903-1E49-988A-7BA19A08B078}"/>
              </a:ext>
            </a:extLst>
          </p:cNvPr>
          <p:cNvSpPr txBox="1"/>
          <p:nvPr/>
        </p:nvSpPr>
        <p:spPr>
          <a:xfrm>
            <a:off x="2888920" y="2811349"/>
            <a:ext cx="790601" cy="923330"/>
          </a:xfrm>
          <a:prstGeom prst="rect">
            <a:avLst/>
          </a:prstGeom>
          <a:noFill/>
        </p:spPr>
        <p:txBody>
          <a:bodyPr wrap="none" rtlCol="0">
            <a:spAutoFit/>
          </a:bodyPr>
          <a:lstStyle/>
          <a:p>
            <a:r>
              <a:rPr lang="fr-FR" sz="5400" dirty="0">
                <a:latin typeface="Font Awesome 5 Pro" panose="02000503000000000000" pitchFamily="2" charset="0"/>
              </a:rPr>
              <a:t></a:t>
            </a:r>
          </a:p>
        </p:txBody>
      </p:sp>
      <p:sp>
        <p:nvSpPr>
          <p:cNvPr id="10" name="Rectangle 9">
            <a:extLst>
              <a:ext uri="{FF2B5EF4-FFF2-40B4-BE49-F238E27FC236}">
                <a16:creationId xmlns:a16="http://schemas.microsoft.com/office/drawing/2014/main" id="{0C766A28-DC3D-E44C-8E31-6473B8D92122}"/>
              </a:ext>
            </a:extLst>
          </p:cNvPr>
          <p:cNvSpPr/>
          <p:nvPr/>
        </p:nvSpPr>
        <p:spPr>
          <a:xfrm>
            <a:off x="2738788" y="3734679"/>
            <a:ext cx="1090863" cy="2465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82F28077-61DF-FF4D-AD8E-6E857B214988}"/>
              </a:ext>
            </a:extLst>
          </p:cNvPr>
          <p:cNvSpPr txBox="1"/>
          <p:nvPr/>
        </p:nvSpPr>
        <p:spPr>
          <a:xfrm>
            <a:off x="2748361" y="3935276"/>
            <a:ext cx="1064715" cy="369332"/>
          </a:xfrm>
          <a:prstGeom prst="rect">
            <a:avLst/>
          </a:prstGeom>
          <a:noFill/>
        </p:spPr>
        <p:txBody>
          <a:bodyPr wrap="none" rtlCol="0">
            <a:spAutoFit/>
          </a:bodyPr>
          <a:lstStyle/>
          <a:p>
            <a:r>
              <a:rPr lang="fr-FR" b="1" dirty="0"/>
              <a:t>PAYLOAD</a:t>
            </a:r>
          </a:p>
        </p:txBody>
      </p:sp>
      <p:cxnSp>
        <p:nvCxnSpPr>
          <p:cNvPr id="13" name="Connecteur droit avec flèche 12">
            <a:extLst>
              <a:ext uri="{FF2B5EF4-FFF2-40B4-BE49-F238E27FC236}">
                <a16:creationId xmlns:a16="http://schemas.microsoft.com/office/drawing/2014/main" id="{D1F229C1-720C-F040-845D-1EA001826F09}"/>
              </a:ext>
            </a:extLst>
          </p:cNvPr>
          <p:cNvCxnSpPr>
            <a:cxnSpLocks/>
          </p:cNvCxnSpPr>
          <p:nvPr/>
        </p:nvCxnSpPr>
        <p:spPr>
          <a:xfrm>
            <a:off x="3998259" y="3273014"/>
            <a:ext cx="4489561"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a:extLst>
              <a:ext uri="{FF2B5EF4-FFF2-40B4-BE49-F238E27FC236}">
                <a16:creationId xmlns:a16="http://schemas.microsoft.com/office/drawing/2014/main" id="{141CAAE5-715E-3D44-8EAD-35A13E998C49}"/>
              </a:ext>
            </a:extLst>
          </p:cNvPr>
          <p:cNvGrpSpPr/>
          <p:nvPr/>
        </p:nvGrpSpPr>
        <p:grpSpPr>
          <a:xfrm>
            <a:off x="5339943" y="3496043"/>
            <a:ext cx="1654450" cy="269561"/>
            <a:chOff x="5543701" y="3798051"/>
            <a:chExt cx="1654450" cy="269561"/>
          </a:xfrm>
          <a:solidFill>
            <a:schemeClr val="accent1">
              <a:lumMod val="75000"/>
            </a:schemeClr>
          </a:solidFill>
        </p:grpSpPr>
        <p:sp>
          <p:nvSpPr>
            <p:cNvPr id="23" name="Rectangle 22">
              <a:extLst>
                <a:ext uri="{FF2B5EF4-FFF2-40B4-BE49-F238E27FC236}">
                  <a16:creationId xmlns:a16="http://schemas.microsoft.com/office/drawing/2014/main" id="{53280911-06B7-8240-855F-ADDE83AF47A2}"/>
                </a:ext>
              </a:extLst>
            </p:cNvPr>
            <p:cNvSpPr/>
            <p:nvPr/>
          </p:nvSpPr>
          <p:spPr>
            <a:xfrm>
              <a:off x="5543701" y="3800694"/>
              <a:ext cx="297934" cy="266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2DD6C783-1E66-1B48-9DA7-39C9B90E33D5}"/>
                </a:ext>
              </a:extLst>
            </p:cNvPr>
            <p:cNvSpPr/>
            <p:nvPr/>
          </p:nvSpPr>
          <p:spPr>
            <a:xfrm>
              <a:off x="5841635" y="3799813"/>
              <a:ext cx="145534" cy="2669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1FB26CA9-33D2-D944-9FF5-7FAB56E4F942}"/>
                </a:ext>
              </a:extLst>
            </p:cNvPr>
            <p:cNvSpPr/>
            <p:nvPr/>
          </p:nvSpPr>
          <p:spPr>
            <a:xfrm>
              <a:off x="6149192" y="3799813"/>
              <a:ext cx="297934" cy="266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29AD7841-DAB7-404E-ADD4-8CB32D81D493}"/>
                </a:ext>
              </a:extLst>
            </p:cNvPr>
            <p:cNvSpPr/>
            <p:nvPr/>
          </p:nvSpPr>
          <p:spPr>
            <a:xfrm>
              <a:off x="6447126" y="3798932"/>
              <a:ext cx="145534" cy="2669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F017BEB6-DF04-494A-857C-1B980D071920}"/>
                </a:ext>
              </a:extLst>
            </p:cNvPr>
            <p:cNvSpPr/>
            <p:nvPr/>
          </p:nvSpPr>
          <p:spPr>
            <a:xfrm>
              <a:off x="6754683" y="3798932"/>
              <a:ext cx="297934" cy="266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428976CA-AAAF-DD4B-8D9E-07D38C7ABC56}"/>
                </a:ext>
              </a:extLst>
            </p:cNvPr>
            <p:cNvSpPr/>
            <p:nvPr/>
          </p:nvSpPr>
          <p:spPr>
            <a:xfrm>
              <a:off x="7052617" y="3798051"/>
              <a:ext cx="145534" cy="2669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a:extLst>
              <a:ext uri="{FF2B5EF4-FFF2-40B4-BE49-F238E27FC236}">
                <a16:creationId xmlns:a16="http://schemas.microsoft.com/office/drawing/2014/main" id="{90EB6BBD-E49F-F04D-A520-2F689FE656CE}"/>
              </a:ext>
            </a:extLst>
          </p:cNvPr>
          <p:cNvSpPr txBox="1"/>
          <p:nvPr/>
        </p:nvSpPr>
        <p:spPr>
          <a:xfrm>
            <a:off x="5444726" y="3235673"/>
            <a:ext cx="1444883" cy="307777"/>
          </a:xfrm>
          <a:prstGeom prst="rect">
            <a:avLst/>
          </a:prstGeom>
          <a:noFill/>
        </p:spPr>
        <p:txBody>
          <a:bodyPr wrap="none" rtlCol="0">
            <a:spAutoFit/>
          </a:bodyPr>
          <a:lstStyle/>
          <a:p>
            <a:r>
              <a:rPr lang="fr-FR" sz="1400" b="1" dirty="0"/>
              <a:t>BLE COMMANDS</a:t>
            </a:r>
          </a:p>
        </p:txBody>
      </p:sp>
      <p:sp>
        <p:nvSpPr>
          <p:cNvPr id="35" name="Triangle 34">
            <a:extLst>
              <a:ext uri="{FF2B5EF4-FFF2-40B4-BE49-F238E27FC236}">
                <a16:creationId xmlns:a16="http://schemas.microsoft.com/office/drawing/2014/main" id="{9074DD13-D791-784C-ABE6-BE32FDF2C3DC}"/>
              </a:ext>
            </a:extLst>
          </p:cNvPr>
          <p:cNvSpPr/>
          <p:nvPr/>
        </p:nvSpPr>
        <p:spPr>
          <a:xfrm rot="10800000">
            <a:off x="5202057" y="3805866"/>
            <a:ext cx="1904137" cy="707886"/>
          </a:xfrm>
          <a:prstGeom prst="triangl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8E031654-D8CF-884B-9087-91A4E2D5F561}"/>
              </a:ext>
            </a:extLst>
          </p:cNvPr>
          <p:cNvSpPr txBox="1"/>
          <p:nvPr/>
        </p:nvSpPr>
        <p:spPr>
          <a:xfrm>
            <a:off x="5795893" y="4159809"/>
            <a:ext cx="761747" cy="707886"/>
          </a:xfrm>
          <a:prstGeom prst="rect">
            <a:avLst/>
          </a:prstGeom>
          <a:noFill/>
        </p:spPr>
        <p:txBody>
          <a:bodyPr wrap="none" rtlCol="0">
            <a:spAutoFit/>
          </a:bodyPr>
          <a:lstStyle/>
          <a:p>
            <a:r>
              <a:rPr lang="fr-FR" sz="4000" dirty="0">
                <a:latin typeface="Font Awesome 5 Pro Light" panose="02000503000000000000" pitchFamily="2" charset="0"/>
              </a:rPr>
              <a:t></a:t>
            </a:r>
          </a:p>
        </p:txBody>
      </p:sp>
      <p:sp>
        <p:nvSpPr>
          <p:cNvPr id="36" name="Rectangle 35">
            <a:extLst>
              <a:ext uri="{FF2B5EF4-FFF2-40B4-BE49-F238E27FC236}">
                <a16:creationId xmlns:a16="http://schemas.microsoft.com/office/drawing/2014/main" id="{FBC55397-85FF-1240-9BFC-8A4B0056A7B8}"/>
              </a:ext>
            </a:extLst>
          </p:cNvPr>
          <p:cNvSpPr/>
          <p:nvPr/>
        </p:nvSpPr>
        <p:spPr>
          <a:xfrm>
            <a:off x="5879382" y="4819904"/>
            <a:ext cx="145534" cy="266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BA5B2CC6-846A-8B42-BABC-D58B36E11521}"/>
              </a:ext>
            </a:extLst>
          </p:cNvPr>
          <p:cNvSpPr/>
          <p:nvPr/>
        </p:nvSpPr>
        <p:spPr>
          <a:xfrm>
            <a:off x="6097505" y="4819904"/>
            <a:ext cx="145534" cy="266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A282AFB7-1F41-A347-A6B7-B9C2693415A6}"/>
              </a:ext>
            </a:extLst>
          </p:cNvPr>
          <p:cNvSpPr/>
          <p:nvPr/>
        </p:nvSpPr>
        <p:spPr>
          <a:xfrm>
            <a:off x="6316135" y="4819904"/>
            <a:ext cx="145534" cy="266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2F7A5E7E-608D-DB4C-9A8D-0CDA11851BBC}"/>
              </a:ext>
            </a:extLst>
          </p:cNvPr>
          <p:cNvSpPr txBox="1"/>
          <p:nvPr/>
        </p:nvSpPr>
        <p:spPr>
          <a:xfrm>
            <a:off x="5616055" y="5060531"/>
            <a:ext cx="1064715" cy="369332"/>
          </a:xfrm>
          <a:prstGeom prst="rect">
            <a:avLst/>
          </a:prstGeom>
          <a:noFill/>
        </p:spPr>
        <p:txBody>
          <a:bodyPr wrap="none" rtlCol="0">
            <a:spAutoFit/>
          </a:bodyPr>
          <a:lstStyle/>
          <a:p>
            <a:r>
              <a:rPr lang="fr-FR" b="1" dirty="0"/>
              <a:t>PAYLOAD</a:t>
            </a:r>
          </a:p>
        </p:txBody>
      </p:sp>
      <p:sp>
        <p:nvSpPr>
          <p:cNvPr id="43" name="ZoneTexte 42">
            <a:extLst>
              <a:ext uri="{FF2B5EF4-FFF2-40B4-BE49-F238E27FC236}">
                <a16:creationId xmlns:a16="http://schemas.microsoft.com/office/drawing/2014/main" id="{45A1EBC4-E32F-E04D-9B7B-83BE75C5C2E8}"/>
              </a:ext>
            </a:extLst>
          </p:cNvPr>
          <p:cNvSpPr txBox="1"/>
          <p:nvPr/>
        </p:nvSpPr>
        <p:spPr>
          <a:xfrm>
            <a:off x="1974548" y="5731541"/>
            <a:ext cx="8239706" cy="523220"/>
          </a:xfrm>
          <a:prstGeom prst="rect">
            <a:avLst/>
          </a:prstGeom>
          <a:solidFill>
            <a:schemeClr val="bg1"/>
          </a:solidFill>
        </p:spPr>
        <p:txBody>
          <a:bodyPr wrap="square" rtlCol="0">
            <a:spAutoFit/>
          </a:bodyPr>
          <a:lstStyle/>
          <a:p>
            <a:pPr algn="just"/>
            <a:r>
              <a:rPr lang="en-US" sz="1400" dirty="0">
                <a:solidFill>
                  <a:schemeClr val="tx1">
                    <a:lumMod val="50000"/>
                    <a:lumOff val="50000"/>
                  </a:schemeClr>
                </a:solidFill>
              </a:rPr>
              <a:t>The principle is simple : the attacker sends Bluetooth packets with a hidden data payload to the IoT device and anyone within the emission range can sniff the connection and recover the data as this traffic is unencrypted.</a:t>
            </a:r>
            <a:endParaRPr lang="fr-FR" sz="1400" dirty="0">
              <a:solidFill>
                <a:schemeClr val="tx1">
                  <a:lumMod val="50000"/>
                  <a:lumOff val="50000"/>
                </a:schemeClr>
              </a:solidFill>
            </a:endParaRPr>
          </a:p>
        </p:txBody>
      </p:sp>
    </p:spTree>
    <p:extLst>
      <p:ext uri="{BB962C8B-B14F-4D97-AF65-F5344CB8AC3E}">
        <p14:creationId xmlns:p14="http://schemas.microsoft.com/office/powerpoint/2010/main" val="314179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E9E3B4-9369-4EC7-8CF7-F0DA46809228}"/>
              </a:ext>
            </a:extLst>
          </p:cNvPr>
          <p:cNvSpPr>
            <a:spLocks noGrp="1"/>
          </p:cNvSpPr>
          <p:nvPr>
            <p:ph type="title"/>
          </p:nvPr>
        </p:nvSpPr>
        <p:spPr>
          <a:xfrm>
            <a:off x="4977962" y="283350"/>
            <a:ext cx="2236076" cy="1325563"/>
          </a:xfrm>
        </p:spPr>
        <p:txBody>
          <a:bodyPr>
            <a:normAutofit/>
          </a:bodyPr>
          <a:lstStyle/>
          <a:p>
            <a:pPr algn="ctr">
              <a:lnSpc>
                <a:spcPct val="100000"/>
              </a:lnSpc>
            </a:pPr>
            <a:r>
              <a:rPr lang="en-US" sz="2400" b="1" dirty="0">
                <a:latin typeface="Segoe UI" panose="020B0502040204020203" pitchFamily="34" charset="0"/>
              </a:rPr>
              <a:t>ATTACK DETAILS</a:t>
            </a:r>
          </a:p>
        </p:txBody>
      </p:sp>
      <p:sp>
        <p:nvSpPr>
          <p:cNvPr id="4" name="ZoneTexte 3">
            <a:extLst>
              <a:ext uri="{FF2B5EF4-FFF2-40B4-BE49-F238E27FC236}">
                <a16:creationId xmlns:a16="http://schemas.microsoft.com/office/drawing/2014/main" id="{68E83AE3-0CAB-E443-B333-6C7B954795A3}"/>
              </a:ext>
            </a:extLst>
          </p:cNvPr>
          <p:cNvSpPr txBox="1"/>
          <p:nvPr/>
        </p:nvSpPr>
        <p:spPr>
          <a:xfrm>
            <a:off x="5805696" y="164052"/>
            <a:ext cx="580608" cy="707886"/>
          </a:xfrm>
          <a:prstGeom prst="rect">
            <a:avLst/>
          </a:prstGeom>
          <a:noFill/>
        </p:spPr>
        <p:txBody>
          <a:bodyPr wrap="none" rtlCol="0">
            <a:spAutoFit/>
          </a:bodyPr>
          <a:lstStyle/>
          <a:p>
            <a:r>
              <a:rPr lang="fr-FR" sz="4000" b="1" dirty="0">
                <a:solidFill>
                  <a:srgbClr val="0070C0"/>
                </a:solidFill>
              </a:rPr>
              <a:t>4.</a:t>
            </a:r>
          </a:p>
        </p:txBody>
      </p:sp>
      <p:grpSp>
        <p:nvGrpSpPr>
          <p:cNvPr id="44" name="Groupe 43">
            <a:extLst>
              <a:ext uri="{FF2B5EF4-FFF2-40B4-BE49-F238E27FC236}">
                <a16:creationId xmlns:a16="http://schemas.microsoft.com/office/drawing/2014/main" id="{52D14AF7-D682-594E-9188-B05AE6CD30B9}"/>
              </a:ext>
            </a:extLst>
          </p:cNvPr>
          <p:cNvGrpSpPr/>
          <p:nvPr/>
        </p:nvGrpSpPr>
        <p:grpSpPr>
          <a:xfrm>
            <a:off x="2802104" y="1185345"/>
            <a:ext cx="6587791" cy="4543103"/>
            <a:chOff x="2706485" y="1454202"/>
            <a:chExt cx="6587791" cy="4543103"/>
          </a:xfrm>
        </p:grpSpPr>
        <p:grpSp>
          <p:nvGrpSpPr>
            <p:cNvPr id="36" name="Groupe 35">
              <a:extLst>
                <a:ext uri="{FF2B5EF4-FFF2-40B4-BE49-F238E27FC236}">
                  <a16:creationId xmlns:a16="http://schemas.microsoft.com/office/drawing/2014/main" id="{34175F39-6E5F-B24A-8647-5CDCAC04B35D}"/>
                </a:ext>
              </a:extLst>
            </p:cNvPr>
            <p:cNvGrpSpPr/>
            <p:nvPr/>
          </p:nvGrpSpPr>
          <p:grpSpPr>
            <a:xfrm>
              <a:off x="2706485" y="1454202"/>
              <a:ext cx="6587791" cy="3697348"/>
              <a:chOff x="909216" y="1580326"/>
              <a:chExt cx="6587791" cy="3697348"/>
            </a:xfrm>
          </p:grpSpPr>
          <p:sp>
            <p:nvSpPr>
              <p:cNvPr id="7" name="ZoneTexte 6">
                <a:extLst>
                  <a:ext uri="{FF2B5EF4-FFF2-40B4-BE49-F238E27FC236}">
                    <a16:creationId xmlns:a16="http://schemas.microsoft.com/office/drawing/2014/main" id="{93034F28-4910-8440-A2A7-1AA625E2B529}"/>
                  </a:ext>
                </a:extLst>
              </p:cNvPr>
              <p:cNvSpPr txBox="1"/>
              <p:nvPr/>
            </p:nvSpPr>
            <p:spPr>
              <a:xfrm>
                <a:off x="3278128" y="1580326"/>
                <a:ext cx="3770584" cy="1446550"/>
              </a:xfrm>
              <a:prstGeom prst="rect">
                <a:avLst/>
              </a:prstGeom>
              <a:noFill/>
            </p:spPr>
            <p:txBody>
              <a:bodyPr wrap="none" rtlCol="0">
                <a:spAutoFit/>
              </a:bodyPr>
              <a:lstStyle/>
              <a:p>
                <a:r>
                  <a:rPr lang="fr-FR" sz="8800" b="1" dirty="0" err="1"/>
                  <a:t>Sky</a:t>
                </a:r>
                <a:r>
                  <a:rPr lang="fr-FR" sz="8800" b="1" dirty="0" err="1">
                    <a:solidFill>
                      <a:schemeClr val="tx1">
                        <a:lumMod val="50000"/>
                        <a:lumOff val="50000"/>
                      </a:schemeClr>
                    </a:solidFill>
                  </a:rPr>
                  <a:t>ne</a:t>
                </a:r>
                <a:r>
                  <a:rPr lang="fr-FR" sz="8800" b="1" dirty="0">
                    <a:solidFill>
                      <a:schemeClr val="tx1">
                        <a:lumMod val="50000"/>
                        <a:lumOff val="50000"/>
                      </a:schemeClr>
                    </a:solidFill>
                  </a:rPr>
                  <a:t>…</a:t>
                </a:r>
              </a:p>
            </p:txBody>
          </p:sp>
          <p:sp>
            <p:nvSpPr>
              <p:cNvPr id="8" name="ZoneTexte 7">
                <a:extLst>
                  <a:ext uri="{FF2B5EF4-FFF2-40B4-BE49-F238E27FC236}">
                    <a16:creationId xmlns:a16="http://schemas.microsoft.com/office/drawing/2014/main" id="{C68B70EC-F2A6-694C-99CF-4AFC95565CFB}"/>
                  </a:ext>
                </a:extLst>
              </p:cNvPr>
              <p:cNvSpPr txBox="1"/>
              <p:nvPr/>
            </p:nvSpPr>
            <p:spPr>
              <a:xfrm>
                <a:off x="3005989" y="3720708"/>
                <a:ext cx="792205" cy="461665"/>
              </a:xfrm>
              <a:prstGeom prst="rect">
                <a:avLst/>
              </a:prstGeom>
              <a:noFill/>
            </p:spPr>
            <p:txBody>
              <a:bodyPr wrap="none" rtlCol="0">
                <a:spAutoFit/>
              </a:bodyPr>
              <a:lstStyle/>
              <a:p>
                <a:r>
                  <a:rPr lang="fr-FR" sz="2400" b="1" dirty="0"/>
                  <a:t>0x</a:t>
                </a:r>
                <a:r>
                  <a:rPr lang="fr-FR" sz="2400" b="1" dirty="0">
                    <a:solidFill>
                      <a:srgbClr val="FFC000"/>
                    </a:solidFill>
                  </a:rPr>
                  <a:t>5</a:t>
                </a:r>
                <a:r>
                  <a:rPr lang="fr-FR" sz="2400" b="1" dirty="0">
                    <a:solidFill>
                      <a:srgbClr val="FF0000"/>
                    </a:solidFill>
                  </a:rPr>
                  <a:t>3</a:t>
                </a:r>
              </a:p>
            </p:txBody>
          </p:sp>
          <p:sp>
            <p:nvSpPr>
              <p:cNvPr id="9" name="ZoneTexte 8">
                <a:extLst>
                  <a:ext uri="{FF2B5EF4-FFF2-40B4-BE49-F238E27FC236}">
                    <a16:creationId xmlns:a16="http://schemas.microsoft.com/office/drawing/2014/main" id="{45E8C6E1-802A-1644-B897-B9D4560D7457}"/>
                  </a:ext>
                </a:extLst>
              </p:cNvPr>
              <p:cNvSpPr txBox="1"/>
              <p:nvPr/>
            </p:nvSpPr>
            <p:spPr>
              <a:xfrm>
                <a:off x="3798194" y="3720708"/>
                <a:ext cx="809837" cy="461665"/>
              </a:xfrm>
              <a:prstGeom prst="rect">
                <a:avLst/>
              </a:prstGeom>
              <a:noFill/>
            </p:spPr>
            <p:txBody>
              <a:bodyPr wrap="none" rtlCol="0">
                <a:spAutoFit/>
              </a:bodyPr>
              <a:lstStyle/>
              <a:p>
                <a:r>
                  <a:rPr lang="fr-FR" sz="2400" b="1" dirty="0"/>
                  <a:t>0x</a:t>
                </a:r>
                <a:r>
                  <a:rPr lang="fr-FR" sz="2400" b="1" dirty="0">
                    <a:solidFill>
                      <a:srgbClr val="92D050"/>
                    </a:solidFill>
                  </a:rPr>
                  <a:t>6</a:t>
                </a:r>
                <a:r>
                  <a:rPr lang="fr-FR" sz="2400" b="1" dirty="0">
                    <a:solidFill>
                      <a:srgbClr val="00B050"/>
                    </a:solidFill>
                  </a:rPr>
                  <a:t>B</a:t>
                </a:r>
              </a:p>
            </p:txBody>
          </p:sp>
          <p:sp>
            <p:nvSpPr>
              <p:cNvPr id="10" name="ZoneTexte 9">
                <a:extLst>
                  <a:ext uri="{FF2B5EF4-FFF2-40B4-BE49-F238E27FC236}">
                    <a16:creationId xmlns:a16="http://schemas.microsoft.com/office/drawing/2014/main" id="{CD64199E-F88A-5A4A-85B6-92926F039D8F}"/>
                  </a:ext>
                </a:extLst>
              </p:cNvPr>
              <p:cNvSpPr txBox="1"/>
              <p:nvPr/>
            </p:nvSpPr>
            <p:spPr>
              <a:xfrm>
                <a:off x="4608031" y="3720708"/>
                <a:ext cx="792205" cy="461665"/>
              </a:xfrm>
              <a:prstGeom prst="rect">
                <a:avLst/>
              </a:prstGeom>
              <a:noFill/>
            </p:spPr>
            <p:txBody>
              <a:bodyPr wrap="none" rtlCol="0">
                <a:spAutoFit/>
              </a:bodyPr>
              <a:lstStyle/>
              <a:p>
                <a:r>
                  <a:rPr lang="fr-FR" sz="2400" b="1" dirty="0"/>
                  <a:t>0x</a:t>
                </a:r>
                <a:r>
                  <a:rPr lang="fr-FR" sz="2400" b="1" dirty="0">
                    <a:solidFill>
                      <a:srgbClr val="00B0F0"/>
                    </a:solidFill>
                  </a:rPr>
                  <a:t>7</a:t>
                </a:r>
                <a:r>
                  <a:rPr lang="fr-FR" sz="2400" b="1" dirty="0">
                    <a:solidFill>
                      <a:srgbClr val="0070C0"/>
                    </a:solidFill>
                  </a:rPr>
                  <a:t>9</a:t>
                </a:r>
              </a:p>
            </p:txBody>
          </p:sp>
          <p:cxnSp>
            <p:nvCxnSpPr>
              <p:cNvPr id="12" name="Connecteur droit avec flèche 11">
                <a:extLst>
                  <a:ext uri="{FF2B5EF4-FFF2-40B4-BE49-F238E27FC236}">
                    <a16:creationId xmlns:a16="http://schemas.microsoft.com/office/drawing/2014/main" id="{9AD86F5F-E60E-2147-A4E7-33BC6D592A62}"/>
                  </a:ext>
                </a:extLst>
              </p:cNvPr>
              <p:cNvCxnSpPr>
                <a:cxnSpLocks/>
                <a:endCxn id="8" idx="0"/>
              </p:cNvCxnSpPr>
              <p:nvPr/>
            </p:nvCxnSpPr>
            <p:spPr>
              <a:xfrm flipH="1">
                <a:off x="3402092" y="3016251"/>
                <a:ext cx="192446" cy="704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18076813-99D5-094B-9AEE-EE81F837D317}"/>
                  </a:ext>
                </a:extLst>
              </p:cNvPr>
              <p:cNvCxnSpPr>
                <a:cxnSpLocks/>
                <a:endCxn id="9" idx="0"/>
              </p:cNvCxnSpPr>
              <p:nvPr/>
            </p:nvCxnSpPr>
            <p:spPr>
              <a:xfrm>
                <a:off x="4203112" y="3016250"/>
                <a:ext cx="1" cy="704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5B37A57F-A71D-0F4C-88EA-E2C2097B2E2E}"/>
                  </a:ext>
                </a:extLst>
              </p:cNvPr>
              <p:cNvCxnSpPr>
                <a:cxnSpLocks/>
                <a:endCxn id="10" idx="0"/>
              </p:cNvCxnSpPr>
              <p:nvPr/>
            </p:nvCxnSpPr>
            <p:spPr>
              <a:xfrm>
                <a:off x="4814417" y="3076771"/>
                <a:ext cx="189717" cy="643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a:extLst>
                  <a:ext uri="{FF2B5EF4-FFF2-40B4-BE49-F238E27FC236}">
                    <a16:creationId xmlns:a16="http://schemas.microsoft.com/office/drawing/2014/main" id="{013A942A-3C67-4642-BCCE-8A0B42279F4B}"/>
                  </a:ext>
                </a:extLst>
              </p:cNvPr>
              <p:cNvGrpSpPr/>
              <p:nvPr/>
            </p:nvGrpSpPr>
            <p:grpSpPr>
              <a:xfrm>
                <a:off x="980232" y="4391433"/>
                <a:ext cx="6445759" cy="755184"/>
                <a:chOff x="1504616" y="4536069"/>
                <a:chExt cx="6445759" cy="755184"/>
              </a:xfrm>
            </p:grpSpPr>
            <p:sp>
              <p:nvSpPr>
                <p:cNvPr id="20" name="ZoneTexte 19">
                  <a:extLst>
                    <a:ext uri="{FF2B5EF4-FFF2-40B4-BE49-F238E27FC236}">
                      <a16:creationId xmlns:a16="http://schemas.microsoft.com/office/drawing/2014/main" id="{B4E250E3-6C6E-8342-A877-9F4D636ABC2E}"/>
                    </a:ext>
                  </a:extLst>
                </p:cNvPr>
                <p:cNvSpPr txBox="1"/>
                <p:nvPr/>
              </p:nvSpPr>
              <p:spPr>
                <a:xfrm>
                  <a:off x="1504616" y="4536069"/>
                  <a:ext cx="3002745" cy="523220"/>
                </a:xfrm>
                <a:prstGeom prst="rect">
                  <a:avLst/>
                </a:prstGeom>
                <a:noFill/>
              </p:spPr>
              <p:txBody>
                <a:bodyPr wrap="none" rtlCol="0">
                  <a:spAutoFit/>
                </a:bodyPr>
                <a:lstStyle/>
                <a:p>
                  <a:r>
                    <a:rPr lang="fr-FR" sz="2800" b="1" dirty="0"/>
                    <a:t>Couleur 1: F</a:t>
                  </a:r>
                  <a:r>
                    <a:rPr lang="fr-FR" sz="2800" b="1" dirty="0">
                      <a:solidFill>
                        <a:srgbClr val="FFC000"/>
                      </a:solidFill>
                    </a:rPr>
                    <a:t>5</a:t>
                  </a:r>
                  <a:r>
                    <a:rPr lang="fr-FR" sz="2800" b="1" dirty="0"/>
                    <a:t> F</a:t>
                  </a:r>
                  <a:r>
                    <a:rPr lang="fr-FR" sz="2800" b="1" dirty="0">
                      <a:solidFill>
                        <a:srgbClr val="FF0000"/>
                      </a:solidFill>
                    </a:rPr>
                    <a:t>3</a:t>
                  </a:r>
                  <a:r>
                    <a:rPr lang="fr-FR" sz="2800" b="1" dirty="0"/>
                    <a:t> F</a:t>
                  </a:r>
                  <a:r>
                    <a:rPr lang="fr-FR" sz="2800" b="1" dirty="0">
                      <a:solidFill>
                        <a:srgbClr val="92D050"/>
                      </a:solidFill>
                    </a:rPr>
                    <a:t>6</a:t>
                  </a:r>
                </a:p>
              </p:txBody>
            </p:sp>
            <p:sp>
              <p:nvSpPr>
                <p:cNvPr id="21" name="ZoneTexte 20">
                  <a:extLst>
                    <a:ext uri="{FF2B5EF4-FFF2-40B4-BE49-F238E27FC236}">
                      <a16:creationId xmlns:a16="http://schemas.microsoft.com/office/drawing/2014/main" id="{7D9B4DD5-A039-3143-8E76-6A28D621F53B}"/>
                    </a:ext>
                  </a:extLst>
                </p:cNvPr>
                <p:cNvSpPr txBox="1"/>
                <p:nvPr/>
              </p:nvSpPr>
              <p:spPr>
                <a:xfrm>
                  <a:off x="1504616" y="4921921"/>
                  <a:ext cx="1610441" cy="369332"/>
                </a:xfrm>
                <a:prstGeom prst="rect">
                  <a:avLst/>
                </a:prstGeom>
                <a:noFill/>
              </p:spPr>
              <p:txBody>
                <a:bodyPr wrap="none" rtlCol="0">
                  <a:spAutoFit/>
                </a:bodyPr>
                <a:lstStyle/>
                <a:p>
                  <a:r>
                    <a:rPr lang="fr-FR" dirty="0">
                      <a:solidFill>
                        <a:schemeClr val="bg1">
                          <a:lumMod val="65000"/>
                        </a:schemeClr>
                      </a:solidFill>
                    </a:rPr>
                    <a:t>White: FF FF FF</a:t>
                  </a:r>
                </a:p>
              </p:txBody>
            </p:sp>
            <p:sp>
              <p:nvSpPr>
                <p:cNvPr id="22" name="ZoneTexte 21">
                  <a:extLst>
                    <a:ext uri="{FF2B5EF4-FFF2-40B4-BE49-F238E27FC236}">
                      <a16:creationId xmlns:a16="http://schemas.microsoft.com/office/drawing/2014/main" id="{A67D035F-BBBE-CD41-8442-31D5BA8895F5}"/>
                    </a:ext>
                  </a:extLst>
                </p:cNvPr>
                <p:cNvSpPr txBox="1"/>
                <p:nvPr/>
              </p:nvSpPr>
              <p:spPr>
                <a:xfrm>
                  <a:off x="4928394" y="4536069"/>
                  <a:ext cx="3021981" cy="523220"/>
                </a:xfrm>
                <a:prstGeom prst="rect">
                  <a:avLst/>
                </a:prstGeom>
                <a:noFill/>
              </p:spPr>
              <p:txBody>
                <a:bodyPr wrap="none" rtlCol="0">
                  <a:spAutoFit/>
                </a:bodyPr>
                <a:lstStyle/>
                <a:p>
                  <a:r>
                    <a:rPr lang="fr-FR" sz="2800" b="1" dirty="0"/>
                    <a:t>Couleur 2: F</a:t>
                  </a:r>
                  <a:r>
                    <a:rPr lang="fr-FR" sz="2800" b="1" dirty="0">
                      <a:solidFill>
                        <a:srgbClr val="00B050"/>
                      </a:solidFill>
                    </a:rPr>
                    <a:t>B</a:t>
                  </a:r>
                  <a:r>
                    <a:rPr lang="fr-FR" sz="2800" b="1" dirty="0"/>
                    <a:t> F</a:t>
                  </a:r>
                  <a:r>
                    <a:rPr lang="fr-FR" sz="2800" b="1" dirty="0">
                      <a:solidFill>
                        <a:srgbClr val="00B0F0"/>
                      </a:solidFill>
                    </a:rPr>
                    <a:t>7</a:t>
                  </a:r>
                  <a:r>
                    <a:rPr lang="fr-FR" sz="2800" b="1" dirty="0"/>
                    <a:t> F</a:t>
                  </a:r>
                  <a:r>
                    <a:rPr lang="fr-FR" sz="2800" b="1" dirty="0">
                      <a:solidFill>
                        <a:srgbClr val="0070C0"/>
                      </a:solidFill>
                    </a:rPr>
                    <a:t>9</a:t>
                  </a:r>
                </a:p>
              </p:txBody>
            </p:sp>
            <p:sp>
              <p:nvSpPr>
                <p:cNvPr id="23" name="ZoneTexte 22">
                  <a:extLst>
                    <a:ext uri="{FF2B5EF4-FFF2-40B4-BE49-F238E27FC236}">
                      <a16:creationId xmlns:a16="http://schemas.microsoft.com/office/drawing/2014/main" id="{8551EDCC-E27A-6946-A265-48A359C6A120}"/>
                    </a:ext>
                  </a:extLst>
                </p:cNvPr>
                <p:cNvSpPr txBox="1"/>
                <p:nvPr/>
              </p:nvSpPr>
              <p:spPr>
                <a:xfrm>
                  <a:off x="4927637" y="4921921"/>
                  <a:ext cx="1610441" cy="369332"/>
                </a:xfrm>
                <a:prstGeom prst="rect">
                  <a:avLst/>
                </a:prstGeom>
                <a:noFill/>
              </p:spPr>
              <p:txBody>
                <a:bodyPr wrap="none" rtlCol="0">
                  <a:spAutoFit/>
                </a:bodyPr>
                <a:lstStyle/>
                <a:p>
                  <a:r>
                    <a:rPr lang="fr-FR" dirty="0">
                      <a:solidFill>
                        <a:schemeClr val="bg1">
                          <a:lumMod val="65000"/>
                        </a:schemeClr>
                      </a:solidFill>
                    </a:rPr>
                    <a:t>White: FF FF FF</a:t>
                  </a:r>
                </a:p>
              </p:txBody>
            </p:sp>
          </p:grpSp>
          <p:sp>
            <p:nvSpPr>
              <p:cNvPr id="35" name="Rectangle 34">
                <a:extLst>
                  <a:ext uri="{FF2B5EF4-FFF2-40B4-BE49-F238E27FC236}">
                    <a16:creationId xmlns:a16="http://schemas.microsoft.com/office/drawing/2014/main" id="{C3959FFB-8682-9349-B0E6-5372120827CD}"/>
                  </a:ext>
                </a:extLst>
              </p:cNvPr>
              <p:cNvSpPr/>
              <p:nvPr/>
            </p:nvSpPr>
            <p:spPr>
              <a:xfrm>
                <a:off x="909216" y="4324597"/>
                <a:ext cx="6587791" cy="953077"/>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ZoneTexte 36">
              <a:extLst>
                <a:ext uri="{FF2B5EF4-FFF2-40B4-BE49-F238E27FC236}">
                  <a16:creationId xmlns:a16="http://schemas.microsoft.com/office/drawing/2014/main" id="{09A1788D-C2A8-854D-970A-1DA0736C4974}"/>
                </a:ext>
              </a:extLst>
            </p:cNvPr>
            <p:cNvSpPr txBox="1"/>
            <p:nvPr/>
          </p:nvSpPr>
          <p:spPr>
            <a:xfrm>
              <a:off x="2892759" y="5535640"/>
              <a:ext cx="2661306" cy="461665"/>
            </a:xfrm>
            <a:prstGeom prst="rect">
              <a:avLst/>
            </a:prstGeom>
            <a:noFill/>
          </p:spPr>
          <p:txBody>
            <a:bodyPr wrap="none" rtlCol="0">
              <a:spAutoFit/>
            </a:bodyPr>
            <a:lstStyle/>
            <a:p>
              <a:r>
                <a:rPr lang="fr-FR" sz="2400" b="1" dirty="0"/>
                <a:t>0x56F5F3F600F0AA</a:t>
              </a:r>
            </a:p>
          </p:txBody>
        </p:sp>
        <p:sp>
          <p:nvSpPr>
            <p:cNvPr id="38" name="ZoneTexte 37">
              <a:extLst>
                <a:ext uri="{FF2B5EF4-FFF2-40B4-BE49-F238E27FC236}">
                  <a16:creationId xmlns:a16="http://schemas.microsoft.com/office/drawing/2014/main" id="{485A0673-D6FF-204A-9366-AECF6106BB06}"/>
                </a:ext>
              </a:extLst>
            </p:cNvPr>
            <p:cNvSpPr txBox="1"/>
            <p:nvPr/>
          </p:nvSpPr>
          <p:spPr>
            <a:xfrm>
              <a:off x="6520826" y="5535640"/>
              <a:ext cx="2678938" cy="461665"/>
            </a:xfrm>
            <a:prstGeom prst="rect">
              <a:avLst/>
            </a:prstGeom>
            <a:noFill/>
          </p:spPr>
          <p:txBody>
            <a:bodyPr wrap="none" rtlCol="0">
              <a:spAutoFit/>
            </a:bodyPr>
            <a:lstStyle/>
            <a:p>
              <a:r>
                <a:rPr lang="fr-FR" sz="2400" b="1" dirty="0"/>
                <a:t>0x56FBF7F900F0AA</a:t>
              </a:r>
            </a:p>
          </p:txBody>
        </p:sp>
        <p:cxnSp>
          <p:nvCxnSpPr>
            <p:cNvPr id="39" name="Connecteur droit avec flèche 38">
              <a:extLst>
                <a:ext uri="{FF2B5EF4-FFF2-40B4-BE49-F238E27FC236}">
                  <a16:creationId xmlns:a16="http://schemas.microsoft.com/office/drawing/2014/main" id="{E12F6B43-4243-F149-94A8-6B2E507B7DF1}"/>
                </a:ext>
              </a:extLst>
            </p:cNvPr>
            <p:cNvCxnSpPr>
              <a:cxnSpLocks/>
            </p:cNvCxnSpPr>
            <p:nvPr/>
          </p:nvCxnSpPr>
          <p:spPr>
            <a:xfrm flipH="1">
              <a:off x="4176483" y="5151550"/>
              <a:ext cx="93859" cy="343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D1248529-EC3F-A348-B501-86782442C516}"/>
                </a:ext>
              </a:extLst>
            </p:cNvPr>
            <p:cNvCxnSpPr>
              <a:cxnSpLocks/>
            </p:cNvCxnSpPr>
            <p:nvPr/>
          </p:nvCxnSpPr>
          <p:spPr>
            <a:xfrm>
              <a:off x="7583214" y="5168626"/>
              <a:ext cx="139018" cy="336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ZoneTexte 44">
            <a:extLst>
              <a:ext uri="{FF2B5EF4-FFF2-40B4-BE49-F238E27FC236}">
                <a16:creationId xmlns:a16="http://schemas.microsoft.com/office/drawing/2014/main" id="{CCBAC2A3-22CE-9047-A21B-D91B02A1128B}"/>
              </a:ext>
            </a:extLst>
          </p:cNvPr>
          <p:cNvSpPr txBox="1"/>
          <p:nvPr/>
        </p:nvSpPr>
        <p:spPr>
          <a:xfrm>
            <a:off x="1704681" y="6108767"/>
            <a:ext cx="8782636" cy="523220"/>
          </a:xfrm>
          <a:prstGeom prst="rect">
            <a:avLst/>
          </a:prstGeom>
          <a:noFill/>
        </p:spPr>
        <p:txBody>
          <a:bodyPr wrap="square" rtlCol="0">
            <a:spAutoFit/>
          </a:bodyPr>
          <a:lstStyle/>
          <a:p>
            <a:pPr algn="just"/>
            <a:r>
              <a:rPr lang="en-US" sz="1400" dirty="0">
                <a:solidFill>
                  <a:schemeClr val="bg1">
                    <a:lumMod val="50000"/>
                  </a:schemeClr>
                </a:solidFill>
              </a:rPr>
              <a:t>When using the 4 least significant bits of each color channel, the resulting bulb’s color change is almost unnoticeable and allows to exfiltrate 12 bits of data per Bluetooth command while remaining unsuspicious on the network level. </a:t>
            </a:r>
          </a:p>
        </p:txBody>
      </p:sp>
    </p:spTree>
    <p:extLst>
      <p:ext uri="{BB962C8B-B14F-4D97-AF65-F5344CB8AC3E}">
        <p14:creationId xmlns:p14="http://schemas.microsoft.com/office/powerpoint/2010/main" val="244935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BCC2465-666E-4847-812D-8A21B70AE9C5}"/>
              </a:ext>
            </a:extLst>
          </p:cNvPr>
          <p:cNvSpPr>
            <a:spLocks noGrp="1"/>
          </p:cNvSpPr>
          <p:nvPr>
            <p:ph type="title"/>
          </p:nvPr>
        </p:nvSpPr>
        <p:spPr>
          <a:xfrm>
            <a:off x="4977962" y="1205988"/>
            <a:ext cx="2236076" cy="1325563"/>
          </a:xfrm>
        </p:spPr>
        <p:txBody>
          <a:bodyPr>
            <a:normAutofit/>
          </a:bodyPr>
          <a:lstStyle/>
          <a:p>
            <a:pPr algn="ctr">
              <a:lnSpc>
                <a:spcPct val="100000"/>
              </a:lnSpc>
            </a:pPr>
            <a:r>
              <a:rPr lang="en-US" sz="2400" b="1" dirty="0">
                <a:latin typeface="Segoe UI" panose="020B0502040204020203" pitchFamily="34" charset="0"/>
              </a:rPr>
              <a:t>ATTACK DETAILS</a:t>
            </a:r>
          </a:p>
        </p:txBody>
      </p:sp>
      <p:sp>
        <p:nvSpPr>
          <p:cNvPr id="5" name="ZoneTexte 4">
            <a:extLst>
              <a:ext uri="{FF2B5EF4-FFF2-40B4-BE49-F238E27FC236}">
                <a16:creationId xmlns:a16="http://schemas.microsoft.com/office/drawing/2014/main" id="{45E21494-89D1-1F46-BC36-8000EB6DC020}"/>
              </a:ext>
            </a:extLst>
          </p:cNvPr>
          <p:cNvSpPr txBox="1"/>
          <p:nvPr/>
        </p:nvSpPr>
        <p:spPr>
          <a:xfrm>
            <a:off x="5805696" y="1086690"/>
            <a:ext cx="580608" cy="707886"/>
          </a:xfrm>
          <a:prstGeom prst="rect">
            <a:avLst/>
          </a:prstGeom>
          <a:noFill/>
        </p:spPr>
        <p:txBody>
          <a:bodyPr wrap="none" rtlCol="0">
            <a:spAutoFit/>
          </a:bodyPr>
          <a:lstStyle/>
          <a:p>
            <a:r>
              <a:rPr lang="fr-FR" sz="4000" b="1" dirty="0">
                <a:solidFill>
                  <a:srgbClr val="0070C0"/>
                </a:solidFill>
              </a:rPr>
              <a:t>4.</a:t>
            </a:r>
          </a:p>
        </p:txBody>
      </p:sp>
      <p:grpSp>
        <p:nvGrpSpPr>
          <p:cNvPr id="12" name="Groupe 11">
            <a:extLst>
              <a:ext uri="{FF2B5EF4-FFF2-40B4-BE49-F238E27FC236}">
                <a16:creationId xmlns:a16="http://schemas.microsoft.com/office/drawing/2014/main" id="{7F077D15-7B27-274C-8D0F-FBE587B999EE}"/>
              </a:ext>
            </a:extLst>
          </p:cNvPr>
          <p:cNvGrpSpPr/>
          <p:nvPr/>
        </p:nvGrpSpPr>
        <p:grpSpPr>
          <a:xfrm>
            <a:off x="2765601" y="2531551"/>
            <a:ext cx="6660798" cy="1384995"/>
            <a:chOff x="2979408" y="2967335"/>
            <a:chExt cx="6660798" cy="1384995"/>
          </a:xfrm>
        </p:grpSpPr>
        <p:sp>
          <p:nvSpPr>
            <p:cNvPr id="6" name="ZoneTexte 5">
              <a:extLst>
                <a:ext uri="{FF2B5EF4-FFF2-40B4-BE49-F238E27FC236}">
                  <a16:creationId xmlns:a16="http://schemas.microsoft.com/office/drawing/2014/main" id="{AB44D7F0-80F4-C64C-A671-42291784CB2C}"/>
                </a:ext>
              </a:extLst>
            </p:cNvPr>
            <p:cNvSpPr txBox="1"/>
            <p:nvPr/>
          </p:nvSpPr>
          <p:spPr>
            <a:xfrm>
              <a:off x="3074275" y="2967335"/>
              <a:ext cx="790601" cy="923330"/>
            </a:xfrm>
            <a:prstGeom prst="rect">
              <a:avLst/>
            </a:prstGeom>
            <a:noFill/>
          </p:spPr>
          <p:txBody>
            <a:bodyPr wrap="none" rtlCol="0">
              <a:spAutoFit/>
            </a:bodyPr>
            <a:lstStyle/>
            <a:p>
              <a:r>
                <a:rPr lang="fr-FR" sz="5400" dirty="0">
                  <a:solidFill>
                    <a:schemeClr val="accent1">
                      <a:lumMod val="50000"/>
                    </a:schemeClr>
                  </a:solidFill>
                  <a:latin typeface="Font Awesome 5 Pro Light" panose="02000503000000000000" pitchFamily="2" charset="0"/>
                </a:rPr>
                <a:t></a:t>
              </a:r>
            </a:p>
          </p:txBody>
        </p:sp>
        <p:sp>
          <p:nvSpPr>
            <p:cNvPr id="7" name="ZoneTexte 6">
              <a:extLst>
                <a:ext uri="{FF2B5EF4-FFF2-40B4-BE49-F238E27FC236}">
                  <a16:creationId xmlns:a16="http://schemas.microsoft.com/office/drawing/2014/main" id="{D67DB9E3-C3AD-AC41-9FEF-A52935402C42}"/>
                </a:ext>
              </a:extLst>
            </p:cNvPr>
            <p:cNvSpPr txBox="1"/>
            <p:nvPr/>
          </p:nvSpPr>
          <p:spPr>
            <a:xfrm>
              <a:off x="5657418" y="2967335"/>
              <a:ext cx="877163" cy="923330"/>
            </a:xfrm>
            <a:prstGeom prst="rect">
              <a:avLst/>
            </a:prstGeom>
            <a:noFill/>
          </p:spPr>
          <p:txBody>
            <a:bodyPr wrap="none" rtlCol="0">
              <a:spAutoFit/>
            </a:bodyPr>
            <a:lstStyle/>
            <a:p>
              <a:r>
                <a:rPr lang="fr-FR" sz="5400" dirty="0">
                  <a:solidFill>
                    <a:schemeClr val="accent1">
                      <a:lumMod val="50000"/>
                    </a:schemeClr>
                  </a:solidFill>
                  <a:latin typeface="Font Awesome 5 Pro Light" panose="02000503000000000000" pitchFamily="2" charset="0"/>
                </a:rPr>
                <a:t></a:t>
              </a:r>
            </a:p>
          </p:txBody>
        </p:sp>
        <p:sp>
          <p:nvSpPr>
            <p:cNvPr id="8" name="ZoneTexte 7">
              <a:extLst>
                <a:ext uri="{FF2B5EF4-FFF2-40B4-BE49-F238E27FC236}">
                  <a16:creationId xmlns:a16="http://schemas.microsoft.com/office/drawing/2014/main" id="{ECAD99DA-36DA-3044-AED6-4AFF98297BE0}"/>
                </a:ext>
              </a:extLst>
            </p:cNvPr>
            <p:cNvSpPr txBox="1"/>
            <p:nvPr/>
          </p:nvSpPr>
          <p:spPr>
            <a:xfrm>
              <a:off x="8327123" y="2967335"/>
              <a:ext cx="790601" cy="923330"/>
            </a:xfrm>
            <a:prstGeom prst="rect">
              <a:avLst/>
            </a:prstGeom>
            <a:noFill/>
          </p:spPr>
          <p:txBody>
            <a:bodyPr wrap="none" rtlCol="0">
              <a:spAutoFit/>
            </a:bodyPr>
            <a:lstStyle/>
            <a:p>
              <a:r>
                <a:rPr lang="fr-FR" sz="5400" dirty="0">
                  <a:solidFill>
                    <a:schemeClr val="accent1">
                      <a:lumMod val="50000"/>
                    </a:schemeClr>
                  </a:solidFill>
                  <a:latin typeface="Font Awesome 5 Pro Light" panose="02000503000000000000" pitchFamily="2" charset="0"/>
                </a:rPr>
                <a:t></a:t>
              </a:r>
            </a:p>
          </p:txBody>
        </p:sp>
        <p:sp>
          <p:nvSpPr>
            <p:cNvPr id="9" name="ZoneTexte 8">
              <a:extLst>
                <a:ext uri="{FF2B5EF4-FFF2-40B4-BE49-F238E27FC236}">
                  <a16:creationId xmlns:a16="http://schemas.microsoft.com/office/drawing/2014/main" id="{ADE6D7C2-5A91-4A4F-9379-AA4880067663}"/>
                </a:ext>
              </a:extLst>
            </p:cNvPr>
            <p:cNvSpPr txBox="1"/>
            <p:nvPr/>
          </p:nvSpPr>
          <p:spPr>
            <a:xfrm>
              <a:off x="2979408" y="3890665"/>
              <a:ext cx="980333" cy="461665"/>
            </a:xfrm>
            <a:prstGeom prst="rect">
              <a:avLst/>
            </a:prstGeom>
            <a:noFill/>
          </p:spPr>
          <p:txBody>
            <a:bodyPr wrap="none" rtlCol="0">
              <a:spAutoFit/>
            </a:bodyPr>
            <a:lstStyle/>
            <a:p>
              <a:r>
                <a:rPr lang="fr-FR" sz="2400" b="1" dirty="0"/>
                <a:t>DELAY</a:t>
              </a:r>
            </a:p>
          </p:txBody>
        </p:sp>
        <p:sp>
          <p:nvSpPr>
            <p:cNvPr id="10" name="ZoneTexte 9">
              <a:extLst>
                <a:ext uri="{FF2B5EF4-FFF2-40B4-BE49-F238E27FC236}">
                  <a16:creationId xmlns:a16="http://schemas.microsoft.com/office/drawing/2014/main" id="{5488102B-563F-F743-9089-A56F3D153C44}"/>
                </a:ext>
              </a:extLst>
            </p:cNvPr>
            <p:cNvSpPr txBox="1"/>
            <p:nvPr/>
          </p:nvSpPr>
          <p:spPr>
            <a:xfrm>
              <a:off x="4951294" y="3887247"/>
              <a:ext cx="2289409" cy="461665"/>
            </a:xfrm>
            <a:prstGeom prst="rect">
              <a:avLst/>
            </a:prstGeom>
            <a:noFill/>
          </p:spPr>
          <p:txBody>
            <a:bodyPr wrap="none" rtlCol="0">
              <a:spAutoFit/>
            </a:bodyPr>
            <a:lstStyle/>
            <a:p>
              <a:r>
                <a:rPr lang="fr-FR" sz="2400" b="1" dirty="0"/>
                <a:t>NUMBER OF LSB</a:t>
              </a:r>
            </a:p>
          </p:txBody>
        </p:sp>
        <p:sp>
          <p:nvSpPr>
            <p:cNvPr id="11" name="ZoneTexte 10">
              <a:extLst>
                <a:ext uri="{FF2B5EF4-FFF2-40B4-BE49-F238E27FC236}">
                  <a16:creationId xmlns:a16="http://schemas.microsoft.com/office/drawing/2014/main" id="{432DFF1A-73DF-694D-9D85-CFB90FD8F469}"/>
                </a:ext>
              </a:extLst>
            </p:cNvPr>
            <p:cNvSpPr txBox="1"/>
            <p:nvPr/>
          </p:nvSpPr>
          <p:spPr>
            <a:xfrm>
              <a:off x="7804639" y="3887246"/>
              <a:ext cx="1835567" cy="461665"/>
            </a:xfrm>
            <a:prstGeom prst="rect">
              <a:avLst/>
            </a:prstGeom>
            <a:noFill/>
          </p:spPr>
          <p:txBody>
            <a:bodyPr wrap="none" rtlCol="0">
              <a:spAutoFit/>
            </a:bodyPr>
            <a:lstStyle/>
            <a:p>
              <a:r>
                <a:rPr lang="fr-FR" sz="2400" b="1" dirty="0"/>
                <a:t>ENCRYPTION</a:t>
              </a:r>
            </a:p>
          </p:txBody>
        </p:sp>
      </p:grpSp>
      <p:sp>
        <p:nvSpPr>
          <p:cNvPr id="13" name="ZoneTexte 12">
            <a:extLst>
              <a:ext uri="{FF2B5EF4-FFF2-40B4-BE49-F238E27FC236}">
                <a16:creationId xmlns:a16="http://schemas.microsoft.com/office/drawing/2014/main" id="{D1E647AC-30A8-434E-BFD5-27ECE028E727}"/>
              </a:ext>
            </a:extLst>
          </p:cNvPr>
          <p:cNvSpPr txBox="1"/>
          <p:nvPr/>
        </p:nvSpPr>
        <p:spPr>
          <a:xfrm>
            <a:off x="2135644" y="4833038"/>
            <a:ext cx="7920712" cy="738664"/>
          </a:xfrm>
          <a:prstGeom prst="rect">
            <a:avLst/>
          </a:prstGeom>
          <a:noFill/>
        </p:spPr>
        <p:txBody>
          <a:bodyPr wrap="square" rtlCol="0">
            <a:spAutoFit/>
          </a:bodyPr>
          <a:lstStyle/>
          <a:p>
            <a:pPr algn="just"/>
            <a:r>
              <a:rPr lang="en-US" sz="1400" dirty="0">
                <a:solidFill>
                  <a:schemeClr val="bg1">
                    <a:lumMod val="50000"/>
                  </a:schemeClr>
                </a:solidFill>
              </a:rPr>
              <a:t>To be even more stealthy, the attacker can also delay each command to evade detection and lower the number of bits used to encode data in each color channel. In our final solution we have also added an extra encryption layer to make sure the payload can’t be recovered if commands were intercepted. </a:t>
            </a:r>
          </a:p>
        </p:txBody>
      </p:sp>
    </p:spTree>
    <p:extLst>
      <p:ext uri="{BB962C8B-B14F-4D97-AF65-F5344CB8AC3E}">
        <p14:creationId xmlns:p14="http://schemas.microsoft.com/office/powerpoint/2010/main" val="354041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AE5A7-5E13-4392-AAFF-5E63A74553F3}"/>
              </a:ext>
            </a:extLst>
          </p:cNvPr>
          <p:cNvSpPr>
            <a:spLocks noGrp="1"/>
          </p:cNvSpPr>
          <p:nvPr>
            <p:ph type="title"/>
          </p:nvPr>
        </p:nvSpPr>
        <p:spPr/>
        <p:txBody>
          <a:bodyPr>
            <a:normAutofit/>
          </a:bodyPr>
          <a:lstStyle/>
          <a:p>
            <a:pPr algn="ctr">
              <a:lnSpc>
                <a:spcPct val="100000"/>
              </a:lnSpc>
            </a:pPr>
            <a:r>
              <a:rPr lang="en-US" sz="2400" b="1" dirty="0">
                <a:latin typeface="Segoe UI" panose="020B0502040204020203" pitchFamily="34" charset="0"/>
              </a:rPr>
              <a:t>IN CONTEXT</a:t>
            </a:r>
          </a:p>
        </p:txBody>
      </p:sp>
      <p:sp>
        <p:nvSpPr>
          <p:cNvPr id="3" name="Espace réservé du contenu 2">
            <a:extLst>
              <a:ext uri="{FF2B5EF4-FFF2-40B4-BE49-F238E27FC236}">
                <a16:creationId xmlns:a16="http://schemas.microsoft.com/office/drawing/2014/main" id="{AA140B27-2B4A-48DC-A214-E65F19F320F2}"/>
              </a:ext>
            </a:extLst>
          </p:cNvPr>
          <p:cNvSpPr>
            <a:spLocks noGrp="1"/>
          </p:cNvSpPr>
          <p:nvPr>
            <p:ph idx="1"/>
          </p:nvPr>
        </p:nvSpPr>
        <p:spPr>
          <a:xfrm>
            <a:off x="3397020" y="1806772"/>
            <a:ext cx="5723965" cy="881716"/>
          </a:xfrm>
        </p:spPr>
        <p:txBody>
          <a:bodyPr>
            <a:normAutofit/>
          </a:bodyPr>
          <a:lstStyle/>
          <a:p>
            <a:pPr marL="0" indent="0" algn="ctr">
              <a:buNone/>
            </a:pPr>
            <a:r>
              <a:rPr lang="en-US" sz="2400" b="1" dirty="0"/>
              <a:t>How to programmatically send custom BLE commands to the bulb in our scenario ?</a:t>
            </a:r>
          </a:p>
        </p:txBody>
      </p:sp>
      <p:sp>
        <p:nvSpPr>
          <p:cNvPr id="4" name="ZoneTexte 3">
            <a:extLst>
              <a:ext uri="{FF2B5EF4-FFF2-40B4-BE49-F238E27FC236}">
                <a16:creationId xmlns:a16="http://schemas.microsoft.com/office/drawing/2014/main" id="{715269F8-C732-794D-BCC3-51D34BD1B303}"/>
              </a:ext>
            </a:extLst>
          </p:cNvPr>
          <p:cNvSpPr txBox="1"/>
          <p:nvPr/>
        </p:nvSpPr>
        <p:spPr>
          <a:xfrm>
            <a:off x="5805696" y="227295"/>
            <a:ext cx="580608" cy="707886"/>
          </a:xfrm>
          <a:prstGeom prst="rect">
            <a:avLst/>
          </a:prstGeom>
          <a:noFill/>
        </p:spPr>
        <p:txBody>
          <a:bodyPr wrap="none" rtlCol="0">
            <a:spAutoFit/>
          </a:bodyPr>
          <a:lstStyle/>
          <a:p>
            <a:r>
              <a:rPr lang="fr-FR" sz="4000" b="1" dirty="0">
                <a:solidFill>
                  <a:srgbClr val="0070C0"/>
                </a:solidFill>
              </a:rPr>
              <a:t>5.</a:t>
            </a:r>
          </a:p>
        </p:txBody>
      </p:sp>
      <p:grpSp>
        <p:nvGrpSpPr>
          <p:cNvPr id="22" name="Groupe 21">
            <a:extLst>
              <a:ext uri="{FF2B5EF4-FFF2-40B4-BE49-F238E27FC236}">
                <a16:creationId xmlns:a16="http://schemas.microsoft.com/office/drawing/2014/main" id="{DC133862-D6DE-AE40-9A6A-4E99E72E13E6}"/>
              </a:ext>
            </a:extLst>
          </p:cNvPr>
          <p:cNvGrpSpPr/>
          <p:nvPr/>
        </p:nvGrpSpPr>
        <p:grpSpPr>
          <a:xfrm>
            <a:off x="2905088" y="3138386"/>
            <a:ext cx="6962431" cy="1964856"/>
            <a:chOff x="2948691" y="2767278"/>
            <a:chExt cx="6962431" cy="1964856"/>
          </a:xfrm>
        </p:grpSpPr>
        <p:sp>
          <p:nvSpPr>
            <p:cNvPr id="7" name="ZoneTexte 6">
              <a:extLst>
                <a:ext uri="{FF2B5EF4-FFF2-40B4-BE49-F238E27FC236}">
                  <a16:creationId xmlns:a16="http://schemas.microsoft.com/office/drawing/2014/main" id="{061C83C3-0411-D643-8126-1E8AAC6E5DDE}"/>
                </a:ext>
              </a:extLst>
            </p:cNvPr>
            <p:cNvSpPr txBox="1"/>
            <p:nvPr/>
          </p:nvSpPr>
          <p:spPr>
            <a:xfrm>
              <a:off x="5156138" y="2939641"/>
              <a:ext cx="1146468" cy="1015663"/>
            </a:xfrm>
            <a:prstGeom prst="rect">
              <a:avLst/>
            </a:prstGeom>
            <a:noFill/>
          </p:spPr>
          <p:txBody>
            <a:bodyPr wrap="none" rtlCol="0">
              <a:spAutoFit/>
            </a:bodyPr>
            <a:lstStyle/>
            <a:p>
              <a:r>
                <a:rPr lang="fr-FR" sz="6000" dirty="0">
                  <a:solidFill>
                    <a:schemeClr val="accent1">
                      <a:lumMod val="50000"/>
                    </a:schemeClr>
                  </a:solidFill>
                  <a:latin typeface="Font Awesome 5 Pro Light" panose="02000503000000000000" pitchFamily="2" charset="0"/>
                </a:rPr>
                <a:t></a:t>
              </a:r>
            </a:p>
          </p:txBody>
        </p:sp>
        <p:sp>
          <p:nvSpPr>
            <p:cNvPr id="9" name="ZoneTexte 8">
              <a:extLst>
                <a:ext uri="{FF2B5EF4-FFF2-40B4-BE49-F238E27FC236}">
                  <a16:creationId xmlns:a16="http://schemas.microsoft.com/office/drawing/2014/main" id="{FBE15E01-BE38-F541-84BF-6DB4DA5ED807}"/>
                </a:ext>
              </a:extLst>
            </p:cNvPr>
            <p:cNvSpPr txBox="1"/>
            <p:nvPr/>
          </p:nvSpPr>
          <p:spPr>
            <a:xfrm>
              <a:off x="7424508" y="3094312"/>
              <a:ext cx="505267" cy="707886"/>
            </a:xfrm>
            <a:prstGeom prst="rect">
              <a:avLst/>
            </a:prstGeom>
            <a:noFill/>
          </p:spPr>
          <p:txBody>
            <a:bodyPr wrap="none" rtlCol="0">
              <a:spAutoFit/>
            </a:bodyPr>
            <a:lstStyle/>
            <a:p>
              <a:r>
                <a:rPr lang="fr-FR" sz="4000" b="1" dirty="0">
                  <a:solidFill>
                    <a:schemeClr val="accent1">
                      <a:lumMod val="50000"/>
                    </a:schemeClr>
                  </a:solidFill>
                  <a:latin typeface="Font Awesome 5 Pro Solid" panose="02000503000000000000" pitchFamily="2" charset="0"/>
                </a:rPr>
                <a:t></a:t>
              </a:r>
            </a:p>
          </p:txBody>
        </p:sp>
        <p:sp>
          <p:nvSpPr>
            <p:cNvPr id="12" name="ZoneTexte 11">
              <a:extLst>
                <a:ext uri="{FF2B5EF4-FFF2-40B4-BE49-F238E27FC236}">
                  <a16:creationId xmlns:a16="http://schemas.microsoft.com/office/drawing/2014/main" id="{33992A64-E4DD-904F-9F8E-A99C6693F17A}"/>
                </a:ext>
              </a:extLst>
            </p:cNvPr>
            <p:cNvSpPr txBox="1"/>
            <p:nvPr/>
          </p:nvSpPr>
          <p:spPr>
            <a:xfrm>
              <a:off x="9057278" y="3094312"/>
              <a:ext cx="377026" cy="707886"/>
            </a:xfrm>
            <a:prstGeom prst="rect">
              <a:avLst/>
            </a:prstGeom>
            <a:noFill/>
          </p:spPr>
          <p:txBody>
            <a:bodyPr wrap="none" rtlCol="0">
              <a:spAutoFit/>
            </a:bodyPr>
            <a:lstStyle/>
            <a:p>
              <a:r>
                <a:rPr lang="fr-FR" sz="4000" b="1" dirty="0">
                  <a:solidFill>
                    <a:schemeClr val="accent1">
                      <a:lumMod val="50000"/>
                    </a:schemeClr>
                  </a:solidFill>
                  <a:latin typeface="Font Awesome 5 Pro Solid" panose="02000503000000000000" pitchFamily="2" charset="0"/>
                </a:rPr>
                <a:t></a:t>
              </a:r>
            </a:p>
          </p:txBody>
        </p:sp>
        <p:sp>
          <p:nvSpPr>
            <p:cNvPr id="14" name="ZoneTexte 13">
              <a:extLst>
                <a:ext uri="{FF2B5EF4-FFF2-40B4-BE49-F238E27FC236}">
                  <a16:creationId xmlns:a16="http://schemas.microsoft.com/office/drawing/2014/main" id="{53FB734A-B7C3-9A4E-819B-00701940E630}"/>
                </a:ext>
              </a:extLst>
            </p:cNvPr>
            <p:cNvSpPr txBox="1"/>
            <p:nvPr/>
          </p:nvSpPr>
          <p:spPr>
            <a:xfrm>
              <a:off x="3151470" y="3066301"/>
              <a:ext cx="877163" cy="830997"/>
            </a:xfrm>
            <a:prstGeom prst="rect">
              <a:avLst/>
            </a:prstGeom>
            <a:noFill/>
          </p:spPr>
          <p:txBody>
            <a:bodyPr wrap="none" rtlCol="0">
              <a:spAutoFit/>
            </a:bodyPr>
            <a:lstStyle/>
            <a:p>
              <a:r>
                <a:rPr lang="fr-FR" sz="4800" dirty="0">
                  <a:solidFill>
                    <a:schemeClr val="accent1">
                      <a:lumMod val="50000"/>
                    </a:schemeClr>
                  </a:solidFill>
                  <a:latin typeface="Font Awesome 5 Pro Light" panose="02000503000000000000" pitchFamily="2" charset="0"/>
                </a:rPr>
                <a:t></a:t>
              </a:r>
            </a:p>
          </p:txBody>
        </p:sp>
        <p:sp>
          <p:nvSpPr>
            <p:cNvPr id="15" name="ZoneTexte 14">
              <a:extLst>
                <a:ext uri="{FF2B5EF4-FFF2-40B4-BE49-F238E27FC236}">
                  <a16:creationId xmlns:a16="http://schemas.microsoft.com/office/drawing/2014/main" id="{23617A1F-231F-3741-94D6-A1852D33BE6F}"/>
                </a:ext>
              </a:extLst>
            </p:cNvPr>
            <p:cNvSpPr txBox="1"/>
            <p:nvPr/>
          </p:nvSpPr>
          <p:spPr>
            <a:xfrm>
              <a:off x="5132608" y="2767279"/>
              <a:ext cx="1372468" cy="1323439"/>
            </a:xfrm>
            <a:prstGeom prst="rect">
              <a:avLst/>
            </a:prstGeom>
            <a:noFill/>
          </p:spPr>
          <p:txBody>
            <a:bodyPr wrap="square" rtlCol="0">
              <a:spAutoFit/>
            </a:bodyPr>
            <a:lstStyle/>
            <a:p>
              <a:r>
                <a:rPr lang="fr-FR" sz="8000" dirty="0">
                  <a:latin typeface="Font Awesome 5 Pro Light" panose="02000503000000000000" pitchFamily="2" charset="0"/>
                </a:rPr>
                <a:t></a:t>
              </a:r>
            </a:p>
          </p:txBody>
        </p:sp>
        <p:sp>
          <p:nvSpPr>
            <p:cNvPr id="16" name="ZoneTexte 15">
              <a:extLst>
                <a:ext uri="{FF2B5EF4-FFF2-40B4-BE49-F238E27FC236}">
                  <a16:creationId xmlns:a16="http://schemas.microsoft.com/office/drawing/2014/main" id="{066F0635-1D03-8045-A64F-F8730316E1DA}"/>
                </a:ext>
              </a:extLst>
            </p:cNvPr>
            <p:cNvSpPr txBox="1"/>
            <p:nvPr/>
          </p:nvSpPr>
          <p:spPr>
            <a:xfrm>
              <a:off x="7044694" y="2767278"/>
              <a:ext cx="1372468" cy="1323439"/>
            </a:xfrm>
            <a:prstGeom prst="rect">
              <a:avLst/>
            </a:prstGeom>
            <a:noFill/>
          </p:spPr>
          <p:txBody>
            <a:bodyPr wrap="square" rtlCol="0">
              <a:spAutoFit/>
            </a:bodyPr>
            <a:lstStyle/>
            <a:p>
              <a:r>
                <a:rPr lang="fr-FR" sz="8000" dirty="0">
                  <a:latin typeface="Font Awesome 5 Pro Light" panose="02000503000000000000" pitchFamily="2" charset="0"/>
                </a:rPr>
                <a:t></a:t>
              </a:r>
            </a:p>
          </p:txBody>
        </p:sp>
        <p:sp>
          <p:nvSpPr>
            <p:cNvPr id="18" name="ZoneTexte 17">
              <a:extLst>
                <a:ext uri="{FF2B5EF4-FFF2-40B4-BE49-F238E27FC236}">
                  <a16:creationId xmlns:a16="http://schemas.microsoft.com/office/drawing/2014/main" id="{DA73AAAE-438E-F24F-9EBA-9636BB90C405}"/>
                </a:ext>
              </a:extLst>
            </p:cNvPr>
            <p:cNvSpPr txBox="1"/>
            <p:nvPr/>
          </p:nvSpPr>
          <p:spPr>
            <a:xfrm>
              <a:off x="2948691" y="4073084"/>
              <a:ext cx="1282723" cy="646331"/>
            </a:xfrm>
            <a:prstGeom prst="rect">
              <a:avLst/>
            </a:prstGeom>
            <a:noFill/>
          </p:spPr>
          <p:txBody>
            <a:bodyPr wrap="none" rtlCol="0">
              <a:spAutoFit/>
            </a:bodyPr>
            <a:lstStyle/>
            <a:p>
              <a:pPr algn="ctr"/>
              <a:r>
                <a:rPr lang="fr-FR" b="1" dirty="0"/>
                <a:t>SECURITY</a:t>
              </a:r>
            </a:p>
            <a:p>
              <a:pPr algn="ctr"/>
              <a:r>
                <a:rPr lang="fr-FR" b="1" dirty="0"/>
                <a:t>SCREENING</a:t>
              </a:r>
            </a:p>
          </p:txBody>
        </p:sp>
        <p:sp>
          <p:nvSpPr>
            <p:cNvPr id="19" name="ZoneTexte 18">
              <a:extLst>
                <a:ext uri="{FF2B5EF4-FFF2-40B4-BE49-F238E27FC236}">
                  <a16:creationId xmlns:a16="http://schemas.microsoft.com/office/drawing/2014/main" id="{6E8233C9-EFC2-A94D-8ECA-DD6FB61FB461}"/>
                </a:ext>
              </a:extLst>
            </p:cNvPr>
            <p:cNvSpPr txBox="1"/>
            <p:nvPr/>
          </p:nvSpPr>
          <p:spPr>
            <a:xfrm>
              <a:off x="4963410" y="4073084"/>
              <a:ext cx="1539268" cy="646331"/>
            </a:xfrm>
            <a:prstGeom prst="rect">
              <a:avLst/>
            </a:prstGeom>
            <a:noFill/>
          </p:spPr>
          <p:txBody>
            <a:bodyPr wrap="none" rtlCol="0">
              <a:spAutoFit/>
            </a:bodyPr>
            <a:lstStyle/>
            <a:p>
              <a:pPr algn="ctr"/>
              <a:r>
                <a:rPr lang="fr-FR" b="1" dirty="0"/>
                <a:t>NO</a:t>
              </a:r>
            </a:p>
            <a:p>
              <a:pPr algn="ctr"/>
              <a:r>
                <a:rPr lang="fr-FR" b="1" dirty="0"/>
                <a:t>INSTALLATION</a:t>
              </a:r>
            </a:p>
          </p:txBody>
        </p:sp>
        <p:sp>
          <p:nvSpPr>
            <p:cNvPr id="20" name="ZoneTexte 19">
              <a:extLst>
                <a:ext uri="{FF2B5EF4-FFF2-40B4-BE49-F238E27FC236}">
                  <a16:creationId xmlns:a16="http://schemas.microsoft.com/office/drawing/2014/main" id="{2B1F27A7-6818-884B-980A-F76D0AE376AD}"/>
                </a:ext>
              </a:extLst>
            </p:cNvPr>
            <p:cNvSpPr txBox="1"/>
            <p:nvPr/>
          </p:nvSpPr>
          <p:spPr>
            <a:xfrm>
              <a:off x="6893159" y="4085803"/>
              <a:ext cx="1508746" cy="646331"/>
            </a:xfrm>
            <a:prstGeom prst="rect">
              <a:avLst/>
            </a:prstGeom>
            <a:noFill/>
          </p:spPr>
          <p:txBody>
            <a:bodyPr wrap="none" rtlCol="0">
              <a:spAutoFit/>
            </a:bodyPr>
            <a:lstStyle/>
            <a:p>
              <a:pPr algn="ctr"/>
              <a:r>
                <a:rPr lang="fr-FR" b="1" dirty="0"/>
                <a:t>NO</a:t>
              </a:r>
            </a:p>
            <a:p>
              <a:pPr algn="ctr"/>
              <a:r>
                <a:rPr lang="fr-FR" b="1" dirty="0"/>
                <a:t>PERMISSIONS</a:t>
              </a:r>
            </a:p>
          </p:txBody>
        </p:sp>
        <p:sp>
          <p:nvSpPr>
            <p:cNvPr id="21" name="ZoneTexte 20">
              <a:extLst>
                <a:ext uri="{FF2B5EF4-FFF2-40B4-BE49-F238E27FC236}">
                  <a16:creationId xmlns:a16="http://schemas.microsoft.com/office/drawing/2014/main" id="{2B691105-7E18-E840-9511-38A913C77DF5}"/>
                </a:ext>
              </a:extLst>
            </p:cNvPr>
            <p:cNvSpPr txBox="1"/>
            <p:nvPr/>
          </p:nvSpPr>
          <p:spPr>
            <a:xfrm>
              <a:off x="8575500" y="4079741"/>
              <a:ext cx="1335622" cy="646331"/>
            </a:xfrm>
            <a:prstGeom prst="rect">
              <a:avLst/>
            </a:prstGeom>
            <a:noFill/>
          </p:spPr>
          <p:txBody>
            <a:bodyPr wrap="none" rtlCol="0">
              <a:spAutoFit/>
            </a:bodyPr>
            <a:lstStyle/>
            <a:p>
              <a:pPr algn="ctr"/>
              <a:r>
                <a:rPr lang="fr-FR" b="1" dirty="0"/>
                <a:t>.EXE</a:t>
              </a:r>
            </a:p>
            <a:p>
              <a:pPr algn="ctr"/>
              <a:r>
                <a:rPr lang="fr-FR" b="1" dirty="0"/>
                <a:t>SUSPICIOUS</a:t>
              </a:r>
            </a:p>
          </p:txBody>
        </p:sp>
      </p:grpSp>
    </p:spTree>
    <p:extLst>
      <p:ext uri="{BB962C8B-B14F-4D97-AF65-F5344CB8AC3E}">
        <p14:creationId xmlns:p14="http://schemas.microsoft.com/office/powerpoint/2010/main" val="382076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C1F8B-01DF-4A19-9FAE-B15682A4EBFA}"/>
              </a:ext>
            </a:extLst>
          </p:cNvPr>
          <p:cNvSpPr>
            <a:spLocks noGrp="1"/>
          </p:cNvSpPr>
          <p:nvPr>
            <p:ph type="title"/>
          </p:nvPr>
        </p:nvSpPr>
        <p:spPr>
          <a:xfrm>
            <a:off x="838200" y="1584316"/>
            <a:ext cx="10515600" cy="1325563"/>
          </a:xfrm>
        </p:spPr>
        <p:txBody>
          <a:bodyPr>
            <a:normAutofit/>
          </a:bodyPr>
          <a:lstStyle/>
          <a:p>
            <a:pPr algn="ctr">
              <a:lnSpc>
                <a:spcPct val="100000"/>
              </a:lnSpc>
            </a:pPr>
            <a:r>
              <a:rPr lang="en-US" sz="2400" b="1" dirty="0">
                <a:latin typeface="Segoe UI" panose="020B0502040204020203" pitchFamily="34" charset="0"/>
              </a:rPr>
              <a:t>YOUR WEB BROWSER, OUR LORD AND SAVIOR</a:t>
            </a:r>
          </a:p>
        </p:txBody>
      </p:sp>
      <p:sp>
        <p:nvSpPr>
          <p:cNvPr id="4" name="ZoneTexte 3">
            <a:extLst>
              <a:ext uri="{FF2B5EF4-FFF2-40B4-BE49-F238E27FC236}">
                <a16:creationId xmlns:a16="http://schemas.microsoft.com/office/drawing/2014/main" id="{B273342B-9EDF-9648-AB3F-BF83D45B4BD0}"/>
              </a:ext>
            </a:extLst>
          </p:cNvPr>
          <p:cNvSpPr txBox="1"/>
          <p:nvPr/>
        </p:nvSpPr>
        <p:spPr>
          <a:xfrm>
            <a:off x="5805696" y="1446486"/>
            <a:ext cx="580608" cy="707886"/>
          </a:xfrm>
          <a:prstGeom prst="rect">
            <a:avLst/>
          </a:prstGeom>
          <a:noFill/>
        </p:spPr>
        <p:txBody>
          <a:bodyPr wrap="none" rtlCol="0">
            <a:spAutoFit/>
          </a:bodyPr>
          <a:lstStyle/>
          <a:p>
            <a:r>
              <a:rPr lang="fr-FR" sz="4000" b="1" dirty="0">
                <a:solidFill>
                  <a:srgbClr val="0070C0"/>
                </a:solidFill>
              </a:rPr>
              <a:t>6.</a:t>
            </a:r>
          </a:p>
        </p:txBody>
      </p:sp>
      <p:grpSp>
        <p:nvGrpSpPr>
          <p:cNvPr id="11" name="Groupe 10">
            <a:extLst>
              <a:ext uri="{FF2B5EF4-FFF2-40B4-BE49-F238E27FC236}">
                <a16:creationId xmlns:a16="http://schemas.microsoft.com/office/drawing/2014/main" id="{6908E682-4467-4642-9B98-EF4D19E7F74F}"/>
              </a:ext>
            </a:extLst>
          </p:cNvPr>
          <p:cNvGrpSpPr/>
          <p:nvPr/>
        </p:nvGrpSpPr>
        <p:grpSpPr>
          <a:xfrm>
            <a:off x="2239245" y="2861774"/>
            <a:ext cx="7462498" cy="1851615"/>
            <a:chOff x="2103431" y="3013500"/>
            <a:chExt cx="7462498" cy="1851615"/>
          </a:xfrm>
        </p:grpSpPr>
        <p:sp>
          <p:nvSpPr>
            <p:cNvPr id="5" name="ZoneTexte 4">
              <a:extLst>
                <a:ext uri="{FF2B5EF4-FFF2-40B4-BE49-F238E27FC236}">
                  <a16:creationId xmlns:a16="http://schemas.microsoft.com/office/drawing/2014/main" id="{A442649E-C17C-9F46-A948-A1DB8F379F9D}"/>
                </a:ext>
              </a:extLst>
            </p:cNvPr>
            <p:cNvSpPr txBox="1"/>
            <p:nvPr/>
          </p:nvSpPr>
          <p:spPr>
            <a:xfrm>
              <a:off x="8345657" y="3013500"/>
              <a:ext cx="800219" cy="830997"/>
            </a:xfrm>
            <a:prstGeom prst="rect">
              <a:avLst/>
            </a:prstGeom>
            <a:noFill/>
          </p:spPr>
          <p:txBody>
            <a:bodyPr wrap="none" rtlCol="0">
              <a:spAutoFit/>
            </a:bodyPr>
            <a:lstStyle/>
            <a:p>
              <a:r>
                <a:rPr lang="fr-FR" sz="4800" dirty="0">
                  <a:solidFill>
                    <a:schemeClr val="accent1">
                      <a:lumMod val="50000"/>
                    </a:schemeClr>
                  </a:solidFill>
                  <a:latin typeface="Font Awesome 5 Pro Light" panose="02000503000000000000" pitchFamily="2" charset="0"/>
                </a:rPr>
                <a:t></a:t>
              </a:r>
            </a:p>
          </p:txBody>
        </p:sp>
        <p:sp>
          <p:nvSpPr>
            <p:cNvPr id="6" name="Rectangle 5">
              <a:extLst>
                <a:ext uri="{FF2B5EF4-FFF2-40B4-BE49-F238E27FC236}">
                  <a16:creationId xmlns:a16="http://schemas.microsoft.com/office/drawing/2014/main" id="{E65FACEF-CD22-FE44-BE08-690EA5323E64}"/>
                </a:ext>
              </a:extLst>
            </p:cNvPr>
            <p:cNvSpPr/>
            <p:nvPr/>
          </p:nvSpPr>
          <p:spPr>
            <a:xfrm>
              <a:off x="5650205" y="3013500"/>
              <a:ext cx="736099" cy="830997"/>
            </a:xfrm>
            <a:prstGeom prst="rect">
              <a:avLst/>
            </a:prstGeom>
          </p:spPr>
          <p:txBody>
            <a:bodyPr wrap="none">
              <a:spAutoFit/>
            </a:bodyPr>
            <a:lstStyle/>
            <a:p>
              <a:r>
                <a:rPr lang="fr-FR" sz="4800" b="1" dirty="0">
                  <a:solidFill>
                    <a:schemeClr val="accent1">
                      <a:lumMod val="50000"/>
                    </a:schemeClr>
                  </a:solidFill>
                  <a:latin typeface="Font Awesome 5 Brands" panose="02000503000000000000" pitchFamily="2" charset="0"/>
                </a:rPr>
                <a:t></a:t>
              </a:r>
            </a:p>
          </p:txBody>
        </p:sp>
        <p:sp>
          <p:nvSpPr>
            <p:cNvPr id="7" name="Rectangle 6">
              <a:extLst>
                <a:ext uri="{FF2B5EF4-FFF2-40B4-BE49-F238E27FC236}">
                  <a16:creationId xmlns:a16="http://schemas.microsoft.com/office/drawing/2014/main" id="{B0466899-FE95-8C4E-BEE8-D38E96B4906B}"/>
                </a:ext>
              </a:extLst>
            </p:cNvPr>
            <p:cNvSpPr/>
            <p:nvPr/>
          </p:nvSpPr>
          <p:spPr>
            <a:xfrm>
              <a:off x="2876848" y="3013501"/>
              <a:ext cx="569387" cy="830997"/>
            </a:xfrm>
            <a:prstGeom prst="rect">
              <a:avLst/>
            </a:prstGeom>
          </p:spPr>
          <p:txBody>
            <a:bodyPr wrap="none">
              <a:spAutoFit/>
            </a:bodyPr>
            <a:lstStyle/>
            <a:p>
              <a:r>
                <a:rPr lang="fr-FR" sz="4800" dirty="0">
                  <a:solidFill>
                    <a:schemeClr val="accent1">
                      <a:lumMod val="50000"/>
                    </a:schemeClr>
                  </a:solidFill>
                  <a:latin typeface="Font Awesome 5 Brands" panose="02000503000000000000" pitchFamily="2" charset="0"/>
                </a:rPr>
                <a:t></a:t>
              </a:r>
            </a:p>
          </p:txBody>
        </p:sp>
        <p:sp>
          <p:nvSpPr>
            <p:cNvPr id="8" name="ZoneTexte 7">
              <a:extLst>
                <a:ext uri="{FF2B5EF4-FFF2-40B4-BE49-F238E27FC236}">
                  <a16:creationId xmlns:a16="http://schemas.microsoft.com/office/drawing/2014/main" id="{3CA929B4-A85D-C149-A323-F871DA2E7F81}"/>
                </a:ext>
              </a:extLst>
            </p:cNvPr>
            <p:cNvSpPr txBox="1"/>
            <p:nvPr/>
          </p:nvSpPr>
          <p:spPr>
            <a:xfrm>
              <a:off x="2103431" y="4034118"/>
              <a:ext cx="2116220" cy="830997"/>
            </a:xfrm>
            <a:prstGeom prst="rect">
              <a:avLst/>
            </a:prstGeom>
            <a:noFill/>
          </p:spPr>
          <p:txBody>
            <a:bodyPr wrap="none" rtlCol="0">
              <a:spAutoFit/>
            </a:bodyPr>
            <a:lstStyle/>
            <a:p>
              <a:pPr algn="ctr"/>
              <a:r>
                <a:rPr lang="fr-FR" sz="2400" b="1" dirty="0"/>
                <a:t>Web Bluetooth</a:t>
              </a:r>
            </a:p>
            <a:p>
              <a:pPr algn="ctr"/>
              <a:r>
                <a:rPr lang="fr-FR" sz="2400" b="1" dirty="0"/>
                <a:t>API</a:t>
              </a:r>
            </a:p>
          </p:txBody>
        </p:sp>
        <p:sp>
          <p:nvSpPr>
            <p:cNvPr id="9" name="ZoneTexte 8">
              <a:extLst>
                <a:ext uri="{FF2B5EF4-FFF2-40B4-BE49-F238E27FC236}">
                  <a16:creationId xmlns:a16="http://schemas.microsoft.com/office/drawing/2014/main" id="{72F4D081-6C6D-E648-BFE7-93077A48B0AB}"/>
                </a:ext>
              </a:extLst>
            </p:cNvPr>
            <p:cNvSpPr txBox="1"/>
            <p:nvPr/>
          </p:nvSpPr>
          <p:spPr>
            <a:xfrm>
              <a:off x="5265712" y="4034117"/>
              <a:ext cx="1505092" cy="830997"/>
            </a:xfrm>
            <a:prstGeom prst="rect">
              <a:avLst/>
            </a:prstGeom>
            <a:noFill/>
          </p:spPr>
          <p:txBody>
            <a:bodyPr wrap="none" rtlCol="0">
              <a:spAutoFit/>
            </a:bodyPr>
            <a:lstStyle/>
            <a:p>
              <a:pPr algn="ctr"/>
              <a:r>
                <a:rPr lang="fr-FR" sz="2400" b="1" dirty="0"/>
                <a:t>~10 Lines</a:t>
              </a:r>
            </a:p>
            <a:p>
              <a:pPr algn="ctr"/>
              <a:r>
                <a:rPr lang="fr-FR" sz="2400" b="1" dirty="0" err="1"/>
                <a:t>Javascript</a:t>
              </a:r>
              <a:r>
                <a:rPr lang="fr-FR" sz="2400" b="1" dirty="0"/>
                <a:t> </a:t>
              </a:r>
            </a:p>
          </p:txBody>
        </p:sp>
        <p:sp>
          <p:nvSpPr>
            <p:cNvPr id="10" name="ZoneTexte 9">
              <a:extLst>
                <a:ext uri="{FF2B5EF4-FFF2-40B4-BE49-F238E27FC236}">
                  <a16:creationId xmlns:a16="http://schemas.microsoft.com/office/drawing/2014/main" id="{81CBA575-4C6E-6E43-87CF-53E85D24321C}"/>
                </a:ext>
              </a:extLst>
            </p:cNvPr>
            <p:cNvSpPr txBox="1"/>
            <p:nvPr/>
          </p:nvSpPr>
          <p:spPr>
            <a:xfrm>
              <a:off x="7925608" y="4034117"/>
              <a:ext cx="1640321" cy="830997"/>
            </a:xfrm>
            <a:prstGeom prst="rect">
              <a:avLst/>
            </a:prstGeom>
            <a:noFill/>
          </p:spPr>
          <p:txBody>
            <a:bodyPr wrap="none" rtlCol="0">
              <a:spAutoFit/>
            </a:bodyPr>
            <a:lstStyle/>
            <a:p>
              <a:pPr algn="ctr"/>
              <a:r>
                <a:rPr lang="fr-FR" sz="2400" b="1" dirty="0"/>
                <a:t>Web</a:t>
              </a:r>
            </a:p>
            <a:p>
              <a:pPr algn="ctr"/>
              <a:r>
                <a:rPr lang="fr-FR" sz="2400" b="1" dirty="0"/>
                <a:t>Application</a:t>
              </a:r>
            </a:p>
          </p:txBody>
        </p:sp>
      </p:grpSp>
    </p:spTree>
    <p:extLst>
      <p:ext uri="{BB962C8B-B14F-4D97-AF65-F5344CB8AC3E}">
        <p14:creationId xmlns:p14="http://schemas.microsoft.com/office/powerpoint/2010/main" val="52398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12478-BAD8-4CE6-9633-460E22B77BA8}"/>
              </a:ext>
            </a:extLst>
          </p:cNvPr>
          <p:cNvSpPr>
            <a:spLocks noGrp="1"/>
          </p:cNvSpPr>
          <p:nvPr>
            <p:ph type="title"/>
          </p:nvPr>
        </p:nvSpPr>
        <p:spPr>
          <a:xfrm>
            <a:off x="838200" y="1077878"/>
            <a:ext cx="10515600" cy="1325563"/>
          </a:xfrm>
        </p:spPr>
        <p:txBody>
          <a:bodyPr>
            <a:normAutofit/>
          </a:bodyPr>
          <a:lstStyle/>
          <a:p>
            <a:pPr algn="ctr">
              <a:lnSpc>
                <a:spcPct val="100000"/>
              </a:lnSpc>
            </a:pPr>
            <a:r>
              <a:rPr lang="en-US" sz="2400" b="1" dirty="0">
                <a:latin typeface="Segoe UI" panose="020B0502040204020203" pitchFamily="34" charset="0"/>
              </a:rPr>
              <a:t>IN CONTEXT</a:t>
            </a:r>
          </a:p>
        </p:txBody>
      </p:sp>
      <p:sp>
        <p:nvSpPr>
          <p:cNvPr id="4" name="ZoneTexte 3">
            <a:extLst>
              <a:ext uri="{FF2B5EF4-FFF2-40B4-BE49-F238E27FC236}">
                <a16:creationId xmlns:a16="http://schemas.microsoft.com/office/drawing/2014/main" id="{19AB44B3-9379-1D4B-8F04-FEA770078573}"/>
              </a:ext>
            </a:extLst>
          </p:cNvPr>
          <p:cNvSpPr txBox="1"/>
          <p:nvPr/>
        </p:nvSpPr>
        <p:spPr>
          <a:xfrm>
            <a:off x="5805696" y="940048"/>
            <a:ext cx="580608" cy="707886"/>
          </a:xfrm>
          <a:prstGeom prst="rect">
            <a:avLst/>
          </a:prstGeom>
          <a:noFill/>
        </p:spPr>
        <p:txBody>
          <a:bodyPr wrap="none" rtlCol="0">
            <a:spAutoFit/>
          </a:bodyPr>
          <a:lstStyle/>
          <a:p>
            <a:r>
              <a:rPr lang="fr-FR" sz="4000" b="1" dirty="0">
                <a:solidFill>
                  <a:srgbClr val="0070C0"/>
                </a:solidFill>
              </a:rPr>
              <a:t>7.</a:t>
            </a:r>
          </a:p>
        </p:txBody>
      </p:sp>
      <p:grpSp>
        <p:nvGrpSpPr>
          <p:cNvPr id="13" name="Groupe 12">
            <a:extLst>
              <a:ext uri="{FF2B5EF4-FFF2-40B4-BE49-F238E27FC236}">
                <a16:creationId xmlns:a16="http://schemas.microsoft.com/office/drawing/2014/main" id="{54DBFD2B-A7BE-474B-8888-FCA4E09200E2}"/>
              </a:ext>
            </a:extLst>
          </p:cNvPr>
          <p:cNvGrpSpPr/>
          <p:nvPr/>
        </p:nvGrpSpPr>
        <p:grpSpPr>
          <a:xfrm>
            <a:off x="581922" y="2294505"/>
            <a:ext cx="11028156" cy="2268990"/>
            <a:chOff x="1311396" y="2904565"/>
            <a:chExt cx="11028156" cy="2268990"/>
          </a:xfrm>
        </p:grpSpPr>
        <p:sp>
          <p:nvSpPr>
            <p:cNvPr id="5" name="ZoneTexte 4">
              <a:extLst>
                <a:ext uri="{FF2B5EF4-FFF2-40B4-BE49-F238E27FC236}">
                  <a16:creationId xmlns:a16="http://schemas.microsoft.com/office/drawing/2014/main" id="{503C552C-3350-8247-9EDC-3236B3C32616}"/>
                </a:ext>
              </a:extLst>
            </p:cNvPr>
            <p:cNvSpPr txBox="1"/>
            <p:nvPr/>
          </p:nvSpPr>
          <p:spPr>
            <a:xfrm>
              <a:off x="2079812" y="2904565"/>
              <a:ext cx="723275" cy="830997"/>
            </a:xfrm>
            <a:prstGeom prst="rect">
              <a:avLst/>
            </a:prstGeom>
            <a:noFill/>
          </p:spPr>
          <p:txBody>
            <a:bodyPr wrap="none" rtlCol="0">
              <a:spAutoFit/>
            </a:bodyPr>
            <a:lstStyle/>
            <a:p>
              <a:r>
                <a:rPr lang="fr-FR" sz="4800" dirty="0">
                  <a:solidFill>
                    <a:schemeClr val="accent1">
                      <a:lumMod val="50000"/>
                    </a:schemeClr>
                  </a:solidFill>
                  <a:latin typeface="Font Awesome 5 Pro Light" panose="02000503000000000000" pitchFamily="2" charset="0"/>
                </a:rPr>
                <a:t></a:t>
              </a:r>
            </a:p>
          </p:txBody>
        </p:sp>
        <p:sp>
          <p:nvSpPr>
            <p:cNvPr id="6" name="ZoneTexte 5">
              <a:extLst>
                <a:ext uri="{FF2B5EF4-FFF2-40B4-BE49-F238E27FC236}">
                  <a16:creationId xmlns:a16="http://schemas.microsoft.com/office/drawing/2014/main" id="{52E45FA3-7993-C04E-9644-0E8E1228A5CC}"/>
                </a:ext>
              </a:extLst>
            </p:cNvPr>
            <p:cNvSpPr txBox="1"/>
            <p:nvPr/>
          </p:nvSpPr>
          <p:spPr>
            <a:xfrm>
              <a:off x="1311396" y="3962671"/>
              <a:ext cx="2260106" cy="1200329"/>
            </a:xfrm>
            <a:prstGeom prst="rect">
              <a:avLst/>
            </a:prstGeom>
            <a:noFill/>
          </p:spPr>
          <p:txBody>
            <a:bodyPr wrap="none" rtlCol="0">
              <a:spAutoFit/>
            </a:bodyPr>
            <a:lstStyle/>
            <a:p>
              <a:pPr algn="ctr"/>
              <a:r>
                <a:rPr lang="en-US" b="1" dirty="0"/>
                <a:t>No internet</a:t>
              </a:r>
            </a:p>
            <a:p>
              <a:pPr algn="ctr"/>
              <a:r>
                <a:rPr lang="en-US" b="1" dirty="0"/>
                <a:t>No admin rights</a:t>
              </a:r>
            </a:p>
            <a:p>
              <a:pPr algn="ctr"/>
              <a:r>
                <a:rPr lang="en-US" b="1" dirty="0"/>
                <a:t>No third party library </a:t>
              </a:r>
            </a:p>
            <a:p>
              <a:pPr algn="ctr"/>
              <a:r>
                <a:rPr lang="en-US" b="1" dirty="0"/>
                <a:t>required</a:t>
              </a:r>
              <a:r>
                <a:rPr lang="en-US" dirty="0"/>
                <a:t>.</a:t>
              </a:r>
              <a:endParaRPr lang="fr-FR" dirty="0"/>
            </a:p>
          </p:txBody>
        </p:sp>
        <p:sp>
          <p:nvSpPr>
            <p:cNvPr id="7" name="Rectangle 6">
              <a:extLst>
                <a:ext uri="{FF2B5EF4-FFF2-40B4-BE49-F238E27FC236}">
                  <a16:creationId xmlns:a16="http://schemas.microsoft.com/office/drawing/2014/main" id="{C0D5F65E-E950-0148-A32E-142D4DBC9832}"/>
                </a:ext>
              </a:extLst>
            </p:cNvPr>
            <p:cNvSpPr/>
            <p:nvPr/>
          </p:nvSpPr>
          <p:spPr>
            <a:xfrm>
              <a:off x="4928533" y="3013501"/>
              <a:ext cx="877163" cy="830997"/>
            </a:xfrm>
            <a:prstGeom prst="rect">
              <a:avLst/>
            </a:prstGeom>
          </p:spPr>
          <p:txBody>
            <a:bodyPr wrap="none">
              <a:spAutoFit/>
            </a:bodyPr>
            <a:lstStyle/>
            <a:p>
              <a:r>
                <a:rPr lang="fr-FR" sz="4800" dirty="0">
                  <a:solidFill>
                    <a:schemeClr val="accent1">
                      <a:lumMod val="50000"/>
                    </a:schemeClr>
                  </a:solidFill>
                  <a:latin typeface="Font Awesome 5 Pro Light" panose="02000503000000000000" pitchFamily="2" charset="0"/>
                </a:rPr>
                <a:t></a:t>
              </a:r>
            </a:p>
          </p:txBody>
        </p:sp>
        <p:sp>
          <p:nvSpPr>
            <p:cNvPr id="8" name="ZoneTexte 7">
              <a:extLst>
                <a:ext uri="{FF2B5EF4-FFF2-40B4-BE49-F238E27FC236}">
                  <a16:creationId xmlns:a16="http://schemas.microsoft.com/office/drawing/2014/main" id="{B40FDEB5-D0F0-5F4A-90F2-B321B9512ABE}"/>
                </a:ext>
              </a:extLst>
            </p:cNvPr>
            <p:cNvSpPr txBox="1"/>
            <p:nvPr/>
          </p:nvSpPr>
          <p:spPr>
            <a:xfrm>
              <a:off x="4446493" y="3962671"/>
              <a:ext cx="1810871" cy="1200329"/>
            </a:xfrm>
            <a:prstGeom prst="rect">
              <a:avLst/>
            </a:prstGeom>
            <a:noFill/>
          </p:spPr>
          <p:txBody>
            <a:bodyPr wrap="square" rtlCol="0">
              <a:spAutoFit/>
            </a:bodyPr>
            <a:lstStyle/>
            <a:p>
              <a:pPr algn="ctr"/>
              <a:r>
                <a:rPr lang="en-US" b="1" dirty="0"/>
                <a:t>Web browser are present by default on all smartphones.</a:t>
              </a:r>
              <a:endParaRPr lang="fr-FR" b="1" dirty="0"/>
            </a:p>
          </p:txBody>
        </p:sp>
        <p:sp>
          <p:nvSpPr>
            <p:cNvPr id="9" name="ZoneTexte 8">
              <a:extLst>
                <a:ext uri="{FF2B5EF4-FFF2-40B4-BE49-F238E27FC236}">
                  <a16:creationId xmlns:a16="http://schemas.microsoft.com/office/drawing/2014/main" id="{7D77973B-EDDC-0948-95B2-4262ACE088B0}"/>
                </a:ext>
              </a:extLst>
            </p:cNvPr>
            <p:cNvSpPr txBox="1"/>
            <p:nvPr/>
          </p:nvSpPr>
          <p:spPr>
            <a:xfrm>
              <a:off x="7931142" y="3016623"/>
              <a:ext cx="800219" cy="830997"/>
            </a:xfrm>
            <a:prstGeom prst="rect">
              <a:avLst/>
            </a:prstGeom>
            <a:noFill/>
          </p:spPr>
          <p:txBody>
            <a:bodyPr wrap="none" rtlCol="0">
              <a:spAutoFit/>
            </a:bodyPr>
            <a:lstStyle/>
            <a:p>
              <a:r>
                <a:rPr lang="fr-FR" sz="4800" dirty="0">
                  <a:solidFill>
                    <a:schemeClr val="accent1">
                      <a:lumMod val="50000"/>
                    </a:schemeClr>
                  </a:solidFill>
                  <a:latin typeface="Font Awesome 5 Pro Light" panose="02000503000000000000" pitchFamily="2" charset="0"/>
                </a:rPr>
                <a:t></a:t>
              </a:r>
            </a:p>
          </p:txBody>
        </p:sp>
        <p:sp>
          <p:nvSpPr>
            <p:cNvPr id="10" name="ZoneTexte 9">
              <a:extLst>
                <a:ext uri="{FF2B5EF4-FFF2-40B4-BE49-F238E27FC236}">
                  <a16:creationId xmlns:a16="http://schemas.microsoft.com/office/drawing/2014/main" id="{6A689B99-960E-374D-A54C-61C476FEF568}"/>
                </a:ext>
              </a:extLst>
            </p:cNvPr>
            <p:cNvSpPr txBox="1"/>
            <p:nvPr/>
          </p:nvSpPr>
          <p:spPr>
            <a:xfrm>
              <a:off x="10861289" y="3013501"/>
              <a:ext cx="569387" cy="830997"/>
            </a:xfrm>
            <a:prstGeom prst="rect">
              <a:avLst/>
            </a:prstGeom>
            <a:noFill/>
          </p:spPr>
          <p:txBody>
            <a:bodyPr wrap="none" rtlCol="0">
              <a:spAutoFit/>
            </a:bodyPr>
            <a:lstStyle/>
            <a:p>
              <a:r>
                <a:rPr lang="fr-FR" sz="4800" dirty="0">
                  <a:latin typeface="Font Awesome 5 Pro Light" panose="02000503000000000000" pitchFamily="2" charset="0"/>
                </a:rPr>
                <a:t></a:t>
              </a:r>
            </a:p>
          </p:txBody>
        </p:sp>
        <p:sp>
          <p:nvSpPr>
            <p:cNvPr id="11" name="ZoneTexte 10">
              <a:extLst>
                <a:ext uri="{FF2B5EF4-FFF2-40B4-BE49-F238E27FC236}">
                  <a16:creationId xmlns:a16="http://schemas.microsoft.com/office/drawing/2014/main" id="{3435DF51-28A3-B747-BACB-05886E819986}"/>
                </a:ext>
              </a:extLst>
            </p:cNvPr>
            <p:cNvSpPr txBox="1"/>
            <p:nvPr/>
          </p:nvSpPr>
          <p:spPr>
            <a:xfrm>
              <a:off x="7425815" y="3973226"/>
              <a:ext cx="1810871" cy="1200329"/>
            </a:xfrm>
            <a:prstGeom prst="rect">
              <a:avLst/>
            </a:prstGeom>
            <a:noFill/>
          </p:spPr>
          <p:txBody>
            <a:bodyPr wrap="square" rtlCol="0">
              <a:spAutoFit/>
            </a:bodyPr>
            <a:lstStyle/>
            <a:p>
              <a:pPr algn="ctr"/>
              <a:r>
                <a:rPr lang="fr-FR" b="1" dirty="0"/>
                <a:t>The </a:t>
              </a:r>
              <a:r>
                <a:rPr lang="fr-FR" b="1" dirty="0" err="1"/>
                <a:t>app</a:t>
              </a:r>
              <a:r>
                <a:rPr lang="fr-FR" b="1" dirty="0"/>
                <a:t> code source </a:t>
              </a:r>
              <a:r>
                <a:rPr lang="fr-FR" b="1" dirty="0" err="1"/>
                <a:t>can</a:t>
              </a:r>
              <a:r>
                <a:rPr lang="fr-FR" b="1" dirty="0"/>
                <a:t> </a:t>
              </a:r>
              <a:r>
                <a:rPr lang="fr-FR" b="1" dirty="0" err="1"/>
                <a:t>be</a:t>
              </a:r>
              <a:r>
                <a:rPr lang="fr-FR" b="1" dirty="0"/>
                <a:t> printer as a</a:t>
              </a:r>
            </a:p>
            <a:p>
              <a:pPr algn="ctr"/>
              <a:r>
                <a:rPr lang="fr-FR" b="1" dirty="0"/>
                <a:t>QR-Code.</a:t>
              </a:r>
            </a:p>
          </p:txBody>
        </p:sp>
        <p:sp>
          <p:nvSpPr>
            <p:cNvPr id="12" name="ZoneTexte 11">
              <a:extLst>
                <a:ext uri="{FF2B5EF4-FFF2-40B4-BE49-F238E27FC236}">
                  <a16:creationId xmlns:a16="http://schemas.microsoft.com/office/drawing/2014/main" id="{9C2E2E4C-D8DC-3D46-957E-5F514D77A54A}"/>
                </a:ext>
              </a:extLst>
            </p:cNvPr>
            <p:cNvSpPr txBox="1"/>
            <p:nvPr/>
          </p:nvSpPr>
          <p:spPr>
            <a:xfrm>
              <a:off x="9952412" y="3962671"/>
              <a:ext cx="2387140" cy="1200329"/>
            </a:xfrm>
            <a:prstGeom prst="rect">
              <a:avLst/>
            </a:prstGeom>
            <a:noFill/>
          </p:spPr>
          <p:txBody>
            <a:bodyPr wrap="square" rtlCol="0">
              <a:spAutoFit/>
            </a:bodyPr>
            <a:lstStyle/>
            <a:p>
              <a:pPr algn="ctr"/>
              <a:r>
                <a:rPr lang="en-US" b="1" dirty="0"/>
                <a:t>Can be deployed as a fake Magic Blue Control app for smartphones.</a:t>
              </a:r>
              <a:endParaRPr lang="fr-FR" b="1" dirty="0"/>
            </a:p>
          </p:txBody>
        </p:sp>
      </p:grpSp>
    </p:spTree>
    <p:extLst>
      <p:ext uri="{BB962C8B-B14F-4D97-AF65-F5344CB8AC3E}">
        <p14:creationId xmlns:p14="http://schemas.microsoft.com/office/powerpoint/2010/main" val="54687055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2167</TotalTime>
  <Words>1188</Words>
  <Application>Microsoft Macintosh PowerPoint</Application>
  <PresentationFormat>Grand écran</PresentationFormat>
  <Paragraphs>176</Paragraphs>
  <Slides>12</Slides>
  <Notes>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Arial</vt:lpstr>
      <vt:lpstr>Calibri</vt:lpstr>
      <vt:lpstr>Calibri Light</vt:lpstr>
      <vt:lpstr>Font Awesome 5 Brands</vt:lpstr>
      <vt:lpstr>Font Awesome 5 Pro</vt:lpstr>
      <vt:lpstr>Font Awesome 5 Pro Light</vt:lpstr>
      <vt:lpstr>Font Awesome 5 Pro Solid</vt:lpstr>
      <vt:lpstr>Segoe UI</vt:lpstr>
      <vt:lpstr>Thème Office</vt:lpstr>
      <vt:lpstr>Présentation PowerPoint</vt:lpstr>
      <vt:lpstr>CONTEXT AND ASSUMPTIONS</vt:lpstr>
      <vt:lpstr>WIRELESS NETWORKS</vt:lpstr>
      <vt:lpstr>DATA EXFILTRATION USING BLE COMMANDS</vt:lpstr>
      <vt:lpstr>ATTACK DETAILS</vt:lpstr>
      <vt:lpstr>ATTACK DETAILS</vt:lpstr>
      <vt:lpstr>IN CONTEXT</vt:lpstr>
      <vt:lpstr>YOUR WEB BROWSER, OUR LORD AND SAVIOR</vt:lpstr>
      <vt:lpstr>IN CONTEXT</vt:lpstr>
      <vt:lpstr>PROOFS OF CONCEPT</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WEB BROWSER TO RULE THEM ALL</dc:title>
  <dc:creator>Corentin Thomasset</dc:creator>
  <cp:lastModifiedBy>Corentin Thomasset</cp:lastModifiedBy>
  <cp:revision>35</cp:revision>
  <dcterms:created xsi:type="dcterms:W3CDTF">2018-11-06T15:23:34Z</dcterms:created>
  <dcterms:modified xsi:type="dcterms:W3CDTF">2018-11-09T09:39:52Z</dcterms:modified>
</cp:coreProperties>
</file>