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9" r:id="rId6"/>
    <p:sldId id="290" r:id="rId7"/>
    <p:sldId id="291" r:id="rId8"/>
    <p:sldId id="292" r:id="rId9"/>
    <p:sldId id="293" r:id="rId10"/>
    <p:sldId id="294" r:id="rId11"/>
    <p:sldId id="296" r:id="rId12"/>
    <p:sldId id="295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00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94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66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51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654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73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351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148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data.gov/datas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97113"/>
            <a:ext cx="9144000" cy="1329595"/>
          </a:xfrm>
        </p:spPr>
        <p:txBody>
          <a:bodyPr lIns="0" tIns="0" rIns="0" bIns="0" anchor="t">
            <a:spAutoFit/>
          </a:bodyPr>
          <a:lstStyle/>
          <a:p>
            <a:r>
              <a:rPr lang="en-CA" sz="4800" b="1" dirty="0">
                <a:solidFill>
                  <a:schemeClr val="bg1"/>
                </a:solidFill>
              </a:rPr>
              <a:t>NYPD Shooting Incident </a:t>
            </a:r>
            <a:br>
              <a:rPr lang="en-CA" sz="4800" b="1" dirty="0">
                <a:solidFill>
                  <a:schemeClr val="bg1"/>
                </a:solidFill>
              </a:rPr>
            </a:br>
            <a:r>
              <a:rPr lang="en-CA" sz="4800" b="1" dirty="0">
                <a:solidFill>
                  <a:schemeClr val="bg1"/>
                </a:solidFill>
              </a:rPr>
              <a:t>Data Analysis</a:t>
            </a:r>
            <a:endParaRPr lang="en-US" sz="4800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B75A879-909E-480C-A2DA-85CA99A69E9B}"/>
              </a:ext>
            </a:extLst>
          </p:cNvPr>
          <p:cNvSpPr txBox="1"/>
          <p:nvPr/>
        </p:nvSpPr>
        <p:spPr>
          <a:xfrm>
            <a:off x="3696725" y="4839422"/>
            <a:ext cx="5163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+mj-lt"/>
              </a:rPr>
              <a:t>Presenter: </a:t>
            </a:r>
            <a:r>
              <a:rPr lang="en-US" sz="2400" b="1" dirty="0" err="1">
                <a:solidFill>
                  <a:schemeClr val="accent4"/>
                </a:solidFill>
                <a:latin typeface="+mj-lt"/>
              </a:rPr>
              <a:t>Shaelyn</a:t>
            </a:r>
            <a:r>
              <a:rPr lang="en-US" sz="2400" b="1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chemeClr val="accent4"/>
                </a:solidFill>
                <a:latin typeface="+mj-lt"/>
              </a:rPr>
              <a:t>XinYue</a:t>
            </a:r>
            <a:r>
              <a:rPr lang="en-US" sz="2400" b="1" dirty="0">
                <a:solidFill>
                  <a:schemeClr val="accent4"/>
                </a:solidFill>
                <a:latin typeface="+mj-lt"/>
              </a:rPr>
              <a:t> Zheng</a:t>
            </a:r>
            <a:endParaRPr lang="en-CA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2AE8F7-B555-8F75-B012-E812F1BB3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47670"/>
            <a:ext cx="5898160" cy="4351338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New York City – A very attractive travel destination for many Canadians</a:t>
            </a:r>
          </a:p>
          <a:p>
            <a:endParaRPr lang="en-C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Safety is one of the most important concerns </a:t>
            </a:r>
          </a:p>
          <a:p>
            <a:endParaRPr lang="en-C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Would be interesting for travelers to know where and when is safe to stay and go to New York City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A16C83-A111-F0C9-1C55-A717D46B51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025" y="1733031"/>
            <a:ext cx="4286775" cy="37114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629432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73966" y="389232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29432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2438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AAD7DC-5202-28EB-EC75-DB52B83AE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88268"/>
            <a:ext cx="6728671" cy="4610527"/>
          </a:xfrm>
        </p:spPr>
        <p:txBody>
          <a:bodyPr>
            <a:normAutofit lnSpcReduction="10000"/>
          </a:bodyPr>
          <a:lstStyle/>
          <a:p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NYPD Shooting Incident Data (Historic)</a:t>
            </a:r>
          </a:p>
          <a:p>
            <a:endParaRPr lang="en-CA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https://catalog.data.gov/dataset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CA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Include every shooting incident that occurred in NYC from 2006 -2021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altLang="zh-CN" dirty="0">
                <a:latin typeface="Calibri" panose="020F0502020204030204" pitchFamily="34" charset="0"/>
                <a:cs typeface="Calibri" panose="020F0502020204030204" pitchFamily="34" charset="0"/>
              </a:rPr>
              <a:t>Data manually extracted every quarter and reviewed by the Office of Management Analysis and Planning before being posted on the NYPD website. 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Data includes information about the shooting events, location, time of occurrence, information related to the suspect, and victim demographics.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E63F1C0-A255-8322-F551-7CE5441CA6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63" y="2437906"/>
            <a:ext cx="3678237" cy="24505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110444" y="629432"/>
            <a:ext cx="308155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90744" y="397621"/>
            <a:ext cx="11734800" cy="9971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 of the Data</a:t>
            </a:r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29432"/>
            <a:ext cx="319620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1260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629432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90744" y="406010"/>
            <a:ext cx="11734800" cy="9971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 topics</a:t>
            </a:r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29432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29D82B-A8AF-23F0-416E-46208EB9910D}"/>
              </a:ext>
            </a:extLst>
          </p:cNvPr>
          <p:cNvGrpSpPr/>
          <p:nvPr/>
        </p:nvGrpSpPr>
        <p:grpSpPr>
          <a:xfrm>
            <a:off x="7722957" y="1485531"/>
            <a:ext cx="2520000" cy="4320000"/>
            <a:chOff x="7722957" y="1485531"/>
            <a:chExt cx="2520000" cy="4320000"/>
          </a:xfrm>
        </p:grpSpPr>
        <p:sp>
          <p:nvSpPr>
            <p:cNvPr id="3" name="Trapezoid 2">
              <a:extLst>
                <a:ext uri="{FF2B5EF4-FFF2-40B4-BE49-F238E27FC236}">
                  <a16:creationId xmlns:a16="http://schemas.microsoft.com/office/drawing/2014/main" id="{F1D735D3-BDEF-BF65-8276-272AF9EBC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6822957" y="2385531"/>
              <a:ext cx="4320000" cy="2520000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068199-CA2B-97EC-7982-048EF4BBD07E}"/>
                </a:ext>
              </a:extLst>
            </p:cNvPr>
            <p:cNvSpPr/>
            <p:nvPr/>
          </p:nvSpPr>
          <p:spPr>
            <a:xfrm>
              <a:off x="8056063" y="2852441"/>
              <a:ext cx="1843534" cy="83099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b="1" u="sng" dirty="0">
                  <a:solidFill>
                    <a:schemeClr val="bg1"/>
                  </a:solidFill>
                </a:rPr>
                <a:t>Number of shooting incidents in Time sequence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0E451F-6533-C580-8EB4-58B13968911D}"/>
                </a:ext>
              </a:extLst>
            </p:cNvPr>
            <p:cNvSpPr/>
            <p:nvPr/>
          </p:nvSpPr>
          <p:spPr>
            <a:xfrm>
              <a:off x="8099597" y="3931284"/>
              <a:ext cx="1800000" cy="954364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CA" sz="1400" b="1" dirty="0">
                  <a:solidFill>
                    <a:schemeClr val="bg1"/>
                  </a:solidFill>
                </a:rPr>
                <a:t>Build a data model to predict the number of total victims in the time sequence of the years.</a:t>
              </a:r>
              <a:endParaRPr lang="en-US" sz="1400" b="1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  <p:grpSp>
          <p:nvGrpSpPr>
            <p:cNvPr id="26" name="Group 25" descr="Icons of bar chart and line graph.">
              <a:extLst>
                <a:ext uri="{FF2B5EF4-FFF2-40B4-BE49-F238E27FC236}">
                  <a16:creationId xmlns:a16="http://schemas.microsoft.com/office/drawing/2014/main" id="{6D2AEB6E-AA92-EAD9-EEE9-9F7418CBD940}"/>
                </a:ext>
              </a:extLst>
            </p:cNvPr>
            <p:cNvGrpSpPr/>
            <p:nvPr/>
          </p:nvGrpSpPr>
          <p:grpSpPr>
            <a:xfrm>
              <a:off x="8760966" y="2313021"/>
              <a:ext cx="347679" cy="347679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27" name="Freeform 372">
                <a:extLst>
                  <a:ext uri="{FF2B5EF4-FFF2-40B4-BE49-F238E27FC236}">
                    <a16:creationId xmlns:a16="http://schemas.microsoft.com/office/drawing/2014/main" id="{8A701849-90A0-D5DA-282D-777B4FF201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373">
                <a:extLst>
                  <a:ext uri="{FF2B5EF4-FFF2-40B4-BE49-F238E27FC236}">
                    <a16:creationId xmlns:a16="http://schemas.microsoft.com/office/drawing/2014/main" id="{4A57717E-EE67-AB6C-936D-E2D4838A77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F83EEF1-83F9-4338-9FDD-4C6EC82EE5A7}"/>
              </a:ext>
            </a:extLst>
          </p:cNvPr>
          <p:cNvGrpSpPr/>
          <p:nvPr/>
        </p:nvGrpSpPr>
        <p:grpSpPr>
          <a:xfrm>
            <a:off x="4780111" y="1527629"/>
            <a:ext cx="2520000" cy="4320000"/>
            <a:chOff x="4780111" y="1527629"/>
            <a:chExt cx="2520000" cy="4320000"/>
          </a:xfrm>
        </p:grpSpPr>
        <p:sp>
          <p:nvSpPr>
            <p:cNvPr id="5" name="Trapezoid 4">
              <a:extLst>
                <a:ext uri="{FF2B5EF4-FFF2-40B4-BE49-F238E27FC236}">
                  <a16:creationId xmlns:a16="http://schemas.microsoft.com/office/drawing/2014/main" id="{B0399259-D399-583D-9D84-202757BE5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3880111" y="2427629"/>
              <a:ext cx="4320000" cy="2520000"/>
            </a:xfrm>
            <a:prstGeom prst="trapezoid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FAE4AAD-36CA-C45A-D4A6-44EE80609B67}"/>
                </a:ext>
              </a:extLst>
            </p:cNvPr>
            <p:cNvSpPr/>
            <p:nvPr/>
          </p:nvSpPr>
          <p:spPr>
            <a:xfrm>
              <a:off x="5066545" y="2895696"/>
              <a:ext cx="1881977" cy="83099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b="1" u="sng" dirty="0">
                  <a:solidFill>
                    <a:schemeClr val="bg1"/>
                  </a:solidFill>
                </a:rPr>
                <a:t>When would be safer to travel to NYC?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4FE8F38-0BFF-1995-B6CD-3A517B2A0FC5}"/>
                </a:ext>
              </a:extLst>
            </p:cNvPr>
            <p:cNvSpPr/>
            <p:nvPr/>
          </p:nvSpPr>
          <p:spPr>
            <a:xfrm>
              <a:off x="5124268" y="3927978"/>
              <a:ext cx="1800000" cy="1198020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CA" sz="1400" b="1" dirty="0">
                  <a:solidFill>
                    <a:schemeClr val="bg1"/>
                  </a:solidFill>
                  <a:cs typeface="Segoe UI" panose="020B0502040204020203" pitchFamily="34" charset="0"/>
                </a:rPr>
                <a:t>Analysis of the number of victims by gender</a:t>
              </a:r>
            </a:p>
            <a:p>
              <a:pPr algn="ctr">
                <a:lnSpc>
                  <a:spcPts val="1900"/>
                </a:lnSpc>
              </a:pPr>
              <a:r>
                <a:rPr lang="en-CA" sz="1400" b="1" dirty="0">
                  <a:solidFill>
                    <a:schemeClr val="bg1"/>
                  </a:solidFill>
                  <a:cs typeface="Segoe UI" panose="020B0502040204020203" pitchFamily="34" charset="0"/>
                </a:rPr>
                <a:t>for the year 2021. Find suggested time for travel planning.</a:t>
              </a:r>
              <a:endParaRPr lang="en-US" sz="1400" b="1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  <p:grpSp>
          <p:nvGrpSpPr>
            <p:cNvPr id="29" name="Group 28" descr="Icon of abacus. ">
              <a:extLst>
                <a:ext uri="{FF2B5EF4-FFF2-40B4-BE49-F238E27FC236}">
                  <a16:creationId xmlns:a16="http://schemas.microsoft.com/office/drawing/2014/main" id="{0C2A8963-42B8-C128-0E53-39AB9F38215C}"/>
                </a:ext>
              </a:extLst>
            </p:cNvPr>
            <p:cNvGrpSpPr/>
            <p:nvPr/>
          </p:nvGrpSpPr>
          <p:grpSpPr>
            <a:xfrm>
              <a:off x="5838327" y="2311964"/>
              <a:ext cx="382447" cy="382447"/>
              <a:chOff x="877888" y="771525"/>
              <a:chExt cx="287338" cy="287338"/>
            </a:xfrm>
            <a:solidFill>
              <a:schemeClr val="bg1"/>
            </a:solidFill>
          </p:grpSpPr>
          <p:sp>
            <p:nvSpPr>
              <p:cNvPr id="30" name="Freeform 324">
                <a:extLst>
                  <a:ext uri="{FF2B5EF4-FFF2-40B4-BE49-F238E27FC236}">
                    <a16:creationId xmlns:a16="http://schemas.microsoft.com/office/drawing/2014/main" id="{2DC17B07-734B-8D4D-273F-FED4EDFCB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888" y="771525"/>
                <a:ext cx="61913" cy="287338"/>
              </a:xfrm>
              <a:custGeom>
                <a:avLst/>
                <a:gdLst>
                  <a:gd name="T0" fmla="*/ 0 w 196"/>
                  <a:gd name="T1" fmla="*/ 888 h 903"/>
                  <a:gd name="T2" fmla="*/ 1 w 196"/>
                  <a:gd name="T3" fmla="*/ 895 h 903"/>
                  <a:gd name="T4" fmla="*/ 4 w 196"/>
                  <a:gd name="T5" fmla="*/ 899 h 903"/>
                  <a:gd name="T6" fmla="*/ 10 w 196"/>
                  <a:gd name="T7" fmla="*/ 902 h 903"/>
                  <a:gd name="T8" fmla="*/ 15 w 196"/>
                  <a:gd name="T9" fmla="*/ 903 h 903"/>
                  <a:gd name="T10" fmla="*/ 196 w 196"/>
                  <a:gd name="T11" fmla="*/ 798 h 903"/>
                  <a:gd name="T12" fmla="*/ 160 w 196"/>
                  <a:gd name="T13" fmla="*/ 797 h 903"/>
                  <a:gd name="T14" fmla="*/ 149 w 196"/>
                  <a:gd name="T15" fmla="*/ 793 h 903"/>
                  <a:gd name="T16" fmla="*/ 141 w 196"/>
                  <a:gd name="T17" fmla="*/ 785 h 903"/>
                  <a:gd name="T18" fmla="*/ 136 w 196"/>
                  <a:gd name="T19" fmla="*/ 774 h 903"/>
                  <a:gd name="T20" fmla="*/ 136 w 196"/>
                  <a:gd name="T21" fmla="*/ 738 h 903"/>
                  <a:gd name="T22" fmla="*/ 138 w 196"/>
                  <a:gd name="T23" fmla="*/ 726 h 903"/>
                  <a:gd name="T24" fmla="*/ 145 w 196"/>
                  <a:gd name="T25" fmla="*/ 717 h 903"/>
                  <a:gd name="T26" fmla="*/ 155 w 196"/>
                  <a:gd name="T27" fmla="*/ 710 h 903"/>
                  <a:gd name="T28" fmla="*/ 166 w 196"/>
                  <a:gd name="T29" fmla="*/ 708 h 903"/>
                  <a:gd name="T30" fmla="*/ 196 w 196"/>
                  <a:gd name="T31" fmla="*/ 346 h 903"/>
                  <a:gd name="T32" fmla="*/ 160 w 196"/>
                  <a:gd name="T33" fmla="*/ 345 h 903"/>
                  <a:gd name="T34" fmla="*/ 149 w 196"/>
                  <a:gd name="T35" fmla="*/ 341 h 903"/>
                  <a:gd name="T36" fmla="*/ 141 w 196"/>
                  <a:gd name="T37" fmla="*/ 333 h 903"/>
                  <a:gd name="T38" fmla="*/ 136 w 196"/>
                  <a:gd name="T39" fmla="*/ 322 h 903"/>
                  <a:gd name="T40" fmla="*/ 136 w 196"/>
                  <a:gd name="T41" fmla="*/ 286 h 903"/>
                  <a:gd name="T42" fmla="*/ 138 w 196"/>
                  <a:gd name="T43" fmla="*/ 275 h 903"/>
                  <a:gd name="T44" fmla="*/ 145 w 196"/>
                  <a:gd name="T45" fmla="*/ 265 h 903"/>
                  <a:gd name="T46" fmla="*/ 155 w 196"/>
                  <a:gd name="T47" fmla="*/ 259 h 903"/>
                  <a:gd name="T48" fmla="*/ 166 w 196"/>
                  <a:gd name="T49" fmla="*/ 256 h 903"/>
                  <a:gd name="T50" fmla="*/ 196 w 196"/>
                  <a:gd name="T51" fmla="*/ 196 h 903"/>
                  <a:gd name="T52" fmla="*/ 160 w 196"/>
                  <a:gd name="T53" fmla="*/ 195 h 903"/>
                  <a:gd name="T54" fmla="*/ 149 w 196"/>
                  <a:gd name="T55" fmla="*/ 191 h 903"/>
                  <a:gd name="T56" fmla="*/ 141 w 196"/>
                  <a:gd name="T57" fmla="*/ 182 h 903"/>
                  <a:gd name="T58" fmla="*/ 136 w 196"/>
                  <a:gd name="T59" fmla="*/ 172 h 903"/>
                  <a:gd name="T60" fmla="*/ 136 w 196"/>
                  <a:gd name="T61" fmla="*/ 135 h 903"/>
                  <a:gd name="T62" fmla="*/ 138 w 196"/>
                  <a:gd name="T63" fmla="*/ 123 h 903"/>
                  <a:gd name="T64" fmla="*/ 145 w 196"/>
                  <a:gd name="T65" fmla="*/ 115 h 903"/>
                  <a:gd name="T66" fmla="*/ 155 w 196"/>
                  <a:gd name="T67" fmla="*/ 108 h 903"/>
                  <a:gd name="T68" fmla="*/ 166 w 196"/>
                  <a:gd name="T69" fmla="*/ 105 h 903"/>
                  <a:gd name="T70" fmla="*/ 196 w 196"/>
                  <a:gd name="T71" fmla="*/ 0 h 903"/>
                  <a:gd name="T72" fmla="*/ 12 w 196"/>
                  <a:gd name="T73" fmla="*/ 0 h 903"/>
                  <a:gd name="T74" fmla="*/ 7 w 196"/>
                  <a:gd name="T75" fmla="*/ 2 h 903"/>
                  <a:gd name="T76" fmla="*/ 3 w 196"/>
                  <a:gd name="T77" fmla="*/ 6 h 903"/>
                  <a:gd name="T78" fmla="*/ 1 w 196"/>
                  <a:gd name="T79" fmla="*/ 12 h 903"/>
                  <a:gd name="T80" fmla="*/ 0 w 196"/>
                  <a:gd name="T81" fmla="*/ 15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96" h="903">
                    <a:moveTo>
                      <a:pt x="0" y="15"/>
                    </a:moveTo>
                    <a:lnTo>
                      <a:pt x="0" y="888"/>
                    </a:lnTo>
                    <a:lnTo>
                      <a:pt x="1" y="891"/>
                    </a:lnTo>
                    <a:lnTo>
                      <a:pt x="1" y="895"/>
                    </a:lnTo>
                    <a:lnTo>
                      <a:pt x="3" y="897"/>
                    </a:lnTo>
                    <a:lnTo>
                      <a:pt x="4" y="899"/>
                    </a:lnTo>
                    <a:lnTo>
                      <a:pt x="7" y="901"/>
                    </a:lnTo>
                    <a:lnTo>
                      <a:pt x="10" y="902"/>
                    </a:lnTo>
                    <a:lnTo>
                      <a:pt x="12" y="903"/>
                    </a:lnTo>
                    <a:lnTo>
                      <a:pt x="15" y="903"/>
                    </a:lnTo>
                    <a:lnTo>
                      <a:pt x="196" y="903"/>
                    </a:lnTo>
                    <a:lnTo>
                      <a:pt x="196" y="798"/>
                    </a:lnTo>
                    <a:lnTo>
                      <a:pt x="166" y="798"/>
                    </a:lnTo>
                    <a:lnTo>
                      <a:pt x="160" y="797"/>
                    </a:lnTo>
                    <a:lnTo>
                      <a:pt x="155" y="796"/>
                    </a:lnTo>
                    <a:lnTo>
                      <a:pt x="149" y="793"/>
                    </a:lnTo>
                    <a:lnTo>
                      <a:pt x="145" y="789"/>
                    </a:lnTo>
                    <a:lnTo>
                      <a:pt x="141" y="785"/>
                    </a:lnTo>
                    <a:lnTo>
                      <a:pt x="138" y="780"/>
                    </a:lnTo>
                    <a:lnTo>
                      <a:pt x="136" y="774"/>
                    </a:lnTo>
                    <a:lnTo>
                      <a:pt x="136" y="768"/>
                    </a:lnTo>
                    <a:lnTo>
                      <a:pt x="136" y="738"/>
                    </a:lnTo>
                    <a:lnTo>
                      <a:pt x="136" y="732"/>
                    </a:lnTo>
                    <a:lnTo>
                      <a:pt x="138" y="726"/>
                    </a:lnTo>
                    <a:lnTo>
                      <a:pt x="141" y="721"/>
                    </a:lnTo>
                    <a:lnTo>
                      <a:pt x="145" y="717"/>
                    </a:lnTo>
                    <a:lnTo>
                      <a:pt x="149" y="713"/>
                    </a:lnTo>
                    <a:lnTo>
                      <a:pt x="155" y="710"/>
                    </a:lnTo>
                    <a:lnTo>
                      <a:pt x="160" y="708"/>
                    </a:lnTo>
                    <a:lnTo>
                      <a:pt x="166" y="708"/>
                    </a:lnTo>
                    <a:lnTo>
                      <a:pt x="196" y="708"/>
                    </a:lnTo>
                    <a:lnTo>
                      <a:pt x="196" y="346"/>
                    </a:lnTo>
                    <a:lnTo>
                      <a:pt x="166" y="346"/>
                    </a:lnTo>
                    <a:lnTo>
                      <a:pt x="160" y="345"/>
                    </a:lnTo>
                    <a:lnTo>
                      <a:pt x="155" y="344"/>
                    </a:lnTo>
                    <a:lnTo>
                      <a:pt x="149" y="341"/>
                    </a:lnTo>
                    <a:lnTo>
                      <a:pt x="145" y="338"/>
                    </a:lnTo>
                    <a:lnTo>
                      <a:pt x="141" y="333"/>
                    </a:lnTo>
                    <a:lnTo>
                      <a:pt x="138" y="328"/>
                    </a:lnTo>
                    <a:lnTo>
                      <a:pt x="136" y="322"/>
                    </a:lnTo>
                    <a:lnTo>
                      <a:pt x="136" y="316"/>
                    </a:lnTo>
                    <a:lnTo>
                      <a:pt x="136" y="286"/>
                    </a:lnTo>
                    <a:lnTo>
                      <a:pt x="136" y="280"/>
                    </a:lnTo>
                    <a:lnTo>
                      <a:pt x="138" y="275"/>
                    </a:lnTo>
                    <a:lnTo>
                      <a:pt x="141" y="269"/>
                    </a:lnTo>
                    <a:lnTo>
                      <a:pt x="145" y="265"/>
                    </a:lnTo>
                    <a:lnTo>
                      <a:pt x="149" y="261"/>
                    </a:lnTo>
                    <a:lnTo>
                      <a:pt x="155" y="259"/>
                    </a:lnTo>
                    <a:lnTo>
                      <a:pt x="160" y="256"/>
                    </a:lnTo>
                    <a:lnTo>
                      <a:pt x="166" y="256"/>
                    </a:lnTo>
                    <a:lnTo>
                      <a:pt x="196" y="256"/>
                    </a:lnTo>
                    <a:lnTo>
                      <a:pt x="196" y="196"/>
                    </a:lnTo>
                    <a:lnTo>
                      <a:pt x="166" y="196"/>
                    </a:lnTo>
                    <a:lnTo>
                      <a:pt x="160" y="195"/>
                    </a:lnTo>
                    <a:lnTo>
                      <a:pt x="155" y="193"/>
                    </a:lnTo>
                    <a:lnTo>
                      <a:pt x="149" y="191"/>
                    </a:lnTo>
                    <a:lnTo>
                      <a:pt x="145" y="187"/>
                    </a:lnTo>
                    <a:lnTo>
                      <a:pt x="141" y="182"/>
                    </a:lnTo>
                    <a:lnTo>
                      <a:pt x="138" y="177"/>
                    </a:lnTo>
                    <a:lnTo>
                      <a:pt x="136" y="172"/>
                    </a:lnTo>
                    <a:lnTo>
                      <a:pt x="136" y="165"/>
                    </a:lnTo>
                    <a:lnTo>
                      <a:pt x="136" y="135"/>
                    </a:lnTo>
                    <a:lnTo>
                      <a:pt x="136" y="130"/>
                    </a:lnTo>
                    <a:lnTo>
                      <a:pt x="138" y="123"/>
                    </a:lnTo>
                    <a:lnTo>
                      <a:pt x="141" y="119"/>
                    </a:lnTo>
                    <a:lnTo>
                      <a:pt x="145" y="115"/>
                    </a:lnTo>
                    <a:lnTo>
                      <a:pt x="149" y="110"/>
                    </a:lnTo>
                    <a:lnTo>
                      <a:pt x="155" y="108"/>
                    </a:lnTo>
                    <a:lnTo>
                      <a:pt x="160" y="106"/>
                    </a:lnTo>
                    <a:lnTo>
                      <a:pt x="166" y="105"/>
                    </a:lnTo>
                    <a:lnTo>
                      <a:pt x="196" y="105"/>
                    </a:lnTo>
                    <a:lnTo>
                      <a:pt x="196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1"/>
                    </a:lnTo>
                    <a:lnTo>
                      <a:pt x="7" y="2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325">
                <a:extLst>
                  <a:ext uri="{FF2B5EF4-FFF2-40B4-BE49-F238E27FC236}">
                    <a16:creationId xmlns:a16="http://schemas.microsoft.com/office/drawing/2014/main" id="{1A95AE57-1E12-6F02-876B-874EED98EA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7113" y="771525"/>
                <a:ext cx="66675" cy="287338"/>
              </a:xfrm>
              <a:custGeom>
                <a:avLst/>
                <a:gdLst>
                  <a:gd name="T0" fmla="*/ 30 w 211"/>
                  <a:gd name="T1" fmla="*/ 105 h 903"/>
                  <a:gd name="T2" fmla="*/ 41 w 211"/>
                  <a:gd name="T3" fmla="*/ 107 h 903"/>
                  <a:gd name="T4" fmla="*/ 51 w 211"/>
                  <a:gd name="T5" fmla="*/ 115 h 903"/>
                  <a:gd name="T6" fmla="*/ 58 w 211"/>
                  <a:gd name="T7" fmla="*/ 123 h 903"/>
                  <a:gd name="T8" fmla="*/ 60 w 211"/>
                  <a:gd name="T9" fmla="*/ 135 h 903"/>
                  <a:gd name="T10" fmla="*/ 60 w 211"/>
                  <a:gd name="T11" fmla="*/ 172 h 903"/>
                  <a:gd name="T12" fmla="*/ 55 w 211"/>
                  <a:gd name="T13" fmla="*/ 182 h 903"/>
                  <a:gd name="T14" fmla="*/ 47 w 211"/>
                  <a:gd name="T15" fmla="*/ 191 h 903"/>
                  <a:gd name="T16" fmla="*/ 36 w 211"/>
                  <a:gd name="T17" fmla="*/ 195 h 903"/>
                  <a:gd name="T18" fmla="*/ 0 w 211"/>
                  <a:gd name="T19" fmla="*/ 196 h 903"/>
                  <a:gd name="T20" fmla="*/ 30 w 211"/>
                  <a:gd name="T21" fmla="*/ 557 h 903"/>
                  <a:gd name="T22" fmla="*/ 41 w 211"/>
                  <a:gd name="T23" fmla="*/ 560 h 903"/>
                  <a:gd name="T24" fmla="*/ 51 w 211"/>
                  <a:gd name="T25" fmla="*/ 566 h 903"/>
                  <a:gd name="T26" fmla="*/ 58 w 211"/>
                  <a:gd name="T27" fmla="*/ 576 h 903"/>
                  <a:gd name="T28" fmla="*/ 60 w 211"/>
                  <a:gd name="T29" fmla="*/ 587 h 903"/>
                  <a:gd name="T30" fmla="*/ 60 w 211"/>
                  <a:gd name="T31" fmla="*/ 623 h 903"/>
                  <a:gd name="T32" fmla="*/ 55 w 211"/>
                  <a:gd name="T33" fmla="*/ 634 h 903"/>
                  <a:gd name="T34" fmla="*/ 47 w 211"/>
                  <a:gd name="T35" fmla="*/ 643 h 903"/>
                  <a:gd name="T36" fmla="*/ 36 w 211"/>
                  <a:gd name="T37" fmla="*/ 647 h 903"/>
                  <a:gd name="T38" fmla="*/ 0 w 211"/>
                  <a:gd name="T39" fmla="*/ 648 h 903"/>
                  <a:gd name="T40" fmla="*/ 30 w 211"/>
                  <a:gd name="T41" fmla="*/ 708 h 903"/>
                  <a:gd name="T42" fmla="*/ 41 w 211"/>
                  <a:gd name="T43" fmla="*/ 710 h 903"/>
                  <a:gd name="T44" fmla="*/ 51 w 211"/>
                  <a:gd name="T45" fmla="*/ 717 h 903"/>
                  <a:gd name="T46" fmla="*/ 58 w 211"/>
                  <a:gd name="T47" fmla="*/ 726 h 903"/>
                  <a:gd name="T48" fmla="*/ 60 w 211"/>
                  <a:gd name="T49" fmla="*/ 738 h 903"/>
                  <a:gd name="T50" fmla="*/ 60 w 211"/>
                  <a:gd name="T51" fmla="*/ 773 h 903"/>
                  <a:gd name="T52" fmla="*/ 55 w 211"/>
                  <a:gd name="T53" fmla="*/ 785 h 903"/>
                  <a:gd name="T54" fmla="*/ 47 w 211"/>
                  <a:gd name="T55" fmla="*/ 793 h 903"/>
                  <a:gd name="T56" fmla="*/ 36 w 211"/>
                  <a:gd name="T57" fmla="*/ 797 h 903"/>
                  <a:gd name="T58" fmla="*/ 0 w 211"/>
                  <a:gd name="T59" fmla="*/ 798 h 903"/>
                  <a:gd name="T60" fmla="*/ 211 w 211"/>
                  <a:gd name="T61" fmla="*/ 903 h 903"/>
                  <a:gd name="T62" fmla="*/ 181 w 211"/>
                  <a:gd name="T63" fmla="*/ 497 h 903"/>
                  <a:gd name="T64" fmla="*/ 169 w 211"/>
                  <a:gd name="T65" fmla="*/ 495 h 903"/>
                  <a:gd name="T66" fmla="*/ 159 w 211"/>
                  <a:gd name="T67" fmla="*/ 488 h 903"/>
                  <a:gd name="T68" fmla="*/ 153 w 211"/>
                  <a:gd name="T69" fmla="*/ 478 h 903"/>
                  <a:gd name="T70" fmla="*/ 151 w 211"/>
                  <a:gd name="T71" fmla="*/ 467 h 903"/>
                  <a:gd name="T72" fmla="*/ 151 w 211"/>
                  <a:gd name="T73" fmla="*/ 430 h 903"/>
                  <a:gd name="T74" fmla="*/ 155 w 211"/>
                  <a:gd name="T75" fmla="*/ 419 h 903"/>
                  <a:gd name="T76" fmla="*/ 164 w 211"/>
                  <a:gd name="T77" fmla="*/ 412 h 903"/>
                  <a:gd name="T78" fmla="*/ 174 w 211"/>
                  <a:gd name="T79" fmla="*/ 408 h 903"/>
                  <a:gd name="T80" fmla="*/ 211 w 211"/>
                  <a:gd name="T81" fmla="*/ 407 h 903"/>
                  <a:gd name="T82" fmla="*/ 181 w 211"/>
                  <a:gd name="T83" fmla="*/ 346 h 903"/>
                  <a:gd name="T84" fmla="*/ 169 w 211"/>
                  <a:gd name="T85" fmla="*/ 344 h 903"/>
                  <a:gd name="T86" fmla="*/ 159 w 211"/>
                  <a:gd name="T87" fmla="*/ 338 h 903"/>
                  <a:gd name="T88" fmla="*/ 153 w 211"/>
                  <a:gd name="T89" fmla="*/ 328 h 903"/>
                  <a:gd name="T90" fmla="*/ 151 w 211"/>
                  <a:gd name="T91" fmla="*/ 316 h 903"/>
                  <a:gd name="T92" fmla="*/ 151 w 211"/>
                  <a:gd name="T93" fmla="*/ 280 h 903"/>
                  <a:gd name="T94" fmla="*/ 155 w 211"/>
                  <a:gd name="T95" fmla="*/ 269 h 903"/>
                  <a:gd name="T96" fmla="*/ 164 w 211"/>
                  <a:gd name="T97" fmla="*/ 261 h 903"/>
                  <a:gd name="T98" fmla="*/ 174 w 211"/>
                  <a:gd name="T99" fmla="*/ 256 h 903"/>
                  <a:gd name="T100" fmla="*/ 211 w 211"/>
                  <a:gd name="T101" fmla="*/ 256 h 903"/>
                  <a:gd name="T102" fmla="*/ 181 w 211"/>
                  <a:gd name="T103" fmla="*/ 196 h 903"/>
                  <a:gd name="T104" fmla="*/ 169 w 211"/>
                  <a:gd name="T105" fmla="*/ 193 h 903"/>
                  <a:gd name="T106" fmla="*/ 159 w 211"/>
                  <a:gd name="T107" fmla="*/ 187 h 903"/>
                  <a:gd name="T108" fmla="*/ 153 w 211"/>
                  <a:gd name="T109" fmla="*/ 177 h 903"/>
                  <a:gd name="T110" fmla="*/ 151 w 211"/>
                  <a:gd name="T111" fmla="*/ 165 h 903"/>
                  <a:gd name="T112" fmla="*/ 151 w 211"/>
                  <a:gd name="T113" fmla="*/ 130 h 903"/>
                  <a:gd name="T114" fmla="*/ 155 w 211"/>
                  <a:gd name="T115" fmla="*/ 119 h 903"/>
                  <a:gd name="T116" fmla="*/ 164 w 211"/>
                  <a:gd name="T117" fmla="*/ 110 h 903"/>
                  <a:gd name="T118" fmla="*/ 174 w 211"/>
                  <a:gd name="T119" fmla="*/ 106 h 903"/>
                  <a:gd name="T120" fmla="*/ 211 w 211"/>
                  <a:gd name="T121" fmla="*/ 105 h 903"/>
                  <a:gd name="T122" fmla="*/ 0 w 211"/>
                  <a:gd name="T123" fmla="*/ 0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1" h="903">
                    <a:moveTo>
                      <a:pt x="0" y="105"/>
                    </a:moveTo>
                    <a:lnTo>
                      <a:pt x="30" y="105"/>
                    </a:lnTo>
                    <a:lnTo>
                      <a:pt x="36" y="106"/>
                    </a:lnTo>
                    <a:lnTo>
                      <a:pt x="41" y="107"/>
                    </a:lnTo>
                    <a:lnTo>
                      <a:pt x="47" y="110"/>
                    </a:lnTo>
                    <a:lnTo>
                      <a:pt x="51" y="115"/>
                    </a:lnTo>
                    <a:lnTo>
                      <a:pt x="55" y="119"/>
                    </a:lnTo>
                    <a:lnTo>
                      <a:pt x="58" y="123"/>
                    </a:lnTo>
                    <a:lnTo>
                      <a:pt x="60" y="130"/>
                    </a:lnTo>
                    <a:lnTo>
                      <a:pt x="60" y="135"/>
                    </a:lnTo>
                    <a:lnTo>
                      <a:pt x="60" y="165"/>
                    </a:lnTo>
                    <a:lnTo>
                      <a:pt x="60" y="172"/>
                    </a:lnTo>
                    <a:lnTo>
                      <a:pt x="58" y="177"/>
                    </a:lnTo>
                    <a:lnTo>
                      <a:pt x="55" y="182"/>
                    </a:lnTo>
                    <a:lnTo>
                      <a:pt x="51" y="187"/>
                    </a:lnTo>
                    <a:lnTo>
                      <a:pt x="47" y="191"/>
                    </a:lnTo>
                    <a:lnTo>
                      <a:pt x="41" y="193"/>
                    </a:lnTo>
                    <a:lnTo>
                      <a:pt x="36" y="195"/>
                    </a:lnTo>
                    <a:lnTo>
                      <a:pt x="30" y="196"/>
                    </a:lnTo>
                    <a:lnTo>
                      <a:pt x="0" y="196"/>
                    </a:lnTo>
                    <a:lnTo>
                      <a:pt x="0" y="557"/>
                    </a:lnTo>
                    <a:lnTo>
                      <a:pt x="30" y="557"/>
                    </a:lnTo>
                    <a:lnTo>
                      <a:pt x="36" y="558"/>
                    </a:lnTo>
                    <a:lnTo>
                      <a:pt x="41" y="560"/>
                    </a:lnTo>
                    <a:lnTo>
                      <a:pt x="47" y="562"/>
                    </a:lnTo>
                    <a:lnTo>
                      <a:pt x="51" y="566"/>
                    </a:lnTo>
                    <a:lnTo>
                      <a:pt x="55" y="571"/>
                    </a:lnTo>
                    <a:lnTo>
                      <a:pt x="58" y="576"/>
                    </a:lnTo>
                    <a:lnTo>
                      <a:pt x="60" y="581"/>
                    </a:lnTo>
                    <a:lnTo>
                      <a:pt x="60" y="587"/>
                    </a:lnTo>
                    <a:lnTo>
                      <a:pt x="60" y="618"/>
                    </a:lnTo>
                    <a:lnTo>
                      <a:pt x="60" y="623"/>
                    </a:lnTo>
                    <a:lnTo>
                      <a:pt x="58" y="629"/>
                    </a:lnTo>
                    <a:lnTo>
                      <a:pt x="55" y="634"/>
                    </a:lnTo>
                    <a:lnTo>
                      <a:pt x="51" y="638"/>
                    </a:lnTo>
                    <a:lnTo>
                      <a:pt x="47" y="643"/>
                    </a:lnTo>
                    <a:lnTo>
                      <a:pt x="41" y="645"/>
                    </a:lnTo>
                    <a:lnTo>
                      <a:pt x="36" y="647"/>
                    </a:lnTo>
                    <a:lnTo>
                      <a:pt x="30" y="648"/>
                    </a:lnTo>
                    <a:lnTo>
                      <a:pt x="0" y="648"/>
                    </a:lnTo>
                    <a:lnTo>
                      <a:pt x="0" y="708"/>
                    </a:lnTo>
                    <a:lnTo>
                      <a:pt x="30" y="708"/>
                    </a:lnTo>
                    <a:lnTo>
                      <a:pt x="36" y="708"/>
                    </a:lnTo>
                    <a:lnTo>
                      <a:pt x="41" y="710"/>
                    </a:lnTo>
                    <a:lnTo>
                      <a:pt x="47" y="712"/>
                    </a:lnTo>
                    <a:lnTo>
                      <a:pt x="51" y="717"/>
                    </a:lnTo>
                    <a:lnTo>
                      <a:pt x="55" y="721"/>
                    </a:lnTo>
                    <a:lnTo>
                      <a:pt x="58" y="726"/>
                    </a:lnTo>
                    <a:lnTo>
                      <a:pt x="60" y="732"/>
                    </a:lnTo>
                    <a:lnTo>
                      <a:pt x="60" y="738"/>
                    </a:lnTo>
                    <a:lnTo>
                      <a:pt x="60" y="768"/>
                    </a:lnTo>
                    <a:lnTo>
                      <a:pt x="60" y="773"/>
                    </a:lnTo>
                    <a:lnTo>
                      <a:pt x="58" y="780"/>
                    </a:lnTo>
                    <a:lnTo>
                      <a:pt x="55" y="785"/>
                    </a:lnTo>
                    <a:lnTo>
                      <a:pt x="51" y="789"/>
                    </a:lnTo>
                    <a:lnTo>
                      <a:pt x="47" y="793"/>
                    </a:lnTo>
                    <a:lnTo>
                      <a:pt x="41" y="796"/>
                    </a:lnTo>
                    <a:lnTo>
                      <a:pt x="36" y="797"/>
                    </a:lnTo>
                    <a:lnTo>
                      <a:pt x="30" y="798"/>
                    </a:lnTo>
                    <a:lnTo>
                      <a:pt x="0" y="798"/>
                    </a:lnTo>
                    <a:lnTo>
                      <a:pt x="0" y="903"/>
                    </a:lnTo>
                    <a:lnTo>
                      <a:pt x="211" y="903"/>
                    </a:lnTo>
                    <a:lnTo>
                      <a:pt x="211" y="497"/>
                    </a:lnTo>
                    <a:lnTo>
                      <a:pt x="181" y="497"/>
                    </a:lnTo>
                    <a:lnTo>
                      <a:pt x="174" y="497"/>
                    </a:lnTo>
                    <a:lnTo>
                      <a:pt x="169" y="495"/>
                    </a:lnTo>
                    <a:lnTo>
                      <a:pt x="164" y="491"/>
                    </a:lnTo>
                    <a:lnTo>
                      <a:pt x="159" y="488"/>
                    </a:lnTo>
                    <a:lnTo>
                      <a:pt x="155" y="484"/>
                    </a:lnTo>
                    <a:lnTo>
                      <a:pt x="153" y="478"/>
                    </a:lnTo>
                    <a:lnTo>
                      <a:pt x="151" y="473"/>
                    </a:lnTo>
                    <a:lnTo>
                      <a:pt x="151" y="467"/>
                    </a:lnTo>
                    <a:lnTo>
                      <a:pt x="151" y="437"/>
                    </a:lnTo>
                    <a:lnTo>
                      <a:pt x="151" y="430"/>
                    </a:lnTo>
                    <a:lnTo>
                      <a:pt x="153" y="425"/>
                    </a:lnTo>
                    <a:lnTo>
                      <a:pt x="155" y="419"/>
                    </a:lnTo>
                    <a:lnTo>
                      <a:pt x="159" y="415"/>
                    </a:lnTo>
                    <a:lnTo>
                      <a:pt x="164" y="412"/>
                    </a:lnTo>
                    <a:lnTo>
                      <a:pt x="169" y="409"/>
                    </a:lnTo>
                    <a:lnTo>
                      <a:pt x="174" y="408"/>
                    </a:lnTo>
                    <a:lnTo>
                      <a:pt x="181" y="407"/>
                    </a:lnTo>
                    <a:lnTo>
                      <a:pt x="211" y="407"/>
                    </a:lnTo>
                    <a:lnTo>
                      <a:pt x="211" y="346"/>
                    </a:lnTo>
                    <a:lnTo>
                      <a:pt x="181" y="346"/>
                    </a:lnTo>
                    <a:lnTo>
                      <a:pt x="174" y="345"/>
                    </a:lnTo>
                    <a:lnTo>
                      <a:pt x="169" y="344"/>
                    </a:lnTo>
                    <a:lnTo>
                      <a:pt x="164" y="341"/>
                    </a:lnTo>
                    <a:lnTo>
                      <a:pt x="159" y="338"/>
                    </a:lnTo>
                    <a:lnTo>
                      <a:pt x="155" y="333"/>
                    </a:lnTo>
                    <a:lnTo>
                      <a:pt x="153" y="328"/>
                    </a:lnTo>
                    <a:lnTo>
                      <a:pt x="151" y="322"/>
                    </a:lnTo>
                    <a:lnTo>
                      <a:pt x="151" y="316"/>
                    </a:lnTo>
                    <a:lnTo>
                      <a:pt x="151" y="286"/>
                    </a:lnTo>
                    <a:lnTo>
                      <a:pt x="151" y="280"/>
                    </a:lnTo>
                    <a:lnTo>
                      <a:pt x="153" y="275"/>
                    </a:lnTo>
                    <a:lnTo>
                      <a:pt x="155" y="269"/>
                    </a:lnTo>
                    <a:lnTo>
                      <a:pt x="159" y="265"/>
                    </a:lnTo>
                    <a:lnTo>
                      <a:pt x="164" y="261"/>
                    </a:lnTo>
                    <a:lnTo>
                      <a:pt x="169" y="259"/>
                    </a:lnTo>
                    <a:lnTo>
                      <a:pt x="174" y="256"/>
                    </a:lnTo>
                    <a:lnTo>
                      <a:pt x="181" y="256"/>
                    </a:lnTo>
                    <a:lnTo>
                      <a:pt x="211" y="256"/>
                    </a:lnTo>
                    <a:lnTo>
                      <a:pt x="211" y="196"/>
                    </a:lnTo>
                    <a:lnTo>
                      <a:pt x="181" y="196"/>
                    </a:lnTo>
                    <a:lnTo>
                      <a:pt x="174" y="195"/>
                    </a:lnTo>
                    <a:lnTo>
                      <a:pt x="169" y="193"/>
                    </a:lnTo>
                    <a:lnTo>
                      <a:pt x="164" y="191"/>
                    </a:lnTo>
                    <a:lnTo>
                      <a:pt x="159" y="187"/>
                    </a:lnTo>
                    <a:lnTo>
                      <a:pt x="155" y="182"/>
                    </a:lnTo>
                    <a:lnTo>
                      <a:pt x="153" y="177"/>
                    </a:lnTo>
                    <a:lnTo>
                      <a:pt x="151" y="172"/>
                    </a:lnTo>
                    <a:lnTo>
                      <a:pt x="151" y="165"/>
                    </a:lnTo>
                    <a:lnTo>
                      <a:pt x="151" y="135"/>
                    </a:lnTo>
                    <a:lnTo>
                      <a:pt x="151" y="130"/>
                    </a:lnTo>
                    <a:lnTo>
                      <a:pt x="153" y="123"/>
                    </a:lnTo>
                    <a:lnTo>
                      <a:pt x="155" y="119"/>
                    </a:lnTo>
                    <a:lnTo>
                      <a:pt x="159" y="115"/>
                    </a:lnTo>
                    <a:lnTo>
                      <a:pt x="164" y="110"/>
                    </a:lnTo>
                    <a:lnTo>
                      <a:pt x="169" y="108"/>
                    </a:lnTo>
                    <a:lnTo>
                      <a:pt x="174" y="106"/>
                    </a:lnTo>
                    <a:lnTo>
                      <a:pt x="181" y="105"/>
                    </a:lnTo>
                    <a:lnTo>
                      <a:pt x="211" y="105"/>
                    </a:lnTo>
                    <a:lnTo>
                      <a:pt x="211" y="0"/>
                    </a:lnTo>
                    <a:lnTo>
                      <a:pt x="0" y="0"/>
                    </a:lnTo>
                    <a:lnTo>
                      <a:pt x="0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326">
                <a:extLst>
                  <a:ext uri="{FF2B5EF4-FFF2-40B4-BE49-F238E27FC236}">
                    <a16:creationId xmlns:a16="http://schemas.microsoft.com/office/drawing/2014/main" id="{BE20B619-CCD2-BDAE-AB8F-2CBA872F0C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325" y="771525"/>
                <a:ext cx="68263" cy="287338"/>
              </a:xfrm>
              <a:custGeom>
                <a:avLst/>
                <a:gdLst>
                  <a:gd name="T0" fmla="*/ 30 w 211"/>
                  <a:gd name="T1" fmla="*/ 105 h 903"/>
                  <a:gd name="T2" fmla="*/ 42 w 211"/>
                  <a:gd name="T3" fmla="*/ 107 h 903"/>
                  <a:gd name="T4" fmla="*/ 52 w 211"/>
                  <a:gd name="T5" fmla="*/ 115 h 903"/>
                  <a:gd name="T6" fmla="*/ 58 w 211"/>
                  <a:gd name="T7" fmla="*/ 123 h 903"/>
                  <a:gd name="T8" fmla="*/ 60 w 211"/>
                  <a:gd name="T9" fmla="*/ 135 h 903"/>
                  <a:gd name="T10" fmla="*/ 59 w 211"/>
                  <a:gd name="T11" fmla="*/ 172 h 903"/>
                  <a:gd name="T12" fmla="*/ 55 w 211"/>
                  <a:gd name="T13" fmla="*/ 182 h 903"/>
                  <a:gd name="T14" fmla="*/ 47 w 211"/>
                  <a:gd name="T15" fmla="*/ 191 h 903"/>
                  <a:gd name="T16" fmla="*/ 36 w 211"/>
                  <a:gd name="T17" fmla="*/ 195 h 903"/>
                  <a:gd name="T18" fmla="*/ 0 w 211"/>
                  <a:gd name="T19" fmla="*/ 196 h 903"/>
                  <a:gd name="T20" fmla="*/ 30 w 211"/>
                  <a:gd name="T21" fmla="*/ 256 h 903"/>
                  <a:gd name="T22" fmla="*/ 42 w 211"/>
                  <a:gd name="T23" fmla="*/ 259 h 903"/>
                  <a:gd name="T24" fmla="*/ 52 w 211"/>
                  <a:gd name="T25" fmla="*/ 265 h 903"/>
                  <a:gd name="T26" fmla="*/ 58 w 211"/>
                  <a:gd name="T27" fmla="*/ 275 h 903"/>
                  <a:gd name="T28" fmla="*/ 60 w 211"/>
                  <a:gd name="T29" fmla="*/ 286 h 903"/>
                  <a:gd name="T30" fmla="*/ 59 w 211"/>
                  <a:gd name="T31" fmla="*/ 322 h 903"/>
                  <a:gd name="T32" fmla="*/ 55 w 211"/>
                  <a:gd name="T33" fmla="*/ 333 h 903"/>
                  <a:gd name="T34" fmla="*/ 47 w 211"/>
                  <a:gd name="T35" fmla="*/ 341 h 903"/>
                  <a:gd name="T36" fmla="*/ 36 w 211"/>
                  <a:gd name="T37" fmla="*/ 345 h 903"/>
                  <a:gd name="T38" fmla="*/ 0 w 211"/>
                  <a:gd name="T39" fmla="*/ 346 h 903"/>
                  <a:gd name="T40" fmla="*/ 30 w 211"/>
                  <a:gd name="T41" fmla="*/ 708 h 903"/>
                  <a:gd name="T42" fmla="*/ 42 w 211"/>
                  <a:gd name="T43" fmla="*/ 710 h 903"/>
                  <a:gd name="T44" fmla="*/ 52 w 211"/>
                  <a:gd name="T45" fmla="*/ 717 h 903"/>
                  <a:gd name="T46" fmla="*/ 58 w 211"/>
                  <a:gd name="T47" fmla="*/ 726 h 903"/>
                  <a:gd name="T48" fmla="*/ 60 w 211"/>
                  <a:gd name="T49" fmla="*/ 738 h 903"/>
                  <a:gd name="T50" fmla="*/ 59 w 211"/>
                  <a:gd name="T51" fmla="*/ 773 h 903"/>
                  <a:gd name="T52" fmla="*/ 55 w 211"/>
                  <a:gd name="T53" fmla="*/ 785 h 903"/>
                  <a:gd name="T54" fmla="*/ 47 w 211"/>
                  <a:gd name="T55" fmla="*/ 793 h 903"/>
                  <a:gd name="T56" fmla="*/ 36 w 211"/>
                  <a:gd name="T57" fmla="*/ 797 h 903"/>
                  <a:gd name="T58" fmla="*/ 0 w 211"/>
                  <a:gd name="T59" fmla="*/ 798 h 903"/>
                  <a:gd name="T60" fmla="*/ 211 w 211"/>
                  <a:gd name="T61" fmla="*/ 903 h 903"/>
                  <a:gd name="T62" fmla="*/ 181 w 211"/>
                  <a:gd name="T63" fmla="*/ 798 h 903"/>
                  <a:gd name="T64" fmla="*/ 169 w 211"/>
                  <a:gd name="T65" fmla="*/ 796 h 903"/>
                  <a:gd name="T66" fmla="*/ 159 w 211"/>
                  <a:gd name="T67" fmla="*/ 789 h 903"/>
                  <a:gd name="T68" fmla="*/ 153 w 211"/>
                  <a:gd name="T69" fmla="*/ 780 h 903"/>
                  <a:gd name="T70" fmla="*/ 151 w 211"/>
                  <a:gd name="T71" fmla="*/ 768 h 903"/>
                  <a:gd name="T72" fmla="*/ 152 w 211"/>
                  <a:gd name="T73" fmla="*/ 732 h 903"/>
                  <a:gd name="T74" fmla="*/ 156 w 211"/>
                  <a:gd name="T75" fmla="*/ 721 h 903"/>
                  <a:gd name="T76" fmla="*/ 164 w 211"/>
                  <a:gd name="T77" fmla="*/ 713 h 903"/>
                  <a:gd name="T78" fmla="*/ 175 w 211"/>
                  <a:gd name="T79" fmla="*/ 708 h 903"/>
                  <a:gd name="T80" fmla="*/ 211 w 211"/>
                  <a:gd name="T81" fmla="*/ 708 h 903"/>
                  <a:gd name="T82" fmla="*/ 181 w 211"/>
                  <a:gd name="T83" fmla="*/ 648 h 903"/>
                  <a:gd name="T84" fmla="*/ 169 w 211"/>
                  <a:gd name="T85" fmla="*/ 645 h 903"/>
                  <a:gd name="T86" fmla="*/ 159 w 211"/>
                  <a:gd name="T87" fmla="*/ 638 h 903"/>
                  <a:gd name="T88" fmla="*/ 153 w 211"/>
                  <a:gd name="T89" fmla="*/ 629 h 903"/>
                  <a:gd name="T90" fmla="*/ 151 w 211"/>
                  <a:gd name="T91" fmla="*/ 618 h 903"/>
                  <a:gd name="T92" fmla="*/ 152 w 211"/>
                  <a:gd name="T93" fmla="*/ 581 h 903"/>
                  <a:gd name="T94" fmla="*/ 156 w 211"/>
                  <a:gd name="T95" fmla="*/ 571 h 903"/>
                  <a:gd name="T96" fmla="*/ 164 w 211"/>
                  <a:gd name="T97" fmla="*/ 562 h 903"/>
                  <a:gd name="T98" fmla="*/ 175 w 211"/>
                  <a:gd name="T99" fmla="*/ 558 h 903"/>
                  <a:gd name="T100" fmla="*/ 211 w 211"/>
                  <a:gd name="T101" fmla="*/ 557 h 903"/>
                  <a:gd name="T102" fmla="*/ 181 w 211"/>
                  <a:gd name="T103" fmla="*/ 196 h 903"/>
                  <a:gd name="T104" fmla="*/ 169 w 211"/>
                  <a:gd name="T105" fmla="*/ 193 h 903"/>
                  <a:gd name="T106" fmla="*/ 159 w 211"/>
                  <a:gd name="T107" fmla="*/ 187 h 903"/>
                  <a:gd name="T108" fmla="*/ 153 w 211"/>
                  <a:gd name="T109" fmla="*/ 177 h 903"/>
                  <a:gd name="T110" fmla="*/ 151 w 211"/>
                  <a:gd name="T111" fmla="*/ 165 h 903"/>
                  <a:gd name="T112" fmla="*/ 152 w 211"/>
                  <a:gd name="T113" fmla="*/ 130 h 903"/>
                  <a:gd name="T114" fmla="*/ 156 w 211"/>
                  <a:gd name="T115" fmla="*/ 119 h 903"/>
                  <a:gd name="T116" fmla="*/ 164 w 211"/>
                  <a:gd name="T117" fmla="*/ 110 h 903"/>
                  <a:gd name="T118" fmla="*/ 175 w 211"/>
                  <a:gd name="T119" fmla="*/ 106 h 903"/>
                  <a:gd name="T120" fmla="*/ 211 w 211"/>
                  <a:gd name="T121" fmla="*/ 105 h 903"/>
                  <a:gd name="T122" fmla="*/ 0 w 211"/>
                  <a:gd name="T123" fmla="*/ 0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1" h="903">
                    <a:moveTo>
                      <a:pt x="0" y="105"/>
                    </a:moveTo>
                    <a:lnTo>
                      <a:pt x="30" y="105"/>
                    </a:lnTo>
                    <a:lnTo>
                      <a:pt x="36" y="106"/>
                    </a:lnTo>
                    <a:lnTo>
                      <a:pt x="42" y="107"/>
                    </a:lnTo>
                    <a:lnTo>
                      <a:pt x="47" y="110"/>
                    </a:lnTo>
                    <a:lnTo>
                      <a:pt x="52" y="115"/>
                    </a:lnTo>
                    <a:lnTo>
                      <a:pt x="55" y="119"/>
                    </a:lnTo>
                    <a:lnTo>
                      <a:pt x="58" y="123"/>
                    </a:lnTo>
                    <a:lnTo>
                      <a:pt x="59" y="130"/>
                    </a:lnTo>
                    <a:lnTo>
                      <a:pt x="60" y="135"/>
                    </a:lnTo>
                    <a:lnTo>
                      <a:pt x="60" y="165"/>
                    </a:lnTo>
                    <a:lnTo>
                      <a:pt x="59" y="172"/>
                    </a:lnTo>
                    <a:lnTo>
                      <a:pt x="58" y="177"/>
                    </a:lnTo>
                    <a:lnTo>
                      <a:pt x="55" y="182"/>
                    </a:lnTo>
                    <a:lnTo>
                      <a:pt x="52" y="187"/>
                    </a:lnTo>
                    <a:lnTo>
                      <a:pt x="47" y="191"/>
                    </a:lnTo>
                    <a:lnTo>
                      <a:pt x="42" y="193"/>
                    </a:lnTo>
                    <a:lnTo>
                      <a:pt x="36" y="195"/>
                    </a:lnTo>
                    <a:lnTo>
                      <a:pt x="30" y="196"/>
                    </a:lnTo>
                    <a:lnTo>
                      <a:pt x="0" y="196"/>
                    </a:lnTo>
                    <a:lnTo>
                      <a:pt x="0" y="256"/>
                    </a:lnTo>
                    <a:lnTo>
                      <a:pt x="30" y="256"/>
                    </a:lnTo>
                    <a:lnTo>
                      <a:pt x="36" y="256"/>
                    </a:lnTo>
                    <a:lnTo>
                      <a:pt x="42" y="259"/>
                    </a:lnTo>
                    <a:lnTo>
                      <a:pt x="47" y="261"/>
                    </a:lnTo>
                    <a:lnTo>
                      <a:pt x="52" y="265"/>
                    </a:lnTo>
                    <a:lnTo>
                      <a:pt x="55" y="269"/>
                    </a:lnTo>
                    <a:lnTo>
                      <a:pt x="58" y="275"/>
                    </a:lnTo>
                    <a:lnTo>
                      <a:pt x="59" y="280"/>
                    </a:lnTo>
                    <a:lnTo>
                      <a:pt x="60" y="286"/>
                    </a:lnTo>
                    <a:lnTo>
                      <a:pt x="60" y="316"/>
                    </a:lnTo>
                    <a:lnTo>
                      <a:pt x="59" y="322"/>
                    </a:lnTo>
                    <a:lnTo>
                      <a:pt x="58" y="328"/>
                    </a:lnTo>
                    <a:lnTo>
                      <a:pt x="55" y="333"/>
                    </a:lnTo>
                    <a:lnTo>
                      <a:pt x="52" y="338"/>
                    </a:lnTo>
                    <a:lnTo>
                      <a:pt x="47" y="341"/>
                    </a:lnTo>
                    <a:lnTo>
                      <a:pt x="42" y="344"/>
                    </a:lnTo>
                    <a:lnTo>
                      <a:pt x="36" y="345"/>
                    </a:lnTo>
                    <a:lnTo>
                      <a:pt x="30" y="346"/>
                    </a:lnTo>
                    <a:lnTo>
                      <a:pt x="0" y="346"/>
                    </a:lnTo>
                    <a:lnTo>
                      <a:pt x="0" y="708"/>
                    </a:lnTo>
                    <a:lnTo>
                      <a:pt x="30" y="708"/>
                    </a:lnTo>
                    <a:lnTo>
                      <a:pt x="36" y="708"/>
                    </a:lnTo>
                    <a:lnTo>
                      <a:pt x="42" y="710"/>
                    </a:lnTo>
                    <a:lnTo>
                      <a:pt x="47" y="712"/>
                    </a:lnTo>
                    <a:lnTo>
                      <a:pt x="52" y="717"/>
                    </a:lnTo>
                    <a:lnTo>
                      <a:pt x="55" y="721"/>
                    </a:lnTo>
                    <a:lnTo>
                      <a:pt x="58" y="726"/>
                    </a:lnTo>
                    <a:lnTo>
                      <a:pt x="59" y="732"/>
                    </a:lnTo>
                    <a:lnTo>
                      <a:pt x="60" y="738"/>
                    </a:lnTo>
                    <a:lnTo>
                      <a:pt x="60" y="768"/>
                    </a:lnTo>
                    <a:lnTo>
                      <a:pt x="59" y="773"/>
                    </a:lnTo>
                    <a:lnTo>
                      <a:pt x="58" y="780"/>
                    </a:lnTo>
                    <a:lnTo>
                      <a:pt x="55" y="785"/>
                    </a:lnTo>
                    <a:lnTo>
                      <a:pt x="52" y="789"/>
                    </a:lnTo>
                    <a:lnTo>
                      <a:pt x="47" y="793"/>
                    </a:lnTo>
                    <a:lnTo>
                      <a:pt x="42" y="796"/>
                    </a:lnTo>
                    <a:lnTo>
                      <a:pt x="36" y="797"/>
                    </a:lnTo>
                    <a:lnTo>
                      <a:pt x="30" y="798"/>
                    </a:lnTo>
                    <a:lnTo>
                      <a:pt x="0" y="798"/>
                    </a:lnTo>
                    <a:lnTo>
                      <a:pt x="0" y="903"/>
                    </a:lnTo>
                    <a:lnTo>
                      <a:pt x="211" y="903"/>
                    </a:lnTo>
                    <a:lnTo>
                      <a:pt x="211" y="798"/>
                    </a:lnTo>
                    <a:lnTo>
                      <a:pt x="181" y="798"/>
                    </a:lnTo>
                    <a:lnTo>
                      <a:pt x="175" y="797"/>
                    </a:lnTo>
                    <a:lnTo>
                      <a:pt x="169" y="796"/>
                    </a:lnTo>
                    <a:lnTo>
                      <a:pt x="164" y="793"/>
                    </a:lnTo>
                    <a:lnTo>
                      <a:pt x="159" y="789"/>
                    </a:lnTo>
                    <a:lnTo>
                      <a:pt x="156" y="785"/>
                    </a:lnTo>
                    <a:lnTo>
                      <a:pt x="153" y="780"/>
                    </a:lnTo>
                    <a:lnTo>
                      <a:pt x="152" y="774"/>
                    </a:lnTo>
                    <a:lnTo>
                      <a:pt x="151" y="768"/>
                    </a:lnTo>
                    <a:lnTo>
                      <a:pt x="151" y="738"/>
                    </a:lnTo>
                    <a:lnTo>
                      <a:pt x="152" y="732"/>
                    </a:lnTo>
                    <a:lnTo>
                      <a:pt x="153" y="726"/>
                    </a:lnTo>
                    <a:lnTo>
                      <a:pt x="156" y="721"/>
                    </a:lnTo>
                    <a:lnTo>
                      <a:pt x="159" y="717"/>
                    </a:lnTo>
                    <a:lnTo>
                      <a:pt x="164" y="713"/>
                    </a:lnTo>
                    <a:lnTo>
                      <a:pt x="169" y="710"/>
                    </a:lnTo>
                    <a:lnTo>
                      <a:pt x="175" y="708"/>
                    </a:lnTo>
                    <a:lnTo>
                      <a:pt x="181" y="708"/>
                    </a:lnTo>
                    <a:lnTo>
                      <a:pt x="211" y="708"/>
                    </a:lnTo>
                    <a:lnTo>
                      <a:pt x="211" y="648"/>
                    </a:lnTo>
                    <a:lnTo>
                      <a:pt x="181" y="648"/>
                    </a:lnTo>
                    <a:lnTo>
                      <a:pt x="175" y="647"/>
                    </a:lnTo>
                    <a:lnTo>
                      <a:pt x="169" y="645"/>
                    </a:lnTo>
                    <a:lnTo>
                      <a:pt x="164" y="643"/>
                    </a:lnTo>
                    <a:lnTo>
                      <a:pt x="159" y="638"/>
                    </a:lnTo>
                    <a:lnTo>
                      <a:pt x="156" y="634"/>
                    </a:lnTo>
                    <a:lnTo>
                      <a:pt x="153" y="629"/>
                    </a:lnTo>
                    <a:lnTo>
                      <a:pt x="152" y="623"/>
                    </a:lnTo>
                    <a:lnTo>
                      <a:pt x="151" y="618"/>
                    </a:lnTo>
                    <a:lnTo>
                      <a:pt x="151" y="587"/>
                    </a:lnTo>
                    <a:lnTo>
                      <a:pt x="152" y="581"/>
                    </a:lnTo>
                    <a:lnTo>
                      <a:pt x="153" y="576"/>
                    </a:lnTo>
                    <a:lnTo>
                      <a:pt x="156" y="571"/>
                    </a:lnTo>
                    <a:lnTo>
                      <a:pt x="159" y="566"/>
                    </a:lnTo>
                    <a:lnTo>
                      <a:pt x="164" y="562"/>
                    </a:lnTo>
                    <a:lnTo>
                      <a:pt x="169" y="560"/>
                    </a:lnTo>
                    <a:lnTo>
                      <a:pt x="175" y="558"/>
                    </a:lnTo>
                    <a:lnTo>
                      <a:pt x="181" y="557"/>
                    </a:lnTo>
                    <a:lnTo>
                      <a:pt x="211" y="557"/>
                    </a:lnTo>
                    <a:lnTo>
                      <a:pt x="211" y="196"/>
                    </a:lnTo>
                    <a:lnTo>
                      <a:pt x="181" y="196"/>
                    </a:lnTo>
                    <a:lnTo>
                      <a:pt x="175" y="195"/>
                    </a:lnTo>
                    <a:lnTo>
                      <a:pt x="169" y="193"/>
                    </a:lnTo>
                    <a:lnTo>
                      <a:pt x="164" y="191"/>
                    </a:lnTo>
                    <a:lnTo>
                      <a:pt x="159" y="187"/>
                    </a:lnTo>
                    <a:lnTo>
                      <a:pt x="156" y="182"/>
                    </a:lnTo>
                    <a:lnTo>
                      <a:pt x="153" y="177"/>
                    </a:lnTo>
                    <a:lnTo>
                      <a:pt x="152" y="172"/>
                    </a:lnTo>
                    <a:lnTo>
                      <a:pt x="151" y="165"/>
                    </a:lnTo>
                    <a:lnTo>
                      <a:pt x="151" y="135"/>
                    </a:lnTo>
                    <a:lnTo>
                      <a:pt x="152" y="130"/>
                    </a:lnTo>
                    <a:lnTo>
                      <a:pt x="153" y="123"/>
                    </a:lnTo>
                    <a:lnTo>
                      <a:pt x="156" y="119"/>
                    </a:lnTo>
                    <a:lnTo>
                      <a:pt x="159" y="115"/>
                    </a:lnTo>
                    <a:lnTo>
                      <a:pt x="164" y="110"/>
                    </a:lnTo>
                    <a:lnTo>
                      <a:pt x="169" y="108"/>
                    </a:lnTo>
                    <a:lnTo>
                      <a:pt x="175" y="106"/>
                    </a:lnTo>
                    <a:lnTo>
                      <a:pt x="181" y="105"/>
                    </a:lnTo>
                    <a:lnTo>
                      <a:pt x="211" y="105"/>
                    </a:lnTo>
                    <a:lnTo>
                      <a:pt x="211" y="0"/>
                    </a:lnTo>
                    <a:lnTo>
                      <a:pt x="0" y="0"/>
                    </a:lnTo>
                    <a:lnTo>
                      <a:pt x="0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327">
                <a:extLst>
                  <a:ext uri="{FF2B5EF4-FFF2-40B4-BE49-F238E27FC236}">
                    <a16:creationId xmlns:a16="http://schemas.microsoft.com/office/drawing/2014/main" id="{5F14E4C6-DCCB-AC8A-FEF4-A0A690D4D6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3313" y="771525"/>
                <a:ext cx="61913" cy="287338"/>
              </a:xfrm>
              <a:custGeom>
                <a:avLst/>
                <a:gdLst>
                  <a:gd name="T0" fmla="*/ 0 w 195"/>
                  <a:gd name="T1" fmla="*/ 0 h 903"/>
                  <a:gd name="T2" fmla="*/ 30 w 195"/>
                  <a:gd name="T3" fmla="*/ 105 h 903"/>
                  <a:gd name="T4" fmla="*/ 42 w 195"/>
                  <a:gd name="T5" fmla="*/ 107 h 903"/>
                  <a:gd name="T6" fmla="*/ 51 w 195"/>
                  <a:gd name="T7" fmla="*/ 115 h 903"/>
                  <a:gd name="T8" fmla="*/ 58 w 195"/>
                  <a:gd name="T9" fmla="*/ 123 h 903"/>
                  <a:gd name="T10" fmla="*/ 60 w 195"/>
                  <a:gd name="T11" fmla="*/ 135 h 903"/>
                  <a:gd name="T12" fmla="*/ 59 w 195"/>
                  <a:gd name="T13" fmla="*/ 172 h 903"/>
                  <a:gd name="T14" fmla="*/ 55 w 195"/>
                  <a:gd name="T15" fmla="*/ 182 h 903"/>
                  <a:gd name="T16" fmla="*/ 47 w 195"/>
                  <a:gd name="T17" fmla="*/ 191 h 903"/>
                  <a:gd name="T18" fmla="*/ 36 w 195"/>
                  <a:gd name="T19" fmla="*/ 195 h 903"/>
                  <a:gd name="T20" fmla="*/ 0 w 195"/>
                  <a:gd name="T21" fmla="*/ 196 h 903"/>
                  <a:gd name="T22" fmla="*/ 30 w 195"/>
                  <a:gd name="T23" fmla="*/ 256 h 903"/>
                  <a:gd name="T24" fmla="*/ 42 w 195"/>
                  <a:gd name="T25" fmla="*/ 259 h 903"/>
                  <a:gd name="T26" fmla="*/ 51 w 195"/>
                  <a:gd name="T27" fmla="*/ 265 h 903"/>
                  <a:gd name="T28" fmla="*/ 58 w 195"/>
                  <a:gd name="T29" fmla="*/ 275 h 903"/>
                  <a:gd name="T30" fmla="*/ 60 w 195"/>
                  <a:gd name="T31" fmla="*/ 286 h 903"/>
                  <a:gd name="T32" fmla="*/ 59 w 195"/>
                  <a:gd name="T33" fmla="*/ 322 h 903"/>
                  <a:gd name="T34" fmla="*/ 55 w 195"/>
                  <a:gd name="T35" fmla="*/ 333 h 903"/>
                  <a:gd name="T36" fmla="*/ 47 w 195"/>
                  <a:gd name="T37" fmla="*/ 341 h 903"/>
                  <a:gd name="T38" fmla="*/ 36 w 195"/>
                  <a:gd name="T39" fmla="*/ 345 h 903"/>
                  <a:gd name="T40" fmla="*/ 0 w 195"/>
                  <a:gd name="T41" fmla="*/ 346 h 903"/>
                  <a:gd name="T42" fmla="*/ 30 w 195"/>
                  <a:gd name="T43" fmla="*/ 407 h 903"/>
                  <a:gd name="T44" fmla="*/ 42 w 195"/>
                  <a:gd name="T45" fmla="*/ 409 h 903"/>
                  <a:gd name="T46" fmla="*/ 51 w 195"/>
                  <a:gd name="T47" fmla="*/ 415 h 903"/>
                  <a:gd name="T48" fmla="*/ 58 w 195"/>
                  <a:gd name="T49" fmla="*/ 425 h 903"/>
                  <a:gd name="T50" fmla="*/ 60 w 195"/>
                  <a:gd name="T51" fmla="*/ 437 h 903"/>
                  <a:gd name="T52" fmla="*/ 59 w 195"/>
                  <a:gd name="T53" fmla="*/ 473 h 903"/>
                  <a:gd name="T54" fmla="*/ 55 w 195"/>
                  <a:gd name="T55" fmla="*/ 484 h 903"/>
                  <a:gd name="T56" fmla="*/ 47 w 195"/>
                  <a:gd name="T57" fmla="*/ 491 h 903"/>
                  <a:gd name="T58" fmla="*/ 36 w 195"/>
                  <a:gd name="T59" fmla="*/ 497 h 903"/>
                  <a:gd name="T60" fmla="*/ 0 w 195"/>
                  <a:gd name="T61" fmla="*/ 497 h 903"/>
                  <a:gd name="T62" fmla="*/ 180 w 195"/>
                  <a:gd name="T63" fmla="*/ 903 h 903"/>
                  <a:gd name="T64" fmla="*/ 187 w 195"/>
                  <a:gd name="T65" fmla="*/ 902 h 903"/>
                  <a:gd name="T66" fmla="*/ 191 w 195"/>
                  <a:gd name="T67" fmla="*/ 899 h 903"/>
                  <a:gd name="T68" fmla="*/ 194 w 195"/>
                  <a:gd name="T69" fmla="*/ 895 h 903"/>
                  <a:gd name="T70" fmla="*/ 195 w 195"/>
                  <a:gd name="T71" fmla="*/ 888 h 903"/>
                  <a:gd name="T72" fmla="*/ 195 w 195"/>
                  <a:gd name="T73" fmla="*/ 12 h 903"/>
                  <a:gd name="T74" fmla="*/ 193 w 195"/>
                  <a:gd name="T75" fmla="*/ 6 h 903"/>
                  <a:gd name="T76" fmla="*/ 189 w 195"/>
                  <a:gd name="T77" fmla="*/ 2 h 903"/>
                  <a:gd name="T78" fmla="*/ 183 w 195"/>
                  <a:gd name="T79" fmla="*/ 0 h 903"/>
                  <a:gd name="T80" fmla="*/ 180 w 195"/>
                  <a:gd name="T81" fmla="*/ 0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95" h="903">
                    <a:moveTo>
                      <a:pt x="180" y="0"/>
                    </a:moveTo>
                    <a:lnTo>
                      <a:pt x="0" y="0"/>
                    </a:lnTo>
                    <a:lnTo>
                      <a:pt x="0" y="105"/>
                    </a:lnTo>
                    <a:lnTo>
                      <a:pt x="30" y="105"/>
                    </a:lnTo>
                    <a:lnTo>
                      <a:pt x="36" y="106"/>
                    </a:lnTo>
                    <a:lnTo>
                      <a:pt x="42" y="107"/>
                    </a:lnTo>
                    <a:lnTo>
                      <a:pt x="47" y="110"/>
                    </a:lnTo>
                    <a:lnTo>
                      <a:pt x="51" y="115"/>
                    </a:lnTo>
                    <a:lnTo>
                      <a:pt x="55" y="119"/>
                    </a:lnTo>
                    <a:lnTo>
                      <a:pt x="58" y="123"/>
                    </a:lnTo>
                    <a:lnTo>
                      <a:pt x="59" y="130"/>
                    </a:lnTo>
                    <a:lnTo>
                      <a:pt x="60" y="135"/>
                    </a:lnTo>
                    <a:lnTo>
                      <a:pt x="60" y="165"/>
                    </a:lnTo>
                    <a:lnTo>
                      <a:pt x="59" y="172"/>
                    </a:lnTo>
                    <a:lnTo>
                      <a:pt x="58" y="177"/>
                    </a:lnTo>
                    <a:lnTo>
                      <a:pt x="55" y="182"/>
                    </a:lnTo>
                    <a:lnTo>
                      <a:pt x="51" y="187"/>
                    </a:lnTo>
                    <a:lnTo>
                      <a:pt x="47" y="191"/>
                    </a:lnTo>
                    <a:lnTo>
                      <a:pt x="42" y="193"/>
                    </a:lnTo>
                    <a:lnTo>
                      <a:pt x="36" y="195"/>
                    </a:lnTo>
                    <a:lnTo>
                      <a:pt x="30" y="196"/>
                    </a:lnTo>
                    <a:lnTo>
                      <a:pt x="0" y="196"/>
                    </a:lnTo>
                    <a:lnTo>
                      <a:pt x="0" y="256"/>
                    </a:lnTo>
                    <a:lnTo>
                      <a:pt x="30" y="256"/>
                    </a:lnTo>
                    <a:lnTo>
                      <a:pt x="36" y="256"/>
                    </a:lnTo>
                    <a:lnTo>
                      <a:pt x="42" y="259"/>
                    </a:lnTo>
                    <a:lnTo>
                      <a:pt x="47" y="261"/>
                    </a:lnTo>
                    <a:lnTo>
                      <a:pt x="51" y="265"/>
                    </a:lnTo>
                    <a:lnTo>
                      <a:pt x="55" y="269"/>
                    </a:lnTo>
                    <a:lnTo>
                      <a:pt x="58" y="275"/>
                    </a:lnTo>
                    <a:lnTo>
                      <a:pt x="59" y="280"/>
                    </a:lnTo>
                    <a:lnTo>
                      <a:pt x="60" y="286"/>
                    </a:lnTo>
                    <a:lnTo>
                      <a:pt x="60" y="316"/>
                    </a:lnTo>
                    <a:lnTo>
                      <a:pt x="59" y="322"/>
                    </a:lnTo>
                    <a:lnTo>
                      <a:pt x="58" y="328"/>
                    </a:lnTo>
                    <a:lnTo>
                      <a:pt x="55" y="333"/>
                    </a:lnTo>
                    <a:lnTo>
                      <a:pt x="51" y="338"/>
                    </a:lnTo>
                    <a:lnTo>
                      <a:pt x="47" y="341"/>
                    </a:lnTo>
                    <a:lnTo>
                      <a:pt x="42" y="344"/>
                    </a:lnTo>
                    <a:lnTo>
                      <a:pt x="36" y="345"/>
                    </a:lnTo>
                    <a:lnTo>
                      <a:pt x="30" y="346"/>
                    </a:lnTo>
                    <a:lnTo>
                      <a:pt x="0" y="346"/>
                    </a:lnTo>
                    <a:lnTo>
                      <a:pt x="0" y="407"/>
                    </a:lnTo>
                    <a:lnTo>
                      <a:pt x="30" y="407"/>
                    </a:lnTo>
                    <a:lnTo>
                      <a:pt x="36" y="408"/>
                    </a:lnTo>
                    <a:lnTo>
                      <a:pt x="42" y="409"/>
                    </a:lnTo>
                    <a:lnTo>
                      <a:pt x="47" y="412"/>
                    </a:lnTo>
                    <a:lnTo>
                      <a:pt x="51" y="415"/>
                    </a:lnTo>
                    <a:lnTo>
                      <a:pt x="55" y="419"/>
                    </a:lnTo>
                    <a:lnTo>
                      <a:pt x="58" y="425"/>
                    </a:lnTo>
                    <a:lnTo>
                      <a:pt x="59" y="430"/>
                    </a:lnTo>
                    <a:lnTo>
                      <a:pt x="60" y="437"/>
                    </a:lnTo>
                    <a:lnTo>
                      <a:pt x="60" y="467"/>
                    </a:lnTo>
                    <a:lnTo>
                      <a:pt x="59" y="473"/>
                    </a:lnTo>
                    <a:lnTo>
                      <a:pt x="58" y="478"/>
                    </a:lnTo>
                    <a:lnTo>
                      <a:pt x="55" y="484"/>
                    </a:lnTo>
                    <a:lnTo>
                      <a:pt x="51" y="488"/>
                    </a:lnTo>
                    <a:lnTo>
                      <a:pt x="47" y="491"/>
                    </a:lnTo>
                    <a:lnTo>
                      <a:pt x="42" y="495"/>
                    </a:lnTo>
                    <a:lnTo>
                      <a:pt x="36" y="497"/>
                    </a:lnTo>
                    <a:lnTo>
                      <a:pt x="30" y="497"/>
                    </a:lnTo>
                    <a:lnTo>
                      <a:pt x="0" y="497"/>
                    </a:lnTo>
                    <a:lnTo>
                      <a:pt x="0" y="903"/>
                    </a:lnTo>
                    <a:lnTo>
                      <a:pt x="180" y="903"/>
                    </a:lnTo>
                    <a:lnTo>
                      <a:pt x="183" y="903"/>
                    </a:lnTo>
                    <a:lnTo>
                      <a:pt x="187" y="902"/>
                    </a:lnTo>
                    <a:lnTo>
                      <a:pt x="189" y="901"/>
                    </a:lnTo>
                    <a:lnTo>
                      <a:pt x="191" y="899"/>
                    </a:lnTo>
                    <a:lnTo>
                      <a:pt x="193" y="897"/>
                    </a:lnTo>
                    <a:lnTo>
                      <a:pt x="194" y="895"/>
                    </a:lnTo>
                    <a:lnTo>
                      <a:pt x="195" y="891"/>
                    </a:lnTo>
                    <a:lnTo>
                      <a:pt x="195" y="888"/>
                    </a:lnTo>
                    <a:lnTo>
                      <a:pt x="195" y="15"/>
                    </a:lnTo>
                    <a:lnTo>
                      <a:pt x="195" y="12"/>
                    </a:lnTo>
                    <a:lnTo>
                      <a:pt x="194" y="10"/>
                    </a:lnTo>
                    <a:lnTo>
                      <a:pt x="193" y="6"/>
                    </a:lnTo>
                    <a:lnTo>
                      <a:pt x="191" y="4"/>
                    </a:lnTo>
                    <a:lnTo>
                      <a:pt x="189" y="2"/>
                    </a:lnTo>
                    <a:lnTo>
                      <a:pt x="187" y="1"/>
                    </a:lnTo>
                    <a:lnTo>
                      <a:pt x="183" y="0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DFDE19F-41C9-FA4F-49CE-59CF493608A4}"/>
              </a:ext>
            </a:extLst>
          </p:cNvPr>
          <p:cNvGrpSpPr/>
          <p:nvPr/>
        </p:nvGrpSpPr>
        <p:grpSpPr>
          <a:xfrm>
            <a:off x="1685880" y="1527629"/>
            <a:ext cx="2520000" cy="4320000"/>
            <a:chOff x="1685880" y="1527629"/>
            <a:chExt cx="2520000" cy="4320000"/>
          </a:xfrm>
        </p:grpSpPr>
        <p:sp>
          <p:nvSpPr>
            <p:cNvPr id="2" name="Trapezoid 1">
              <a:extLst>
                <a:ext uri="{FF2B5EF4-FFF2-40B4-BE49-F238E27FC236}">
                  <a16:creationId xmlns:a16="http://schemas.microsoft.com/office/drawing/2014/main" id="{68768E18-2585-48E0-2B2A-74C593E36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785880" y="2427629"/>
              <a:ext cx="4320000" cy="2520000"/>
            </a:xfrm>
            <a:prstGeom prst="trapezoid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28FB2E-2316-F1C1-3A15-5BEC65BB9E0A}"/>
                </a:ext>
              </a:extLst>
            </p:cNvPr>
            <p:cNvSpPr/>
            <p:nvPr/>
          </p:nvSpPr>
          <p:spPr>
            <a:xfrm>
              <a:off x="2030992" y="2895697"/>
              <a:ext cx="1752042" cy="55399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b="1" u="sng" dirty="0">
                  <a:solidFill>
                    <a:schemeClr val="bg1"/>
                  </a:solidFill>
                </a:rPr>
                <a:t>Which area in NYC is safer?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A74D91F-CDAD-549F-F76A-9BAC3A420625}"/>
                </a:ext>
              </a:extLst>
            </p:cNvPr>
            <p:cNvSpPr/>
            <p:nvPr/>
          </p:nvSpPr>
          <p:spPr>
            <a:xfrm>
              <a:off x="2030006" y="3809456"/>
              <a:ext cx="1800000" cy="1198020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CA" sz="1400" b="1" dirty="0">
                  <a:solidFill>
                    <a:schemeClr val="bg1"/>
                  </a:solidFill>
                </a:rPr>
                <a:t>Analysis of the number of victims by </a:t>
              </a:r>
              <a:r>
                <a:rPr lang="en-CA" sz="1400" b="1" dirty="0" err="1">
                  <a:solidFill>
                    <a:schemeClr val="bg1"/>
                  </a:solidFill>
                </a:rPr>
                <a:t>Boros</a:t>
              </a:r>
              <a:r>
                <a:rPr lang="en-CA" sz="1400" b="1" dirty="0">
                  <a:solidFill>
                    <a:schemeClr val="bg1"/>
                  </a:solidFill>
                </a:rPr>
                <a:t>. Find a relatively safer place with fewer shootings occurring.</a:t>
              </a:r>
              <a:r>
                <a:rPr lang="en-US" sz="1400" b="1" dirty="0">
                  <a:solidFill>
                    <a:schemeClr val="bg1"/>
                  </a:solidFill>
                  <a:cs typeface="Segoe UI" panose="020B0502040204020203" pitchFamily="34" charset="0"/>
                </a:rPr>
                <a:t> </a:t>
              </a:r>
            </a:p>
          </p:txBody>
        </p:sp>
        <p:sp>
          <p:nvSpPr>
            <p:cNvPr id="34" name="Freeform 4665" descr="Icon of graph. ">
              <a:extLst>
                <a:ext uri="{FF2B5EF4-FFF2-40B4-BE49-F238E27FC236}">
                  <a16:creationId xmlns:a16="http://schemas.microsoft.com/office/drawing/2014/main" id="{5E8632ED-0BF2-08DD-21AB-3A3B9BA26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040" y="2401582"/>
              <a:ext cx="347679" cy="347679"/>
            </a:xfrm>
            <a:custGeom>
              <a:avLst/>
              <a:gdLst>
                <a:gd name="T0" fmla="*/ 761 w 904"/>
                <a:gd name="T1" fmla="*/ 213 h 903"/>
                <a:gd name="T2" fmla="*/ 754 w 904"/>
                <a:gd name="T3" fmla="*/ 225 h 903"/>
                <a:gd name="T4" fmla="*/ 576 w 904"/>
                <a:gd name="T5" fmla="*/ 277 h 903"/>
                <a:gd name="T6" fmla="*/ 498 w 904"/>
                <a:gd name="T7" fmla="*/ 298 h 903"/>
                <a:gd name="T8" fmla="*/ 431 w 904"/>
                <a:gd name="T9" fmla="*/ 329 h 903"/>
                <a:gd name="T10" fmla="*/ 578 w 904"/>
                <a:gd name="T11" fmla="*/ 170 h 903"/>
                <a:gd name="T12" fmla="*/ 618 w 904"/>
                <a:gd name="T13" fmla="*/ 180 h 903"/>
                <a:gd name="T14" fmla="*/ 661 w 904"/>
                <a:gd name="T15" fmla="*/ 169 h 903"/>
                <a:gd name="T16" fmla="*/ 693 w 904"/>
                <a:gd name="T17" fmla="*/ 141 h 903"/>
                <a:gd name="T18" fmla="*/ 707 w 904"/>
                <a:gd name="T19" fmla="*/ 99 h 903"/>
                <a:gd name="T20" fmla="*/ 701 w 904"/>
                <a:gd name="T21" fmla="*/ 55 h 903"/>
                <a:gd name="T22" fmla="*/ 676 w 904"/>
                <a:gd name="T23" fmla="*/ 20 h 903"/>
                <a:gd name="T24" fmla="*/ 636 w 904"/>
                <a:gd name="T25" fmla="*/ 2 h 903"/>
                <a:gd name="T26" fmla="*/ 591 w 904"/>
                <a:gd name="T27" fmla="*/ 4 h 903"/>
                <a:gd name="T28" fmla="*/ 554 w 904"/>
                <a:gd name="T29" fmla="*/ 25 h 903"/>
                <a:gd name="T30" fmla="*/ 531 w 904"/>
                <a:gd name="T31" fmla="*/ 63 h 903"/>
                <a:gd name="T32" fmla="*/ 532 w 904"/>
                <a:gd name="T33" fmla="*/ 118 h 903"/>
                <a:gd name="T34" fmla="*/ 369 w 904"/>
                <a:gd name="T35" fmla="*/ 289 h 903"/>
                <a:gd name="T36" fmla="*/ 325 w 904"/>
                <a:gd name="T37" fmla="*/ 289 h 903"/>
                <a:gd name="T38" fmla="*/ 294 w 904"/>
                <a:gd name="T39" fmla="*/ 308 h 903"/>
                <a:gd name="T40" fmla="*/ 275 w 904"/>
                <a:gd name="T41" fmla="*/ 338 h 903"/>
                <a:gd name="T42" fmla="*/ 275 w 904"/>
                <a:gd name="T43" fmla="*/ 383 h 903"/>
                <a:gd name="T44" fmla="*/ 113 w 904"/>
                <a:gd name="T45" fmla="*/ 545 h 903"/>
                <a:gd name="T46" fmla="*/ 64 w 904"/>
                <a:gd name="T47" fmla="*/ 546 h 903"/>
                <a:gd name="T48" fmla="*/ 26 w 904"/>
                <a:gd name="T49" fmla="*/ 568 h 903"/>
                <a:gd name="T50" fmla="*/ 5 w 904"/>
                <a:gd name="T51" fmla="*/ 605 h 903"/>
                <a:gd name="T52" fmla="*/ 3 w 904"/>
                <a:gd name="T53" fmla="*/ 650 h 903"/>
                <a:gd name="T54" fmla="*/ 21 w 904"/>
                <a:gd name="T55" fmla="*/ 690 h 903"/>
                <a:gd name="T56" fmla="*/ 56 w 904"/>
                <a:gd name="T57" fmla="*/ 716 h 903"/>
                <a:gd name="T58" fmla="*/ 100 w 904"/>
                <a:gd name="T59" fmla="*/ 722 h 903"/>
                <a:gd name="T60" fmla="*/ 142 w 904"/>
                <a:gd name="T61" fmla="*/ 706 h 903"/>
                <a:gd name="T62" fmla="*/ 170 w 904"/>
                <a:gd name="T63" fmla="*/ 675 h 903"/>
                <a:gd name="T64" fmla="*/ 181 w 904"/>
                <a:gd name="T65" fmla="*/ 632 h 903"/>
                <a:gd name="T66" fmla="*/ 171 w 904"/>
                <a:gd name="T67" fmla="*/ 591 h 903"/>
                <a:gd name="T68" fmla="*/ 316 w 904"/>
                <a:gd name="T69" fmla="*/ 430 h 903"/>
                <a:gd name="T70" fmla="*/ 286 w 904"/>
                <a:gd name="T71" fmla="*/ 538 h 903"/>
                <a:gd name="T72" fmla="*/ 271 w 904"/>
                <a:gd name="T73" fmla="*/ 753 h 903"/>
                <a:gd name="T74" fmla="*/ 216 w 904"/>
                <a:gd name="T75" fmla="*/ 757 h 903"/>
                <a:gd name="T76" fmla="*/ 212 w 904"/>
                <a:gd name="T77" fmla="*/ 888 h 903"/>
                <a:gd name="T78" fmla="*/ 218 w 904"/>
                <a:gd name="T79" fmla="*/ 901 h 903"/>
                <a:gd name="T80" fmla="*/ 349 w 904"/>
                <a:gd name="T81" fmla="*/ 903 h 903"/>
                <a:gd name="T82" fmla="*/ 361 w 904"/>
                <a:gd name="T83" fmla="*/ 894 h 903"/>
                <a:gd name="T84" fmla="*/ 361 w 904"/>
                <a:gd name="T85" fmla="*/ 762 h 903"/>
                <a:gd name="T86" fmla="*/ 349 w 904"/>
                <a:gd name="T87" fmla="*/ 753 h 903"/>
                <a:gd name="T88" fmla="*/ 305 w 904"/>
                <a:gd name="T89" fmla="*/ 597 h 903"/>
                <a:gd name="T90" fmla="*/ 343 w 904"/>
                <a:gd name="T91" fmla="*/ 469 h 903"/>
                <a:gd name="T92" fmla="*/ 383 w 904"/>
                <a:gd name="T93" fmla="*/ 426 h 903"/>
                <a:gd name="T94" fmla="*/ 418 w 904"/>
                <a:gd name="T95" fmla="*/ 383 h 903"/>
                <a:gd name="T96" fmla="*/ 471 w 904"/>
                <a:gd name="T97" fmla="*/ 342 h 903"/>
                <a:gd name="T98" fmla="*/ 544 w 904"/>
                <a:gd name="T99" fmla="*/ 315 h 903"/>
                <a:gd name="T100" fmla="*/ 627 w 904"/>
                <a:gd name="T101" fmla="*/ 302 h 903"/>
                <a:gd name="T102" fmla="*/ 754 w 904"/>
                <a:gd name="T103" fmla="*/ 348 h 903"/>
                <a:gd name="T104" fmla="*/ 763 w 904"/>
                <a:gd name="T105" fmla="*/ 360 h 903"/>
                <a:gd name="T106" fmla="*/ 895 w 904"/>
                <a:gd name="T107" fmla="*/ 360 h 903"/>
                <a:gd name="T108" fmla="*/ 904 w 904"/>
                <a:gd name="T109" fmla="*/ 348 h 903"/>
                <a:gd name="T110" fmla="*/ 902 w 904"/>
                <a:gd name="T111" fmla="*/ 217 h 903"/>
                <a:gd name="T112" fmla="*/ 889 w 904"/>
                <a:gd name="T113" fmla="*/ 211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4" h="903">
                  <a:moveTo>
                    <a:pt x="889" y="211"/>
                  </a:moveTo>
                  <a:lnTo>
                    <a:pt x="768" y="211"/>
                  </a:lnTo>
                  <a:lnTo>
                    <a:pt x="765" y="211"/>
                  </a:lnTo>
                  <a:lnTo>
                    <a:pt x="763" y="212"/>
                  </a:lnTo>
                  <a:lnTo>
                    <a:pt x="761" y="213"/>
                  </a:lnTo>
                  <a:lnTo>
                    <a:pt x="758" y="215"/>
                  </a:lnTo>
                  <a:lnTo>
                    <a:pt x="756" y="217"/>
                  </a:lnTo>
                  <a:lnTo>
                    <a:pt x="755" y="220"/>
                  </a:lnTo>
                  <a:lnTo>
                    <a:pt x="754" y="222"/>
                  </a:lnTo>
                  <a:lnTo>
                    <a:pt x="754" y="225"/>
                  </a:lnTo>
                  <a:lnTo>
                    <a:pt x="754" y="271"/>
                  </a:lnTo>
                  <a:lnTo>
                    <a:pt x="663" y="271"/>
                  </a:lnTo>
                  <a:lnTo>
                    <a:pt x="627" y="272"/>
                  </a:lnTo>
                  <a:lnTo>
                    <a:pt x="593" y="275"/>
                  </a:lnTo>
                  <a:lnTo>
                    <a:pt x="576" y="277"/>
                  </a:lnTo>
                  <a:lnTo>
                    <a:pt x="561" y="281"/>
                  </a:lnTo>
                  <a:lnTo>
                    <a:pt x="545" y="284"/>
                  </a:lnTo>
                  <a:lnTo>
                    <a:pt x="529" y="287"/>
                  </a:lnTo>
                  <a:lnTo>
                    <a:pt x="513" y="292"/>
                  </a:lnTo>
                  <a:lnTo>
                    <a:pt x="498" y="298"/>
                  </a:lnTo>
                  <a:lnTo>
                    <a:pt x="484" y="302"/>
                  </a:lnTo>
                  <a:lnTo>
                    <a:pt x="470" y="309"/>
                  </a:lnTo>
                  <a:lnTo>
                    <a:pt x="457" y="315"/>
                  </a:lnTo>
                  <a:lnTo>
                    <a:pt x="443" y="323"/>
                  </a:lnTo>
                  <a:lnTo>
                    <a:pt x="431" y="329"/>
                  </a:lnTo>
                  <a:lnTo>
                    <a:pt x="418" y="337"/>
                  </a:lnTo>
                  <a:lnTo>
                    <a:pt x="415" y="328"/>
                  </a:lnTo>
                  <a:lnTo>
                    <a:pt x="409" y="319"/>
                  </a:lnTo>
                  <a:lnTo>
                    <a:pt x="565" y="163"/>
                  </a:lnTo>
                  <a:lnTo>
                    <a:pt x="578" y="170"/>
                  </a:lnTo>
                  <a:lnTo>
                    <a:pt x="590" y="176"/>
                  </a:lnTo>
                  <a:lnTo>
                    <a:pt x="597" y="178"/>
                  </a:lnTo>
                  <a:lnTo>
                    <a:pt x="604" y="179"/>
                  </a:lnTo>
                  <a:lnTo>
                    <a:pt x="610" y="180"/>
                  </a:lnTo>
                  <a:lnTo>
                    <a:pt x="618" y="180"/>
                  </a:lnTo>
                  <a:lnTo>
                    <a:pt x="627" y="180"/>
                  </a:lnTo>
                  <a:lnTo>
                    <a:pt x="636" y="178"/>
                  </a:lnTo>
                  <a:lnTo>
                    <a:pt x="644" y="176"/>
                  </a:lnTo>
                  <a:lnTo>
                    <a:pt x="653" y="173"/>
                  </a:lnTo>
                  <a:lnTo>
                    <a:pt x="661" y="169"/>
                  </a:lnTo>
                  <a:lnTo>
                    <a:pt x="668" y="164"/>
                  </a:lnTo>
                  <a:lnTo>
                    <a:pt x="676" y="160"/>
                  </a:lnTo>
                  <a:lnTo>
                    <a:pt x="681" y="154"/>
                  </a:lnTo>
                  <a:lnTo>
                    <a:pt x="687" y="147"/>
                  </a:lnTo>
                  <a:lnTo>
                    <a:pt x="693" y="141"/>
                  </a:lnTo>
                  <a:lnTo>
                    <a:pt x="697" y="133"/>
                  </a:lnTo>
                  <a:lnTo>
                    <a:pt x="701" y="125"/>
                  </a:lnTo>
                  <a:lnTo>
                    <a:pt x="704" y="117"/>
                  </a:lnTo>
                  <a:lnTo>
                    <a:pt x="706" y="108"/>
                  </a:lnTo>
                  <a:lnTo>
                    <a:pt x="707" y="99"/>
                  </a:lnTo>
                  <a:lnTo>
                    <a:pt x="709" y="90"/>
                  </a:lnTo>
                  <a:lnTo>
                    <a:pt x="707" y="81"/>
                  </a:lnTo>
                  <a:lnTo>
                    <a:pt x="706" y="72"/>
                  </a:lnTo>
                  <a:lnTo>
                    <a:pt x="704" y="63"/>
                  </a:lnTo>
                  <a:lnTo>
                    <a:pt x="701" y="55"/>
                  </a:lnTo>
                  <a:lnTo>
                    <a:pt x="697" y="47"/>
                  </a:lnTo>
                  <a:lnTo>
                    <a:pt x="693" y="39"/>
                  </a:lnTo>
                  <a:lnTo>
                    <a:pt x="687" y="32"/>
                  </a:lnTo>
                  <a:lnTo>
                    <a:pt x="681" y="25"/>
                  </a:lnTo>
                  <a:lnTo>
                    <a:pt x="676" y="20"/>
                  </a:lnTo>
                  <a:lnTo>
                    <a:pt x="668" y="15"/>
                  </a:lnTo>
                  <a:lnTo>
                    <a:pt x="661" y="11"/>
                  </a:lnTo>
                  <a:lnTo>
                    <a:pt x="653" y="6"/>
                  </a:lnTo>
                  <a:lnTo>
                    <a:pt x="644" y="4"/>
                  </a:lnTo>
                  <a:lnTo>
                    <a:pt x="636" y="2"/>
                  </a:lnTo>
                  <a:lnTo>
                    <a:pt x="627" y="0"/>
                  </a:lnTo>
                  <a:lnTo>
                    <a:pt x="618" y="0"/>
                  </a:lnTo>
                  <a:lnTo>
                    <a:pt x="609" y="0"/>
                  </a:lnTo>
                  <a:lnTo>
                    <a:pt x="600" y="2"/>
                  </a:lnTo>
                  <a:lnTo>
                    <a:pt x="591" y="4"/>
                  </a:lnTo>
                  <a:lnTo>
                    <a:pt x="583" y="6"/>
                  </a:lnTo>
                  <a:lnTo>
                    <a:pt x="575" y="11"/>
                  </a:lnTo>
                  <a:lnTo>
                    <a:pt x="567" y="15"/>
                  </a:lnTo>
                  <a:lnTo>
                    <a:pt x="561" y="20"/>
                  </a:lnTo>
                  <a:lnTo>
                    <a:pt x="554" y="25"/>
                  </a:lnTo>
                  <a:lnTo>
                    <a:pt x="548" y="32"/>
                  </a:lnTo>
                  <a:lnTo>
                    <a:pt x="543" y="39"/>
                  </a:lnTo>
                  <a:lnTo>
                    <a:pt x="538" y="47"/>
                  </a:lnTo>
                  <a:lnTo>
                    <a:pt x="535" y="55"/>
                  </a:lnTo>
                  <a:lnTo>
                    <a:pt x="531" y="63"/>
                  </a:lnTo>
                  <a:lnTo>
                    <a:pt x="529" y="72"/>
                  </a:lnTo>
                  <a:lnTo>
                    <a:pt x="528" y="81"/>
                  </a:lnTo>
                  <a:lnTo>
                    <a:pt x="528" y="90"/>
                  </a:lnTo>
                  <a:lnTo>
                    <a:pt x="529" y="105"/>
                  </a:lnTo>
                  <a:lnTo>
                    <a:pt x="532" y="118"/>
                  </a:lnTo>
                  <a:lnTo>
                    <a:pt x="537" y="131"/>
                  </a:lnTo>
                  <a:lnTo>
                    <a:pt x="545" y="142"/>
                  </a:lnTo>
                  <a:lnTo>
                    <a:pt x="388" y="298"/>
                  </a:lnTo>
                  <a:lnTo>
                    <a:pt x="379" y="293"/>
                  </a:lnTo>
                  <a:lnTo>
                    <a:pt x="369" y="289"/>
                  </a:lnTo>
                  <a:lnTo>
                    <a:pt x="358" y="286"/>
                  </a:lnTo>
                  <a:lnTo>
                    <a:pt x="347" y="285"/>
                  </a:lnTo>
                  <a:lnTo>
                    <a:pt x="339" y="286"/>
                  </a:lnTo>
                  <a:lnTo>
                    <a:pt x="331" y="287"/>
                  </a:lnTo>
                  <a:lnTo>
                    <a:pt x="325" y="289"/>
                  </a:lnTo>
                  <a:lnTo>
                    <a:pt x="318" y="292"/>
                  </a:lnTo>
                  <a:lnTo>
                    <a:pt x="311" y="294"/>
                  </a:lnTo>
                  <a:lnTo>
                    <a:pt x="304" y="299"/>
                  </a:lnTo>
                  <a:lnTo>
                    <a:pt x="299" y="303"/>
                  </a:lnTo>
                  <a:lnTo>
                    <a:pt x="294" y="308"/>
                  </a:lnTo>
                  <a:lnTo>
                    <a:pt x="288" y="313"/>
                  </a:lnTo>
                  <a:lnTo>
                    <a:pt x="284" y="319"/>
                  </a:lnTo>
                  <a:lnTo>
                    <a:pt x="281" y="325"/>
                  </a:lnTo>
                  <a:lnTo>
                    <a:pt x="277" y="332"/>
                  </a:lnTo>
                  <a:lnTo>
                    <a:pt x="275" y="338"/>
                  </a:lnTo>
                  <a:lnTo>
                    <a:pt x="273" y="346"/>
                  </a:lnTo>
                  <a:lnTo>
                    <a:pt x="271" y="353"/>
                  </a:lnTo>
                  <a:lnTo>
                    <a:pt x="271" y="361"/>
                  </a:lnTo>
                  <a:lnTo>
                    <a:pt x="273" y="372"/>
                  </a:lnTo>
                  <a:lnTo>
                    <a:pt x="275" y="383"/>
                  </a:lnTo>
                  <a:lnTo>
                    <a:pt x="278" y="393"/>
                  </a:lnTo>
                  <a:lnTo>
                    <a:pt x="284" y="403"/>
                  </a:lnTo>
                  <a:lnTo>
                    <a:pt x="134" y="553"/>
                  </a:lnTo>
                  <a:lnTo>
                    <a:pt x="124" y="547"/>
                  </a:lnTo>
                  <a:lnTo>
                    <a:pt x="113" y="545"/>
                  </a:lnTo>
                  <a:lnTo>
                    <a:pt x="102" y="543"/>
                  </a:lnTo>
                  <a:lnTo>
                    <a:pt x="91" y="542"/>
                  </a:lnTo>
                  <a:lnTo>
                    <a:pt x="82" y="542"/>
                  </a:lnTo>
                  <a:lnTo>
                    <a:pt x="73" y="544"/>
                  </a:lnTo>
                  <a:lnTo>
                    <a:pt x="64" y="546"/>
                  </a:lnTo>
                  <a:lnTo>
                    <a:pt x="56" y="548"/>
                  </a:lnTo>
                  <a:lnTo>
                    <a:pt x="48" y="553"/>
                  </a:lnTo>
                  <a:lnTo>
                    <a:pt x="40" y="557"/>
                  </a:lnTo>
                  <a:lnTo>
                    <a:pt x="33" y="562"/>
                  </a:lnTo>
                  <a:lnTo>
                    <a:pt x="26" y="568"/>
                  </a:lnTo>
                  <a:lnTo>
                    <a:pt x="21" y="574"/>
                  </a:lnTo>
                  <a:lnTo>
                    <a:pt x="16" y="581"/>
                  </a:lnTo>
                  <a:lnTo>
                    <a:pt x="12" y="589"/>
                  </a:lnTo>
                  <a:lnTo>
                    <a:pt x="7" y="597"/>
                  </a:lnTo>
                  <a:lnTo>
                    <a:pt x="5" y="605"/>
                  </a:lnTo>
                  <a:lnTo>
                    <a:pt x="3" y="614"/>
                  </a:lnTo>
                  <a:lnTo>
                    <a:pt x="0" y="623"/>
                  </a:lnTo>
                  <a:lnTo>
                    <a:pt x="0" y="632"/>
                  </a:lnTo>
                  <a:lnTo>
                    <a:pt x="0" y="641"/>
                  </a:lnTo>
                  <a:lnTo>
                    <a:pt x="3" y="650"/>
                  </a:lnTo>
                  <a:lnTo>
                    <a:pt x="5" y="659"/>
                  </a:lnTo>
                  <a:lnTo>
                    <a:pt x="7" y="667"/>
                  </a:lnTo>
                  <a:lnTo>
                    <a:pt x="12" y="675"/>
                  </a:lnTo>
                  <a:lnTo>
                    <a:pt x="16" y="683"/>
                  </a:lnTo>
                  <a:lnTo>
                    <a:pt x="21" y="690"/>
                  </a:lnTo>
                  <a:lnTo>
                    <a:pt x="26" y="696"/>
                  </a:lnTo>
                  <a:lnTo>
                    <a:pt x="33" y="702"/>
                  </a:lnTo>
                  <a:lnTo>
                    <a:pt x="40" y="706"/>
                  </a:lnTo>
                  <a:lnTo>
                    <a:pt x="48" y="711"/>
                  </a:lnTo>
                  <a:lnTo>
                    <a:pt x="56" y="716"/>
                  </a:lnTo>
                  <a:lnTo>
                    <a:pt x="64" y="718"/>
                  </a:lnTo>
                  <a:lnTo>
                    <a:pt x="73" y="720"/>
                  </a:lnTo>
                  <a:lnTo>
                    <a:pt x="82" y="722"/>
                  </a:lnTo>
                  <a:lnTo>
                    <a:pt x="91" y="722"/>
                  </a:lnTo>
                  <a:lnTo>
                    <a:pt x="100" y="722"/>
                  </a:lnTo>
                  <a:lnTo>
                    <a:pt x="109" y="720"/>
                  </a:lnTo>
                  <a:lnTo>
                    <a:pt x="118" y="718"/>
                  </a:lnTo>
                  <a:lnTo>
                    <a:pt x="126" y="716"/>
                  </a:lnTo>
                  <a:lnTo>
                    <a:pt x="134" y="711"/>
                  </a:lnTo>
                  <a:lnTo>
                    <a:pt x="142" y="706"/>
                  </a:lnTo>
                  <a:lnTo>
                    <a:pt x="148" y="702"/>
                  </a:lnTo>
                  <a:lnTo>
                    <a:pt x="155" y="696"/>
                  </a:lnTo>
                  <a:lnTo>
                    <a:pt x="161" y="690"/>
                  </a:lnTo>
                  <a:lnTo>
                    <a:pt x="165" y="683"/>
                  </a:lnTo>
                  <a:lnTo>
                    <a:pt x="170" y="675"/>
                  </a:lnTo>
                  <a:lnTo>
                    <a:pt x="174" y="667"/>
                  </a:lnTo>
                  <a:lnTo>
                    <a:pt x="177" y="659"/>
                  </a:lnTo>
                  <a:lnTo>
                    <a:pt x="179" y="650"/>
                  </a:lnTo>
                  <a:lnTo>
                    <a:pt x="181" y="641"/>
                  </a:lnTo>
                  <a:lnTo>
                    <a:pt x="181" y="632"/>
                  </a:lnTo>
                  <a:lnTo>
                    <a:pt x="181" y="623"/>
                  </a:lnTo>
                  <a:lnTo>
                    <a:pt x="180" y="615"/>
                  </a:lnTo>
                  <a:lnTo>
                    <a:pt x="178" y="607"/>
                  </a:lnTo>
                  <a:lnTo>
                    <a:pt x="174" y="599"/>
                  </a:lnTo>
                  <a:lnTo>
                    <a:pt x="171" y="591"/>
                  </a:lnTo>
                  <a:lnTo>
                    <a:pt x="168" y="585"/>
                  </a:lnTo>
                  <a:lnTo>
                    <a:pt x="163" y="578"/>
                  </a:lnTo>
                  <a:lnTo>
                    <a:pt x="157" y="571"/>
                  </a:lnTo>
                  <a:lnTo>
                    <a:pt x="305" y="424"/>
                  </a:lnTo>
                  <a:lnTo>
                    <a:pt x="316" y="430"/>
                  </a:lnTo>
                  <a:lnTo>
                    <a:pt x="328" y="433"/>
                  </a:lnTo>
                  <a:lnTo>
                    <a:pt x="314" y="457"/>
                  </a:lnTo>
                  <a:lnTo>
                    <a:pt x="303" y="483"/>
                  </a:lnTo>
                  <a:lnTo>
                    <a:pt x="294" y="510"/>
                  </a:lnTo>
                  <a:lnTo>
                    <a:pt x="286" y="538"/>
                  </a:lnTo>
                  <a:lnTo>
                    <a:pt x="279" y="568"/>
                  </a:lnTo>
                  <a:lnTo>
                    <a:pt x="275" y="598"/>
                  </a:lnTo>
                  <a:lnTo>
                    <a:pt x="273" y="630"/>
                  </a:lnTo>
                  <a:lnTo>
                    <a:pt x="271" y="662"/>
                  </a:lnTo>
                  <a:lnTo>
                    <a:pt x="271" y="753"/>
                  </a:lnTo>
                  <a:lnTo>
                    <a:pt x="226" y="753"/>
                  </a:lnTo>
                  <a:lnTo>
                    <a:pt x="223" y="753"/>
                  </a:lnTo>
                  <a:lnTo>
                    <a:pt x="221" y="754"/>
                  </a:lnTo>
                  <a:lnTo>
                    <a:pt x="218" y="755"/>
                  </a:lnTo>
                  <a:lnTo>
                    <a:pt x="216" y="757"/>
                  </a:lnTo>
                  <a:lnTo>
                    <a:pt x="214" y="760"/>
                  </a:lnTo>
                  <a:lnTo>
                    <a:pt x="213" y="762"/>
                  </a:lnTo>
                  <a:lnTo>
                    <a:pt x="212" y="764"/>
                  </a:lnTo>
                  <a:lnTo>
                    <a:pt x="212" y="767"/>
                  </a:lnTo>
                  <a:lnTo>
                    <a:pt x="212" y="888"/>
                  </a:lnTo>
                  <a:lnTo>
                    <a:pt x="212" y="891"/>
                  </a:lnTo>
                  <a:lnTo>
                    <a:pt x="213" y="894"/>
                  </a:lnTo>
                  <a:lnTo>
                    <a:pt x="214" y="896"/>
                  </a:lnTo>
                  <a:lnTo>
                    <a:pt x="216" y="898"/>
                  </a:lnTo>
                  <a:lnTo>
                    <a:pt x="218" y="901"/>
                  </a:lnTo>
                  <a:lnTo>
                    <a:pt x="221" y="902"/>
                  </a:lnTo>
                  <a:lnTo>
                    <a:pt x="223" y="903"/>
                  </a:lnTo>
                  <a:lnTo>
                    <a:pt x="226" y="903"/>
                  </a:lnTo>
                  <a:lnTo>
                    <a:pt x="347" y="903"/>
                  </a:lnTo>
                  <a:lnTo>
                    <a:pt x="349" y="903"/>
                  </a:lnTo>
                  <a:lnTo>
                    <a:pt x="353" y="902"/>
                  </a:lnTo>
                  <a:lnTo>
                    <a:pt x="355" y="901"/>
                  </a:lnTo>
                  <a:lnTo>
                    <a:pt x="357" y="898"/>
                  </a:lnTo>
                  <a:lnTo>
                    <a:pt x="360" y="896"/>
                  </a:lnTo>
                  <a:lnTo>
                    <a:pt x="361" y="894"/>
                  </a:lnTo>
                  <a:lnTo>
                    <a:pt x="362" y="891"/>
                  </a:lnTo>
                  <a:lnTo>
                    <a:pt x="362" y="888"/>
                  </a:lnTo>
                  <a:lnTo>
                    <a:pt x="362" y="767"/>
                  </a:lnTo>
                  <a:lnTo>
                    <a:pt x="362" y="764"/>
                  </a:lnTo>
                  <a:lnTo>
                    <a:pt x="361" y="762"/>
                  </a:lnTo>
                  <a:lnTo>
                    <a:pt x="360" y="760"/>
                  </a:lnTo>
                  <a:lnTo>
                    <a:pt x="357" y="757"/>
                  </a:lnTo>
                  <a:lnTo>
                    <a:pt x="355" y="755"/>
                  </a:lnTo>
                  <a:lnTo>
                    <a:pt x="353" y="754"/>
                  </a:lnTo>
                  <a:lnTo>
                    <a:pt x="349" y="753"/>
                  </a:lnTo>
                  <a:lnTo>
                    <a:pt x="347" y="753"/>
                  </a:lnTo>
                  <a:lnTo>
                    <a:pt x="302" y="753"/>
                  </a:lnTo>
                  <a:lnTo>
                    <a:pt x="302" y="662"/>
                  </a:lnTo>
                  <a:lnTo>
                    <a:pt x="303" y="629"/>
                  </a:lnTo>
                  <a:lnTo>
                    <a:pt x="305" y="597"/>
                  </a:lnTo>
                  <a:lnTo>
                    <a:pt x="310" y="566"/>
                  </a:lnTo>
                  <a:lnTo>
                    <a:pt x="317" y="537"/>
                  </a:lnTo>
                  <a:lnTo>
                    <a:pt x="326" y="509"/>
                  </a:lnTo>
                  <a:lnTo>
                    <a:pt x="336" y="482"/>
                  </a:lnTo>
                  <a:lnTo>
                    <a:pt x="343" y="469"/>
                  </a:lnTo>
                  <a:lnTo>
                    <a:pt x="348" y="457"/>
                  </a:lnTo>
                  <a:lnTo>
                    <a:pt x="355" y="446"/>
                  </a:lnTo>
                  <a:lnTo>
                    <a:pt x="363" y="434"/>
                  </a:lnTo>
                  <a:lnTo>
                    <a:pt x="373" y="431"/>
                  </a:lnTo>
                  <a:lnTo>
                    <a:pt x="383" y="426"/>
                  </a:lnTo>
                  <a:lnTo>
                    <a:pt x="393" y="420"/>
                  </a:lnTo>
                  <a:lnTo>
                    <a:pt x="401" y="413"/>
                  </a:lnTo>
                  <a:lnTo>
                    <a:pt x="408" y="404"/>
                  </a:lnTo>
                  <a:lnTo>
                    <a:pt x="414" y="395"/>
                  </a:lnTo>
                  <a:lnTo>
                    <a:pt x="418" y="383"/>
                  </a:lnTo>
                  <a:lnTo>
                    <a:pt x="421" y="372"/>
                  </a:lnTo>
                  <a:lnTo>
                    <a:pt x="433" y="364"/>
                  </a:lnTo>
                  <a:lnTo>
                    <a:pt x="445" y="356"/>
                  </a:lnTo>
                  <a:lnTo>
                    <a:pt x="458" y="348"/>
                  </a:lnTo>
                  <a:lnTo>
                    <a:pt x="471" y="342"/>
                  </a:lnTo>
                  <a:lnTo>
                    <a:pt x="485" y="335"/>
                  </a:lnTo>
                  <a:lnTo>
                    <a:pt x="498" y="329"/>
                  </a:lnTo>
                  <a:lnTo>
                    <a:pt x="513" y="324"/>
                  </a:lnTo>
                  <a:lnTo>
                    <a:pt x="529" y="319"/>
                  </a:lnTo>
                  <a:lnTo>
                    <a:pt x="544" y="315"/>
                  </a:lnTo>
                  <a:lnTo>
                    <a:pt x="559" y="311"/>
                  </a:lnTo>
                  <a:lnTo>
                    <a:pt x="576" y="308"/>
                  </a:lnTo>
                  <a:lnTo>
                    <a:pt x="593" y="306"/>
                  </a:lnTo>
                  <a:lnTo>
                    <a:pt x="610" y="303"/>
                  </a:lnTo>
                  <a:lnTo>
                    <a:pt x="627" y="302"/>
                  </a:lnTo>
                  <a:lnTo>
                    <a:pt x="645" y="301"/>
                  </a:lnTo>
                  <a:lnTo>
                    <a:pt x="663" y="301"/>
                  </a:lnTo>
                  <a:lnTo>
                    <a:pt x="754" y="301"/>
                  </a:lnTo>
                  <a:lnTo>
                    <a:pt x="754" y="346"/>
                  </a:lnTo>
                  <a:lnTo>
                    <a:pt x="754" y="348"/>
                  </a:lnTo>
                  <a:lnTo>
                    <a:pt x="755" y="352"/>
                  </a:lnTo>
                  <a:lnTo>
                    <a:pt x="756" y="354"/>
                  </a:lnTo>
                  <a:lnTo>
                    <a:pt x="758" y="356"/>
                  </a:lnTo>
                  <a:lnTo>
                    <a:pt x="761" y="359"/>
                  </a:lnTo>
                  <a:lnTo>
                    <a:pt x="763" y="360"/>
                  </a:lnTo>
                  <a:lnTo>
                    <a:pt x="765" y="361"/>
                  </a:lnTo>
                  <a:lnTo>
                    <a:pt x="768" y="361"/>
                  </a:lnTo>
                  <a:lnTo>
                    <a:pt x="889" y="361"/>
                  </a:lnTo>
                  <a:lnTo>
                    <a:pt x="892" y="361"/>
                  </a:lnTo>
                  <a:lnTo>
                    <a:pt x="895" y="360"/>
                  </a:lnTo>
                  <a:lnTo>
                    <a:pt x="897" y="359"/>
                  </a:lnTo>
                  <a:lnTo>
                    <a:pt x="899" y="356"/>
                  </a:lnTo>
                  <a:lnTo>
                    <a:pt x="902" y="354"/>
                  </a:lnTo>
                  <a:lnTo>
                    <a:pt x="903" y="352"/>
                  </a:lnTo>
                  <a:lnTo>
                    <a:pt x="904" y="348"/>
                  </a:lnTo>
                  <a:lnTo>
                    <a:pt x="904" y="346"/>
                  </a:lnTo>
                  <a:lnTo>
                    <a:pt x="904" y="225"/>
                  </a:lnTo>
                  <a:lnTo>
                    <a:pt x="904" y="222"/>
                  </a:lnTo>
                  <a:lnTo>
                    <a:pt x="903" y="220"/>
                  </a:lnTo>
                  <a:lnTo>
                    <a:pt x="902" y="217"/>
                  </a:lnTo>
                  <a:lnTo>
                    <a:pt x="899" y="215"/>
                  </a:lnTo>
                  <a:lnTo>
                    <a:pt x="897" y="213"/>
                  </a:lnTo>
                  <a:lnTo>
                    <a:pt x="895" y="212"/>
                  </a:lnTo>
                  <a:lnTo>
                    <a:pt x="892" y="211"/>
                  </a:lnTo>
                  <a:lnTo>
                    <a:pt x="889" y="2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120756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629432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90744" y="406010"/>
            <a:ext cx="11734800" cy="9971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 case 1</a:t>
            </a:r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29432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1F4C587-C1A5-0468-746B-5449D9972235}"/>
              </a:ext>
            </a:extLst>
          </p:cNvPr>
          <p:cNvSpPr/>
          <p:nvPr/>
        </p:nvSpPr>
        <p:spPr>
          <a:xfrm>
            <a:off x="7387432" y="1667322"/>
            <a:ext cx="4268298" cy="217937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Total number of victims reached its minimum in 2017, 2018, and 2019.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Brooklyn has the most number of victims, followed by Bronx.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Staten Island has the least total victims from 2006-2021.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Manhattan and Queens </a:t>
            </a:r>
            <a:r>
              <a:rPr lang="en-CA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Boros</a:t>
            </a:r>
            <a:r>
              <a:rPr lang="en-C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have a relatively close number of total victims for each of them, with Queens slightly higher than Manhattan.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97C8D2-2A03-0680-A959-D34DA65DFE96}"/>
              </a:ext>
            </a:extLst>
          </p:cNvPr>
          <p:cNvSpPr/>
          <p:nvPr/>
        </p:nvSpPr>
        <p:spPr>
          <a:xfrm>
            <a:off x="7510463" y="4498253"/>
            <a:ext cx="4268298" cy="2301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C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would suggest avoiding the area of Brooklyn and Bronx.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502DD71-FE6D-8832-E3A7-E62A4D787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77" y="1513706"/>
            <a:ext cx="6819969" cy="4714862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0D0EC138-67D8-108D-0F71-A1478E249D31}"/>
              </a:ext>
            </a:extLst>
          </p:cNvPr>
          <p:cNvGrpSpPr/>
          <p:nvPr/>
        </p:nvGrpSpPr>
        <p:grpSpPr>
          <a:xfrm>
            <a:off x="8217523" y="1240364"/>
            <a:ext cx="1685823" cy="369332"/>
            <a:chOff x="8217523" y="1240364"/>
            <a:chExt cx="1685823" cy="369332"/>
          </a:xfrm>
        </p:grpSpPr>
        <p:sp>
          <p:nvSpPr>
            <p:cNvPr id="24" name="Freeform 931" descr="Icon of line chart.">
              <a:extLst>
                <a:ext uri="{FF2B5EF4-FFF2-40B4-BE49-F238E27FC236}">
                  <a16:creationId xmlns:a16="http://schemas.microsoft.com/office/drawing/2014/main" id="{D5155CDE-7B1D-E267-7933-183BAE8CD3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7523" y="1282155"/>
              <a:ext cx="219075" cy="285750"/>
            </a:xfrm>
            <a:custGeom>
              <a:avLst/>
              <a:gdLst>
                <a:gd name="T0" fmla="*/ 348 w 553"/>
                <a:gd name="T1" fmla="*/ 11 h 722"/>
                <a:gd name="T2" fmla="*/ 348 w 553"/>
                <a:gd name="T3" fmla="*/ 204 h 722"/>
                <a:gd name="T4" fmla="*/ 108 w 553"/>
                <a:gd name="T5" fmla="*/ 602 h 722"/>
                <a:gd name="T6" fmla="*/ 99 w 553"/>
                <a:gd name="T7" fmla="*/ 599 h 722"/>
                <a:gd name="T8" fmla="*/ 95 w 553"/>
                <a:gd name="T9" fmla="*/ 590 h 722"/>
                <a:gd name="T10" fmla="*/ 96 w 553"/>
                <a:gd name="T11" fmla="*/ 236 h 722"/>
                <a:gd name="T12" fmla="*/ 104 w 553"/>
                <a:gd name="T13" fmla="*/ 230 h 722"/>
                <a:gd name="T14" fmla="*/ 113 w 553"/>
                <a:gd name="T15" fmla="*/ 230 h 722"/>
                <a:gd name="T16" fmla="*/ 119 w 553"/>
                <a:gd name="T17" fmla="*/ 236 h 722"/>
                <a:gd name="T18" fmla="*/ 120 w 553"/>
                <a:gd name="T19" fmla="*/ 467 h 722"/>
                <a:gd name="T20" fmla="*/ 233 w 553"/>
                <a:gd name="T21" fmla="*/ 365 h 722"/>
                <a:gd name="T22" fmla="*/ 241 w 553"/>
                <a:gd name="T23" fmla="*/ 365 h 722"/>
                <a:gd name="T24" fmla="*/ 327 w 553"/>
                <a:gd name="T25" fmla="*/ 421 h 722"/>
                <a:gd name="T26" fmla="*/ 440 w 553"/>
                <a:gd name="T27" fmla="*/ 303 h 722"/>
                <a:gd name="T28" fmla="*/ 447 w 553"/>
                <a:gd name="T29" fmla="*/ 301 h 722"/>
                <a:gd name="T30" fmla="*/ 451 w 553"/>
                <a:gd name="T31" fmla="*/ 303 h 722"/>
                <a:gd name="T32" fmla="*/ 456 w 553"/>
                <a:gd name="T33" fmla="*/ 308 h 722"/>
                <a:gd name="T34" fmla="*/ 456 w 553"/>
                <a:gd name="T35" fmla="*/ 317 h 722"/>
                <a:gd name="T36" fmla="*/ 338 w 553"/>
                <a:gd name="T37" fmla="*/ 446 h 722"/>
                <a:gd name="T38" fmla="*/ 330 w 553"/>
                <a:gd name="T39" fmla="*/ 449 h 722"/>
                <a:gd name="T40" fmla="*/ 322 w 553"/>
                <a:gd name="T41" fmla="*/ 448 h 722"/>
                <a:gd name="T42" fmla="*/ 120 w 553"/>
                <a:gd name="T43" fmla="*/ 500 h 722"/>
                <a:gd name="T44" fmla="*/ 450 w 553"/>
                <a:gd name="T45" fmla="*/ 577 h 722"/>
                <a:gd name="T46" fmla="*/ 458 w 553"/>
                <a:gd name="T47" fmla="*/ 581 h 722"/>
                <a:gd name="T48" fmla="*/ 462 w 553"/>
                <a:gd name="T49" fmla="*/ 590 h 722"/>
                <a:gd name="T50" fmla="*/ 458 w 553"/>
                <a:gd name="T51" fmla="*/ 599 h 722"/>
                <a:gd name="T52" fmla="*/ 450 w 553"/>
                <a:gd name="T53" fmla="*/ 602 h 722"/>
                <a:gd name="T54" fmla="*/ 357 w 553"/>
                <a:gd name="T55" fmla="*/ 3 h 722"/>
                <a:gd name="T56" fmla="*/ 348 w 553"/>
                <a:gd name="T57" fmla="*/ 0 h 722"/>
                <a:gd name="T58" fmla="*/ 7 w 553"/>
                <a:gd name="T59" fmla="*/ 1 h 722"/>
                <a:gd name="T60" fmla="*/ 1 w 553"/>
                <a:gd name="T61" fmla="*/ 7 h 722"/>
                <a:gd name="T62" fmla="*/ 0 w 553"/>
                <a:gd name="T63" fmla="*/ 710 h 722"/>
                <a:gd name="T64" fmla="*/ 3 w 553"/>
                <a:gd name="T65" fmla="*/ 719 h 722"/>
                <a:gd name="T66" fmla="*/ 12 w 553"/>
                <a:gd name="T67" fmla="*/ 722 h 722"/>
                <a:gd name="T68" fmla="*/ 546 w 553"/>
                <a:gd name="T69" fmla="*/ 721 h 722"/>
                <a:gd name="T70" fmla="*/ 552 w 553"/>
                <a:gd name="T71" fmla="*/ 715 h 722"/>
                <a:gd name="T72" fmla="*/ 553 w 553"/>
                <a:gd name="T73" fmla="*/ 204 h 722"/>
                <a:gd name="T74" fmla="*/ 550 w 553"/>
                <a:gd name="T75" fmla="*/ 196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3" h="722">
                  <a:moveTo>
                    <a:pt x="348" y="204"/>
                  </a:moveTo>
                  <a:lnTo>
                    <a:pt x="348" y="11"/>
                  </a:lnTo>
                  <a:lnTo>
                    <a:pt x="541" y="204"/>
                  </a:lnTo>
                  <a:lnTo>
                    <a:pt x="348" y="204"/>
                  </a:lnTo>
                  <a:close/>
                  <a:moveTo>
                    <a:pt x="450" y="602"/>
                  </a:moveTo>
                  <a:lnTo>
                    <a:pt x="108" y="602"/>
                  </a:lnTo>
                  <a:lnTo>
                    <a:pt x="104" y="601"/>
                  </a:lnTo>
                  <a:lnTo>
                    <a:pt x="99" y="599"/>
                  </a:lnTo>
                  <a:lnTo>
                    <a:pt x="96" y="595"/>
                  </a:lnTo>
                  <a:lnTo>
                    <a:pt x="95" y="590"/>
                  </a:lnTo>
                  <a:lnTo>
                    <a:pt x="95" y="241"/>
                  </a:lnTo>
                  <a:lnTo>
                    <a:pt x="96" y="236"/>
                  </a:lnTo>
                  <a:lnTo>
                    <a:pt x="99" y="232"/>
                  </a:lnTo>
                  <a:lnTo>
                    <a:pt x="104" y="230"/>
                  </a:lnTo>
                  <a:lnTo>
                    <a:pt x="108" y="229"/>
                  </a:lnTo>
                  <a:lnTo>
                    <a:pt x="113" y="230"/>
                  </a:lnTo>
                  <a:lnTo>
                    <a:pt x="117" y="232"/>
                  </a:lnTo>
                  <a:lnTo>
                    <a:pt x="119" y="236"/>
                  </a:lnTo>
                  <a:lnTo>
                    <a:pt x="120" y="241"/>
                  </a:lnTo>
                  <a:lnTo>
                    <a:pt x="120" y="467"/>
                  </a:lnTo>
                  <a:lnTo>
                    <a:pt x="230" y="368"/>
                  </a:lnTo>
                  <a:lnTo>
                    <a:pt x="233" y="365"/>
                  </a:lnTo>
                  <a:lnTo>
                    <a:pt x="237" y="364"/>
                  </a:lnTo>
                  <a:lnTo>
                    <a:pt x="241" y="365"/>
                  </a:lnTo>
                  <a:lnTo>
                    <a:pt x="244" y="367"/>
                  </a:lnTo>
                  <a:lnTo>
                    <a:pt x="327" y="421"/>
                  </a:lnTo>
                  <a:lnTo>
                    <a:pt x="436" y="306"/>
                  </a:lnTo>
                  <a:lnTo>
                    <a:pt x="440" y="303"/>
                  </a:lnTo>
                  <a:lnTo>
                    <a:pt x="445" y="301"/>
                  </a:lnTo>
                  <a:lnTo>
                    <a:pt x="447" y="301"/>
                  </a:lnTo>
                  <a:lnTo>
                    <a:pt x="449" y="302"/>
                  </a:lnTo>
                  <a:lnTo>
                    <a:pt x="451" y="303"/>
                  </a:lnTo>
                  <a:lnTo>
                    <a:pt x="453" y="304"/>
                  </a:lnTo>
                  <a:lnTo>
                    <a:pt x="456" y="308"/>
                  </a:lnTo>
                  <a:lnTo>
                    <a:pt x="457" y="313"/>
                  </a:lnTo>
                  <a:lnTo>
                    <a:pt x="456" y="317"/>
                  </a:lnTo>
                  <a:lnTo>
                    <a:pt x="454" y="321"/>
                  </a:lnTo>
                  <a:lnTo>
                    <a:pt x="338" y="446"/>
                  </a:lnTo>
                  <a:lnTo>
                    <a:pt x="334" y="448"/>
                  </a:lnTo>
                  <a:lnTo>
                    <a:pt x="330" y="449"/>
                  </a:lnTo>
                  <a:lnTo>
                    <a:pt x="326" y="449"/>
                  </a:lnTo>
                  <a:lnTo>
                    <a:pt x="322" y="448"/>
                  </a:lnTo>
                  <a:lnTo>
                    <a:pt x="239" y="393"/>
                  </a:lnTo>
                  <a:lnTo>
                    <a:pt x="120" y="500"/>
                  </a:lnTo>
                  <a:lnTo>
                    <a:pt x="120" y="577"/>
                  </a:lnTo>
                  <a:lnTo>
                    <a:pt x="450" y="577"/>
                  </a:lnTo>
                  <a:lnTo>
                    <a:pt x="455" y="578"/>
                  </a:lnTo>
                  <a:lnTo>
                    <a:pt x="458" y="581"/>
                  </a:lnTo>
                  <a:lnTo>
                    <a:pt x="461" y="585"/>
                  </a:lnTo>
                  <a:lnTo>
                    <a:pt x="462" y="590"/>
                  </a:lnTo>
                  <a:lnTo>
                    <a:pt x="461" y="595"/>
                  </a:lnTo>
                  <a:lnTo>
                    <a:pt x="458" y="599"/>
                  </a:lnTo>
                  <a:lnTo>
                    <a:pt x="455" y="601"/>
                  </a:lnTo>
                  <a:lnTo>
                    <a:pt x="450" y="602"/>
                  </a:lnTo>
                  <a:close/>
                  <a:moveTo>
                    <a:pt x="550" y="196"/>
                  </a:moveTo>
                  <a:lnTo>
                    <a:pt x="357" y="3"/>
                  </a:lnTo>
                  <a:lnTo>
                    <a:pt x="353" y="0"/>
                  </a:lnTo>
                  <a:lnTo>
                    <a:pt x="34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710"/>
                  </a:lnTo>
                  <a:lnTo>
                    <a:pt x="1" y="715"/>
                  </a:lnTo>
                  <a:lnTo>
                    <a:pt x="3" y="719"/>
                  </a:lnTo>
                  <a:lnTo>
                    <a:pt x="7" y="721"/>
                  </a:lnTo>
                  <a:lnTo>
                    <a:pt x="12" y="722"/>
                  </a:lnTo>
                  <a:lnTo>
                    <a:pt x="541" y="722"/>
                  </a:lnTo>
                  <a:lnTo>
                    <a:pt x="546" y="721"/>
                  </a:lnTo>
                  <a:lnTo>
                    <a:pt x="550" y="719"/>
                  </a:lnTo>
                  <a:lnTo>
                    <a:pt x="552" y="715"/>
                  </a:lnTo>
                  <a:lnTo>
                    <a:pt x="553" y="710"/>
                  </a:lnTo>
                  <a:lnTo>
                    <a:pt x="553" y="204"/>
                  </a:lnTo>
                  <a:lnTo>
                    <a:pt x="552" y="200"/>
                  </a:lnTo>
                  <a:lnTo>
                    <a:pt x="550" y="19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2BCFB2-AD93-10CB-229A-A14E2BD6ABAA}"/>
                </a:ext>
              </a:extLst>
            </p:cNvPr>
            <p:cNvSpPr txBox="1"/>
            <p:nvPr/>
          </p:nvSpPr>
          <p:spPr>
            <a:xfrm>
              <a:off x="8436598" y="1240364"/>
              <a:ext cx="1466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Observations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860050-3A3C-3F88-BF29-0F8721B47822}"/>
              </a:ext>
            </a:extLst>
          </p:cNvPr>
          <p:cNvGrpSpPr/>
          <p:nvPr/>
        </p:nvGrpSpPr>
        <p:grpSpPr>
          <a:xfrm>
            <a:off x="8183393" y="4108724"/>
            <a:ext cx="1576938" cy="369332"/>
            <a:chOff x="8183393" y="4863319"/>
            <a:chExt cx="1576938" cy="369332"/>
          </a:xfrm>
        </p:grpSpPr>
        <p:grpSp>
          <p:nvGrpSpPr>
            <p:cNvPr id="26" name="Group 25" descr="This image is an icon of four sheets of paper. ">
              <a:extLst>
                <a:ext uri="{FF2B5EF4-FFF2-40B4-BE49-F238E27FC236}">
                  <a16:creationId xmlns:a16="http://schemas.microsoft.com/office/drawing/2014/main" id="{2731BD33-854D-D101-3AFF-553C28A22C26}"/>
                </a:ext>
              </a:extLst>
            </p:cNvPr>
            <p:cNvGrpSpPr/>
            <p:nvPr/>
          </p:nvGrpSpPr>
          <p:grpSpPr>
            <a:xfrm>
              <a:off x="8183393" y="4895585"/>
              <a:ext cx="239712" cy="285750"/>
              <a:chOff x="5494338" y="1370013"/>
              <a:chExt cx="239712" cy="285750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7" name="Freeform 961">
                <a:extLst>
                  <a:ext uri="{FF2B5EF4-FFF2-40B4-BE49-F238E27FC236}">
                    <a16:creationId xmlns:a16="http://schemas.microsoft.com/office/drawing/2014/main" id="{127DEAFE-A052-B2E5-480B-01CF09A673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29275" y="1370013"/>
                <a:ext cx="104775" cy="133350"/>
              </a:xfrm>
              <a:custGeom>
                <a:avLst/>
                <a:gdLst>
                  <a:gd name="T0" fmla="*/ 156 w 265"/>
                  <a:gd name="T1" fmla="*/ 108 h 337"/>
                  <a:gd name="T2" fmla="*/ 156 w 265"/>
                  <a:gd name="T3" fmla="*/ 12 h 337"/>
                  <a:gd name="T4" fmla="*/ 252 w 265"/>
                  <a:gd name="T5" fmla="*/ 108 h 337"/>
                  <a:gd name="T6" fmla="*/ 156 w 265"/>
                  <a:gd name="T7" fmla="*/ 108 h 337"/>
                  <a:gd name="T8" fmla="*/ 261 w 265"/>
                  <a:gd name="T9" fmla="*/ 100 h 337"/>
                  <a:gd name="T10" fmla="*/ 165 w 265"/>
                  <a:gd name="T11" fmla="*/ 3 h 337"/>
                  <a:gd name="T12" fmla="*/ 161 w 265"/>
                  <a:gd name="T13" fmla="*/ 1 h 337"/>
                  <a:gd name="T14" fmla="*/ 156 w 265"/>
                  <a:gd name="T15" fmla="*/ 0 h 337"/>
                  <a:gd name="T16" fmla="*/ 12 w 265"/>
                  <a:gd name="T17" fmla="*/ 0 h 337"/>
                  <a:gd name="T18" fmla="*/ 7 w 265"/>
                  <a:gd name="T19" fmla="*/ 1 h 337"/>
                  <a:gd name="T20" fmla="*/ 3 w 265"/>
                  <a:gd name="T21" fmla="*/ 3 h 337"/>
                  <a:gd name="T22" fmla="*/ 1 w 265"/>
                  <a:gd name="T23" fmla="*/ 7 h 337"/>
                  <a:gd name="T24" fmla="*/ 0 w 265"/>
                  <a:gd name="T25" fmla="*/ 12 h 337"/>
                  <a:gd name="T26" fmla="*/ 0 w 265"/>
                  <a:gd name="T27" fmla="*/ 325 h 337"/>
                  <a:gd name="T28" fmla="*/ 1 w 265"/>
                  <a:gd name="T29" fmla="*/ 329 h 337"/>
                  <a:gd name="T30" fmla="*/ 3 w 265"/>
                  <a:gd name="T31" fmla="*/ 334 h 337"/>
                  <a:gd name="T32" fmla="*/ 7 w 265"/>
                  <a:gd name="T33" fmla="*/ 337 h 337"/>
                  <a:gd name="T34" fmla="*/ 12 w 265"/>
                  <a:gd name="T35" fmla="*/ 337 h 337"/>
                  <a:gd name="T36" fmla="*/ 253 w 265"/>
                  <a:gd name="T37" fmla="*/ 337 h 337"/>
                  <a:gd name="T38" fmla="*/ 258 w 265"/>
                  <a:gd name="T39" fmla="*/ 337 h 337"/>
                  <a:gd name="T40" fmla="*/ 261 w 265"/>
                  <a:gd name="T41" fmla="*/ 334 h 337"/>
                  <a:gd name="T42" fmla="*/ 264 w 265"/>
                  <a:gd name="T43" fmla="*/ 329 h 337"/>
                  <a:gd name="T44" fmla="*/ 265 w 265"/>
                  <a:gd name="T45" fmla="*/ 325 h 337"/>
                  <a:gd name="T46" fmla="*/ 265 w 265"/>
                  <a:gd name="T47" fmla="*/ 108 h 337"/>
                  <a:gd name="T48" fmla="*/ 264 w 265"/>
                  <a:gd name="T49" fmla="*/ 104 h 337"/>
                  <a:gd name="T50" fmla="*/ 261 w 265"/>
                  <a:gd name="T51" fmla="*/ 100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5" h="337">
                    <a:moveTo>
                      <a:pt x="156" y="108"/>
                    </a:moveTo>
                    <a:lnTo>
                      <a:pt x="156" y="12"/>
                    </a:lnTo>
                    <a:lnTo>
                      <a:pt x="252" y="108"/>
                    </a:lnTo>
                    <a:lnTo>
                      <a:pt x="156" y="108"/>
                    </a:lnTo>
                    <a:close/>
                    <a:moveTo>
                      <a:pt x="261" y="100"/>
                    </a:moveTo>
                    <a:lnTo>
                      <a:pt x="165" y="3"/>
                    </a:lnTo>
                    <a:lnTo>
                      <a:pt x="161" y="1"/>
                    </a:lnTo>
                    <a:lnTo>
                      <a:pt x="156" y="0"/>
                    </a:lnTo>
                    <a:lnTo>
                      <a:pt x="12" y="0"/>
                    </a:lnTo>
                    <a:lnTo>
                      <a:pt x="7" y="1"/>
                    </a:lnTo>
                    <a:lnTo>
                      <a:pt x="3" y="3"/>
                    </a:lnTo>
                    <a:lnTo>
                      <a:pt x="1" y="7"/>
                    </a:lnTo>
                    <a:lnTo>
                      <a:pt x="0" y="12"/>
                    </a:lnTo>
                    <a:lnTo>
                      <a:pt x="0" y="325"/>
                    </a:lnTo>
                    <a:lnTo>
                      <a:pt x="1" y="329"/>
                    </a:lnTo>
                    <a:lnTo>
                      <a:pt x="3" y="334"/>
                    </a:lnTo>
                    <a:lnTo>
                      <a:pt x="7" y="337"/>
                    </a:lnTo>
                    <a:lnTo>
                      <a:pt x="12" y="337"/>
                    </a:lnTo>
                    <a:lnTo>
                      <a:pt x="253" y="337"/>
                    </a:lnTo>
                    <a:lnTo>
                      <a:pt x="258" y="337"/>
                    </a:lnTo>
                    <a:lnTo>
                      <a:pt x="261" y="334"/>
                    </a:lnTo>
                    <a:lnTo>
                      <a:pt x="264" y="329"/>
                    </a:lnTo>
                    <a:lnTo>
                      <a:pt x="265" y="325"/>
                    </a:lnTo>
                    <a:lnTo>
                      <a:pt x="265" y="108"/>
                    </a:lnTo>
                    <a:lnTo>
                      <a:pt x="264" y="104"/>
                    </a:lnTo>
                    <a:lnTo>
                      <a:pt x="261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962">
                <a:extLst>
                  <a:ext uri="{FF2B5EF4-FFF2-40B4-BE49-F238E27FC236}">
                    <a16:creationId xmlns:a16="http://schemas.microsoft.com/office/drawing/2014/main" id="{D0CA9D09-A5D4-F1B7-4260-3355E80DD3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94338" y="1370013"/>
                <a:ext cx="106363" cy="133350"/>
              </a:xfrm>
              <a:custGeom>
                <a:avLst/>
                <a:gdLst>
                  <a:gd name="T0" fmla="*/ 157 w 266"/>
                  <a:gd name="T1" fmla="*/ 108 h 337"/>
                  <a:gd name="T2" fmla="*/ 157 w 266"/>
                  <a:gd name="T3" fmla="*/ 12 h 337"/>
                  <a:gd name="T4" fmla="*/ 252 w 266"/>
                  <a:gd name="T5" fmla="*/ 108 h 337"/>
                  <a:gd name="T6" fmla="*/ 157 w 266"/>
                  <a:gd name="T7" fmla="*/ 108 h 337"/>
                  <a:gd name="T8" fmla="*/ 166 w 266"/>
                  <a:gd name="T9" fmla="*/ 3 h 337"/>
                  <a:gd name="T10" fmla="*/ 162 w 266"/>
                  <a:gd name="T11" fmla="*/ 1 h 337"/>
                  <a:gd name="T12" fmla="*/ 157 w 266"/>
                  <a:gd name="T13" fmla="*/ 0 h 337"/>
                  <a:gd name="T14" fmla="*/ 13 w 266"/>
                  <a:gd name="T15" fmla="*/ 0 h 337"/>
                  <a:gd name="T16" fmla="*/ 8 w 266"/>
                  <a:gd name="T17" fmla="*/ 1 h 337"/>
                  <a:gd name="T18" fmla="*/ 5 w 266"/>
                  <a:gd name="T19" fmla="*/ 3 h 337"/>
                  <a:gd name="T20" fmla="*/ 1 w 266"/>
                  <a:gd name="T21" fmla="*/ 7 h 337"/>
                  <a:gd name="T22" fmla="*/ 0 w 266"/>
                  <a:gd name="T23" fmla="*/ 12 h 337"/>
                  <a:gd name="T24" fmla="*/ 0 w 266"/>
                  <a:gd name="T25" fmla="*/ 325 h 337"/>
                  <a:gd name="T26" fmla="*/ 1 w 266"/>
                  <a:gd name="T27" fmla="*/ 329 h 337"/>
                  <a:gd name="T28" fmla="*/ 5 w 266"/>
                  <a:gd name="T29" fmla="*/ 334 h 337"/>
                  <a:gd name="T30" fmla="*/ 8 w 266"/>
                  <a:gd name="T31" fmla="*/ 337 h 337"/>
                  <a:gd name="T32" fmla="*/ 13 w 266"/>
                  <a:gd name="T33" fmla="*/ 337 h 337"/>
                  <a:gd name="T34" fmla="*/ 253 w 266"/>
                  <a:gd name="T35" fmla="*/ 337 h 337"/>
                  <a:gd name="T36" fmla="*/ 258 w 266"/>
                  <a:gd name="T37" fmla="*/ 337 h 337"/>
                  <a:gd name="T38" fmla="*/ 263 w 266"/>
                  <a:gd name="T39" fmla="*/ 334 h 337"/>
                  <a:gd name="T40" fmla="*/ 265 w 266"/>
                  <a:gd name="T41" fmla="*/ 329 h 337"/>
                  <a:gd name="T42" fmla="*/ 266 w 266"/>
                  <a:gd name="T43" fmla="*/ 325 h 337"/>
                  <a:gd name="T44" fmla="*/ 266 w 266"/>
                  <a:gd name="T45" fmla="*/ 108 h 337"/>
                  <a:gd name="T46" fmla="*/ 265 w 266"/>
                  <a:gd name="T47" fmla="*/ 104 h 337"/>
                  <a:gd name="T48" fmla="*/ 263 w 266"/>
                  <a:gd name="T49" fmla="*/ 100 h 337"/>
                  <a:gd name="T50" fmla="*/ 166 w 266"/>
                  <a:gd name="T51" fmla="*/ 3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6" h="337">
                    <a:moveTo>
                      <a:pt x="157" y="108"/>
                    </a:moveTo>
                    <a:lnTo>
                      <a:pt x="157" y="12"/>
                    </a:lnTo>
                    <a:lnTo>
                      <a:pt x="252" y="108"/>
                    </a:lnTo>
                    <a:lnTo>
                      <a:pt x="157" y="108"/>
                    </a:lnTo>
                    <a:close/>
                    <a:moveTo>
                      <a:pt x="166" y="3"/>
                    </a:moveTo>
                    <a:lnTo>
                      <a:pt x="162" y="1"/>
                    </a:lnTo>
                    <a:lnTo>
                      <a:pt x="157" y="0"/>
                    </a:lnTo>
                    <a:lnTo>
                      <a:pt x="13" y="0"/>
                    </a:lnTo>
                    <a:lnTo>
                      <a:pt x="8" y="1"/>
                    </a:lnTo>
                    <a:lnTo>
                      <a:pt x="5" y="3"/>
                    </a:lnTo>
                    <a:lnTo>
                      <a:pt x="1" y="7"/>
                    </a:lnTo>
                    <a:lnTo>
                      <a:pt x="0" y="12"/>
                    </a:lnTo>
                    <a:lnTo>
                      <a:pt x="0" y="325"/>
                    </a:lnTo>
                    <a:lnTo>
                      <a:pt x="1" y="329"/>
                    </a:lnTo>
                    <a:lnTo>
                      <a:pt x="5" y="334"/>
                    </a:lnTo>
                    <a:lnTo>
                      <a:pt x="8" y="337"/>
                    </a:lnTo>
                    <a:lnTo>
                      <a:pt x="13" y="337"/>
                    </a:lnTo>
                    <a:lnTo>
                      <a:pt x="253" y="337"/>
                    </a:lnTo>
                    <a:lnTo>
                      <a:pt x="258" y="337"/>
                    </a:lnTo>
                    <a:lnTo>
                      <a:pt x="263" y="334"/>
                    </a:lnTo>
                    <a:lnTo>
                      <a:pt x="265" y="329"/>
                    </a:lnTo>
                    <a:lnTo>
                      <a:pt x="266" y="325"/>
                    </a:lnTo>
                    <a:lnTo>
                      <a:pt x="266" y="108"/>
                    </a:lnTo>
                    <a:lnTo>
                      <a:pt x="265" y="104"/>
                    </a:lnTo>
                    <a:lnTo>
                      <a:pt x="263" y="100"/>
                    </a:lnTo>
                    <a:lnTo>
                      <a:pt x="166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963">
                <a:extLst>
                  <a:ext uri="{FF2B5EF4-FFF2-40B4-BE49-F238E27FC236}">
                    <a16:creationId xmlns:a16="http://schemas.microsoft.com/office/drawing/2014/main" id="{B7FBAD86-ED70-2028-890D-302F2213CB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29275" y="1522413"/>
                <a:ext cx="104775" cy="133350"/>
              </a:xfrm>
              <a:custGeom>
                <a:avLst/>
                <a:gdLst>
                  <a:gd name="T0" fmla="*/ 156 w 265"/>
                  <a:gd name="T1" fmla="*/ 108 h 336"/>
                  <a:gd name="T2" fmla="*/ 156 w 265"/>
                  <a:gd name="T3" fmla="*/ 11 h 336"/>
                  <a:gd name="T4" fmla="*/ 252 w 265"/>
                  <a:gd name="T5" fmla="*/ 108 h 336"/>
                  <a:gd name="T6" fmla="*/ 156 w 265"/>
                  <a:gd name="T7" fmla="*/ 108 h 336"/>
                  <a:gd name="T8" fmla="*/ 165 w 265"/>
                  <a:gd name="T9" fmla="*/ 3 h 336"/>
                  <a:gd name="T10" fmla="*/ 161 w 265"/>
                  <a:gd name="T11" fmla="*/ 1 h 336"/>
                  <a:gd name="T12" fmla="*/ 156 w 265"/>
                  <a:gd name="T13" fmla="*/ 0 h 336"/>
                  <a:gd name="T14" fmla="*/ 12 w 265"/>
                  <a:gd name="T15" fmla="*/ 0 h 336"/>
                  <a:gd name="T16" fmla="*/ 7 w 265"/>
                  <a:gd name="T17" fmla="*/ 1 h 336"/>
                  <a:gd name="T18" fmla="*/ 3 w 265"/>
                  <a:gd name="T19" fmla="*/ 3 h 336"/>
                  <a:gd name="T20" fmla="*/ 1 w 265"/>
                  <a:gd name="T21" fmla="*/ 7 h 336"/>
                  <a:gd name="T22" fmla="*/ 0 w 265"/>
                  <a:gd name="T23" fmla="*/ 11 h 336"/>
                  <a:gd name="T24" fmla="*/ 0 w 265"/>
                  <a:gd name="T25" fmla="*/ 325 h 336"/>
                  <a:gd name="T26" fmla="*/ 1 w 265"/>
                  <a:gd name="T27" fmla="*/ 329 h 336"/>
                  <a:gd name="T28" fmla="*/ 3 w 265"/>
                  <a:gd name="T29" fmla="*/ 333 h 336"/>
                  <a:gd name="T30" fmla="*/ 7 w 265"/>
                  <a:gd name="T31" fmla="*/ 335 h 336"/>
                  <a:gd name="T32" fmla="*/ 12 w 265"/>
                  <a:gd name="T33" fmla="*/ 336 h 336"/>
                  <a:gd name="T34" fmla="*/ 253 w 265"/>
                  <a:gd name="T35" fmla="*/ 336 h 336"/>
                  <a:gd name="T36" fmla="*/ 258 w 265"/>
                  <a:gd name="T37" fmla="*/ 335 h 336"/>
                  <a:gd name="T38" fmla="*/ 261 w 265"/>
                  <a:gd name="T39" fmla="*/ 333 h 336"/>
                  <a:gd name="T40" fmla="*/ 264 w 265"/>
                  <a:gd name="T41" fmla="*/ 329 h 336"/>
                  <a:gd name="T42" fmla="*/ 265 w 265"/>
                  <a:gd name="T43" fmla="*/ 325 h 336"/>
                  <a:gd name="T44" fmla="*/ 265 w 265"/>
                  <a:gd name="T45" fmla="*/ 108 h 336"/>
                  <a:gd name="T46" fmla="*/ 264 w 265"/>
                  <a:gd name="T47" fmla="*/ 104 h 336"/>
                  <a:gd name="T48" fmla="*/ 261 w 265"/>
                  <a:gd name="T49" fmla="*/ 100 h 336"/>
                  <a:gd name="T50" fmla="*/ 165 w 265"/>
                  <a:gd name="T51" fmla="*/ 3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5" h="336">
                    <a:moveTo>
                      <a:pt x="156" y="108"/>
                    </a:moveTo>
                    <a:lnTo>
                      <a:pt x="156" y="11"/>
                    </a:lnTo>
                    <a:lnTo>
                      <a:pt x="252" y="108"/>
                    </a:lnTo>
                    <a:lnTo>
                      <a:pt x="156" y="108"/>
                    </a:lnTo>
                    <a:close/>
                    <a:moveTo>
                      <a:pt x="165" y="3"/>
                    </a:moveTo>
                    <a:lnTo>
                      <a:pt x="161" y="1"/>
                    </a:lnTo>
                    <a:lnTo>
                      <a:pt x="156" y="0"/>
                    </a:lnTo>
                    <a:lnTo>
                      <a:pt x="12" y="0"/>
                    </a:lnTo>
                    <a:lnTo>
                      <a:pt x="7" y="1"/>
                    </a:lnTo>
                    <a:lnTo>
                      <a:pt x="3" y="3"/>
                    </a:lnTo>
                    <a:lnTo>
                      <a:pt x="1" y="7"/>
                    </a:lnTo>
                    <a:lnTo>
                      <a:pt x="0" y="11"/>
                    </a:lnTo>
                    <a:lnTo>
                      <a:pt x="0" y="325"/>
                    </a:lnTo>
                    <a:lnTo>
                      <a:pt x="1" y="329"/>
                    </a:lnTo>
                    <a:lnTo>
                      <a:pt x="3" y="333"/>
                    </a:lnTo>
                    <a:lnTo>
                      <a:pt x="7" y="335"/>
                    </a:lnTo>
                    <a:lnTo>
                      <a:pt x="12" y="336"/>
                    </a:lnTo>
                    <a:lnTo>
                      <a:pt x="253" y="336"/>
                    </a:lnTo>
                    <a:lnTo>
                      <a:pt x="258" y="335"/>
                    </a:lnTo>
                    <a:lnTo>
                      <a:pt x="261" y="333"/>
                    </a:lnTo>
                    <a:lnTo>
                      <a:pt x="264" y="329"/>
                    </a:lnTo>
                    <a:lnTo>
                      <a:pt x="265" y="325"/>
                    </a:lnTo>
                    <a:lnTo>
                      <a:pt x="265" y="108"/>
                    </a:lnTo>
                    <a:lnTo>
                      <a:pt x="264" y="104"/>
                    </a:lnTo>
                    <a:lnTo>
                      <a:pt x="261" y="100"/>
                    </a:lnTo>
                    <a:lnTo>
                      <a:pt x="16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964">
                <a:extLst>
                  <a:ext uri="{FF2B5EF4-FFF2-40B4-BE49-F238E27FC236}">
                    <a16:creationId xmlns:a16="http://schemas.microsoft.com/office/drawing/2014/main" id="{FE555435-E3CC-74B7-BDBD-B3122E2673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94338" y="1522413"/>
                <a:ext cx="106363" cy="133350"/>
              </a:xfrm>
              <a:custGeom>
                <a:avLst/>
                <a:gdLst>
                  <a:gd name="T0" fmla="*/ 157 w 266"/>
                  <a:gd name="T1" fmla="*/ 108 h 336"/>
                  <a:gd name="T2" fmla="*/ 157 w 266"/>
                  <a:gd name="T3" fmla="*/ 11 h 336"/>
                  <a:gd name="T4" fmla="*/ 252 w 266"/>
                  <a:gd name="T5" fmla="*/ 108 h 336"/>
                  <a:gd name="T6" fmla="*/ 157 w 266"/>
                  <a:gd name="T7" fmla="*/ 108 h 336"/>
                  <a:gd name="T8" fmla="*/ 166 w 266"/>
                  <a:gd name="T9" fmla="*/ 3 h 336"/>
                  <a:gd name="T10" fmla="*/ 162 w 266"/>
                  <a:gd name="T11" fmla="*/ 1 h 336"/>
                  <a:gd name="T12" fmla="*/ 157 w 266"/>
                  <a:gd name="T13" fmla="*/ 0 h 336"/>
                  <a:gd name="T14" fmla="*/ 13 w 266"/>
                  <a:gd name="T15" fmla="*/ 0 h 336"/>
                  <a:gd name="T16" fmla="*/ 8 w 266"/>
                  <a:gd name="T17" fmla="*/ 1 h 336"/>
                  <a:gd name="T18" fmla="*/ 5 w 266"/>
                  <a:gd name="T19" fmla="*/ 3 h 336"/>
                  <a:gd name="T20" fmla="*/ 1 w 266"/>
                  <a:gd name="T21" fmla="*/ 7 h 336"/>
                  <a:gd name="T22" fmla="*/ 0 w 266"/>
                  <a:gd name="T23" fmla="*/ 11 h 336"/>
                  <a:gd name="T24" fmla="*/ 0 w 266"/>
                  <a:gd name="T25" fmla="*/ 325 h 336"/>
                  <a:gd name="T26" fmla="*/ 1 w 266"/>
                  <a:gd name="T27" fmla="*/ 329 h 336"/>
                  <a:gd name="T28" fmla="*/ 5 w 266"/>
                  <a:gd name="T29" fmla="*/ 333 h 336"/>
                  <a:gd name="T30" fmla="*/ 8 w 266"/>
                  <a:gd name="T31" fmla="*/ 335 h 336"/>
                  <a:gd name="T32" fmla="*/ 13 w 266"/>
                  <a:gd name="T33" fmla="*/ 336 h 336"/>
                  <a:gd name="T34" fmla="*/ 253 w 266"/>
                  <a:gd name="T35" fmla="*/ 336 h 336"/>
                  <a:gd name="T36" fmla="*/ 258 w 266"/>
                  <a:gd name="T37" fmla="*/ 335 h 336"/>
                  <a:gd name="T38" fmla="*/ 263 w 266"/>
                  <a:gd name="T39" fmla="*/ 333 h 336"/>
                  <a:gd name="T40" fmla="*/ 265 w 266"/>
                  <a:gd name="T41" fmla="*/ 329 h 336"/>
                  <a:gd name="T42" fmla="*/ 266 w 266"/>
                  <a:gd name="T43" fmla="*/ 325 h 336"/>
                  <a:gd name="T44" fmla="*/ 266 w 266"/>
                  <a:gd name="T45" fmla="*/ 108 h 336"/>
                  <a:gd name="T46" fmla="*/ 265 w 266"/>
                  <a:gd name="T47" fmla="*/ 104 h 336"/>
                  <a:gd name="T48" fmla="*/ 263 w 266"/>
                  <a:gd name="T49" fmla="*/ 100 h 336"/>
                  <a:gd name="T50" fmla="*/ 166 w 266"/>
                  <a:gd name="T51" fmla="*/ 3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6" h="336">
                    <a:moveTo>
                      <a:pt x="157" y="108"/>
                    </a:moveTo>
                    <a:lnTo>
                      <a:pt x="157" y="11"/>
                    </a:lnTo>
                    <a:lnTo>
                      <a:pt x="252" y="108"/>
                    </a:lnTo>
                    <a:lnTo>
                      <a:pt x="157" y="108"/>
                    </a:lnTo>
                    <a:close/>
                    <a:moveTo>
                      <a:pt x="166" y="3"/>
                    </a:moveTo>
                    <a:lnTo>
                      <a:pt x="162" y="1"/>
                    </a:lnTo>
                    <a:lnTo>
                      <a:pt x="157" y="0"/>
                    </a:lnTo>
                    <a:lnTo>
                      <a:pt x="13" y="0"/>
                    </a:lnTo>
                    <a:lnTo>
                      <a:pt x="8" y="1"/>
                    </a:lnTo>
                    <a:lnTo>
                      <a:pt x="5" y="3"/>
                    </a:lnTo>
                    <a:lnTo>
                      <a:pt x="1" y="7"/>
                    </a:lnTo>
                    <a:lnTo>
                      <a:pt x="0" y="11"/>
                    </a:lnTo>
                    <a:lnTo>
                      <a:pt x="0" y="325"/>
                    </a:lnTo>
                    <a:lnTo>
                      <a:pt x="1" y="329"/>
                    </a:lnTo>
                    <a:lnTo>
                      <a:pt x="5" y="333"/>
                    </a:lnTo>
                    <a:lnTo>
                      <a:pt x="8" y="335"/>
                    </a:lnTo>
                    <a:lnTo>
                      <a:pt x="13" y="336"/>
                    </a:lnTo>
                    <a:lnTo>
                      <a:pt x="253" y="336"/>
                    </a:lnTo>
                    <a:lnTo>
                      <a:pt x="258" y="335"/>
                    </a:lnTo>
                    <a:lnTo>
                      <a:pt x="263" y="333"/>
                    </a:lnTo>
                    <a:lnTo>
                      <a:pt x="265" y="329"/>
                    </a:lnTo>
                    <a:lnTo>
                      <a:pt x="266" y="325"/>
                    </a:lnTo>
                    <a:lnTo>
                      <a:pt x="266" y="108"/>
                    </a:lnTo>
                    <a:lnTo>
                      <a:pt x="265" y="104"/>
                    </a:lnTo>
                    <a:lnTo>
                      <a:pt x="263" y="100"/>
                    </a:lnTo>
                    <a:lnTo>
                      <a:pt x="166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F86054A-D633-E398-A7A7-10F7FEB7FE29}"/>
                </a:ext>
              </a:extLst>
            </p:cNvPr>
            <p:cNvSpPr txBox="1"/>
            <p:nvPr/>
          </p:nvSpPr>
          <p:spPr>
            <a:xfrm>
              <a:off x="8423105" y="4863319"/>
              <a:ext cx="133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09901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629432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90744" y="406010"/>
            <a:ext cx="11734800" cy="9971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 case 2</a:t>
            </a:r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29432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DF1DCD5-32F8-E0F4-AF63-A34004228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448" y="1513706"/>
            <a:ext cx="6684626" cy="471486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90A4D59-9E8C-A6B5-02FC-629AAFF341AE}"/>
              </a:ext>
            </a:extLst>
          </p:cNvPr>
          <p:cNvSpPr/>
          <p:nvPr/>
        </p:nvSpPr>
        <p:spPr>
          <a:xfrm>
            <a:off x="7387432" y="1616150"/>
            <a:ext cx="3842820" cy="217937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Males being a victim is larger than Females.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Almost every single day during the year 2021, there are Males being victims of a crime, but not Females.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Female victims are observed from approximately June to August and late September to early October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day with the highest number of Male victims occurred in May.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98789F-AC8D-7345-A1BD-257B2E28B0C7}"/>
              </a:ext>
            </a:extLst>
          </p:cNvPr>
          <p:cNvSpPr/>
          <p:nvPr/>
        </p:nvSpPr>
        <p:spPr>
          <a:xfrm>
            <a:off x="7525544" y="4452069"/>
            <a:ext cx="4268298" cy="71744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Males are relatively safer from January – April.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Females should avoid June to August and late September to early October.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E6D55C2-3D46-4A14-78AD-A71E51665EA5}"/>
              </a:ext>
            </a:extLst>
          </p:cNvPr>
          <p:cNvGrpSpPr/>
          <p:nvPr/>
        </p:nvGrpSpPr>
        <p:grpSpPr>
          <a:xfrm>
            <a:off x="8217523" y="1165924"/>
            <a:ext cx="1685823" cy="369332"/>
            <a:chOff x="8217523" y="1299087"/>
            <a:chExt cx="1685823" cy="369332"/>
          </a:xfrm>
        </p:grpSpPr>
        <p:sp>
          <p:nvSpPr>
            <p:cNvPr id="24" name="Freeform 931" descr="Icon of line chart.">
              <a:extLst>
                <a:ext uri="{FF2B5EF4-FFF2-40B4-BE49-F238E27FC236}">
                  <a16:creationId xmlns:a16="http://schemas.microsoft.com/office/drawing/2014/main" id="{DF07BA06-C485-C5C6-01C6-E77A3F03E2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7523" y="1340878"/>
              <a:ext cx="219075" cy="285750"/>
            </a:xfrm>
            <a:custGeom>
              <a:avLst/>
              <a:gdLst>
                <a:gd name="T0" fmla="*/ 348 w 553"/>
                <a:gd name="T1" fmla="*/ 11 h 722"/>
                <a:gd name="T2" fmla="*/ 348 w 553"/>
                <a:gd name="T3" fmla="*/ 204 h 722"/>
                <a:gd name="T4" fmla="*/ 108 w 553"/>
                <a:gd name="T5" fmla="*/ 602 h 722"/>
                <a:gd name="T6" fmla="*/ 99 w 553"/>
                <a:gd name="T7" fmla="*/ 599 h 722"/>
                <a:gd name="T8" fmla="*/ 95 w 553"/>
                <a:gd name="T9" fmla="*/ 590 h 722"/>
                <a:gd name="T10" fmla="*/ 96 w 553"/>
                <a:gd name="T11" fmla="*/ 236 h 722"/>
                <a:gd name="T12" fmla="*/ 104 w 553"/>
                <a:gd name="T13" fmla="*/ 230 h 722"/>
                <a:gd name="T14" fmla="*/ 113 w 553"/>
                <a:gd name="T15" fmla="*/ 230 h 722"/>
                <a:gd name="T16" fmla="*/ 119 w 553"/>
                <a:gd name="T17" fmla="*/ 236 h 722"/>
                <a:gd name="T18" fmla="*/ 120 w 553"/>
                <a:gd name="T19" fmla="*/ 467 h 722"/>
                <a:gd name="T20" fmla="*/ 233 w 553"/>
                <a:gd name="T21" fmla="*/ 365 h 722"/>
                <a:gd name="T22" fmla="*/ 241 w 553"/>
                <a:gd name="T23" fmla="*/ 365 h 722"/>
                <a:gd name="T24" fmla="*/ 327 w 553"/>
                <a:gd name="T25" fmla="*/ 421 h 722"/>
                <a:gd name="T26" fmla="*/ 440 w 553"/>
                <a:gd name="T27" fmla="*/ 303 h 722"/>
                <a:gd name="T28" fmla="*/ 447 w 553"/>
                <a:gd name="T29" fmla="*/ 301 h 722"/>
                <a:gd name="T30" fmla="*/ 451 w 553"/>
                <a:gd name="T31" fmla="*/ 303 h 722"/>
                <a:gd name="T32" fmla="*/ 456 w 553"/>
                <a:gd name="T33" fmla="*/ 308 h 722"/>
                <a:gd name="T34" fmla="*/ 456 w 553"/>
                <a:gd name="T35" fmla="*/ 317 h 722"/>
                <a:gd name="T36" fmla="*/ 338 w 553"/>
                <a:gd name="T37" fmla="*/ 446 h 722"/>
                <a:gd name="T38" fmla="*/ 330 w 553"/>
                <a:gd name="T39" fmla="*/ 449 h 722"/>
                <a:gd name="T40" fmla="*/ 322 w 553"/>
                <a:gd name="T41" fmla="*/ 448 h 722"/>
                <a:gd name="T42" fmla="*/ 120 w 553"/>
                <a:gd name="T43" fmla="*/ 500 h 722"/>
                <a:gd name="T44" fmla="*/ 450 w 553"/>
                <a:gd name="T45" fmla="*/ 577 h 722"/>
                <a:gd name="T46" fmla="*/ 458 w 553"/>
                <a:gd name="T47" fmla="*/ 581 h 722"/>
                <a:gd name="T48" fmla="*/ 462 w 553"/>
                <a:gd name="T49" fmla="*/ 590 h 722"/>
                <a:gd name="T50" fmla="*/ 458 w 553"/>
                <a:gd name="T51" fmla="*/ 599 h 722"/>
                <a:gd name="T52" fmla="*/ 450 w 553"/>
                <a:gd name="T53" fmla="*/ 602 h 722"/>
                <a:gd name="T54" fmla="*/ 357 w 553"/>
                <a:gd name="T55" fmla="*/ 3 h 722"/>
                <a:gd name="T56" fmla="*/ 348 w 553"/>
                <a:gd name="T57" fmla="*/ 0 h 722"/>
                <a:gd name="T58" fmla="*/ 7 w 553"/>
                <a:gd name="T59" fmla="*/ 1 h 722"/>
                <a:gd name="T60" fmla="*/ 1 w 553"/>
                <a:gd name="T61" fmla="*/ 7 h 722"/>
                <a:gd name="T62" fmla="*/ 0 w 553"/>
                <a:gd name="T63" fmla="*/ 710 h 722"/>
                <a:gd name="T64" fmla="*/ 3 w 553"/>
                <a:gd name="T65" fmla="*/ 719 h 722"/>
                <a:gd name="T66" fmla="*/ 12 w 553"/>
                <a:gd name="T67" fmla="*/ 722 h 722"/>
                <a:gd name="T68" fmla="*/ 546 w 553"/>
                <a:gd name="T69" fmla="*/ 721 h 722"/>
                <a:gd name="T70" fmla="*/ 552 w 553"/>
                <a:gd name="T71" fmla="*/ 715 h 722"/>
                <a:gd name="T72" fmla="*/ 553 w 553"/>
                <a:gd name="T73" fmla="*/ 204 h 722"/>
                <a:gd name="T74" fmla="*/ 550 w 553"/>
                <a:gd name="T75" fmla="*/ 196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3" h="722">
                  <a:moveTo>
                    <a:pt x="348" y="204"/>
                  </a:moveTo>
                  <a:lnTo>
                    <a:pt x="348" y="11"/>
                  </a:lnTo>
                  <a:lnTo>
                    <a:pt x="541" y="204"/>
                  </a:lnTo>
                  <a:lnTo>
                    <a:pt x="348" y="204"/>
                  </a:lnTo>
                  <a:close/>
                  <a:moveTo>
                    <a:pt x="450" y="602"/>
                  </a:moveTo>
                  <a:lnTo>
                    <a:pt x="108" y="602"/>
                  </a:lnTo>
                  <a:lnTo>
                    <a:pt x="104" y="601"/>
                  </a:lnTo>
                  <a:lnTo>
                    <a:pt x="99" y="599"/>
                  </a:lnTo>
                  <a:lnTo>
                    <a:pt x="96" y="595"/>
                  </a:lnTo>
                  <a:lnTo>
                    <a:pt x="95" y="590"/>
                  </a:lnTo>
                  <a:lnTo>
                    <a:pt x="95" y="241"/>
                  </a:lnTo>
                  <a:lnTo>
                    <a:pt x="96" y="236"/>
                  </a:lnTo>
                  <a:lnTo>
                    <a:pt x="99" y="232"/>
                  </a:lnTo>
                  <a:lnTo>
                    <a:pt x="104" y="230"/>
                  </a:lnTo>
                  <a:lnTo>
                    <a:pt x="108" y="229"/>
                  </a:lnTo>
                  <a:lnTo>
                    <a:pt x="113" y="230"/>
                  </a:lnTo>
                  <a:lnTo>
                    <a:pt x="117" y="232"/>
                  </a:lnTo>
                  <a:lnTo>
                    <a:pt x="119" y="236"/>
                  </a:lnTo>
                  <a:lnTo>
                    <a:pt x="120" y="241"/>
                  </a:lnTo>
                  <a:lnTo>
                    <a:pt x="120" y="467"/>
                  </a:lnTo>
                  <a:lnTo>
                    <a:pt x="230" y="368"/>
                  </a:lnTo>
                  <a:lnTo>
                    <a:pt x="233" y="365"/>
                  </a:lnTo>
                  <a:lnTo>
                    <a:pt x="237" y="364"/>
                  </a:lnTo>
                  <a:lnTo>
                    <a:pt x="241" y="365"/>
                  </a:lnTo>
                  <a:lnTo>
                    <a:pt x="244" y="367"/>
                  </a:lnTo>
                  <a:lnTo>
                    <a:pt x="327" y="421"/>
                  </a:lnTo>
                  <a:lnTo>
                    <a:pt x="436" y="306"/>
                  </a:lnTo>
                  <a:lnTo>
                    <a:pt x="440" y="303"/>
                  </a:lnTo>
                  <a:lnTo>
                    <a:pt x="445" y="301"/>
                  </a:lnTo>
                  <a:lnTo>
                    <a:pt x="447" y="301"/>
                  </a:lnTo>
                  <a:lnTo>
                    <a:pt x="449" y="302"/>
                  </a:lnTo>
                  <a:lnTo>
                    <a:pt x="451" y="303"/>
                  </a:lnTo>
                  <a:lnTo>
                    <a:pt x="453" y="304"/>
                  </a:lnTo>
                  <a:lnTo>
                    <a:pt x="456" y="308"/>
                  </a:lnTo>
                  <a:lnTo>
                    <a:pt x="457" y="313"/>
                  </a:lnTo>
                  <a:lnTo>
                    <a:pt x="456" y="317"/>
                  </a:lnTo>
                  <a:lnTo>
                    <a:pt x="454" y="321"/>
                  </a:lnTo>
                  <a:lnTo>
                    <a:pt x="338" y="446"/>
                  </a:lnTo>
                  <a:lnTo>
                    <a:pt x="334" y="448"/>
                  </a:lnTo>
                  <a:lnTo>
                    <a:pt x="330" y="449"/>
                  </a:lnTo>
                  <a:lnTo>
                    <a:pt x="326" y="449"/>
                  </a:lnTo>
                  <a:lnTo>
                    <a:pt x="322" y="448"/>
                  </a:lnTo>
                  <a:lnTo>
                    <a:pt x="239" y="393"/>
                  </a:lnTo>
                  <a:lnTo>
                    <a:pt x="120" y="500"/>
                  </a:lnTo>
                  <a:lnTo>
                    <a:pt x="120" y="577"/>
                  </a:lnTo>
                  <a:lnTo>
                    <a:pt x="450" y="577"/>
                  </a:lnTo>
                  <a:lnTo>
                    <a:pt x="455" y="578"/>
                  </a:lnTo>
                  <a:lnTo>
                    <a:pt x="458" y="581"/>
                  </a:lnTo>
                  <a:lnTo>
                    <a:pt x="461" y="585"/>
                  </a:lnTo>
                  <a:lnTo>
                    <a:pt x="462" y="590"/>
                  </a:lnTo>
                  <a:lnTo>
                    <a:pt x="461" y="595"/>
                  </a:lnTo>
                  <a:lnTo>
                    <a:pt x="458" y="599"/>
                  </a:lnTo>
                  <a:lnTo>
                    <a:pt x="455" y="601"/>
                  </a:lnTo>
                  <a:lnTo>
                    <a:pt x="450" y="602"/>
                  </a:lnTo>
                  <a:close/>
                  <a:moveTo>
                    <a:pt x="550" y="196"/>
                  </a:moveTo>
                  <a:lnTo>
                    <a:pt x="357" y="3"/>
                  </a:lnTo>
                  <a:lnTo>
                    <a:pt x="353" y="0"/>
                  </a:lnTo>
                  <a:lnTo>
                    <a:pt x="34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710"/>
                  </a:lnTo>
                  <a:lnTo>
                    <a:pt x="1" y="715"/>
                  </a:lnTo>
                  <a:lnTo>
                    <a:pt x="3" y="719"/>
                  </a:lnTo>
                  <a:lnTo>
                    <a:pt x="7" y="721"/>
                  </a:lnTo>
                  <a:lnTo>
                    <a:pt x="12" y="722"/>
                  </a:lnTo>
                  <a:lnTo>
                    <a:pt x="541" y="722"/>
                  </a:lnTo>
                  <a:lnTo>
                    <a:pt x="546" y="721"/>
                  </a:lnTo>
                  <a:lnTo>
                    <a:pt x="550" y="719"/>
                  </a:lnTo>
                  <a:lnTo>
                    <a:pt x="552" y="715"/>
                  </a:lnTo>
                  <a:lnTo>
                    <a:pt x="553" y="710"/>
                  </a:lnTo>
                  <a:lnTo>
                    <a:pt x="553" y="204"/>
                  </a:lnTo>
                  <a:lnTo>
                    <a:pt x="552" y="200"/>
                  </a:lnTo>
                  <a:lnTo>
                    <a:pt x="550" y="19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9AA7D73-DC7C-05F2-DCE7-72A6E04D70D6}"/>
                </a:ext>
              </a:extLst>
            </p:cNvPr>
            <p:cNvSpPr txBox="1"/>
            <p:nvPr/>
          </p:nvSpPr>
          <p:spPr>
            <a:xfrm>
              <a:off x="8436598" y="1299087"/>
              <a:ext cx="1466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Observations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6102E83-8000-BC9B-2139-C1F45D667743}"/>
              </a:ext>
            </a:extLst>
          </p:cNvPr>
          <p:cNvGrpSpPr/>
          <p:nvPr/>
        </p:nvGrpSpPr>
        <p:grpSpPr>
          <a:xfrm>
            <a:off x="8183393" y="4002833"/>
            <a:ext cx="1576938" cy="369332"/>
            <a:chOff x="8183393" y="4242533"/>
            <a:chExt cx="1576938" cy="369332"/>
          </a:xfrm>
        </p:grpSpPr>
        <p:grpSp>
          <p:nvGrpSpPr>
            <p:cNvPr id="25" name="Group 24" descr="This image is an icon of four sheets of paper. ">
              <a:extLst>
                <a:ext uri="{FF2B5EF4-FFF2-40B4-BE49-F238E27FC236}">
                  <a16:creationId xmlns:a16="http://schemas.microsoft.com/office/drawing/2014/main" id="{16BE0FA0-28C9-E24A-FE37-5A74D9CBFED3}"/>
                </a:ext>
              </a:extLst>
            </p:cNvPr>
            <p:cNvGrpSpPr/>
            <p:nvPr/>
          </p:nvGrpSpPr>
          <p:grpSpPr>
            <a:xfrm>
              <a:off x="8183393" y="4274799"/>
              <a:ext cx="239712" cy="285750"/>
              <a:chOff x="5494338" y="1370013"/>
              <a:chExt cx="239712" cy="285750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6" name="Freeform 961">
                <a:extLst>
                  <a:ext uri="{FF2B5EF4-FFF2-40B4-BE49-F238E27FC236}">
                    <a16:creationId xmlns:a16="http://schemas.microsoft.com/office/drawing/2014/main" id="{6145C316-01ED-2014-B853-1B907C9A15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29275" y="1370013"/>
                <a:ext cx="104775" cy="133350"/>
              </a:xfrm>
              <a:custGeom>
                <a:avLst/>
                <a:gdLst>
                  <a:gd name="T0" fmla="*/ 156 w 265"/>
                  <a:gd name="T1" fmla="*/ 108 h 337"/>
                  <a:gd name="T2" fmla="*/ 156 w 265"/>
                  <a:gd name="T3" fmla="*/ 12 h 337"/>
                  <a:gd name="T4" fmla="*/ 252 w 265"/>
                  <a:gd name="T5" fmla="*/ 108 h 337"/>
                  <a:gd name="T6" fmla="*/ 156 w 265"/>
                  <a:gd name="T7" fmla="*/ 108 h 337"/>
                  <a:gd name="T8" fmla="*/ 261 w 265"/>
                  <a:gd name="T9" fmla="*/ 100 h 337"/>
                  <a:gd name="T10" fmla="*/ 165 w 265"/>
                  <a:gd name="T11" fmla="*/ 3 h 337"/>
                  <a:gd name="T12" fmla="*/ 161 w 265"/>
                  <a:gd name="T13" fmla="*/ 1 h 337"/>
                  <a:gd name="T14" fmla="*/ 156 w 265"/>
                  <a:gd name="T15" fmla="*/ 0 h 337"/>
                  <a:gd name="T16" fmla="*/ 12 w 265"/>
                  <a:gd name="T17" fmla="*/ 0 h 337"/>
                  <a:gd name="T18" fmla="*/ 7 w 265"/>
                  <a:gd name="T19" fmla="*/ 1 h 337"/>
                  <a:gd name="T20" fmla="*/ 3 w 265"/>
                  <a:gd name="T21" fmla="*/ 3 h 337"/>
                  <a:gd name="T22" fmla="*/ 1 w 265"/>
                  <a:gd name="T23" fmla="*/ 7 h 337"/>
                  <a:gd name="T24" fmla="*/ 0 w 265"/>
                  <a:gd name="T25" fmla="*/ 12 h 337"/>
                  <a:gd name="T26" fmla="*/ 0 w 265"/>
                  <a:gd name="T27" fmla="*/ 325 h 337"/>
                  <a:gd name="T28" fmla="*/ 1 w 265"/>
                  <a:gd name="T29" fmla="*/ 329 h 337"/>
                  <a:gd name="T30" fmla="*/ 3 w 265"/>
                  <a:gd name="T31" fmla="*/ 334 h 337"/>
                  <a:gd name="T32" fmla="*/ 7 w 265"/>
                  <a:gd name="T33" fmla="*/ 337 h 337"/>
                  <a:gd name="T34" fmla="*/ 12 w 265"/>
                  <a:gd name="T35" fmla="*/ 337 h 337"/>
                  <a:gd name="T36" fmla="*/ 253 w 265"/>
                  <a:gd name="T37" fmla="*/ 337 h 337"/>
                  <a:gd name="T38" fmla="*/ 258 w 265"/>
                  <a:gd name="T39" fmla="*/ 337 h 337"/>
                  <a:gd name="T40" fmla="*/ 261 w 265"/>
                  <a:gd name="T41" fmla="*/ 334 h 337"/>
                  <a:gd name="T42" fmla="*/ 264 w 265"/>
                  <a:gd name="T43" fmla="*/ 329 h 337"/>
                  <a:gd name="T44" fmla="*/ 265 w 265"/>
                  <a:gd name="T45" fmla="*/ 325 h 337"/>
                  <a:gd name="T46" fmla="*/ 265 w 265"/>
                  <a:gd name="T47" fmla="*/ 108 h 337"/>
                  <a:gd name="T48" fmla="*/ 264 w 265"/>
                  <a:gd name="T49" fmla="*/ 104 h 337"/>
                  <a:gd name="T50" fmla="*/ 261 w 265"/>
                  <a:gd name="T51" fmla="*/ 100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5" h="337">
                    <a:moveTo>
                      <a:pt x="156" y="108"/>
                    </a:moveTo>
                    <a:lnTo>
                      <a:pt x="156" y="12"/>
                    </a:lnTo>
                    <a:lnTo>
                      <a:pt x="252" y="108"/>
                    </a:lnTo>
                    <a:lnTo>
                      <a:pt x="156" y="108"/>
                    </a:lnTo>
                    <a:close/>
                    <a:moveTo>
                      <a:pt x="261" y="100"/>
                    </a:moveTo>
                    <a:lnTo>
                      <a:pt x="165" y="3"/>
                    </a:lnTo>
                    <a:lnTo>
                      <a:pt x="161" y="1"/>
                    </a:lnTo>
                    <a:lnTo>
                      <a:pt x="156" y="0"/>
                    </a:lnTo>
                    <a:lnTo>
                      <a:pt x="12" y="0"/>
                    </a:lnTo>
                    <a:lnTo>
                      <a:pt x="7" y="1"/>
                    </a:lnTo>
                    <a:lnTo>
                      <a:pt x="3" y="3"/>
                    </a:lnTo>
                    <a:lnTo>
                      <a:pt x="1" y="7"/>
                    </a:lnTo>
                    <a:lnTo>
                      <a:pt x="0" y="12"/>
                    </a:lnTo>
                    <a:lnTo>
                      <a:pt x="0" y="325"/>
                    </a:lnTo>
                    <a:lnTo>
                      <a:pt x="1" y="329"/>
                    </a:lnTo>
                    <a:lnTo>
                      <a:pt x="3" y="334"/>
                    </a:lnTo>
                    <a:lnTo>
                      <a:pt x="7" y="337"/>
                    </a:lnTo>
                    <a:lnTo>
                      <a:pt x="12" y="337"/>
                    </a:lnTo>
                    <a:lnTo>
                      <a:pt x="253" y="337"/>
                    </a:lnTo>
                    <a:lnTo>
                      <a:pt x="258" y="337"/>
                    </a:lnTo>
                    <a:lnTo>
                      <a:pt x="261" y="334"/>
                    </a:lnTo>
                    <a:lnTo>
                      <a:pt x="264" y="329"/>
                    </a:lnTo>
                    <a:lnTo>
                      <a:pt x="265" y="325"/>
                    </a:lnTo>
                    <a:lnTo>
                      <a:pt x="265" y="108"/>
                    </a:lnTo>
                    <a:lnTo>
                      <a:pt x="264" y="104"/>
                    </a:lnTo>
                    <a:lnTo>
                      <a:pt x="261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962">
                <a:extLst>
                  <a:ext uri="{FF2B5EF4-FFF2-40B4-BE49-F238E27FC236}">
                    <a16:creationId xmlns:a16="http://schemas.microsoft.com/office/drawing/2014/main" id="{102B4D98-5934-5F84-2F96-3EDFA33848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94338" y="1370013"/>
                <a:ext cx="106363" cy="133350"/>
              </a:xfrm>
              <a:custGeom>
                <a:avLst/>
                <a:gdLst>
                  <a:gd name="T0" fmla="*/ 157 w 266"/>
                  <a:gd name="T1" fmla="*/ 108 h 337"/>
                  <a:gd name="T2" fmla="*/ 157 w 266"/>
                  <a:gd name="T3" fmla="*/ 12 h 337"/>
                  <a:gd name="T4" fmla="*/ 252 w 266"/>
                  <a:gd name="T5" fmla="*/ 108 h 337"/>
                  <a:gd name="T6" fmla="*/ 157 w 266"/>
                  <a:gd name="T7" fmla="*/ 108 h 337"/>
                  <a:gd name="T8" fmla="*/ 166 w 266"/>
                  <a:gd name="T9" fmla="*/ 3 h 337"/>
                  <a:gd name="T10" fmla="*/ 162 w 266"/>
                  <a:gd name="T11" fmla="*/ 1 h 337"/>
                  <a:gd name="T12" fmla="*/ 157 w 266"/>
                  <a:gd name="T13" fmla="*/ 0 h 337"/>
                  <a:gd name="T14" fmla="*/ 13 w 266"/>
                  <a:gd name="T15" fmla="*/ 0 h 337"/>
                  <a:gd name="T16" fmla="*/ 8 w 266"/>
                  <a:gd name="T17" fmla="*/ 1 h 337"/>
                  <a:gd name="T18" fmla="*/ 5 w 266"/>
                  <a:gd name="T19" fmla="*/ 3 h 337"/>
                  <a:gd name="T20" fmla="*/ 1 w 266"/>
                  <a:gd name="T21" fmla="*/ 7 h 337"/>
                  <a:gd name="T22" fmla="*/ 0 w 266"/>
                  <a:gd name="T23" fmla="*/ 12 h 337"/>
                  <a:gd name="T24" fmla="*/ 0 w 266"/>
                  <a:gd name="T25" fmla="*/ 325 h 337"/>
                  <a:gd name="T26" fmla="*/ 1 w 266"/>
                  <a:gd name="T27" fmla="*/ 329 h 337"/>
                  <a:gd name="T28" fmla="*/ 5 w 266"/>
                  <a:gd name="T29" fmla="*/ 334 h 337"/>
                  <a:gd name="T30" fmla="*/ 8 w 266"/>
                  <a:gd name="T31" fmla="*/ 337 h 337"/>
                  <a:gd name="T32" fmla="*/ 13 w 266"/>
                  <a:gd name="T33" fmla="*/ 337 h 337"/>
                  <a:gd name="T34" fmla="*/ 253 w 266"/>
                  <a:gd name="T35" fmla="*/ 337 h 337"/>
                  <a:gd name="T36" fmla="*/ 258 w 266"/>
                  <a:gd name="T37" fmla="*/ 337 h 337"/>
                  <a:gd name="T38" fmla="*/ 263 w 266"/>
                  <a:gd name="T39" fmla="*/ 334 h 337"/>
                  <a:gd name="T40" fmla="*/ 265 w 266"/>
                  <a:gd name="T41" fmla="*/ 329 h 337"/>
                  <a:gd name="T42" fmla="*/ 266 w 266"/>
                  <a:gd name="T43" fmla="*/ 325 h 337"/>
                  <a:gd name="T44" fmla="*/ 266 w 266"/>
                  <a:gd name="T45" fmla="*/ 108 h 337"/>
                  <a:gd name="T46" fmla="*/ 265 w 266"/>
                  <a:gd name="T47" fmla="*/ 104 h 337"/>
                  <a:gd name="T48" fmla="*/ 263 w 266"/>
                  <a:gd name="T49" fmla="*/ 100 h 337"/>
                  <a:gd name="T50" fmla="*/ 166 w 266"/>
                  <a:gd name="T51" fmla="*/ 3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6" h="337">
                    <a:moveTo>
                      <a:pt x="157" y="108"/>
                    </a:moveTo>
                    <a:lnTo>
                      <a:pt x="157" y="12"/>
                    </a:lnTo>
                    <a:lnTo>
                      <a:pt x="252" y="108"/>
                    </a:lnTo>
                    <a:lnTo>
                      <a:pt x="157" y="108"/>
                    </a:lnTo>
                    <a:close/>
                    <a:moveTo>
                      <a:pt x="166" y="3"/>
                    </a:moveTo>
                    <a:lnTo>
                      <a:pt x="162" y="1"/>
                    </a:lnTo>
                    <a:lnTo>
                      <a:pt x="157" y="0"/>
                    </a:lnTo>
                    <a:lnTo>
                      <a:pt x="13" y="0"/>
                    </a:lnTo>
                    <a:lnTo>
                      <a:pt x="8" y="1"/>
                    </a:lnTo>
                    <a:lnTo>
                      <a:pt x="5" y="3"/>
                    </a:lnTo>
                    <a:lnTo>
                      <a:pt x="1" y="7"/>
                    </a:lnTo>
                    <a:lnTo>
                      <a:pt x="0" y="12"/>
                    </a:lnTo>
                    <a:lnTo>
                      <a:pt x="0" y="325"/>
                    </a:lnTo>
                    <a:lnTo>
                      <a:pt x="1" y="329"/>
                    </a:lnTo>
                    <a:lnTo>
                      <a:pt x="5" y="334"/>
                    </a:lnTo>
                    <a:lnTo>
                      <a:pt x="8" y="337"/>
                    </a:lnTo>
                    <a:lnTo>
                      <a:pt x="13" y="337"/>
                    </a:lnTo>
                    <a:lnTo>
                      <a:pt x="253" y="337"/>
                    </a:lnTo>
                    <a:lnTo>
                      <a:pt x="258" y="337"/>
                    </a:lnTo>
                    <a:lnTo>
                      <a:pt x="263" y="334"/>
                    </a:lnTo>
                    <a:lnTo>
                      <a:pt x="265" y="329"/>
                    </a:lnTo>
                    <a:lnTo>
                      <a:pt x="266" y="325"/>
                    </a:lnTo>
                    <a:lnTo>
                      <a:pt x="266" y="108"/>
                    </a:lnTo>
                    <a:lnTo>
                      <a:pt x="265" y="104"/>
                    </a:lnTo>
                    <a:lnTo>
                      <a:pt x="263" y="100"/>
                    </a:lnTo>
                    <a:lnTo>
                      <a:pt x="166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963">
                <a:extLst>
                  <a:ext uri="{FF2B5EF4-FFF2-40B4-BE49-F238E27FC236}">
                    <a16:creationId xmlns:a16="http://schemas.microsoft.com/office/drawing/2014/main" id="{51827FC3-0B58-604F-D31C-A9D4A0CE6A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29275" y="1522413"/>
                <a:ext cx="104775" cy="133350"/>
              </a:xfrm>
              <a:custGeom>
                <a:avLst/>
                <a:gdLst>
                  <a:gd name="T0" fmla="*/ 156 w 265"/>
                  <a:gd name="T1" fmla="*/ 108 h 336"/>
                  <a:gd name="T2" fmla="*/ 156 w 265"/>
                  <a:gd name="T3" fmla="*/ 11 h 336"/>
                  <a:gd name="T4" fmla="*/ 252 w 265"/>
                  <a:gd name="T5" fmla="*/ 108 h 336"/>
                  <a:gd name="T6" fmla="*/ 156 w 265"/>
                  <a:gd name="T7" fmla="*/ 108 h 336"/>
                  <a:gd name="T8" fmla="*/ 165 w 265"/>
                  <a:gd name="T9" fmla="*/ 3 h 336"/>
                  <a:gd name="T10" fmla="*/ 161 w 265"/>
                  <a:gd name="T11" fmla="*/ 1 h 336"/>
                  <a:gd name="T12" fmla="*/ 156 w 265"/>
                  <a:gd name="T13" fmla="*/ 0 h 336"/>
                  <a:gd name="T14" fmla="*/ 12 w 265"/>
                  <a:gd name="T15" fmla="*/ 0 h 336"/>
                  <a:gd name="T16" fmla="*/ 7 w 265"/>
                  <a:gd name="T17" fmla="*/ 1 h 336"/>
                  <a:gd name="T18" fmla="*/ 3 w 265"/>
                  <a:gd name="T19" fmla="*/ 3 h 336"/>
                  <a:gd name="T20" fmla="*/ 1 w 265"/>
                  <a:gd name="T21" fmla="*/ 7 h 336"/>
                  <a:gd name="T22" fmla="*/ 0 w 265"/>
                  <a:gd name="T23" fmla="*/ 11 h 336"/>
                  <a:gd name="T24" fmla="*/ 0 w 265"/>
                  <a:gd name="T25" fmla="*/ 325 h 336"/>
                  <a:gd name="T26" fmla="*/ 1 w 265"/>
                  <a:gd name="T27" fmla="*/ 329 h 336"/>
                  <a:gd name="T28" fmla="*/ 3 w 265"/>
                  <a:gd name="T29" fmla="*/ 333 h 336"/>
                  <a:gd name="T30" fmla="*/ 7 w 265"/>
                  <a:gd name="T31" fmla="*/ 335 h 336"/>
                  <a:gd name="T32" fmla="*/ 12 w 265"/>
                  <a:gd name="T33" fmla="*/ 336 h 336"/>
                  <a:gd name="T34" fmla="*/ 253 w 265"/>
                  <a:gd name="T35" fmla="*/ 336 h 336"/>
                  <a:gd name="T36" fmla="*/ 258 w 265"/>
                  <a:gd name="T37" fmla="*/ 335 h 336"/>
                  <a:gd name="T38" fmla="*/ 261 w 265"/>
                  <a:gd name="T39" fmla="*/ 333 h 336"/>
                  <a:gd name="T40" fmla="*/ 264 w 265"/>
                  <a:gd name="T41" fmla="*/ 329 h 336"/>
                  <a:gd name="T42" fmla="*/ 265 w 265"/>
                  <a:gd name="T43" fmla="*/ 325 h 336"/>
                  <a:gd name="T44" fmla="*/ 265 w 265"/>
                  <a:gd name="T45" fmla="*/ 108 h 336"/>
                  <a:gd name="T46" fmla="*/ 264 w 265"/>
                  <a:gd name="T47" fmla="*/ 104 h 336"/>
                  <a:gd name="T48" fmla="*/ 261 w 265"/>
                  <a:gd name="T49" fmla="*/ 100 h 336"/>
                  <a:gd name="T50" fmla="*/ 165 w 265"/>
                  <a:gd name="T51" fmla="*/ 3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5" h="336">
                    <a:moveTo>
                      <a:pt x="156" y="108"/>
                    </a:moveTo>
                    <a:lnTo>
                      <a:pt x="156" y="11"/>
                    </a:lnTo>
                    <a:lnTo>
                      <a:pt x="252" y="108"/>
                    </a:lnTo>
                    <a:lnTo>
                      <a:pt x="156" y="108"/>
                    </a:lnTo>
                    <a:close/>
                    <a:moveTo>
                      <a:pt x="165" y="3"/>
                    </a:moveTo>
                    <a:lnTo>
                      <a:pt x="161" y="1"/>
                    </a:lnTo>
                    <a:lnTo>
                      <a:pt x="156" y="0"/>
                    </a:lnTo>
                    <a:lnTo>
                      <a:pt x="12" y="0"/>
                    </a:lnTo>
                    <a:lnTo>
                      <a:pt x="7" y="1"/>
                    </a:lnTo>
                    <a:lnTo>
                      <a:pt x="3" y="3"/>
                    </a:lnTo>
                    <a:lnTo>
                      <a:pt x="1" y="7"/>
                    </a:lnTo>
                    <a:lnTo>
                      <a:pt x="0" y="11"/>
                    </a:lnTo>
                    <a:lnTo>
                      <a:pt x="0" y="325"/>
                    </a:lnTo>
                    <a:lnTo>
                      <a:pt x="1" y="329"/>
                    </a:lnTo>
                    <a:lnTo>
                      <a:pt x="3" y="333"/>
                    </a:lnTo>
                    <a:lnTo>
                      <a:pt x="7" y="335"/>
                    </a:lnTo>
                    <a:lnTo>
                      <a:pt x="12" y="336"/>
                    </a:lnTo>
                    <a:lnTo>
                      <a:pt x="253" y="336"/>
                    </a:lnTo>
                    <a:lnTo>
                      <a:pt x="258" y="335"/>
                    </a:lnTo>
                    <a:lnTo>
                      <a:pt x="261" y="333"/>
                    </a:lnTo>
                    <a:lnTo>
                      <a:pt x="264" y="329"/>
                    </a:lnTo>
                    <a:lnTo>
                      <a:pt x="265" y="325"/>
                    </a:lnTo>
                    <a:lnTo>
                      <a:pt x="265" y="108"/>
                    </a:lnTo>
                    <a:lnTo>
                      <a:pt x="264" y="104"/>
                    </a:lnTo>
                    <a:lnTo>
                      <a:pt x="261" y="100"/>
                    </a:lnTo>
                    <a:lnTo>
                      <a:pt x="16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964">
                <a:extLst>
                  <a:ext uri="{FF2B5EF4-FFF2-40B4-BE49-F238E27FC236}">
                    <a16:creationId xmlns:a16="http://schemas.microsoft.com/office/drawing/2014/main" id="{12D29E36-844C-96D7-0D54-6D1A0F6B8A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94338" y="1522413"/>
                <a:ext cx="106363" cy="133350"/>
              </a:xfrm>
              <a:custGeom>
                <a:avLst/>
                <a:gdLst>
                  <a:gd name="T0" fmla="*/ 157 w 266"/>
                  <a:gd name="T1" fmla="*/ 108 h 336"/>
                  <a:gd name="T2" fmla="*/ 157 w 266"/>
                  <a:gd name="T3" fmla="*/ 11 h 336"/>
                  <a:gd name="T4" fmla="*/ 252 w 266"/>
                  <a:gd name="T5" fmla="*/ 108 h 336"/>
                  <a:gd name="T6" fmla="*/ 157 w 266"/>
                  <a:gd name="T7" fmla="*/ 108 h 336"/>
                  <a:gd name="T8" fmla="*/ 166 w 266"/>
                  <a:gd name="T9" fmla="*/ 3 h 336"/>
                  <a:gd name="T10" fmla="*/ 162 w 266"/>
                  <a:gd name="T11" fmla="*/ 1 h 336"/>
                  <a:gd name="T12" fmla="*/ 157 w 266"/>
                  <a:gd name="T13" fmla="*/ 0 h 336"/>
                  <a:gd name="T14" fmla="*/ 13 w 266"/>
                  <a:gd name="T15" fmla="*/ 0 h 336"/>
                  <a:gd name="T16" fmla="*/ 8 w 266"/>
                  <a:gd name="T17" fmla="*/ 1 h 336"/>
                  <a:gd name="T18" fmla="*/ 5 w 266"/>
                  <a:gd name="T19" fmla="*/ 3 h 336"/>
                  <a:gd name="T20" fmla="*/ 1 w 266"/>
                  <a:gd name="T21" fmla="*/ 7 h 336"/>
                  <a:gd name="T22" fmla="*/ 0 w 266"/>
                  <a:gd name="T23" fmla="*/ 11 h 336"/>
                  <a:gd name="T24" fmla="*/ 0 w 266"/>
                  <a:gd name="T25" fmla="*/ 325 h 336"/>
                  <a:gd name="T26" fmla="*/ 1 w 266"/>
                  <a:gd name="T27" fmla="*/ 329 h 336"/>
                  <a:gd name="T28" fmla="*/ 5 w 266"/>
                  <a:gd name="T29" fmla="*/ 333 h 336"/>
                  <a:gd name="T30" fmla="*/ 8 w 266"/>
                  <a:gd name="T31" fmla="*/ 335 h 336"/>
                  <a:gd name="T32" fmla="*/ 13 w 266"/>
                  <a:gd name="T33" fmla="*/ 336 h 336"/>
                  <a:gd name="T34" fmla="*/ 253 w 266"/>
                  <a:gd name="T35" fmla="*/ 336 h 336"/>
                  <a:gd name="T36" fmla="*/ 258 w 266"/>
                  <a:gd name="T37" fmla="*/ 335 h 336"/>
                  <a:gd name="T38" fmla="*/ 263 w 266"/>
                  <a:gd name="T39" fmla="*/ 333 h 336"/>
                  <a:gd name="T40" fmla="*/ 265 w 266"/>
                  <a:gd name="T41" fmla="*/ 329 h 336"/>
                  <a:gd name="T42" fmla="*/ 266 w 266"/>
                  <a:gd name="T43" fmla="*/ 325 h 336"/>
                  <a:gd name="T44" fmla="*/ 266 w 266"/>
                  <a:gd name="T45" fmla="*/ 108 h 336"/>
                  <a:gd name="T46" fmla="*/ 265 w 266"/>
                  <a:gd name="T47" fmla="*/ 104 h 336"/>
                  <a:gd name="T48" fmla="*/ 263 w 266"/>
                  <a:gd name="T49" fmla="*/ 100 h 336"/>
                  <a:gd name="T50" fmla="*/ 166 w 266"/>
                  <a:gd name="T51" fmla="*/ 3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6" h="336">
                    <a:moveTo>
                      <a:pt x="157" y="108"/>
                    </a:moveTo>
                    <a:lnTo>
                      <a:pt x="157" y="11"/>
                    </a:lnTo>
                    <a:lnTo>
                      <a:pt x="252" y="108"/>
                    </a:lnTo>
                    <a:lnTo>
                      <a:pt x="157" y="108"/>
                    </a:lnTo>
                    <a:close/>
                    <a:moveTo>
                      <a:pt x="166" y="3"/>
                    </a:moveTo>
                    <a:lnTo>
                      <a:pt x="162" y="1"/>
                    </a:lnTo>
                    <a:lnTo>
                      <a:pt x="157" y="0"/>
                    </a:lnTo>
                    <a:lnTo>
                      <a:pt x="13" y="0"/>
                    </a:lnTo>
                    <a:lnTo>
                      <a:pt x="8" y="1"/>
                    </a:lnTo>
                    <a:lnTo>
                      <a:pt x="5" y="3"/>
                    </a:lnTo>
                    <a:lnTo>
                      <a:pt x="1" y="7"/>
                    </a:lnTo>
                    <a:lnTo>
                      <a:pt x="0" y="11"/>
                    </a:lnTo>
                    <a:lnTo>
                      <a:pt x="0" y="325"/>
                    </a:lnTo>
                    <a:lnTo>
                      <a:pt x="1" y="329"/>
                    </a:lnTo>
                    <a:lnTo>
                      <a:pt x="5" y="333"/>
                    </a:lnTo>
                    <a:lnTo>
                      <a:pt x="8" y="335"/>
                    </a:lnTo>
                    <a:lnTo>
                      <a:pt x="13" y="336"/>
                    </a:lnTo>
                    <a:lnTo>
                      <a:pt x="253" y="336"/>
                    </a:lnTo>
                    <a:lnTo>
                      <a:pt x="258" y="335"/>
                    </a:lnTo>
                    <a:lnTo>
                      <a:pt x="263" y="333"/>
                    </a:lnTo>
                    <a:lnTo>
                      <a:pt x="265" y="329"/>
                    </a:lnTo>
                    <a:lnTo>
                      <a:pt x="266" y="325"/>
                    </a:lnTo>
                    <a:lnTo>
                      <a:pt x="266" y="108"/>
                    </a:lnTo>
                    <a:lnTo>
                      <a:pt x="265" y="104"/>
                    </a:lnTo>
                    <a:lnTo>
                      <a:pt x="263" y="100"/>
                    </a:lnTo>
                    <a:lnTo>
                      <a:pt x="166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7E1A020-7551-B20F-3F67-CD6C0C8FECA8}"/>
                </a:ext>
              </a:extLst>
            </p:cNvPr>
            <p:cNvSpPr txBox="1"/>
            <p:nvPr/>
          </p:nvSpPr>
          <p:spPr>
            <a:xfrm>
              <a:off x="8423105" y="4242533"/>
              <a:ext cx="133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76206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91662" y="629432"/>
            <a:ext cx="340033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90744" y="406010"/>
            <a:ext cx="11734800" cy="9971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Build a Data Model</a:t>
            </a:r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29432"/>
            <a:ext cx="35814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2B5F3F3-FD2B-6EAF-E2D9-03AE0220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8493470" cy="5867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1C0A71-7E5B-A809-C3BE-044F3B341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895534" y="3746700"/>
            <a:ext cx="281879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B01B6E1-BC61-BB14-C05C-420C44F9C5CD}"/>
              </a:ext>
            </a:extLst>
          </p:cNvPr>
          <p:cNvSpPr/>
          <p:nvPr/>
        </p:nvSpPr>
        <p:spPr>
          <a:xfrm>
            <a:off x="8971137" y="2453124"/>
            <a:ext cx="2743195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data model to predict the number of total victims in the time sequence of the years.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4E9E8A-15BC-E3CC-89DF-B6EE5A7843DB}"/>
              </a:ext>
            </a:extLst>
          </p:cNvPr>
          <p:cNvSpPr/>
          <p:nvPr/>
        </p:nvSpPr>
        <p:spPr>
          <a:xfrm>
            <a:off x="8971137" y="1403206"/>
            <a:ext cx="2743195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CA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Number of shooting incidents in Time sequence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35AB7BB-9A73-7284-04AD-98148D2FC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25" y="1403206"/>
            <a:ext cx="7630178" cy="501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861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91662" y="629432"/>
            <a:ext cx="340033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90744" y="406010"/>
            <a:ext cx="11734800" cy="9971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Build a Data Model</a:t>
            </a:r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29432"/>
            <a:ext cx="35814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2B5F3F3-FD2B-6EAF-E2D9-03AE0220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990603"/>
            <a:ext cx="6853805" cy="5334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35AB7BB-9A73-7284-04AD-98148D2FC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78" y="1444379"/>
            <a:ext cx="6354614" cy="41762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50C912-6D51-9BD5-DD3B-61C94BE066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805" y="1010012"/>
            <a:ext cx="5338194" cy="387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414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89659" y="629432"/>
            <a:ext cx="370234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90744" y="406010"/>
            <a:ext cx="117348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Bias Identification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29432"/>
            <a:ext cx="37582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ircle: Hollow 1">
            <a:extLst>
              <a:ext uri="{FF2B5EF4-FFF2-40B4-BE49-F238E27FC236}">
                <a16:creationId xmlns:a16="http://schemas.microsoft.com/office/drawing/2014/main" id="{C1D28CB5-1796-4BB0-8F8D-481EF1026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99051" y="226070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9EC46BEF-825E-6CB2-A39C-A8BED4FC5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08846" y="226070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EAF5B7EB-972F-0A87-6AF6-63672F139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18642" y="226070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1CF5E1DA-7AEF-7D06-9629-E71688F80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03948" y="346582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DF98E606-A350-EF75-E84C-62AB4987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3744" y="346582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657E3A7A-87DA-D375-6939-0AD590C1B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23539" y="346582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6ED3CB-65F0-37C0-2A20-366C923E6F6F}"/>
              </a:ext>
            </a:extLst>
          </p:cNvPr>
          <p:cNvSpPr/>
          <p:nvPr/>
        </p:nvSpPr>
        <p:spPr>
          <a:xfrm>
            <a:off x="932304" y="1576775"/>
            <a:ext cx="4655749" cy="416934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For my analysis, I think the bias would come from the data source level.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C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Missing data in the fields, unspecified information detected.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C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Uncertainty when reading and processing the data, would and possibly reach biased output for analyzing topics.</a:t>
            </a:r>
          </a:p>
        </p:txBody>
      </p:sp>
      <p:grpSp>
        <p:nvGrpSpPr>
          <p:cNvPr id="18" name="Group 17" descr="Icon of human being and speech bubble. ">
            <a:extLst>
              <a:ext uri="{FF2B5EF4-FFF2-40B4-BE49-F238E27FC236}">
                <a16:creationId xmlns:a16="http://schemas.microsoft.com/office/drawing/2014/main" id="{A704E2E4-D3B8-CB37-76EE-A9A3064A7AC8}"/>
              </a:ext>
            </a:extLst>
          </p:cNvPr>
          <p:cNvGrpSpPr/>
          <p:nvPr/>
        </p:nvGrpSpPr>
        <p:grpSpPr>
          <a:xfrm>
            <a:off x="6506869" y="2868118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19" name="Freeform 2993">
              <a:extLst>
                <a:ext uri="{FF2B5EF4-FFF2-40B4-BE49-F238E27FC236}">
                  <a16:creationId xmlns:a16="http://schemas.microsoft.com/office/drawing/2014/main" id="{E339E314-41E2-5198-E915-7411B7C7BA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994">
              <a:extLst>
                <a:ext uri="{FF2B5EF4-FFF2-40B4-BE49-F238E27FC236}">
                  <a16:creationId xmlns:a16="http://schemas.microsoft.com/office/drawing/2014/main" id="{49B0B202-F7CB-C6C2-FB96-2FD38C482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1" name="Group 20" descr="Icon of books. ">
            <a:extLst>
              <a:ext uri="{FF2B5EF4-FFF2-40B4-BE49-F238E27FC236}">
                <a16:creationId xmlns:a16="http://schemas.microsoft.com/office/drawing/2014/main" id="{52CE6E76-3C82-DE14-CD34-ACB52CECC7DA}"/>
              </a:ext>
            </a:extLst>
          </p:cNvPr>
          <p:cNvGrpSpPr/>
          <p:nvPr/>
        </p:nvGrpSpPr>
        <p:grpSpPr>
          <a:xfrm>
            <a:off x="7933569" y="2866408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22" name="Rectangle 705">
              <a:extLst>
                <a:ext uri="{FF2B5EF4-FFF2-40B4-BE49-F238E27FC236}">
                  <a16:creationId xmlns:a16="http://schemas.microsoft.com/office/drawing/2014/main" id="{2D049633-A3EB-C332-AB77-A89ADC823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06">
              <a:extLst>
                <a:ext uri="{FF2B5EF4-FFF2-40B4-BE49-F238E27FC236}">
                  <a16:creationId xmlns:a16="http://schemas.microsoft.com/office/drawing/2014/main" id="{F2DEA84A-DE7B-0A27-44E9-E7DE1B7E5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707">
              <a:extLst>
                <a:ext uri="{FF2B5EF4-FFF2-40B4-BE49-F238E27FC236}">
                  <a16:creationId xmlns:a16="http://schemas.microsoft.com/office/drawing/2014/main" id="{6EBDCB5A-016C-8806-4D91-16F1D8AEB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708">
              <a:extLst>
                <a:ext uri="{FF2B5EF4-FFF2-40B4-BE49-F238E27FC236}">
                  <a16:creationId xmlns:a16="http://schemas.microsoft.com/office/drawing/2014/main" id="{803D3318-50FA-6771-0DDE-66B917DE3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709">
              <a:extLst>
                <a:ext uri="{FF2B5EF4-FFF2-40B4-BE49-F238E27FC236}">
                  <a16:creationId xmlns:a16="http://schemas.microsoft.com/office/drawing/2014/main" id="{D3EA35FF-EA01-6084-6DD8-5BC168DBDD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710">
              <a:extLst>
                <a:ext uri="{FF2B5EF4-FFF2-40B4-BE49-F238E27FC236}">
                  <a16:creationId xmlns:a16="http://schemas.microsoft.com/office/drawing/2014/main" id="{D62A5B23-E3AA-EDFF-FD40-549DDBC8A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Rectangle 711">
              <a:extLst>
                <a:ext uri="{FF2B5EF4-FFF2-40B4-BE49-F238E27FC236}">
                  <a16:creationId xmlns:a16="http://schemas.microsoft.com/office/drawing/2014/main" id="{8940D66F-607F-56D5-9018-316B2AB35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712">
              <a:extLst>
                <a:ext uri="{FF2B5EF4-FFF2-40B4-BE49-F238E27FC236}">
                  <a16:creationId xmlns:a16="http://schemas.microsoft.com/office/drawing/2014/main" id="{83D31FF0-60F6-83EB-9BCB-5501E9C43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713">
              <a:extLst>
                <a:ext uri="{FF2B5EF4-FFF2-40B4-BE49-F238E27FC236}">
                  <a16:creationId xmlns:a16="http://schemas.microsoft.com/office/drawing/2014/main" id="{ABE99569-0C39-2FB4-F0B0-41460D339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714">
              <a:extLst>
                <a:ext uri="{FF2B5EF4-FFF2-40B4-BE49-F238E27FC236}">
                  <a16:creationId xmlns:a16="http://schemas.microsoft.com/office/drawing/2014/main" id="{1F4ABE22-CF82-4021-C26A-1C7512836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Rectangle 715">
              <a:extLst>
                <a:ext uri="{FF2B5EF4-FFF2-40B4-BE49-F238E27FC236}">
                  <a16:creationId xmlns:a16="http://schemas.microsoft.com/office/drawing/2014/main" id="{3B6637C3-607C-9308-9DBF-159E51DA4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716">
              <a:extLst>
                <a:ext uri="{FF2B5EF4-FFF2-40B4-BE49-F238E27FC236}">
                  <a16:creationId xmlns:a16="http://schemas.microsoft.com/office/drawing/2014/main" id="{F630FE3F-4C06-6F40-6AF9-8457B5285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717">
              <a:extLst>
                <a:ext uri="{FF2B5EF4-FFF2-40B4-BE49-F238E27FC236}">
                  <a16:creationId xmlns:a16="http://schemas.microsoft.com/office/drawing/2014/main" id="{BD2A8187-823C-0F78-8889-F8D085CA9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Rectangle 718">
              <a:extLst>
                <a:ext uri="{FF2B5EF4-FFF2-40B4-BE49-F238E27FC236}">
                  <a16:creationId xmlns:a16="http://schemas.microsoft.com/office/drawing/2014/main" id="{C887B17E-E70F-D26E-F27F-78DC81C9D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719">
              <a:extLst>
                <a:ext uri="{FF2B5EF4-FFF2-40B4-BE49-F238E27FC236}">
                  <a16:creationId xmlns:a16="http://schemas.microsoft.com/office/drawing/2014/main" id="{706A632D-3FFB-7912-8F61-7FBADD956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720">
              <a:extLst>
                <a:ext uri="{FF2B5EF4-FFF2-40B4-BE49-F238E27FC236}">
                  <a16:creationId xmlns:a16="http://schemas.microsoft.com/office/drawing/2014/main" id="{6E8D0DF8-255A-C252-0076-3DABFBE72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8" name="Freeform 1671" descr="Icon of check mark. ">
            <a:extLst>
              <a:ext uri="{FF2B5EF4-FFF2-40B4-BE49-F238E27FC236}">
                <a16:creationId xmlns:a16="http://schemas.microsoft.com/office/drawing/2014/main" id="{BA500B18-D775-922B-DB1B-FBEEA32341D9}"/>
              </a:ext>
            </a:extLst>
          </p:cNvPr>
          <p:cNvSpPr>
            <a:spLocks noEditPoints="1"/>
          </p:cNvSpPr>
          <p:nvPr/>
        </p:nvSpPr>
        <p:spPr bwMode="auto">
          <a:xfrm>
            <a:off x="9325404" y="2867464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Freeform 3850" descr="Icon of lightning. ">
            <a:extLst>
              <a:ext uri="{FF2B5EF4-FFF2-40B4-BE49-F238E27FC236}">
                <a16:creationId xmlns:a16="http://schemas.microsoft.com/office/drawing/2014/main" id="{11C2BB78-CCCB-6574-F8CA-5CE794E7EC61}"/>
              </a:ext>
            </a:extLst>
          </p:cNvPr>
          <p:cNvSpPr>
            <a:spLocks/>
          </p:cNvSpPr>
          <p:nvPr/>
        </p:nvSpPr>
        <p:spPr bwMode="auto">
          <a:xfrm>
            <a:off x="7266704" y="4072582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" name="Freeform 3886" descr="Icon of magnifying glass to represent search. ">
            <a:extLst>
              <a:ext uri="{FF2B5EF4-FFF2-40B4-BE49-F238E27FC236}">
                <a16:creationId xmlns:a16="http://schemas.microsoft.com/office/drawing/2014/main" id="{11D786F8-7C79-6E01-E987-9DE0FD65EAA9}"/>
              </a:ext>
            </a:extLst>
          </p:cNvPr>
          <p:cNvSpPr>
            <a:spLocks noEditPoints="1"/>
          </p:cNvSpPr>
          <p:nvPr/>
        </p:nvSpPr>
        <p:spPr bwMode="auto">
          <a:xfrm>
            <a:off x="8619450" y="4072582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1" name="Group 40" descr="Icon of computer monitors. ">
            <a:extLst>
              <a:ext uri="{FF2B5EF4-FFF2-40B4-BE49-F238E27FC236}">
                <a16:creationId xmlns:a16="http://schemas.microsoft.com/office/drawing/2014/main" id="{FFB1E787-82F4-DCF0-6199-79C53F9D9883}"/>
              </a:ext>
            </a:extLst>
          </p:cNvPr>
          <p:cNvGrpSpPr/>
          <p:nvPr/>
        </p:nvGrpSpPr>
        <p:grpSpPr>
          <a:xfrm>
            <a:off x="10029245" y="4071526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42" name="Freeform 1636">
              <a:extLst>
                <a:ext uri="{FF2B5EF4-FFF2-40B4-BE49-F238E27FC236}">
                  <a16:creationId xmlns:a16="http://schemas.microsoft.com/office/drawing/2014/main" id="{AF61382B-9560-255F-BA6A-42C1824A3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1637">
              <a:extLst>
                <a:ext uri="{FF2B5EF4-FFF2-40B4-BE49-F238E27FC236}">
                  <a16:creationId xmlns:a16="http://schemas.microsoft.com/office/drawing/2014/main" id="{11F14335-6465-5AED-6E16-37377A403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1638">
              <a:extLst>
                <a:ext uri="{FF2B5EF4-FFF2-40B4-BE49-F238E27FC236}">
                  <a16:creationId xmlns:a16="http://schemas.microsoft.com/office/drawing/2014/main" id="{27BCD1BE-14C1-DA9B-A42B-C21A3C30E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1639">
              <a:extLst>
                <a:ext uri="{FF2B5EF4-FFF2-40B4-BE49-F238E27FC236}">
                  <a16:creationId xmlns:a16="http://schemas.microsoft.com/office/drawing/2014/main" id="{F7432503-7B20-3D45-BC9C-607C7B721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1640">
              <a:extLst>
                <a:ext uri="{FF2B5EF4-FFF2-40B4-BE49-F238E27FC236}">
                  <a16:creationId xmlns:a16="http://schemas.microsoft.com/office/drawing/2014/main" id="{181D6359-4F9A-B4BC-D94B-B4E2F1C383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75696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438</TotalTime>
  <Words>511</Words>
  <Application>Microsoft Office PowerPoint</Application>
  <PresentationFormat>Widescreen</PresentationFormat>
  <Paragraphs>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Segoe UI Light</vt:lpstr>
      <vt:lpstr>Wingdings</vt:lpstr>
      <vt:lpstr>Office Theme</vt:lpstr>
      <vt:lpstr>NYPD Shooting Incident  Data Analysis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NYPD Shooting Incident Data Analysis</dc:title>
  <dc:creator>xinyue zheng</dc:creator>
  <cp:lastModifiedBy>xinyue zheng</cp:lastModifiedBy>
  <cp:revision>27</cp:revision>
  <dcterms:created xsi:type="dcterms:W3CDTF">2022-12-06T15:44:41Z</dcterms:created>
  <dcterms:modified xsi:type="dcterms:W3CDTF">2022-12-06T23:02:57Z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