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8B3641-8B47-4900-B77D-87682D8E8244}">
          <p14:sldIdLst>
            <p14:sldId id="257"/>
            <p14:sldId id="256"/>
            <p14:sldId id="258"/>
            <p14:sldId id="259"/>
            <p14:sldId id="260"/>
            <p14:sldId id="261"/>
            <p14:sldId id="262"/>
          </p14:sldIdLst>
        </p14:section>
        <p14:section name="Untitled Section" id="{0D2FA5C4-1BBA-486C-917B-AE2499A6920E}">
          <p14:sldIdLst>
            <p14:sldId id="263"/>
            <p14:sldId id="264"/>
            <p14:sldId id="265"/>
            <p14:sldId id="266"/>
            <p14:sldId id="26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4540s" initials="H" lastIdx="1" clrIdx="0">
    <p:extLst>
      <p:ext uri="{19B8F6BF-5375-455C-9EA6-DF929625EA0E}">
        <p15:presenceInfo xmlns:p15="http://schemas.microsoft.com/office/powerpoint/2012/main" userId="HP4540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9" autoAdjust="0"/>
    <p:restoredTop sz="94660"/>
  </p:normalViewPr>
  <p:slideViewPr>
    <p:cSldViewPr snapToGrid="0">
      <p:cViewPr varScale="1">
        <p:scale>
          <a:sx n="68" d="100"/>
          <a:sy n="68" d="100"/>
        </p:scale>
        <p:origin x="8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70CE28-D85E-4BA4-8DA4-A0DC0B66E4A2}"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EC9E4-AFAF-446E-9622-645B9EACC707}"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8971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570CE28-D85E-4BA4-8DA4-A0DC0B66E4A2}" type="datetimeFigureOut">
              <a:rPr lang="en-US" smtClean="0"/>
              <a:t>11/15/2021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0EC9E4-AFAF-446E-9622-645B9EACC707}" type="slidenum">
              <a:rPr lang="en-US" smtClean="0"/>
              <a:t>‹#›</a:t>
            </a:fld>
            <a:endParaRPr lang="en-US"/>
          </a:p>
        </p:txBody>
      </p:sp>
    </p:spTree>
    <p:extLst>
      <p:ext uri="{BB962C8B-B14F-4D97-AF65-F5344CB8AC3E}">
        <p14:creationId xmlns:p14="http://schemas.microsoft.com/office/powerpoint/2010/main" val="3790024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70CE28-D85E-4BA4-8DA4-A0DC0B66E4A2}"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EC9E4-AFAF-446E-9622-645B9EACC707}" type="slidenum">
              <a:rPr lang="en-US" smtClean="0"/>
              <a:t>‹#›</a:t>
            </a:fld>
            <a:endParaRPr lang="en-US"/>
          </a:p>
        </p:txBody>
      </p:sp>
    </p:spTree>
    <p:extLst>
      <p:ext uri="{BB962C8B-B14F-4D97-AF65-F5344CB8AC3E}">
        <p14:creationId xmlns:p14="http://schemas.microsoft.com/office/powerpoint/2010/main" val="465323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70CE28-D85E-4BA4-8DA4-A0DC0B66E4A2}"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EC9E4-AFAF-446E-9622-645B9EACC707}"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3370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70CE28-D85E-4BA4-8DA4-A0DC0B66E4A2}"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EC9E4-AFAF-446E-9622-645B9EACC707}" type="slidenum">
              <a:rPr lang="en-US" smtClean="0"/>
              <a:t>‹#›</a:t>
            </a:fld>
            <a:endParaRPr lang="en-US"/>
          </a:p>
        </p:txBody>
      </p:sp>
    </p:spTree>
    <p:extLst>
      <p:ext uri="{BB962C8B-B14F-4D97-AF65-F5344CB8AC3E}">
        <p14:creationId xmlns:p14="http://schemas.microsoft.com/office/powerpoint/2010/main" val="4016836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70CE28-D85E-4BA4-8DA4-A0DC0B66E4A2}"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EC9E4-AFAF-446E-9622-645B9EACC707}"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23850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70CE28-D85E-4BA4-8DA4-A0DC0B66E4A2}"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EC9E4-AFAF-446E-9622-645B9EACC707}" type="slidenum">
              <a:rPr lang="en-US" smtClean="0"/>
              <a:t>‹#›</a:t>
            </a:fld>
            <a:endParaRPr lang="en-US"/>
          </a:p>
        </p:txBody>
      </p:sp>
    </p:spTree>
    <p:extLst>
      <p:ext uri="{BB962C8B-B14F-4D97-AF65-F5344CB8AC3E}">
        <p14:creationId xmlns:p14="http://schemas.microsoft.com/office/powerpoint/2010/main" val="4235922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70CE28-D85E-4BA4-8DA4-A0DC0B66E4A2}"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EC9E4-AFAF-446E-9622-645B9EACC707}" type="slidenum">
              <a:rPr lang="en-US" smtClean="0"/>
              <a:t>‹#›</a:t>
            </a:fld>
            <a:endParaRPr lang="en-US"/>
          </a:p>
        </p:txBody>
      </p:sp>
    </p:spTree>
    <p:extLst>
      <p:ext uri="{BB962C8B-B14F-4D97-AF65-F5344CB8AC3E}">
        <p14:creationId xmlns:p14="http://schemas.microsoft.com/office/powerpoint/2010/main" val="4195323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70CE28-D85E-4BA4-8DA4-A0DC0B66E4A2}"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EC9E4-AFAF-446E-9622-645B9EACC707}" type="slidenum">
              <a:rPr lang="en-US" smtClean="0"/>
              <a:t>‹#›</a:t>
            </a:fld>
            <a:endParaRPr lang="en-US"/>
          </a:p>
        </p:txBody>
      </p:sp>
    </p:spTree>
    <p:extLst>
      <p:ext uri="{BB962C8B-B14F-4D97-AF65-F5344CB8AC3E}">
        <p14:creationId xmlns:p14="http://schemas.microsoft.com/office/powerpoint/2010/main" val="1134806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70CE28-D85E-4BA4-8DA4-A0DC0B66E4A2}"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EC9E4-AFAF-446E-9622-645B9EACC707}" type="slidenum">
              <a:rPr lang="en-US" smtClean="0"/>
              <a:t>‹#›</a:t>
            </a:fld>
            <a:endParaRPr lang="en-US"/>
          </a:p>
        </p:txBody>
      </p:sp>
    </p:spTree>
    <p:extLst>
      <p:ext uri="{BB962C8B-B14F-4D97-AF65-F5344CB8AC3E}">
        <p14:creationId xmlns:p14="http://schemas.microsoft.com/office/powerpoint/2010/main" val="1739152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70CE28-D85E-4BA4-8DA4-A0DC0B66E4A2}"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EC9E4-AFAF-446E-9622-645B9EACC707}" type="slidenum">
              <a:rPr lang="en-US" smtClean="0"/>
              <a:t>‹#›</a:t>
            </a:fld>
            <a:endParaRPr lang="en-US"/>
          </a:p>
        </p:txBody>
      </p:sp>
    </p:spTree>
    <p:extLst>
      <p:ext uri="{BB962C8B-B14F-4D97-AF65-F5344CB8AC3E}">
        <p14:creationId xmlns:p14="http://schemas.microsoft.com/office/powerpoint/2010/main" val="2749657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70CE28-D85E-4BA4-8DA4-A0DC0B66E4A2}" type="datetimeFigureOut">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0EC9E4-AFAF-446E-9622-645B9EACC707}" type="slidenum">
              <a:rPr lang="en-US" smtClean="0"/>
              <a:t>‹#›</a:t>
            </a:fld>
            <a:endParaRPr lang="en-US"/>
          </a:p>
        </p:txBody>
      </p:sp>
    </p:spTree>
    <p:extLst>
      <p:ext uri="{BB962C8B-B14F-4D97-AF65-F5344CB8AC3E}">
        <p14:creationId xmlns:p14="http://schemas.microsoft.com/office/powerpoint/2010/main" val="1097021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70CE28-D85E-4BA4-8DA4-A0DC0B66E4A2}" type="datetimeFigureOut">
              <a:rPr lang="en-US" smtClean="0"/>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0EC9E4-AFAF-446E-9622-645B9EACC707}" type="slidenum">
              <a:rPr lang="en-US" smtClean="0"/>
              <a:t>‹#›</a:t>
            </a:fld>
            <a:endParaRPr lang="en-US"/>
          </a:p>
        </p:txBody>
      </p:sp>
    </p:spTree>
    <p:extLst>
      <p:ext uri="{BB962C8B-B14F-4D97-AF65-F5344CB8AC3E}">
        <p14:creationId xmlns:p14="http://schemas.microsoft.com/office/powerpoint/2010/main" val="2217450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70CE28-D85E-4BA4-8DA4-A0DC0B66E4A2}" type="datetimeFigureOut">
              <a:rPr lang="en-US" smtClean="0"/>
              <a:t>11/15/2021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0EC9E4-AFAF-446E-9622-645B9EACC707}" type="slidenum">
              <a:rPr lang="en-US" smtClean="0"/>
              <a:t>‹#›</a:t>
            </a:fld>
            <a:endParaRPr lang="en-US"/>
          </a:p>
        </p:txBody>
      </p:sp>
    </p:spTree>
    <p:extLst>
      <p:ext uri="{BB962C8B-B14F-4D97-AF65-F5344CB8AC3E}">
        <p14:creationId xmlns:p14="http://schemas.microsoft.com/office/powerpoint/2010/main" val="88443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70CE28-D85E-4BA4-8DA4-A0DC0B66E4A2}" type="datetimeFigureOut">
              <a:rPr lang="en-US" smtClean="0"/>
              <a:t>11/15/2021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0EC9E4-AFAF-446E-9622-645B9EACC707}" type="slidenum">
              <a:rPr lang="en-US" smtClean="0"/>
              <a:t>‹#›</a:t>
            </a:fld>
            <a:endParaRPr lang="en-US"/>
          </a:p>
        </p:txBody>
      </p:sp>
    </p:spTree>
    <p:extLst>
      <p:ext uri="{BB962C8B-B14F-4D97-AF65-F5344CB8AC3E}">
        <p14:creationId xmlns:p14="http://schemas.microsoft.com/office/powerpoint/2010/main" val="118862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70CE28-D85E-4BA4-8DA4-A0DC0B66E4A2}" type="datetimeFigureOut">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0EC9E4-AFAF-446E-9622-645B9EACC707}" type="slidenum">
              <a:rPr lang="en-US" smtClean="0"/>
              <a:t>‹#›</a:t>
            </a:fld>
            <a:endParaRPr lang="en-US"/>
          </a:p>
        </p:txBody>
      </p:sp>
    </p:spTree>
    <p:extLst>
      <p:ext uri="{BB962C8B-B14F-4D97-AF65-F5344CB8AC3E}">
        <p14:creationId xmlns:p14="http://schemas.microsoft.com/office/powerpoint/2010/main" val="1890137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70CE28-D85E-4BA4-8DA4-A0DC0B66E4A2}" type="datetimeFigureOut">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0EC9E4-AFAF-446E-9622-645B9EACC707}" type="slidenum">
              <a:rPr lang="en-US" smtClean="0"/>
              <a:t>‹#›</a:t>
            </a:fld>
            <a:endParaRPr lang="en-US"/>
          </a:p>
        </p:txBody>
      </p:sp>
    </p:spTree>
    <p:extLst>
      <p:ext uri="{BB962C8B-B14F-4D97-AF65-F5344CB8AC3E}">
        <p14:creationId xmlns:p14="http://schemas.microsoft.com/office/powerpoint/2010/main" val="444781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570CE28-D85E-4BA4-8DA4-A0DC0B66E4A2}" type="datetimeFigureOut">
              <a:rPr lang="en-US" smtClean="0"/>
              <a:t>11/15/2021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A0EC9E4-AFAF-446E-9622-645B9EACC707}" type="slidenum">
              <a:rPr lang="en-US" smtClean="0"/>
              <a:t>‹#›</a:t>
            </a:fld>
            <a:endParaRPr lang="en-US"/>
          </a:p>
        </p:txBody>
      </p:sp>
    </p:spTree>
    <p:extLst>
      <p:ext uri="{BB962C8B-B14F-4D97-AF65-F5344CB8AC3E}">
        <p14:creationId xmlns:p14="http://schemas.microsoft.com/office/powerpoint/2010/main" val="9924684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31D8-9463-4CCB-A995-7A5F0B0B20EC}"/>
              </a:ext>
            </a:extLst>
          </p:cNvPr>
          <p:cNvSpPr>
            <a:spLocks noGrp="1"/>
          </p:cNvSpPr>
          <p:nvPr>
            <p:ph type="title"/>
          </p:nvPr>
        </p:nvSpPr>
        <p:spPr/>
        <p:txBody>
          <a:bodyPr/>
          <a:lstStyle/>
          <a:p>
            <a:endParaRPr lang="en-US"/>
          </a:p>
        </p:txBody>
      </p:sp>
      <p:pic>
        <p:nvPicPr>
          <p:cNvPr id="13" name="Picture 12">
            <a:extLst>
              <a:ext uri="{FF2B5EF4-FFF2-40B4-BE49-F238E27FC236}">
                <a16:creationId xmlns:a16="http://schemas.microsoft.com/office/drawing/2014/main" id="{0E79EB27-F7CF-49BD-9C0A-51E859EA8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176" y="0"/>
            <a:ext cx="8632874" cy="6634249"/>
          </a:xfrm>
          <a:prstGeom prst="rect">
            <a:avLst/>
          </a:prstGeom>
        </p:spPr>
      </p:pic>
      <p:sp>
        <p:nvSpPr>
          <p:cNvPr id="15" name="Content Placeholder 14">
            <a:extLst>
              <a:ext uri="{FF2B5EF4-FFF2-40B4-BE49-F238E27FC236}">
                <a16:creationId xmlns:a16="http://schemas.microsoft.com/office/drawing/2014/main" id="{41618D90-62B4-48C2-A935-4685DC787C9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6647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48AFA-E50D-41D9-A842-856846C01AC4}"/>
              </a:ext>
            </a:extLst>
          </p:cNvPr>
          <p:cNvSpPr>
            <a:spLocks noGrp="1"/>
          </p:cNvSpPr>
          <p:nvPr>
            <p:ph type="title"/>
          </p:nvPr>
        </p:nvSpPr>
        <p:spPr>
          <a:xfrm>
            <a:off x="1828800" y="348176"/>
            <a:ext cx="8534400" cy="1507067"/>
          </a:xfrm>
        </p:spPr>
        <p:txBody>
          <a:bodyPr>
            <a:normAutofit/>
          </a:bodyPr>
          <a:lstStyle/>
          <a:p>
            <a:pPr algn="ctr"/>
            <a:r>
              <a:rPr lang="fa-IR" sz="5400" b="1" dirty="0"/>
              <a:t>بعد از طوفان</a:t>
            </a:r>
            <a:endParaRPr lang="en-US" sz="5400" b="1" dirty="0"/>
          </a:p>
        </p:txBody>
      </p:sp>
      <p:sp>
        <p:nvSpPr>
          <p:cNvPr id="3" name="Content Placeholder 2">
            <a:extLst>
              <a:ext uri="{FF2B5EF4-FFF2-40B4-BE49-F238E27FC236}">
                <a16:creationId xmlns:a16="http://schemas.microsoft.com/office/drawing/2014/main" id="{DB9BA483-AB63-42CA-8578-FBB22A2645D1}"/>
              </a:ext>
            </a:extLst>
          </p:cNvPr>
          <p:cNvSpPr>
            <a:spLocks noGrp="1"/>
          </p:cNvSpPr>
          <p:nvPr>
            <p:ph idx="1"/>
          </p:nvPr>
        </p:nvSpPr>
        <p:spPr>
          <a:xfrm>
            <a:off x="525194" y="2284372"/>
            <a:ext cx="11141611" cy="4573628"/>
          </a:xfrm>
        </p:spPr>
        <p:txBody>
          <a:bodyPr>
            <a:normAutofit fontScale="92500" lnSpcReduction="10000"/>
          </a:bodyPr>
          <a:lstStyle/>
          <a:p>
            <a:pPr algn="r"/>
            <a:r>
              <a:rPr lang="fa-IR" sz="2800" b="1" dirty="0">
                <a:solidFill>
                  <a:schemeClr val="tx1"/>
                </a:solidFill>
              </a:rPr>
              <a:t>حال که تهدید دشمنان خنثا و جنگ تمام شده است،وظیقه بسیج چیست؟</a:t>
            </a:r>
          </a:p>
          <a:p>
            <a:pPr algn="r"/>
            <a:r>
              <a:rPr lang="fa-IR" sz="2800" b="1" dirty="0">
                <a:solidFill>
                  <a:schemeClr val="tx1"/>
                </a:solidFill>
              </a:rPr>
              <a:t>در گام دوم انقلاب،بعد از شکست دادن این گرگ درنده و متحدانش حال وقط ترمیم زخم ها و آبادانی کشور عزیزمان بود</a:t>
            </a:r>
          </a:p>
          <a:p>
            <a:pPr algn="r"/>
            <a:r>
              <a:rPr lang="fa-IR" sz="2800" b="1" dirty="0">
                <a:solidFill>
                  <a:schemeClr val="tx1"/>
                </a:solidFill>
              </a:rPr>
              <a:t>این جا بود که بازهم نیرو مردمی بسیج به آبادانی کشورمان و تربیت نسلی کوشا ،مومن و انقلابی پزداخت   فعالیتی مانند:</a:t>
            </a:r>
          </a:p>
          <a:p>
            <a:pPr algn="r"/>
            <a:r>
              <a:rPr lang="fa-IR" sz="2800" b="1" dirty="0">
                <a:solidFill>
                  <a:schemeClr val="tx1"/>
                </a:solidFill>
              </a:rPr>
              <a:t>1)تعلیم جوانان کوشا،مومن و انقلابی 2)حمایت از پیشرفت های علمی،پژوهشی و فناوری 3)خدمات اجتماعی و محرومیت زدایی</a:t>
            </a:r>
          </a:p>
          <a:p>
            <a:pPr algn="r"/>
            <a:r>
              <a:rPr lang="fa-IR" sz="2800" b="1" dirty="0">
                <a:solidFill>
                  <a:schemeClr val="tx1"/>
                </a:solidFill>
              </a:rPr>
              <a:t>4)فرهنگی و هنری 5)دفاعی و امنیتی 6)فضای مجازی و رسانه</a:t>
            </a:r>
          </a:p>
          <a:p>
            <a:pPr algn="r"/>
            <a:r>
              <a:rPr lang="fa-IR" sz="2800" b="1" dirty="0">
                <a:solidFill>
                  <a:schemeClr val="tx1"/>
                </a:solidFill>
              </a:rPr>
              <a:t>7)اقتصادی و سازندگی 8)ورزشی</a:t>
            </a:r>
          </a:p>
          <a:p>
            <a:pPr algn="r"/>
            <a:endParaRPr lang="en-US" sz="2800" b="1" dirty="0">
              <a:solidFill>
                <a:schemeClr val="tx1"/>
              </a:solidFill>
            </a:endParaRPr>
          </a:p>
        </p:txBody>
      </p:sp>
    </p:spTree>
    <p:extLst>
      <p:ext uri="{BB962C8B-B14F-4D97-AF65-F5344CB8AC3E}">
        <p14:creationId xmlns:p14="http://schemas.microsoft.com/office/powerpoint/2010/main" val="3506486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A4493-8C23-4C69-A72E-94D4D816253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48B422E-F5AA-4C16-93EA-9F124EE7A627}"/>
              </a:ext>
            </a:extLst>
          </p:cNvPr>
          <p:cNvSpPr>
            <a:spLocks noGrp="1"/>
          </p:cNvSpPr>
          <p:nvPr>
            <p:ph idx="1"/>
          </p:nvPr>
        </p:nvSpPr>
        <p:spPr>
          <a:xfrm>
            <a:off x="3808744" y="260251"/>
            <a:ext cx="8534400" cy="3615267"/>
          </a:xfrm>
        </p:spPr>
        <p:txBody>
          <a:bodyPr>
            <a:noAutofit/>
          </a:bodyPr>
          <a:lstStyle/>
          <a:p>
            <a:pPr algn="r" rtl="1"/>
            <a:r>
              <a:rPr lang="fa-IR" sz="2800" dirty="0">
                <a:solidFill>
                  <a:schemeClr val="tx1"/>
                </a:solidFill>
              </a:rPr>
              <a:t>برای استفاده هر چه بهتر از</a:t>
            </a:r>
          </a:p>
          <a:p>
            <a:pPr algn="r" rtl="1"/>
            <a:r>
              <a:rPr lang="fa-IR" sz="2800" dirty="0">
                <a:solidFill>
                  <a:schemeClr val="tx1"/>
                </a:solidFill>
              </a:rPr>
              <a:t> پتانسیل گروه های مردمی </a:t>
            </a:r>
          </a:p>
          <a:p>
            <a:pPr algn="r" rtl="1"/>
            <a:r>
              <a:rPr lang="fa-IR" sz="2800" dirty="0">
                <a:solidFill>
                  <a:schemeClr val="tx1"/>
                </a:solidFill>
              </a:rPr>
              <a:t>،بسیج اقشار مختلف مانند:</a:t>
            </a:r>
          </a:p>
          <a:p>
            <a:pPr algn="r" rtl="1"/>
            <a:r>
              <a:rPr lang="fa-IR" sz="2800" dirty="0">
                <a:solidFill>
                  <a:schemeClr val="tx1"/>
                </a:solidFill>
              </a:rPr>
              <a:t>بسیج دانش آموزی،بسیج </a:t>
            </a:r>
          </a:p>
          <a:p>
            <a:pPr algn="r" rtl="1"/>
            <a:r>
              <a:rPr lang="fa-IR" sz="2800" dirty="0">
                <a:solidFill>
                  <a:schemeClr val="tx1"/>
                </a:solidFill>
              </a:rPr>
              <a:t>فرهنگیان،بسیج دانش آموزی،</a:t>
            </a:r>
          </a:p>
          <a:p>
            <a:pPr algn="r" rtl="1"/>
            <a:r>
              <a:rPr lang="fa-IR" sz="2800" dirty="0">
                <a:solidFill>
                  <a:schemeClr val="tx1"/>
                </a:solidFill>
              </a:rPr>
              <a:t>دانشجویی و غیره تشکیل شده است</a:t>
            </a:r>
            <a:endParaRPr lang="en-US" sz="2800" dirty="0">
              <a:solidFill>
                <a:schemeClr val="tx1"/>
              </a:solidFill>
            </a:endParaRPr>
          </a:p>
        </p:txBody>
      </p:sp>
      <p:pic>
        <p:nvPicPr>
          <p:cNvPr id="4" name="Picture 3">
            <a:extLst>
              <a:ext uri="{FF2B5EF4-FFF2-40B4-BE49-F238E27FC236}">
                <a16:creationId xmlns:a16="http://schemas.microsoft.com/office/drawing/2014/main" id="{857B957E-B1E9-4DA8-B004-0AFC5E43FDBB}"/>
              </a:ext>
            </a:extLst>
          </p:cNvPr>
          <p:cNvPicPr>
            <a:picLocks noChangeAspect="1"/>
          </p:cNvPicPr>
          <p:nvPr/>
        </p:nvPicPr>
        <p:blipFill>
          <a:blip r:embed="rId2"/>
          <a:stretch>
            <a:fillRect/>
          </a:stretch>
        </p:blipFill>
        <p:spPr>
          <a:xfrm>
            <a:off x="-61169" y="3729760"/>
            <a:ext cx="7418572" cy="3128240"/>
          </a:xfrm>
          <a:prstGeom prst="rect">
            <a:avLst/>
          </a:prstGeom>
        </p:spPr>
      </p:pic>
      <p:pic>
        <p:nvPicPr>
          <p:cNvPr id="5" name="Picture 4">
            <a:extLst>
              <a:ext uri="{FF2B5EF4-FFF2-40B4-BE49-F238E27FC236}">
                <a16:creationId xmlns:a16="http://schemas.microsoft.com/office/drawing/2014/main" id="{D10DA094-07AA-42AE-9961-25CF89CC836D}"/>
              </a:ext>
            </a:extLst>
          </p:cNvPr>
          <p:cNvPicPr>
            <a:picLocks noChangeAspect="1"/>
          </p:cNvPicPr>
          <p:nvPr/>
        </p:nvPicPr>
        <p:blipFill>
          <a:blip r:embed="rId3"/>
          <a:stretch>
            <a:fillRect/>
          </a:stretch>
        </p:blipFill>
        <p:spPr>
          <a:xfrm>
            <a:off x="7357402" y="3729760"/>
            <a:ext cx="4985741" cy="3150453"/>
          </a:xfrm>
          <a:prstGeom prst="rect">
            <a:avLst/>
          </a:prstGeom>
        </p:spPr>
      </p:pic>
      <p:pic>
        <p:nvPicPr>
          <p:cNvPr id="6" name="Picture 5">
            <a:extLst>
              <a:ext uri="{FF2B5EF4-FFF2-40B4-BE49-F238E27FC236}">
                <a16:creationId xmlns:a16="http://schemas.microsoft.com/office/drawing/2014/main" id="{8AAD6A6E-A8E4-44C1-9DCD-1CE74EDB0AAB}"/>
              </a:ext>
            </a:extLst>
          </p:cNvPr>
          <p:cNvPicPr>
            <a:picLocks noChangeAspect="1"/>
          </p:cNvPicPr>
          <p:nvPr/>
        </p:nvPicPr>
        <p:blipFill>
          <a:blip r:embed="rId4"/>
          <a:stretch>
            <a:fillRect/>
          </a:stretch>
        </p:blipFill>
        <p:spPr>
          <a:xfrm>
            <a:off x="0" y="36639"/>
            <a:ext cx="3667417" cy="3392361"/>
          </a:xfrm>
          <a:prstGeom prst="rect">
            <a:avLst/>
          </a:prstGeom>
        </p:spPr>
      </p:pic>
      <p:pic>
        <p:nvPicPr>
          <p:cNvPr id="8" name="Picture 7">
            <a:extLst>
              <a:ext uri="{FF2B5EF4-FFF2-40B4-BE49-F238E27FC236}">
                <a16:creationId xmlns:a16="http://schemas.microsoft.com/office/drawing/2014/main" id="{E12EE675-882A-4513-85E4-060CC97E850B}"/>
              </a:ext>
            </a:extLst>
          </p:cNvPr>
          <p:cNvPicPr>
            <a:picLocks noChangeAspect="1"/>
          </p:cNvPicPr>
          <p:nvPr/>
        </p:nvPicPr>
        <p:blipFill>
          <a:blip r:embed="rId5"/>
          <a:stretch>
            <a:fillRect/>
          </a:stretch>
        </p:blipFill>
        <p:spPr>
          <a:xfrm>
            <a:off x="3688510" y="260251"/>
            <a:ext cx="3668892" cy="3014441"/>
          </a:xfrm>
          <a:prstGeom prst="rect">
            <a:avLst/>
          </a:prstGeom>
        </p:spPr>
      </p:pic>
    </p:spTree>
    <p:extLst>
      <p:ext uri="{BB962C8B-B14F-4D97-AF65-F5344CB8AC3E}">
        <p14:creationId xmlns:p14="http://schemas.microsoft.com/office/powerpoint/2010/main" val="2168240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9BBBD-691A-43A2-992C-8FC2F8C55F60}"/>
              </a:ext>
            </a:extLst>
          </p:cNvPr>
          <p:cNvSpPr>
            <a:spLocks noGrp="1"/>
          </p:cNvSpPr>
          <p:nvPr>
            <p:ph type="title"/>
          </p:nvPr>
        </p:nvSpPr>
        <p:spPr>
          <a:xfrm>
            <a:off x="1828800" y="449905"/>
            <a:ext cx="8534400" cy="1507067"/>
          </a:xfrm>
        </p:spPr>
        <p:txBody>
          <a:bodyPr>
            <a:normAutofit/>
          </a:bodyPr>
          <a:lstStyle/>
          <a:p>
            <a:pPr algn="ctr"/>
            <a:r>
              <a:rPr lang="fa-IR" sz="5400" b="1" dirty="0"/>
              <a:t>بسیج دانش آموزی</a:t>
            </a:r>
            <a:endParaRPr lang="en-US" sz="5400" b="1" dirty="0"/>
          </a:p>
        </p:txBody>
      </p:sp>
      <p:sp>
        <p:nvSpPr>
          <p:cNvPr id="3" name="Content Placeholder 2">
            <a:extLst>
              <a:ext uri="{FF2B5EF4-FFF2-40B4-BE49-F238E27FC236}">
                <a16:creationId xmlns:a16="http://schemas.microsoft.com/office/drawing/2014/main" id="{2F8DE0A2-2B88-44FC-89B0-A1F51115E8A5}"/>
              </a:ext>
            </a:extLst>
          </p:cNvPr>
          <p:cNvSpPr>
            <a:spLocks noGrp="1"/>
          </p:cNvSpPr>
          <p:nvPr>
            <p:ph idx="1"/>
          </p:nvPr>
        </p:nvSpPr>
        <p:spPr>
          <a:xfrm>
            <a:off x="979841" y="1346982"/>
            <a:ext cx="10232317" cy="5278902"/>
          </a:xfrm>
        </p:spPr>
        <p:txBody>
          <a:bodyPr>
            <a:normAutofit/>
          </a:bodyPr>
          <a:lstStyle/>
          <a:p>
            <a:pPr algn="just" rtl="1"/>
            <a:r>
              <a:rPr lang="fa-IR" sz="2800" b="1" dirty="0">
                <a:solidFill>
                  <a:schemeClr val="tx1"/>
                </a:solidFill>
              </a:rPr>
              <a:t>این تشکل جهت بسط و گسترش فرهنگ و تفکر بسیجی و ایجاد روحیه همیاری، مسئولیت پذیری در سال 1375 با مصوبه مجلس شورای اسلامی به منظور حذب،آموزش،و سازمان دهی دانش </a:t>
            </a:r>
            <a:br>
              <a:rPr lang="fa-IR" sz="2800" b="1" dirty="0">
                <a:solidFill>
                  <a:schemeClr val="tx1"/>
                </a:solidFill>
              </a:rPr>
            </a:br>
            <a:r>
              <a:rPr lang="fa-IR" sz="2800" b="1" dirty="0">
                <a:solidFill>
                  <a:schemeClr val="tx1"/>
                </a:solidFill>
              </a:rPr>
              <a:t>آموزان مدارس کشور و کمک به تشکیل ارتش بیست میلیونی با واحد امیدان(ابتدایی)پویندگان(متوسطه اول) و پیشگامان(متوسطه ی دوم) تشکیل شد که به چند نمونه از مهمترین فعالیتهای آن اشاره می شود.</a:t>
            </a:r>
            <a:endParaRPr lang="en-US" sz="2800" b="1" dirty="0">
              <a:solidFill>
                <a:schemeClr val="tx1"/>
              </a:solidFill>
            </a:endParaRPr>
          </a:p>
        </p:txBody>
      </p:sp>
    </p:spTree>
    <p:extLst>
      <p:ext uri="{BB962C8B-B14F-4D97-AF65-F5344CB8AC3E}">
        <p14:creationId xmlns:p14="http://schemas.microsoft.com/office/powerpoint/2010/main" val="1251502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F3923-E1D2-41C3-A3FA-52EC72F42234}"/>
              </a:ext>
            </a:extLst>
          </p:cNvPr>
          <p:cNvSpPr>
            <a:spLocks noGrp="1"/>
          </p:cNvSpPr>
          <p:nvPr>
            <p:ph type="ctrTitle"/>
          </p:nvPr>
        </p:nvSpPr>
        <p:spPr>
          <a:xfrm>
            <a:off x="191843" y="713935"/>
            <a:ext cx="8001000" cy="2971801"/>
          </a:xfrm>
        </p:spPr>
        <p:txBody>
          <a:bodyPr>
            <a:normAutofit fontScale="90000"/>
          </a:bodyPr>
          <a:lstStyle/>
          <a:p>
            <a:pPr algn="ctr" rtl="1"/>
            <a:r>
              <a:rPr lang="fa-IR" sz="9800" b="1" dirty="0">
                <a:cs typeface="B Kamran Outline" panose="00000400000000000000" pitchFamily="2" charset="-78"/>
              </a:rPr>
              <a:t>بسیج،مدسه عشق</a:t>
            </a:r>
            <a:br>
              <a:rPr lang="en-US" dirty="0"/>
            </a:br>
            <a:br>
              <a:rPr lang="en-US" dirty="0"/>
            </a:br>
            <a:br>
              <a:rPr lang="en-US" dirty="0"/>
            </a:br>
            <a:endParaRPr lang="en-US" dirty="0"/>
          </a:p>
        </p:txBody>
      </p:sp>
      <p:sp>
        <p:nvSpPr>
          <p:cNvPr id="3" name="Subtitle 2">
            <a:extLst>
              <a:ext uri="{FF2B5EF4-FFF2-40B4-BE49-F238E27FC236}">
                <a16:creationId xmlns:a16="http://schemas.microsoft.com/office/drawing/2014/main" id="{479DE8FE-EC59-43B9-8E43-7E5C0B5D531C}"/>
              </a:ext>
            </a:extLst>
          </p:cNvPr>
          <p:cNvSpPr>
            <a:spLocks noGrp="1"/>
          </p:cNvSpPr>
          <p:nvPr>
            <p:ph type="subTitle" idx="1"/>
          </p:nvPr>
        </p:nvSpPr>
        <p:spPr/>
        <p:txBody>
          <a:bodyPr>
            <a:normAutofit/>
          </a:bodyPr>
          <a:lstStyle/>
          <a:p>
            <a:r>
              <a:rPr lang="fa-IR" sz="3200" b="1" dirty="0"/>
              <a:t>تهیه و تدوین توسط پورایمانی،جنتی،حمیدی،</a:t>
            </a:r>
          </a:p>
          <a:p>
            <a:r>
              <a:rPr lang="fa-IR" sz="3200" b="1" dirty="0"/>
              <a:t>بهره مند،خجندی و کرمانی</a:t>
            </a:r>
            <a:endParaRPr lang="en-US" sz="3200" b="1" dirty="0"/>
          </a:p>
        </p:txBody>
      </p:sp>
    </p:spTree>
    <p:extLst>
      <p:ext uri="{BB962C8B-B14F-4D97-AF65-F5344CB8AC3E}">
        <p14:creationId xmlns:p14="http://schemas.microsoft.com/office/powerpoint/2010/main" val="300236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F512F8-1DF4-4975-B278-3893D4950E17}"/>
              </a:ext>
            </a:extLst>
          </p:cNvPr>
          <p:cNvSpPr>
            <a:spLocks noGrp="1"/>
          </p:cNvSpPr>
          <p:nvPr>
            <p:ph type="title" idx="4294967295"/>
          </p:nvPr>
        </p:nvSpPr>
        <p:spPr>
          <a:xfrm>
            <a:off x="1828800" y="238125"/>
            <a:ext cx="8534400" cy="1508125"/>
          </a:xfrm>
        </p:spPr>
        <p:txBody>
          <a:bodyPr>
            <a:normAutofit/>
          </a:bodyPr>
          <a:lstStyle/>
          <a:p>
            <a:pPr algn="ctr"/>
            <a:r>
              <a:rPr lang="fa-IR" sz="8800" b="1" dirty="0">
                <a:cs typeface="B Kamran Outline" panose="00000400000000000000" pitchFamily="2" charset="-78"/>
              </a:rPr>
              <a:t>بسیج</a:t>
            </a:r>
            <a:endParaRPr lang="en-US" sz="8800" b="1" dirty="0">
              <a:cs typeface="B Kamran Outline" panose="00000400000000000000" pitchFamily="2" charset="-78"/>
            </a:endParaRPr>
          </a:p>
        </p:txBody>
      </p:sp>
      <p:sp>
        <p:nvSpPr>
          <p:cNvPr id="6" name="TextBox 5">
            <a:extLst>
              <a:ext uri="{FF2B5EF4-FFF2-40B4-BE49-F238E27FC236}">
                <a16:creationId xmlns:a16="http://schemas.microsoft.com/office/drawing/2014/main" id="{28C39A3B-7FC9-4F04-93DE-5474BFFCB390}"/>
              </a:ext>
            </a:extLst>
          </p:cNvPr>
          <p:cNvSpPr txBox="1"/>
          <p:nvPr/>
        </p:nvSpPr>
        <p:spPr>
          <a:xfrm>
            <a:off x="-464235" y="2588455"/>
            <a:ext cx="12295164" cy="3539430"/>
          </a:xfrm>
          <a:prstGeom prst="rect">
            <a:avLst/>
          </a:prstGeom>
          <a:noFill/>
        </p:spPr>
        <p:txBody>
          <a:bodyPr wrap="square" rtlCol="0">
            <a:spAutoFit/>
          </a:bodyPr>
          <a:lstStyle/>
          <a:p>
            <a:pPr algn="r" rtl="1"/>
            <a:r>
              <a:rPr lang="fa-IR" sz="2800" dirty="0">
                <a:solidFill>
                  <a:srgbClr val="FF0000"/>
                </a:solidFill>
              </a:rPr>
              <a:t>*</a:t>
            </a:r>
            <a:r>
              <a:rPr lang="fa-IR" sz="2800" dirty="0"/>
              <a:t>واژه:این کلمه در فرهنگ لغت به معنی جهاد،عزم و اراده،آمادگی،آماده سفرشدن،آماده ساختن نیروی نظامی یک کشور،اسباب و سازمان است</a:t>
            </a:r>
          </a:p>
          <a:p>
            <a:pPr algn="r" rtl="1"/>
            <a:r>
              <a:rPr lang="fa-IR" sz="2800" dirty="0"/>
              <a:t>   </a:t>
            </a:r>
            <a:r>
              <a:rPr lang="fa-IR" sz="2800" dirty="0">
                <a:solidFill>
                  <a:srgbClr val="FF0000"/>
                </a:solidFill>
              </a:rPr>
              <a:t>*</a:t>
            </a:r>
            <a:r>
              <a:rPr lang="fa-IR" sz="2800" dirty="0"/>
              <a:t>تعریف:بسیج یعنی آمادگی نیروهای مردمی و داوطلب که با استفاده از امکانات</a:t>
            </a:r>
          </a:p>
          <a:p>
            <a:pPr algn="r" rtl="1"/>
            <a:r>
              <a:rPr lang="fa-IR" sz="2800" dirty="0"/>
              <a:t>       و تجهیزات ملی،حرکت های جمعی خود در زمینه های نظامی و دفاعی و </a:t>
            </a:r>
          </a:p>
          <a:p>
            <a:pPr algn="r" rtl="1"/>
            <a:r>
              <a:rPr lang="fa-IR" sz="2800" dirty="0"/>
              <a:t>           علمی واقتصادی و فرهنگی و اجتماعی سازندگی و محرومیت زدایی را </a:t>
            </a:r>
          </a:p>
          <a:p>
            <a:pPr algn="r" rtl="1"/>
            <a:r>
              <a:rPr lang="fa-IR" sz="2800" dirty="0"/>
              <a:t>              سازماندهی و برای حراست از دستاورد های انفلاب تلاش می کنند</a:t>
            </a:r>
          </a:p>
          <a:p>
            <a:pPr algn="r" rtl="1"/>
            <a:r>
              <a:rPr lang="fa-IR" sz="2800" dirty="0"/>
              <a:t>پیوست:البته بسیج برای آمادگی نیروهای کشوری برای جنگ و سازمان شبه نظامی (بسیج)نیز کاربرد فراوان دارد.</a:t>
            </a:r>
            <a:endParaRPr lang="en-US" sz="2800" dirty="0"/>
          </a:p>
        </p:txBody>
      </p:sp>
    </p:spTree>
    <p:extLst>
      <p:ext uri="{BB962C8B-B14F-4D97-AF65-F5344CB8AC3E}">
        <p14:creationId xmlns:p14="http://schemas.microsoft.com/office/powerpoint/2010/main" val="1885313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7C69-8ADB-4AFB-B7FF-A9C1F0C4E954}"/>
              </a:ext>
            </a:extLst>
          </p:cNvPr>
          <p:cNvSpPr>
            <a:spLocks noGrp="1"/>
          </p:cNvSpPr>
          <p:nvPr>
            <p:ph type="title"/>
          </p:nvPr>
        </p:nvSpPr>
        <p:spPr>
          <a:xfrm>
            <a:off x="8247941" y="0"/>
            <a:ext cx="3944059" cy="1507067"/>
          </a:xfrm>
        </p:spPr>
        <p:txBody>
          <a:bodyPr/>
          <a:lstStyle/>
          <a:p>
            <a:r>
              <a:rPr lang="fa-IR" b="1" dirty="0"/>
              <a:t>نمونه ای از بسیج</a:t>
            </a:r>
            <a:endParaRPr lang="en-US" b="1" dirty="0"/>
          </a:p>
        </p:txBody>
      </p:sp>
      <p:pic>
        <p:nvPicPr>
          <p:cNvPr id="1026" name="Picture 2" descr="محرومیت‌زدایی، ماموریت ذاتی بسیج سازندگی">
            <a:extLst>
              <a:ext uri="{FF2B5EF4-FFF2-40B4-BE49-F238E27FC236}">
                <a16:creationId xmlns:a16="http://schemas.microsoft.com/office/drawing/2014/main" id="{9C8CAFED-4489-4A51-8721-271A0DB920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964702" cy="34184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مراسم رژه نیروهای نظامی، انتظامی و بسیجی در دیلم/ تصاویر">
            <a:extLst>
              <a:ext uri="{FF2B5EF4-FFF2-40B4-BE49-F238E27FC236}">
                <a16:creationId xmlns:a16="http://schemas.microsoft.com/office/drawing/2014/main" id="{CA1484D1-F428-4369-BD74-EC1C1B1380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18448"/>
            <a:ext cx="5964702" cy="34395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اعزام ۱۳ هزار بسیجی کرمانی در قالب کاروان راهیان نور طی پارسال">
            <a:extLst>
              <a:ext uri="{FF2B5EF4-FFF2-40B4-BE49-F238E27FC236}">
                <a16:creationId xmlns:a16="http://schemas.microsoft.com/office/drawing/2014/main" id="{76048D37-2BC7-4BF6-9B97-505FB45320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4702" y="2715065"/>
            <a:ext cx="6235685" cy="4142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557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F108E-5560-4B4A-A6DF-7EAE496CE79E}"/>
              </a:ext>
            </a:extLst>
          </p:cNvPr>
          <p:cNvSpPr>
            <a:spLocks noGrp="1"/>
          </p:cNvSpPr>
          <p:nvPr>
            <p:ph type="title"/>
          </p:nvPr>
        </p:nvSpPr>
        <p:spPr>
          <a:xfrm>
            <a:off x="1828799" y="-1003886"/>
            <a:ext cx="8534401" cy="2281600"/>
          </a:xfrm>
        </p:spPr>
        <p:txBody>
          <a:bodyPr>
            <a:normAutofit/>
          </a:bodyPr>
          <a:lstStyle/>
          <a:p>
            <a:pPr algn="ctr"/>
            <a:r>
              <a:rPr lang="fa-IR" sz="4800" b="1" dirty="0"/>
              <a:t>بسیج در انقلاب اسلامی</a:t>
            </a:r>
            <a:endParaRPr lang="en-US" sz="4800" b="1" dirty="0"/>
          </a:p>
        </p:txBody>
      </p:sp>
      <p:sp>
        <p:nvSpPr>
          <p:cNvPr id="4" name="Text Placeholder 3">
            <a:extLst>
              <a:ext uri="{FF2B5EF4-FFF2-40B4-BE49-F238E27FC236}">
                <a16:creationId xmlns:a16="http://schemas.microsoft.com/office/drawing/2014/main" id="{D9169174-A1F8-40E8-9DDC-BFC21897F462}"/>
              </a:ext>
            </a:extLst>
          </p:cNvPr>
          <p:cNvSpPr>
            <a:spLocks noGrp="1"/>
          </p:cNvSpPr>
          <p:nvPr>
            <p:ph type="body" idx="1"/>
          </p:nvPr>
        </p:nvSpPr>
        <p:spPr>
          <a:xfrm>
            <a:off x="126609" y="2048021"/>
            <a:ext cx="11877407" cy="5872090"/>
          </a:xfrm>
        </p:spPr>
        <p:txBody>
          <a:bodyPr>
            <a:normAutofit/>
          </a:bodyPr>
          <a:lstStyle/>
          <a:p>
            <a:pPr algn="r" rtl="1"/>
            <a:r>
              <a:rPr lang="fa-IR" sz="2800" b="1" dirty="0">
                <a:solidFill>
                  <a:schemeClr val="tx1"/>
                </a:solidFill>
                <a:latin typeface="A RaiMedia-Bold" panose="020B0800040000020004" pitchFamily="34" charset="-78"/>
                <a:ea typeface="A RaiMedia-Bold" panose="020B0800040000020004" pitchFamily="34" charset="-78"/>
                <a:cs typeface="A RaiMedia-Bold" panose="020B0800040000020004" pitchFamily="34" charset="-78"/>
              </a:rPr>
              <a:t>یک از عوامل مهم پیروزی و پایستگی جمهوری سلامی حضور فعال و همیشگی مردم بوده است.</a:t>
            </a:r>
          </a:p>
          <a:p>
            <a:pPr algn="r" rtl="1"/>
            <a:r>
              <a:rPr lang="fa-IR" sz="2800" b="1" dirty="0">
                <a:solidFill>
                  <a:schemeClr val="tx1"/>
                </a:solidFill>
                <a:latin typeface="A RaiMedia-Bold" panose="020B0800040000020004" pitchFamily="34" charset="-78"/>
                <a:ea typeface="A RaiMedia-Bold" panose="020B0800040000020004" pitchFamily="34" charset="-78"/>
                <a:cs typeface="A RaiMedia-Bold" panose="020B0800040000020004" pitchFamily="34" charset="-78"/>
              </a:rPr>
              <a:t>بعد از پیروزی انقلاب دولت هاب مستکبر توطئه های خود را برای برندازی آن آغاز کردند؛در این هنگام تنها چیزی که مانع پیروزی انها میشد حضور مردم فداکار،مومن،با انگیزه ،آموزش دیده و انقلابی بود که با سازماندهی و استمرار مانع تحقق نقشه های شوم دشمنان می شدند.</a:t>
            </a:r>
          </a:p>
          <a:p>
            <a:pPr algn="r" rtl="1"/>
            <a:endParaRPr lang="fa-IR" sz="2800" b="1" dirty="0">
              <a:solidFill>
                <a:schemeClr val="tx1"/>
              </a:solidFill>
              <a:latin typeface="A RaiMedia-Bold" panose="020B0800040000020004" pitchFamily="34" charset="-78"/>
              <a:ea typeface="A RaiMedia-Bold" panose="020B0800040000020004" pitchFamily="34" charset="-78"/>
              <a:cs typeface="A RaiMedia-Bold" panose="020B0800040000020004" pitchFamily="34" charset="-78"/>
            </a:endParaRPr>
          </a:p>
          <a:p>
            <a:pPr algn="r" rtl="1"/>
            <a:r>
              <a:rPr lang="fa-IR" sz="2800" b="1" dirty="0">
                <a:solidFill>
                  <a:schemeClr val="tx1"/>
                </a:solidFill>
                <a:latin typeface="A RaiMedia-Bold" panose="020B0800040000020004" pitchFamily="34" charset="-78"/>
                <a:ea typeface="A RaiMedia-Bold" panose="020B0800040000020004" pitchFamily="34" charset="-78"/>
                <a:cs typeface="A RaiMedia-Bold" panose="020B0800040000020004" pitchFamily="34" charset="-78"/>
              </a:rPr>
              <a:t>              امام خمینی(ره)به عنوان رهبری آینده نگر،متوجه این ضرورت شدند و فرمان تشکیل ارتش بیست میلیونی (بسیج) را در 5 آذر 1358را صادر فرمودند.</a:t>
            </a:r>
          </a:p>
          <a:p>
            <a:pPr algn="r" rtl="1"/>
            <a:r>
              <a:rPr lang="fa-IR" sz="2800" b="1" dirty="0">
                <a:solidFill>
                  <a:schemeClr val="tx1"/>
                </a:solidFill>
                <a:latin typeface="A RaiMedia-Bold" panose="020B0800040000020004" pitchFamily="34" charset="-78"/>
                <a:ea typeface="A RaiMedia-Bold" panose="020B0800040000020004" pitchFamily="34" charset="-78"/>
                <a:cs typeface="A RaiMedia-Bold" panose="020B0800040000020004" pitchFamily="34" charset="-78"/>
              </a:rPr>
              <a:t>کمتر کسی میتوانست به ضرورت این ارتش در بقای نظام نوپای جمهوری اسلامی بیندیشد.</a:t>
            </a:r>
          </a:p>
          <a:p>
            <a:pPr algn="r" rtl="1"/>
            <a:r>
              <a:rPr lang="fa-IR" sz="2400" b="1" dirty="0">
                <a:solidFill>
                  <a:schemeClr val="tx1"/>
                </a:solidFill>
                <a:latin typeface="A RaiMedia-Bold" panose="020B0800040000020004" pitchFamily="34" charset="-78"/>
                <a:ea typeface="A RaiMedia-Bold" panose="020B0800040000020004" pitchFamily="34" charset="-78"/>
                <a:cs typeface="A RaiMedia-Bold" panose="020B0800040000020004" pitchFamily="34" charset="-78"/>
              </a:rPr>
              <a:t> </a:t>
            </a:r>
            <a:endParaRPr lang="en-US" sz="2400" b="1" dirty="0">
              <a:solidFill>
                <a:schemeClr val="tx1"/>
              </a:solidFill>
              <a:latin typeface="A RaiMedia-Bold" panose="020B0800040000020004" pitchFamily="34" charset="-78"/>
              <a:ea typeface="A RaiMedia-Bold" panose="020B0800040000020004" pitchFamily="34" charset="-78"/>
              <a:cs typeface="A RaiMedia-Bold" panose="020B0800040000020004" pitchFamily="34" charset="-78"/>
            </a:endParaRPr>
          </a:p>
        </p:txBody>
      </p:sp>
    </p:spTree>
    <p:extLst>
      <p:ext uri="{BB962C8B-B14F-4D97-AF65-F5344CB8AC3E}">
        <p14:creationId xmlns:p14="http://schemas.microsoft.com/office/powerpoint/2010/main" val="2888293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B89EB3F-CB5C-45EC-BE3B-A9A81C8BFC54}"/>
              </a:ext>
            </a:extLst>
          </p:cNvPr>
          <p:cNvPicPr>
            <a:picLocks noChangeAspect="1"/>
          </p:cNvPicPr>
          <p:nvPr/>
        </p:nvPicPr>
        <p:blipFill>
          <a:blip r:embed="rId2"/>
          <a:stretch>
            <a:fillRect/>
          </a:stretch>
        </p:blipFill>
        <p:spPr>
          <a:xfrm>
            <a:off x="1828430" y="2288949"/>
            <a:ext cx="8535140" cy="2280102"/>
          </a:xfrm>
          <a:prstGeom prst="rect">
            <a:avLst/>
          </a:prstGeom>
        </p:spPr>
      </p:pic>
      <p:sp>
        <p:nvSpPr>
          <p:cNvPr id="5" name="Title 4">
            <a:extLst>
              <a:ext uri="{FF2B5EF4-FFF2-40B4-BE49-F238E27FC236}">
                <a16:creationId xmlns:a16="http://schemas.microsoft.com/office/drawing/2014/main" id="{2F621FC9-A700-4C38-9430-D10418833D45}"/>
              </a:ext>
            </a:extLst>
          </p:cNvPr>
          <p:cNvSpPr>
            <a:spLocks noGrp="1"/>
          </p:cNvSpPr>
          <p:nvPr>
            <p:ph type="ctrTitle"/>
          </p:nvPr>
        </p:nvSpPr>
        <p:spPr>
          <a:xfrm>
            <a:off x="360691" y="1198032"/>
            <a:ext cx="11470615" cy="5029917"/>
          </a:xfrm>
        </p:spPr>
        <p:txBody>
          <a:bodyPr>
            <a:normAutofit/>
          </a:bodyPr>
          <a:lstStyle/>
          <a:p>
            <a:pPr algn="r" rtl="1"/>
            <a:r>
              <a:rPr lang="fa-IR" sz="2400" b="1" dirty="0">
                <a:solidFill>
                  <a:schemeClr val="accent6"/>
                </a:solidFill>
              </a:rPr>
              <a:t>*</a:t>
            </a:r>
            <a:r>
              <a:rPr lang="fa-IR" sz="2400" b="1" dirty="0"/>
              <a:t>داوطلب مردمی در سوئیس: در این کشور دفاع از استقلال، آزادی و تمامیت ارضی به نیروهای مردمی واگذار شده است؛ به طوری که مشارکت مردمی در امور دفاعی از مهمترین اهداف و علایق ملت سوئیس به شمار میآید. </a:t>
            </a:r>
            <a:br>
              <a:rPr lang="fa-IR" sz="2400" b="1" dirty="0"/>
            </a:br>
            <a:r>
              <a:rPr lang="fa-IR" sz="2400" b="1" dirty="0">
                <a:solidFill>
                  <a:schemeClr val="accent6"/>
                </a:solidFill>
              </a:rPr>
              <a:t>*</a:t>
            </a:r>
            <a:r>
              <a:rPr lang="fa-IR" sz="2400" b="1" dirty="0"/>
              <a:t>ارتش آزادیبخش چین: نیروهای مردمی در چین که چندصد میلیون نفرند، از بین کارگران و کشاورزان از شانزده تا پنجاه ساله سازمان مییابند و در موارد ضروری به کار گرفته میشوند. </a:t>
            </a:r>
            <a:br>
              <a:rPr lang="fa-IR" sz="2400" b="1" dirty="0"/>
            </a:br>
            <a:r>
              <a:rPr lang="fa-IR" sz="2400" b="1" dirty="0">
                <a:solidFill>
                  <a:schemeClr val="accent6"/>
                </a:solidFill>
              </a:rPr>
              <a:t>*</a:t>
            </a:r>
            <a:r>
              <a:rPr lang="fa-IR" sz="2400" b="1" dirty="0"/>
              <a:t>نیروی مقاومت مردمی در لبنان، فلسطین، عراق، سوریه و یمن: در این کشورها، اقشار مختلف مردمی به ویژه جوانان با الگوگیری و تأثیرپذیری از نیروی عظیم بسیج در انقالب اسلامی ایران</a:t>
            </a:r>
            <a:r>
              <a:rPr lang="fa-IR" sz="2400" dirty="0"/>
              <a:t> </a:t>
            </a:r>
            <a:r>
              <a:rPr lang="fa-IR" sz="2400" b="1" dirty="0"/>
              <a:t>در قالب گروههای جهادی تشکیل شده اند و در جهت حفظ ارزشهای دینی، استقلال و تمامیت ارضی سرزمین خود، در مقابل مستکبرین و زورگویان جهان که در رأس آنها آمریکای جنایتکار و رژیم اشغالگر قدس قرار دارند، مبارزه و مقاومت می کنند.</a:t>
            </a:r>
            <a:endParaRPr lang="en-US" sz="2400" b="1" dirty="0"/>
          </a:p>
        </p:txBody>
      </p:sp>
      <p:sp>
        <p:nvSpPr>
          <p:cNvPr id="3" name="Text Placeholder 2">
            <a:extLst>
              <a:ext uri="{FF2B5EF4-FFF2-40B4-BE49-F238E27FC236}">
                <a16:creationId xmlns:a16="http://schemas.microsoft.com/office/drawing/2014/main" id="{DCE5292E-C200-46A9-8280-94CA56052A3F}"/>
              </a:ext>
            </a:extLst>
          </p:cNvPr>
          <p:cNvSpPr>
            <a:spLocks noGrp="1"/>
          </p:cNvSpPr>
          <p:nvPr>
            <p:ph type="subTitle" idx="1"/>
          </p:nvPr>
        </p:nvSpPr>
        <p:spPr>
          <a:xfrm>
            <a:off x="-1247336" y="224366"/>
            <a:ext cx="14686671" cy="1947333"/>
          </a:xfrm>
        </p:spPr>
        <p:txBody>
          <a:bodyPr>
            <a:normAutofit/>
          </a:bodyPr>
          <a:lstStyle/>
          <a:p>
            <a:pPr algn="ctr"/>
            <a:r>
              <a:rPr lang="fa-IR" sz="4000" b="1" dirty="0">
                <a:solidFill>
                  <a:schemeClr val="tx1"/>
                </a:solidFill>
                <a:latin typeface="Tahoma" panose="020B0604030504040204" pitchFamily="34" charset="0"/>
                <a:ea typeface="Tahoma" panose="020B0604030504040204" pitchFamily="34" charset="0"/>
                <a:cs typeface="Tahoma" panose="020B0604030504040204" pitchFamily="34" charset="0"/>
              </a:rPr>
              <a:t>نیروهای مردمی در دیگر کشور های جهان</a:t>
            </a:r>
            <a:endParaRPr lang="en-US" sz="40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9346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DB6EF-CA18-48BE-828A-0EEE4131EB59}"/>
              </a:ext>
            </a:extLst>
          </p:cNvPr>
          <p:cNvSpPr>
            <a:spLocks noGrp="1"/>
          </p:cNvSpPr>
          <p:nvPr>
            <p:ph type="title"/>
          </p:nvPr>
        </p:nvSpPr>
        <p:spPr>
          <a:xfrm>
            <a:off x="1828800" y="225083"/>
            <a:ext cx="8534400" cy="1507067"/>
          </a:xfrm>
        </p:spPr>
        <p:txBody>
          <a:bodyPr>
            <a:normAutofit/>
          </a:bodyPr>
          <a:lstStyle/>
          <a:p>
            <a:pPr algn="ctr"/>
            <a:r>
              <a:rPr lang="fa-IR" sz="5400" b="1" dirty="0"/>
              <a:t>ویژگی های یک بسیج</a:t>
            </a:r>
            <a:endParaRPr lang="en-US" sz="5400" b="1" dirty="0"/>
          </a:p>
        </p:txBody>
      </p:sp>
      <p:sp>
        <p:nvSpPr>
          <p:cNvPr id="3" name="Content Placeholder 2">
            <a:extLst>
              <a:ext uri="{FF2B5EF4-FFF2-40B4-BE49-F238E27FC236}">
                <a16:creationId xmlns:a16="http://schemas.microsoft.com/office/drawing/2014/main" id="{D3502BE5-F350-418A-81B6-5DA0BCB969BF}"/>
              </a:ext>
            </a:extLst>
          </p:cNvPr>
          <p:cNvSpPr>
            <a:spLocks noGrp="1"/>
          </p:cNvSpPr>
          <p:nvPr>
            <p:ph idx="1"/>
          </p:nvPr>
        </p:nvSpPr>
        <p:spPr>
          <a:xfrm>
            <a:off x="595532" y="2433711"/>
            <a:ext cx="11000936" cy="3921239"/>
          </a:xfrm>
        </p:spPr>
        <p:txBody>
          <a:bodyPr>
            <a:normAutofit fontScale="92500" lnSpcReduction="20000"/>
          </a:bodyPr>
          <a:lstStyle/>
          <a:p>
            <a:pPr marL="0" indent="0" algn="r" rtl="1">
              <a:buNone/>
            </a:pPr>
            <a:r>
              <a:rPr lang="fa-IR" sz="3600" b="1" dirty="0"/>
              <a:t>1)همه وجودش وقف اسلام است</a:t>
            </a:r>
          </a:p>
          <a:p>
            <a:pPr marL="0" indent="0" algn="r" rtl="1">
              <a:buNone/>
            </a:pPr>
            <a:r>
              <a:rPr lang="fa-IR" sz="3600" b="1" dirty="0"/>
              <a:t>2)پرتلاش،ایثارگرو کار او بی منت است</a:t>
            </a:r>
          </a:p>
          <a:p>
            <a:pPr marL="0" indent="0" algn="r" rtl="1">
              <a:buNone/>
            </a:pPr>
            <a:r>
              <a:rPr lang="fa-IR" sz="3600" b="1" dirty="0"/>
              <a:t>3)در همه میادین مورد نیاز داوطلب است و حضور شجاعانه فداکارانه و مخلصانه دارد</a:t>
            </a:r>
          </a:p>
          <a:p>
            <a:pPr marL="0" indent="0" algn="r" rtl="1">
              <a:buNone/>
            </a:pPr>
            <a:r>
              <a:rPr lang="fa-IR" sz="3600" b="1" dirty="0"/>
              <a:t>4)قانع و متواضع است</a:t>
            </a:r>
          </a:p>
          <a:p>
            <a:pPr marL="0" indent="0" algn="r" rtl="1">
              <a:buNone/>
            </a:pPr>
            <a:r>
              <a:rPr lang="fa-IR" sz="3600" b="1" dirty="0"/>
              <a:t>5)دارای روحیه شهادت طلبی و بذل جان در راه وطن و مکتب است</a:t>
            </a:r>
          </a:p>
        </p:txBody>
      </p:sp>
    </p:spTree>
    <p:extLst>
      <p:ext uri="{BB962C8B-B14F-4D97-AF65-F5344CB8AC3E}">
        <p14:creationId xmlns:p14="http://schemas.microsoft.com/office/powerpoint/2010/main" val="1655606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0CFE8-87F4-4778-B958-487A603DC92F}"/>
              </a:ext>
            </a:extLst>
          </p:cNvPr>
          <p:cNvSpPr>
            <a:spLocks noGrp="1"/>
          </p:cNvSpPr>
          <p:nvPr>
            <p:ph type="title"/>
          </p:nvPr>
        </p:nvSpPr>
        <p:spPr>
          <a:xfrm>
            <a:off x="1828800" y="267024"/>
            <a:ext cx="8534400" cy="1507067"/>
          </a:xfrm>
        </p:spPr>
        <p:txBody>
          <a:bodyPr>
            <a:normAutofit/>
          </a:bodyPr>
          <a:lstStyle/>
          <a:p>
            <a:pPr algn="ctr"/>
            <a:r>
              <a:rPr lang="fa-IR" sz="4800" b="1" dirty="0"/>
              <a:t>حماسه ای به نام بسیج</a:t>
            </a:r>
            <a:endParaRPr lang="en-US" sz="4800" b="1" dirty="0"/>
          </a:p>
        </p:txBody>
      </p:sp>
      <p:sp>
        <p:nvSpPr>
          <p:cNvPr id="3" name="Content Placeholder 2">
            <a:extLst>
              <a:ext uri="{FF2B5EF4-FFF2-40B4-BE49-F238E27FC236}">
                <a16:creationId xmlns:a16="http://schemas.microsoft.com/office/drawing/2014/main" id="{F506FC3E-7E3A-4A1E-97C7-C8FF81F5EF65}"/>
              </a:ext>
            </a:extLst>
          </p:cNvPr>
          <p:cNvSpPr>
            <a:spLocks noGrp="1"/>
          </p:cNvSpPr>
          <p:nvPr>
            <p:ph idx="1"/>
          </p:nvPr>
        </p:nvSpPr>
        <p:spPr>
          <a:xfrm>
            <a:off x="1050180" y="2219179"/>
            <a:ext cx="10091640" cy="4209756"/>
          </a:xfrm>
        </p:spPr>
        <p:txBody>
          <a:bodyPr>
            <a:normAutofit/>
          </a:bodyPr>
          <a:lstStyle/>
          <a:p>
            <a:pPr algn="r" rtl="1"/>
            <a:r>
              <a:rPr lang="fa-IR" sz="3200" dirty="0"/>
              <a:t>در زمان شروع جنگ تحمیلی ،وقتی صدام و متحدانش چون گرگ درنده ای به ایران یورش بردند،و وقتی که ارتش و سپاه نیروی کافی برای مقابله نداشتند،این مردم فداکار ،مومن و جان برکفی بودند که در قالب (بسیج) به یاری نیروهای شجاع ارتش و سپاه،که در برابر ابر قدرت های جهان، سلاحی جز اعتقاد،ایثار،ایمان و فداکاری نداشتند شتافتند و حماسه ها آفریدند و دشمن متجاوز را از خاک کشورمان به عقب راندند.</a:t>
            </a:r>
            <a:endParaRPr lang="en-US" sz="3200" dirty="0"/>
          </a:p>
        </p:txBody>
      </p:sp>
    </p:spTree>
    <p:extLst>
      <p:ext uri="{BB962C8B-B14F-4D97-AF65-F5344CB8AC3E}">
        <p14:creationId xmlns:p14="http://schemas.microsoft.com/office/powerpoint/2010/main" val="2625234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C5CAC-45D5-4F40-A408-6F2BB3E2DA7C}"/>
              </a:ext>
            </a:extLst>
          </p:cNvPr>
          <p:cNvSpPr>
            <a:spLocks noGrp="1"/>
          </p:cNvSpPr>
          <p:nvPr>
            <p:ph type="title"/>
          </p:nvPr>
        </p:nvSpPr>
        <p:spPr/>
        <p:txBody>
          <a:bodyPr/>
          <a:lstStyle/>
          <a:p>
            <a:endParaRPr lang="en-US" dirty="0"/>
          </a:p>
        </p:txBody>
      </p:sp>
      <p:pic>
        <p:nvPicPr>
          <p:cNvPr id="1028" name="Picture 4" descr="پاورپوینت آمادگی دفاعی نهم | درس 4: بسیج، مدرسه عشق | گاما">
            <a:extLst>
              <a:ext uri="{FF2B5EF4-FFF2-40B4-BE49-F238E27FC236}">
                <a16:creationId xmlns:a16="http://schemas.microsoft.com/office/drawing/2014/main" id="{329CEA75-1EE2-47B1-A6D9-1AFE37683A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18550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1252</TotalTime>
  <Words>815</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 RaiMedia-Bold</vt:lpstr>
      <vt:lpstr>Arial</vt:lpstr>
      <vt:lpstr>Century Gothic</vt:lpstr>
      <vt:lpstr>Tahoma</vt:lpstr>
      <vt:lpstr>Wingdings 3</vt:lpstr>
      <vt:lpstr>Slice</vt:lpstr>
      <vt:lpstr>PowerPoint Presentation</vt:lpstr>
      <vt:lpstr>بسیج،مدسه عشق   </vt:lpstr>
      <vt:lpstr>بسیج</vt:lpstr>
      <vt:lpstr>نمونه ای از بسیج</vt:lpstr>
      <vt:lpstr>بسیج در انقلاب اسلامی</vt:lpstr>
      <vt:lpstr>*داوطلب مردمی در سوئیس: در این کشور دفاع از استقلال، آزادی و تمامیت ارضی به نیروهای مردمی واگذار شده است؛ به طوری که مشارکت مردمی در امور دفاعی از مهمترین اهداف و علایق ملت سوئیس به شمار میآید.  *ارتش آزادیبخش چین: نیروهای مردمی در چین که چندصد میلیون نفرند، از بین کارگران و کشاورزان از شانزده تا پنجاه ساله سازمان مییابند و در موارد ضروری به کار گرفته میشوند.  *نیروی مقاومت مردمی در لبنان، فلسطین، عراق، سوریه و یمن: در این کشورها، اقشار مختلف مردمی به ویژه جوانان با الگوگیری و تأثیرپذیری از نیروی عظیم بسیج در انقالب اسلامی ایران در قالب گروههای جهادی تشکیل شده اند و در جهت حفظ ارزشهای دینی، استقلال و تمامیت ارضی سرزمین خود، در مقابل مستکبرین و زورگویان جهان که در رأس آنها آمریکای جنایتکار و رژیم اشغالگر قدس قرار دارند، مبارزه و مقاومت می کنند.</vt:lpstr>
      <vt:lpstr>ویژگی های یک بسیج</vt:lpstr>
      <vt:lpstr>حماسه ای به نام بسیج</vt:lpstr>
      <vt:lpstr>PowerPoint Presentation</vt:lpstr>
      <vt:lpstr>بعد از طوفان</vt:lpstr>
      <vt:lpstr>PowerPoint Presentation</vt:lpstr>
      <vt:lpstr>بسیج دانش آموزی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HP4540s</dc:creator>
  <cp:lastModifiedBy>AMD</cp:lastModifiedBy>
  <cp:revision>16</cp:revision>
  <dcterms:created xsi:type="dcterms:W3CDTF">2021-11-13T17:16:13Z</dcterms:created>
  <dcterms:modified xsi:type="dcterms:W3CDTF">2021-11-15T17:17:24Z</dcterms:modified>
</cp:coreProperties>
</file>