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sldIdLst>
    <p:sldId id="256" r:id="rId5"/>
    <p:sldId id="262" r:id="rId6"/>
    <p:sldId id="257" r:id="rId7"/>
    <p:sldId id="25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had Gasimov" initials="RG" lastIdx="1" clrIdx="0">
    <p:extLst>
      <p:ext uri="{19B8F6BF-5375-455C-9EA6-DF929625EA0E}">
        <p15:presenceInfo xmlns:p15="http://schemas.microsoft.com/office/powerpoint/2012/main" userId="Rashad Gasimo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1T21:38:35.359"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3AEE3-19C6-420F-9292-8B4AF60D52F6}"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2E244-F76E-44BF-8CC6-5CE58DE8CF3D}" type="slidenum">
              <a:rPr lang="en-US" smtClean="0"/>
              <a:t>‹#›</a:t>
            </a:fld>
            <a:endParaRPr lang="en-US"/>
          </a:p>
        </p:txBody>
      </p:sp>
    </p:spTree>
    <p:extLst>
      <p:ext uri="{BB962C8B-B14F-4D97-AF65-F5344CB8AC3E}">
        <p14:creationId xmlns:p14="http://schemas.microsoft.com/office/powerpoint/2010/main" val="45763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EF3596-DF97-4605-88C4-E1D6634C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04CF5AE-1525-458C-805A-277612287C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3" name="Rectangle 5">
              <a:extLst>
                <a:ext uri="{FF2B5EF4-FFF2-40B4-BE49-F238E27FC236}">
                  <a16:creationId xmlns:a16="http://schemas.microsoft.com/office/drawing/2014/main" id="{75184BC4-A6A5-41B7-9463-51287F8C98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847CE477-1D61-4F65-A819-156F30645C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168D70C-C0A3-4080-935A-4C7D34D1F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4BFE52DB-6074-4322-91A0-BA19AC6534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15482A31-6AFE-4781-B3EC-26CF5A34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A2F5607A-50CD-401B-AA0D-375828CC2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E2065C15-E60F-4857-877B-1F8235F9A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10515003-9E36-4383-852B-C467122CD4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F6809E31-CFB3-4460-A5B9-9B5D20C4D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A4181E6F-BF0F-40DF-B995-3E6E1D01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21ECCFEF-1B38-4DA5-BE12-61FC280572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EF7B7547-12E7-424A-B8A2-836C862B0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ED73F691-9932-4DF3-9C00-5FB99E59B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FC1D4D7C-DDA0-4901-B134-3A4F498A45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1D667447-7CCB-4723-98DC-3B6243BB5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3205CA6A-75CC-441A-A983-276CC7243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97C5F7AB-65D8-48CC-ABE1-4E6FCC596D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9D2DE9CF-1915-4458-8504-23EE23C7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875539DD-1581-4269-9977-2AD4EC61A0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4F35F98A-A81D-4A28-B3EF-AA4CF8552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2F4C3514-1560-4004-BACC-31CAF69A9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59492B1-819E-4D36-8684-DE6269CD9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6D37E5FF-AC11-4600-A1A7-5A79E8987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71BEA79E-EC3A-49E3-BF83-FD38146C2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28003CD-17C2-4EF6-9422-BCC831E6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1116C327-1D14-460A-A6E2-78987B1492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E5E6917-BBB5-46D6-A9EF-108A2A621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15AE5B56-D24B-45D6-B264-EFD2BCFDE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3F5649DF-34D2-42EB-AEA0-DB38895E79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908BA6A2-58E6-4EF1-B21C-C129AD44AF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FF764234-DCC8-409D-9589-60BA5BEBD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672EDBF1-5836-45EE-ACAA-026F06E61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32EDE749-EE15-49ED-A703-EB5B8296FC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ECAFA4A1-3EFA-41E8-8124-5BD1A7FD3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5FC977BF-3314-4C13-949F-F7005E49A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FFE293AA-EA29-496D-B73C-DD63AA5CED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555B5CF2-EB1C-4BAF-831C-F7563748F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6C35CEC0-2B0B-4B96-A85B-170DFCE739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4479BA0E-1F0F-44CC-B967-41E59E556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0EA2BA01-0538-42E6-94BA-FC5ADB2DE1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03F7E47C-F027-4901-A6C8-390843EE323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28E1E440-AFF9-4333-83FE-EE96FF139F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303A70BD-0FF2-440D-BE34-940EEC170D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E9E7E43D-CEBC-4F5A-9849-06150C6F5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DB41515B-EB52-4FB6-9ED6-AFDF7598F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325F3C87-07A2-4F10-AFAB-254EC057F9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8A65FB10-C150-41C0-AE33-92EA10D2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87206993-1AA8-4179-B1AE-7486E1FA0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85A838BB-56EF-47B9-B613-2EC774731E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E7A25950-F58D-4098-9824-C8518F323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3CD280DC-A611-4DAC-BC0C-070097BBE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88921E44-6C5B-4CD9-8347-604B039BAC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311649F5-0FA2-4ED1-9C27-5EFF64007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F94683F6-FEDA-4D28-9E9F-557699D6A3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8" name="Picture 2">
            <a:extLst>
              <a:ext uri="{FF2B5EF4-FFF2-40B4-BE49-F238E27FC236}">
                <a16:creationId xmlns:a16="http://schemas.microsoft.com/office/drawing/2014/main" id="{EE045C80-5D28-4F64-9892-322DA1D237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4EC1A22-E860-4102-B334-BD7F0BDA4960}"/>
              </a:ext>
            </a:extLst>
          </p:cNvPr>
          <p:cNvSpPr>
            <a:spLocks noGrp="1"/>
          </p:cNvSpPr>
          <p:nvPr>
            <p:ph type="ctrTitle"/>
          </p:nvPr>
        </p:nvSpPr>
        <p:spPr>
          <a:xfrm>
            <a:off x="2077718" y="716184"/>
            <a:ext cx="5201086" cy="2396681"/>
          </a:xfrm>
        </p:spPr>
        <p:txBody>
          <a:bodyPr>
            <a:normAutofit/>
          </a:bodyPr>
          <a:lstStyle/>
          <a:p>
            <a:r>
              <a:rPr lang="en-US" dirty="0">
                <a:solidFill>
                  <a:srgbClr val="FF0000"/>
                </a:solidFill>
              </a:rPr>
              <a:t>Snake game with reinforcement learning</a:t>
            </a:r>
          </a:p>
        </p:txBody>
      </p:sp>
      <p:sp>
        <p:nvSpPr>
          <p:cNvPr id="3" name="Subtitle 2">
            <a:extLst>
              <a:ext uri="{FF2B5EF4-FFF2-40B4-BE49-F238E27FC236}">
                <a16:creationId xmlns:a16="http://schemas.microsoft.com/office/drawing/2014/main" id="{1CCC66CE-2F06-4C4E-9641-7E6BC3883782}"/>
              </a:ext>
            </a:extLst>
          </p:cNvPr>
          <p:cNvSpPr>
            <a:spLocks noGrp="1"/>
          </p:cNvSpPr>
          <p:nvPr>
            <p:ph type="subTitle" idx="1"/>
          </p:nvPr>
        </p:nvSpPr>
        <p:spPr>
          <a:xfrm>
            <a:off x="2110358" y="4472699"/>
            <a:ext cx="5231513" cy="2052720"/>
          </a:xfrm>
        </p:spPr>
        <p:txBody>
          <a:bodyPr>
            <a:normAutofit/>
          </a:bodyPr>
          <a:lstStyle/>
          <a:p>
            <a:pPr marL="342900" indent="-342900">
              <a:buFont typeface="Wingdings" panose="05000000000000000000" pitchFamily="2" charset="2"/>
              <a:buChar char="Ø"/>
            </a:pPr>
            <a:r>
              <a:rPr lang="en-US" dirty="0" err="1">
                <a:solidFill>
                  <a:schemeClr val="bg1"/>
                </a:solidFill>
              </a:rPr>
              <a:t>Shafahat</a:t>
            </a:r>
            <a:r>
              <a:rPr lang="en-US" dirty="0">
                <a:solidFill>
                  <a:schemeClr val="bg1"/>
                </a:solidFill>
              </a:rPr>
              <a:t> </a:t>
            </a:r>
            <a:r>
              <a:rPr lang="en-US" dirty="0" err="1">
                <a:solidFill>
                  <a:schemeClr val="bg1"/>
                </a:solidFill>
              </a:rPr>
              <a:t>sardarov</a:t>
            </a:r>
            <a:endParaRPr lang="en-US" dirty="0">
              <a:solidFill>
                <a:schemeClr val="bg1"/>
              </a:solidFill>
            </a:endParaRPr>
          </a:p>
          <a:p>
            <a:pPr marL="342900" indent="-342900">
              <a:buFont typeface="Wingdings" panose="05000000000000000000" pitchFamily="2" charset="2"/>
              <a:buChar char="Ø"/>
            </a:pPr>
            <a:r>
              <a:rPr lang="en-US" dirty="0">
                <a:solidFill>
                  <a:schemeClr val="bg1"/>
                </a:solidFill>
              </a:rPr>
              <a:t>Khurram </a:t>
            </a:r>
            <a:r>
              <a:rPr lang="en-US" dirty="0" err="1">
                <a:solidFill>
                  <a:schemeClr val="bg1"/>
                </a:solidFill>
              </a:rPr>
              <a:t>hAjizada</a:t>
            </a:r>
            <a:endParaRPr lang="en-US" dirty="0">
              <a:solidFill>
                <a:schemeClr val="bg1"/>
              </a:solidFill>
            </a:endParaRPr>
          </a:p>
          <a:p>
            <a:pPr marL="342900" indent="-342900">
              <a:buFont typeface="Wingdings" panose="05000000000000000000" pitchFamily="2" charset="2"/>
              <a:buChar char="Ø"/>
            </a:pPr>
            <a:r>
              <a:rPr lang="en-US" dirty="0">
                <a:solidFill>
                  <a:schemeClr val="bg1"/>
                </a:solidFill>
              </a:rPr>
              <a:t>Rashad </a:t>
            </a:r>
            <a:r>
              <a:rPr lang="en-US" dirty="0" err="1">
                <a:solidFill>
                  <a:schemeClr val="bg1"/>
                </a:solidFill>
              </a:rPr>
              <a:t>gasimov</a:t>
            </a:r>
            <a:endParaRPr lang="en-US" dirty="0">
              <a:solidFill>
                <a:schemeClr val="bg1"/>
              </a:solidFill>
            </a:endParaRPr>
          </a:p>
        </p:txBody>
      </p:sp>
      <p:sp useBgFill="1">
        <p:nvSpPr>
          <p:cNvPr id="70" name="Round Diagonal Corner Rectangle 6">
            <a:extLst>
              <a:ext uri="{FF2B5EF4-FFF2-40B4-BE49-F238E27FC236}">
                <a16:creationId xmlns:a16="http://schemas.microsoft.com/office/drawing/2014/main" id="{0F4BA0F2-1035-4F3D-B3FE-C551450E4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rawing of a face&#10;&#10;Description automatically generated">
            <a:extLst>
              <a:ext uri="{FF2B5EF4-FFF2-40B4-BE49-F238E27FC236}">
                <a16:creationId xmlns:a16="http://schemas.microsoft.com/office/drawing/2014/main" id="{74467A80-8D5A-4D12-9C56-FF35CFF2DE3E}"/>
              </a:ext>
            </a:extLst>
          </p:cNvPr>
          <p:cNvPicPr>
            <a:picLocks noChangeAspect="1"/>
          </p:cNvPicPr>
          <p:nvPr/>
        </p:nvPicPr>
        <p:blipFill>
          <a:blip r:embed="rId3"/>
          <a:stretch>
            <a:fillRect/>
          </a:stretch>
        </p:blipFill>
        <p:spPr>
          <a:xfrm>
            <a:off x="7551991" y="1093788"/>
            <a:ext cx="3830383" cy="4667250"/>
          </a:xfrm>
          <a:prstGeom prst="rect">
            <a:avLst/>
          </a:prstGeom>
        </p:spPr>
      </p:pic>
    </p:spTree>
    <p:extLst>
      <p:ext uri="{BB962C8B-B14F-4D97-AF65-F5344CB8AC3E}">
        <p14:creationId xmlns:p14="http://schemas.microsoft.com/office/powerpoint/2010/main" val="302529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A5A5-FEB3-4AE3-80DE-411ADD1CA05C}"/>
              </a:ext>
            </a:extLst>
          </p:cNvPr>
          <p:cNvSpPr>
            <a:spLocks noGrp="1"/>
          </p:cNvSpPr>
          <p:nvPr>
            <p:ph type="title"/>
          </p:nvPr>
        </p:nvSpPr>
        <p:spPr/>
        <p:txBody>
          <a:bodyPr/>
          <a:lstStyle/>
          <a:p>
            <a:r>
              <a:rPr lang="en-US" dirty="0">
                <a:solidFill>
                  <a:srgbClr val="FF0000"/>
                </a:solidFill>
              </a:rPr>
              <a:t>			</a:t>
            </a:r>
            <a:r>
              <a:rPr lang="en-US" sz="4800" dirty="0">
                <a:solidFill>
                  <a:srgbClr val="FF0000"/>
                </a:solidFill>
              </a:rPr>
              <a:t>Introduction</a:t>
            </a:r>
          </a:p>
        </p:txBody>
      </p:sp>
      <p:sp>
        <p:nvSpPr>
          <p:cNvPr id="3" name="Content Placeholder 2">
            <a:extLst>
              <a:ext uri="{FF2B5EF4-FFF2-40B4-BE49-F238E27FC236}">
                <a16:creationId xmlns:a16="http://schemas.microsoft.com/office/drawing/2014/main" id="{0C6B0C63-871D-48E9-BC21-8F4D911917C2}"/>
              </a:ext>
            </a:extLst>
          </p:cNvPr>
          <p:cNvSpPr>
            <a:spLocks noGrp="1"/>
          </p:cNvSpPr>
          <p:nvPr>
            <p:ph idx="1"/>
          </p:nvPr>
        </p:nvSpPr>
        <p:spPr>
          <a:xfrm>
            <a:off x="1141412" y="2249487"/>
            <a:ext cx="9905999" cy="3901056"/>
          </a:xfrm>
        </p:spPr>
        <p:txBody>
          <a:bodyPr>
            <a:normAutofit/>
          </a:bodyPr>
          <a:lstStyle/>
          <a:p>
            <a:r>
              <a:rPr lang="en-US" b="1" i="1" dirty="0">
                <a:solidFill>
                  <a:srgbClr val="FFFF00"/>
                </a:solidFill>
              </a:rPr>
              <a:t>Snake</a:t>
            </a:r>
            <a:r>
              <a:rPr lang="en-US" dirty="0">
                <a:solidFill>
                  <a:srgbClr val="FFFF00"/>
                </a:solidFill>
              </a:rPr>
              <a:t> is a sole player video game where the player controls a line to eat items by running into them with the head of the line. Each item eaten makes the snake longer, so controlling is progressively more difficult. It becomes primary obstacle to itself as </a:t>
            </a:r>
            <a:r>
              <a:rPr lang="en-US">
                <a:solidFill>
                  <a:srgbClr val="FFFF00"/>
                </a:solidFill>
              </a:rPr>
              <a:t>it grows.</a:t>
            </a:r>
            <a:endParaRPr lang="en-US" dirty="0">
              <a:solidFill>
                <a:srgbClr val="FFFF00"/>
              </a:solidFill>
            </a:endParaRPr>
          </a:p>
          <a:p>
            <a:r>
              <a:rPr lang="en-US" dirty="0">
                <a:solidFill>
                  <a:srgbClr val="FFFF00"/>
                </a:solidFill>
              </a:rPr>
              <a:t>The player controls a dot, square, or object on a bordered plane. As it moves forward, it leaves a trail behind, resembling a moving snake</a:t>
            </a:r>
          </a:p>
          <a:p>
            <a:pPr marL="0" indent="0">
              <a:buNone/>
            </a:pPr>
            <a:endParaRPr lang="en-US" dirty="0">
              <a:solidFill>
                <a:srgbClr val="FFFF00"/>
              </a:solidFill>
            </a:endParaRPr>
          </a:p>
        </p:txBody>
      </p:sp>
    </p:spTree>
    <p:extLst>
      <p:ext uri="{BB962C8B-B14F-4D97-AF65-F5344CB8AC3E}">
        <p14:creationId xmlns:p14="http://schemas.microsoft.com/office/powerpoint/2010/main" val="150668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07"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08" name="Group 135">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7" name="Group 136">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9"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0"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1"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6"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8" name="Group 137">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9"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09" name="Rectangle 176">
            <a:extLst>
              <a:ext uri="{FF2B5EF4-FFF2-40B4-BE49-F238E27FC236}">
                <a16:creationId xmlns:a16="http://schemas.microsoft.com/office/drawing/2014/main" id="{E22AC1FF-9472-4A93-BE19-AE0C24FE5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256">
            <a:extLst>
              <a:ext uri="{FF2B5EF4-FFF2-40B4-BE49-F238E27FC236}">
                <a16:creationId xmlns:a16="http://schemas.microsoft.com/office/drawing/2014/main" id="{C06A1397-64E0-4853-ADE2-3EE143B2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28A1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Picture 129" descr="A picture containing sitting, laptop, computer&#10;&#10;Description automatically generated">
            <a:extLst>
              <a:ext uri="{FF2B5EF4-FFF2-40B4-BE49-F238E27FC236}">
                <a16:creationId xmlns:a16="http://schemas.microsoft.com/office/drawing/2014/main" id="{A9C71D7F-9446-41CC-B5D2-CAD6BF70DE0F}"/>
              </a:ext>
            </a:extLst>
          </p:cNvPr>
          <p:cNvPicPr>
            <a:picLocks noChangeAspect="1"/>
          </p:cNvPicPr>
          <p:nvPr/>
        </p:nvPicPr>
        <p:blipFill rotWithShape="1">
          <a:blip r:embed="rId4"/>
          <a:srcRect l="1015" r="5028"/>
          <a:stretch/>
        </p:blipFill>
        <p:spPr>
          <a:xfrm>
            <a:off x="643467" y="231006"/>
            <a:ext cx="10905066" cy="5983527"/>
          </a:xfrm>
          <a:prstGeom prst="rect">
            <a:avLst/>
          </a:prstGeom>
        </p:spPr>
      </p:pic>
    </p:spTree>
    <p:extLst>
      <p:ext uri="{BB962C8B-B14F-4D97-AF65-F5344CB8AC3E}">
        <p14:creationId xmlns:p14="http://schemas.microsoft.com/office/powerpoint/2010/main" val="36876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51" name="Group 15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26F1543-D61F-46BB-B783-5FEF0DD6F27F}"/>
              </a:ext>
            </a:extLst>
          </p:cNvPr>
          <p:cNvSpPr>
            <a:spLocks noGrp="1"/>
          </p:cNvSpPr>
          <p:nvPr>
            <p:ph type="title"/>
          </p:nvPr>
        </p:nvSpPr>
        <p:spPr>
          <a:xfrm>
            <a:off x="2102010" y="319165"/>
            <a:ext cx="9221470" cy="1301673"/>
          </a:xfrm>
        </p:spPr>
        <p:txBody>
          <a:bodyPr vert="horz" lIns="91440" tIns="45720" rIns="91440" bIns="45720" rtlCol="0" anchor="b">
            <a:normAutofit/>
          </a:bodyPr>
          <a:lstStyle/>
          <a:p>
            <a:r>
              <a:rPr lang="en-US" sz="4400" dirty="0">
                <a:solidFill>
                  <a:srgbClr val="FF0000"/>
                </a:solidFill>
              </a:rPr>
              <a:t>What is reinforcement learning ?</a:t>
            </a:r>
          </a:p>
        </p:txBody>
      </p:sp>
      <p:sp>
        <p:nvSpPr>
          <p:cNvPr id="9" name="Rectangle 8">
            <a:extLst>
              <a:ext uri="{FF2B5EF4-FFF2-40B4-BE49-F238E27FC236}">
                <a16:creationId xmlns:a16="http://schemas.microsoft.com/office/drawing/2014/main" id="{9A4FE5C9-A576-4601-B9F4-73AB1690C849}"/>
              </a:ext>
            </a:extLst>
          </p:cNvPr>
          <p:cNvSpPr/>
          <p:nvPr/>
        </p:nvSpPr>
        <p:spPr>
          <a:xfrm>
            <a:off x="2281238" y="2017713"/>
            <a:ext cx="8680450" cy="1569660"/>
          </a:xfrm>
          <a:prstGeom prst="rect">
            <a:avLst/>
          </a:prstGeom>
        </p:spPr>
        <p:txBody>
          <a:bodyPr wrap="square">
            <a:spAutoFit/>
          </a:bodyPr>
          <a:lstStyle/>
          <a:p>
            <a:r>
              <a:rPr lang="en-US" sz="2400" b="1" dirty="0">
                <a:solidFill>
                  <a:srgbClr val="FFFF00"/>
                </a:solidFill>
                <a:latin typeface="Eras Medium ITC" panose="020B0602030504020804" pitchFamily="34" charset="0"/>
              </a:rPr>
              <a:t>Reinforcement learning</a:t>
            </a:r>
            <a:r>
              <a:rPr lang="en-US" sz="2400" dirty="0">
                <a:solidFill>
                  <a:srgbClr val="FFFF00"/>
                </a:solidFill>
                <a:latin typeface="Eras Medium ITC" panose="020B0602030504020804" pitchFamily="34" charset="0"/>
              </a:rPr>
              <a:t> (RL) is an area of </a:t>
            </a:r>
            <a:r>
              <a:rPr lang="en-US" sz="2400" b="1" dirty="0">
                <a:solidFill>
                  <a:srgbClr val="FFFF00"/>
                </a:solidFill>
                <a:latin typeface="Eras Medium ITC" panose="020B0602030504020804" pitchFamily="34" charset="0"/>
              </a:rPr>
              <a:t>machine learning</a:t>
            </a:r>
            <a:r>
              <a:rPr lang="en-US" sz="2400" dirty="0">
                <a:solidFill>
                  <a:srgbClr val="FFFF00"/>
                </a:solidFill>
                <a:latin typeface="Eras Medium ITC" panose="020B0602030504020804" pitchFamily="34" charset="0"/>
              </a:rPr>
              <a:t> concerned with how software agents ought to take actions in an environment in order to maximize some notion of cumulative reward.</a:t>
            </a:r>
          </a:p>
        </p:txBody>
      </p:sp>
      <p:sp>
        <p:nvSpPr>
          <p:cNvPr id="207" name="Rectangle 206">
            <a:extLst>
              <a:ext uri="{FF2B5EF4-FFF2-40B4-BE49-F238E27FC236}">
                <a16:creationId xmlns:a16="http://schemas.microsoft.com/office/drawing/2014/main" id="{5545A128-8D94-4BF4-8321-0A728FAE5A7E}"/>
              </a:ext>
            </a:extLst>
          </p:cNvPr>
          <p:cNvSpPr/>
          <p:nvPr/>
        </p:nvSpPr>
        <p:spPr>
          <a:xfrm>
            <a:off x="2216469" y="3961070"/>
            <a:ext cx="8778241" cy="2369880"/>
          </a:xfrm>
          <a:prstGeom prst="rect">
            <a:avLst/>
          </a:prstGeom>
        </p:spPr>
        <p:txBody>
          <a:bodyPr wrap="square">
            <a:spAutoFit/>
          </a:bodyPr>
          <a:lstStyle/>
          <a:p>
            <a:r>
              <a:rPr lang="en-US" sz="2800" dirty="0">
                <a:solidFill>
                  <a:srgbClr val="FFFF00"/>
                </a:solidFill>
              </a:rPr>
              <a:t>Important ideas in reinforcement learning that came up</a:t>
            </a:r>
          </a:p>
          <a:p>
            <a:pPr lvl="1"/>
            <a:r>
              <a:rPr lang="en-US" sz="2400" dirty="0">
                <a:solidFill>
                  <a:srgbClr val="FFFF00"/>
                </a:solidFill>
              </a:rPr>
              <a:t>Exploration: you have to try unknown actions to get information</a:t>
            </a:r>
          </a:p>
          <a:p>
            <a:pPr lvl="1"/>
            <a:r>
              <a:rPr lang="en-US" sz="2400" dirty="0">
                <a:solidFill>
                  <a:srgbClr val="FFFF00"/>
                </a:solidFill>
              </a:rPr>
              <a:t>Exploitation: eventually, you have to use what you know</a:t>
            </a:r>
          </a:p>
          <a:p>
            <a:pPr lvl="1"/>
            <a:r>
              <a:rPr lang="en-US" sz="2400" dirty="0">
                <a:solidFill>
                  <a:srgbClr val="FFFF00"/>
                </a:solidFill>
              </a:rPr>
              <a:t>Regret: even if you learn intelligently, you make mistakes</a:t>
            </a:r>
          </a:p>
          <a:p>
            <a:pPr lvl="1"/>
            <a:r>
              <a:rPr lang="en-US" sz="2400" dirty="0">
                <a:solidFill>
                  <a:srgbClr val="FFFF00"/>
                </a:solidFill>
              </a:rPr>
              <a:t>Sampling: because of chance, you have to try things repeatedly</a:t>
            </a:r>
          </a:p>
          <a:p>
            <a:pPr lvl="1"/>
            <a:r>
              <a:rPr lang="en-US" sz="2400" dirty="0">
                <a:solidFill>
                  <a:srgbClr val="FFFF00"/>
                </a:solidFill>
              </a:rPr>
              <a:t>Difficulty: learning can be much harder than solving a known MDP</a:t>
            </a:r>
          </a:p>
        </p:txBody>
      </p:sp>
    </p:spTree>
    <p:extLst>
      <p:ext uri="{BB962C8B-B14F-4D97-AF65-F5344CB8AC3E}">
        <p14:creationId xmlns:p14="http://schemas.microsoft.com/office/powerpoint/2010/main" val="61153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rawing of a person&#10;&#10;Description automatically generated">
            <a:extLst>
              <a:ext uri="{FF2B5EF4-FFF2-40B4-BE49-F238E27FC236}">
                <a16:creationId xmlns:a16="http://schemas.microsoft.com/office/drawing/2014/main" id="{BCE025DE-4712-4DD2-8126-5A59607AAB30}"/>
              </a:ext>
            </a:extLst>
          </p:cNvPr>
          <p:cNvPicPr>
            <a:picLocks noChangeAspect="1"/>
          </p:cNvPicPr>
          <p:nvPr/>
        </p:nvPicPr>
        <p:blipFill>
          <a:blip r:embed="rId2"/>
          <a:stretch>
            <a:fillRect/>
          </a:stretch>
        </p:blipFill>
        <p:spPr>
          <a:xfrm>
            <a:off x="1540043" y="3147461"/>
            <a:ext cx="9358412" cy="33508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Rectangle 4">
            <a:extLst>
              <a:ext uri="{FF2B5EF4-FFF2-40B4-BE49-F238E27FC236}">
                <a16:creationId xmlns:a16="http://schemas.microsoft.com/office/drawing/2014/main" id="{C1D2148B-19D6-46D3-BD03-0B43503A3353}"/>
              </a:ext>
            </a:extLst>
          </p:cNvPr>
          <p:cNvSpPr/>
          <p:nvPr/>
        </p:nvSpPr>
        <p:spPr>
          <a:xfrm>
            <a:off x="1540043" y="715846"/>
            <a:ext cx="9538636" cy="2000548"/>
          </a:xfrm>
          <a:prstGeom prst="rect">
            <a:avLst/>
          </a:prstGeom>
        </p:spPr>
        <p:txBody>
          <a:bodyPr wrap="square">
            <a:spAutoFit/>
          </a:bodyPr>
          <a:lstStyle/>
          <a:p>
            <a:r>
              <a:rPr lang="en-US" sz="2800" dirty="0">
                <a:solidFill>
                  <a:srgbClr val="FF0000"/>
                </a:solidFill>
                <a:latin typeface="Calibri"/>
                <a:ea typeface="ＭＳ Ｐゴシック" pitchFamily="34" charset="-128"/>
                <a:cs typeface="Calibri"/>
              </a:rPr>
              <a:t>Basic idea:</a:t>
            </a:r>
          </a:p>
          <a:p>
            <a:pPr lvl="1"/>
            <a:r>
              <a:rPr lang="en-US" sz="2400" dirty="0">
                <a:solidFill>
                  <a:srgbClr val="FF0000"/>
                </a:solidFill>
                <a:latin typeface="Calibri"/>
                <a:ea typeface="ＭＳ Ｐゴシック" pitchFamily="34" charset="-128"/>
                <a:cs typeface="Calibri"/>
              </a:rPr>
              <a:t>Receive feedback in the form of rewards</a:t>
            </a:r>
          </a:p>
          <a:p>
            <a:pPr lvl="1"/>
            <a:r>
              <a:rPr lang="en-US" sz="2400" dirty="0">
                <a:solidFill>
                  <a:srgbClr val="FF0000"/>
                </a:solidFill>
                <a:latin typeface="Calibri"/>
                <a:ea typeface="ＭＳ Ｐゴシック" pitchFamily="34" charset="-128"/>
                <a:cs typeface="Calibri"/>
              </a:rPr>
              <a:t>Agent’</a:t>
            </a:r>
            <a:r>
              <a:rPr lang="en-US" altLang="ja-JP" sz="2400" dirty="0">
                <a:solidFill>
                  <a:srgbClr val="FF0000"/>
                </a:solidFill>
                <a:latin typeface="Calibri"/>
                <a:cs typeface="Calibri"/>
              </a:rPr>
              <a:t>s utility is defined by the reward function</a:t>
            </a:r>
          </a:p>
          <a:p>
            <a:pPr lvl="1"/>
            <a:r>
              <a:rPr lang="en-US" sz="2400" dirty="0">
                <a:solidFill>
                  <a:srgbClr val="FF0000"/>
                </a:solidFill>
                <a:latin typeface="Calibri"/>
                <a:ea typeface="ＭＳ Ｐゴシック" pitchFamily="34" charset="-128"/>
                <a:cs typeface="Calibri"/>
              </a:rPr>
              <a:t>Must (learn to) act so as to maximize expected rewards</a:t>
            </a:r>
          </a:p>
          <a:p>
            <a:pPr lvl="1"/>
            <a:r>
              <a:rPr lang="en-US" sz="2400" dirty="0">
                <a:solidFill>
                  <a:srgbClr val="FF0000"/>
                </a:solidFill>
                <a:latin typeface="Calibri"/>
                <a:ea typeface="ＭＳ Ｐゴシック" pitchFamily="34" charset="-128"/>
                <a:cs typeface="Calibri"/>
              </a:rPr>
              <a:t>All learning is based on observed samples of outcomes!</a:t>
            </a:r>
          </a:p>
        </p:txBody>
      </p:sp>
    </p:spTree>
    <p:extLst>
      <p:ext uri="{BB962C8B-B14F-4D97-AF65-F5344CB8AC3E}">
        <p14:creationId xmlns:p14="http://schemas.microsoft.com/office/powerpoint/2010/main" val="2722213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AC56E690B64C4286DF2D588BD06E7D" ma:contentTypeVersion="8" ma:contentTypeDescription="Create a new document." ma:contentTypeScope="" ma:versionID="d3a69bac34511912fc409da37b9075a3">
  <xsd:schema xmlns:xsd="http://www.w3.org/2001/XMLSchema" xmlns:xs="http://www.w3.org/2001/XMLSchema" xmlns:p="http://schemas.microsoft.com/office/2006/metadata/properties" xmlns:ns3="8a9c0f65-d919-4c5b-ae8a-ef10d4378f4d" xmlns:ns4="6722a5e6-661b-4da5-98c6-bd5a72ed4464" targetNamespace="http://schemas.microsoft.com/office/2006/metadata/properties" ma:root="true" ma:fieldsID="3f020ebed80b0f6b8d6349c40fee6619" ns3:_="" ns4:_="">
    <xsd:import namespace="8a9c0f65-d919-4c5b-ae8a-ef10d4378f4d"/>
    <xsd:import namespace="6722a5e6-661b-4da5-98c6-bd5a72ed446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c0f65-d919-4c5b-ae8a-ef10d4378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22a5e6-661b-4da5-98c6-bd5a72ed44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AD143A-4976-40D8-8596-B582A01D9CA5}">
  <ds:schemaRefs>
    <ds:schemaRef ds:uri="http://purl.org/dc/elements/1.1/"/>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 ds:uri="6722a5e6-661b-4da5-98c6-bd5a72ed4464"/>
    <ds:schemaRef ds:uri="8a9c0f65-d919-4c5b-ae8a-ef10d4378f4d"/>
    <ds:schemaRef ds:uri="http://purl.org/dc/terms/"/>
  </ds:schemaRefs>
</ds:datastoreItem>
</file>

<file path=customXml/itemProps2.xml><?xml version="1.0" encoding="utf-8"?>
<ds:datastoreItem xmlns:ds="http://schemas.openxmlformats.org/officeDocument/2006/customXml" ds:itemID="{A8FF32CE-E8CD-48B4-AB94-376B7BCBABCE}">
  <ds:schemaRefs>
    <ds:schemaRef ds:uri="http://schemas.microsoft.com/sharepoint/v3/contenttype/forms"/>
  </ds:schemaRefs>
</ds:datastoreItem>
</file>

<file path=customXml/itemProps3.xml><?xml version="1.0" encoding="utf-8"?>
<ds:datastoreItem xmlns:ds="http://schemas.openxmlformats.org/officeDocument/2006/customXml" ds:itemID="{7FE0DE7A-D84F-4E01-801A-9C7A6C51F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c0f65-d919-4c5b-ae8a-ef10d4378f4d"/>
    <ds:schemaRef ds:uri="6722a5e6-661b-4da5-98c6-bd5a72ed44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TotalTime>
  <Words>240</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Eras Medium ITC</vt:lpstr>
      <vt:lpstr>Tw Cen MT</vt:lpstr>
      <vt:lpstr>Wingdings</vt:lpstr>
      <vt:lpstr>Circuit</vt:lpstr>
      <vt:lpstr>Snake game with reinforcement learning</vt:lpstr>
      <vt:lpstr>   Introduction</vt:lpstr>
      <vt:lpstr>PowerPoint Presentation</vt:lpstr>
      <vt:lpstr>What is reinforcement learning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with reinforcement learning</dc:title>
  <dc:creator>Rashad Gasimov</dc:creator>
  <cp:lastModifiedBy>ADMIN</cp:lastModifiedBy>
  <cp:revision>6</cp:revision>
  <dcterms:created xsi:type="dcterms:W3CDTF">2019-12-11T17:31:38Z</dcterms:created>
  <dcterms:modified xsi:type="dcterms:W3CDTF">2019-12-12T08:07:00Z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0x010100DEAC56E690B64C4286DF2D588BD06E7D</vt:lpwstr>
  </property>
</Properties>
</file>