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7" autoAdjust="0"/>
    <p:restoredTop sz="94660"/>
  </p:normalViewPr>
  <p:slideViewPr>
    <p:cSldViewPr snapToGrid="0">
      <p:cViewPr>
        <p:scale>
          <a:sx n="66" d="100"/>
          <a:sy n="66" d="100"/>
        </p:scale>
        <p:origin x="726"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p:spPr>
        <p:txBody>
          <a:bodyPr anchor="b"/>
          <a:lstStyle>
            <a:lvl1pPr algn="ctr">
              <a:defRPr sz="6000" baseline="0"/>
            </a:lvl1pPr>
          </a:lstStyle>
          <a:p>
            <a:r>
              <a:rPr lang="fr-FR" dirty="0" smtClean="0"/>
              <a:t>ANALYSE DE PROJET 3</a:t>
            </a:r>
            <a:endParaRPr lang="fr-CI" dirty="0"/>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Présenté par: Mademoiselle ADAMOU SHAFAHATOU</a:t>
            </a:r>
            <a:endParaRPr lang="fr-CI" dirty="0"/>
          </a:p>
        </p:txBody>
      </p:sp>
      <p:sp>
        <p:nvSpPr>
          <p:cNvPr id="4" name="Espace réservé de la date 3"/>
          <p:cNvSpPr>
            <a:spLocks noGrp="1"/>
          </p:cNvSpPr>
          <p:nvPr>
            <p:ph type="dt" sz="half" idx="10"/>
          </p:nvPr>
        </p:nvSpPr>
        <p:spPr/>
        <p:txBody>
          <a:bodyPr/>
          <a:lstStyle/>
          <a:p>
            <a:fld id="{FCCC85AB-63D2-4780-B8FE-2B7256B87645}" type="datetimeFigureOut">
              <a:rPr lang="fr-CI" smtClean="0"/>
              <a:t>25/12/2023</a:t>
            </a:fld>
            <a:endParaRPr lang="fr-CI"/>
          </a:p>
        </p:txBody>
      </p:sp>
      <p:sp>
        <p:nvSpPr>
          <p:cNvPr id="5" name="Espace réservé du pied de page 4"/>
          <p:cNvSpPr>
            <a:spLocks noGrp="1"/>
          </p:cNvSpPr>
          <p:nvPr>
            <p:ph type="ftr" sz="quarter" idx="11"/>
          </p:nvPr>
        </p:nvSpPr>
        <p:spPr/>
        <p:txBody>
          <a:bodyPr/>
          <a:lstStyle/>
          <a:p>
            <a:r>
              <a:rPr lang="fr-FR" dirty="0" smtClean="0"/>
              <a:t>Computer science</a:t>
            </a:r>
            <a:endParaRPr lang="fr-CI" dirty="0"/>
          </a:p>
        </p:txBody>
      </p:sp>
      <p:sp>
        <p:nvSpPr>
          <p:cNvPr id="6" name="Espace réservé du numéro de diapositive 5"/>
          <p:cNvSpPr>
            <a:spLocks noGrp="1"/>
          </p:cNvSpPr>
          <p:nvPr>
            <p:ph type="sldNum" sz="quarter" idx="12"/>
          </p:nvPr>
        </p:nvSpPr>
        <p:spPr/>
        <p:txBody>
          <a:bodyPr/>
          <a:lstStyle>
            <a:lvl1pPr>
              <a:defRPr/>
            </a:lvl1pPr>
          </a:lstStyle>
          <a:p>
            <a:r>
              <a:rPr lang="fr-CI" dirty="0" smtClean="0"/>
              <a:t>2</a:t>
            </a:r>
            <a:endParaRPr lang="fr-CI" dirty="0"/>
          </a:p>
        </p:txBody>
      </p:sp>
    </p:spTree>
    <p:extLst>
      <p:ext uri="{BB962C8B-B14F-4D97-AF65-F5344CB8AC3E}">
        <p14:creationId xmlns:p14="http://schemas.microsoft.com/office/powerpoint/2010/main" val="35573725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                       CONCLUSION</a:t>
            </a:r>
            <a:endParaRPr lang="fr-CI" dirty="0"/>
          </a:p>
        </p:txBody>
      </p:sp>
      <p:sp>
        <p:nvSpPr>
          <p:cNvPr id="3" name="Espace réservé de la date 2"/>
          <p:cNvSpPr>
            <a:spLocks noGrp="1"/>
          </p:cNvSpPr>
          <p:nvPr>
            <p:ph type="dt" sz="half" idx="10"/>
          </p:nvPr>
        </p:nvSpPr>
        <p:spPr/>
        <p:txBody>
          <a:bodyPr/>
          <a:lstStyle/>
          <a:p>
            <a:fld id="{FCCC85AB-63D2-4780-B8FE-2B7256B87645}" type="datetimeFigureOut">
              <a:rPr lang="fr-CI" smtClean="0"/>
              <a:t>25/12/2023</a:t>
            </a:fld>
            <a:endParaRPr lang="fr-CI"/>
          </a:p>
        </p:txBody>
      </p:sp>
      <p:sp>
        <p:nvSpPr>
          <p:cNvPr id="4" name="Espace réservé du pied de page 3"/>
          <p:cNvSpPr>
            <a:spLocks noGrp="1"/>
          </p:cNvSpPr>
          <p:nvPr>
            <p:ph type="ftr" sz="quarter" idx="11"/>
          </p:nvPr>
        </p:nvSpPr>
        <p:spPr/>
        <p:txBody>
          <a:bodyPr/>
          <a:lstStyle/>
          <a:p>
            <a:r>
              <a:rPr lang="fr-FR" smtClean="0"/>
              <a:t>Computer science</a:t>
            </a:r>
            <a:endParaRPr lang="fr-CI" dirty="0"/>
          </a:p>
        </p:txBody>
      </p:sp>
      <p:sp>
        <p:nvSpPr>
          <p:cNvPr id="5" name="Espace réservé du numéro de diapositive 4"/>
          <p:cNvSpPr>
            <a:spLocks noGrp="1"/>
          </p:cNvSpPr>
          <p:nvPr>
            <p:ph type="sldNum" sz="quarter" idx="12"/>
          </p:nvPr>
        </p:nvSpPr>
        <p:spPr/>
        <p:txBody>
          <a:bodyPr/>
          <a:lstStyle/>
          <a:p>
            <a:r>
              <a:rPr lang="fr-CI" dirty="0" smtClean="0"/>
              <a:t>11</a:t>
            </a:r>
            <a:endParaRPr lang="fr-CI" dirty="0"/>
          </a:p>
        </p:txBody>
      </p:sp>
      <p:sp>
        <p:nvSpPr>
          <p:cNvPr id="6" name="Rectangle 5"/>
          <p:cNvSpPr/>
          <p:nvPr userDrawn="1"/>
        </p:nvSpPr>
        <p:spPr>
          <a:xfrm>
            <a:off x="838199" y="2042607"/>
            <a:ext cx="9593687" cy="2585323"/>
          </a:xfrm>
          <a:prstGeom prst="rect">
            <a:avLst/>
          </a:prstGeom>
        </p:spPr>
        <p:txBody>
          <a:bodyPr wrap="square">
            <a:spAutoFit/>
          </a:bodyPr>
          <a:lstStyle/>
          <a:p>
            <a:r>
              <a:rPr lang="fr-CI" dirty="0" smtClean="0"/>
              <a:t>En conclusion, Agriconnect se présente comme une réponse adaptée aux besoins spécifiques de notre association agricole. Cette plateforme offre une solution complète, favorisant la communication transparente, la gestion efficace et la croissance collaborative au sein de notre communauté agricole. L'utilisation de Trello démontre notre engagement envers l'adaptabilité et l'efficacité dans la gestion de projets. Agriconnect se distingue par son interface intuitive, ses fonctionnalités avancées de communication, et sa volonté constante d'amélioration. En offrant une expérience utilisateur individualisée, Agriconnect renforce notre engagement envers chaque membre. Et notre engagement envers l'amélioration continue garantit une plateforme dynamique et évolutive pour l'ensemble de la communauté agricole.</a:t>
            </a:r>
            <a:endParaRPr lang="fr-CI" dirty="0"/>
          </a:p>
        </p:txBody>
      </p:sp>
    </p:spTree>
    <p:extLst>
      <p:ext uri="{BB962C8B-B14F-4D97-AF65-F5344CB8AC3E}">
        <p14:creationId xmlns:p14="http://schemas.microsoft.com/office/powerpoint/2010/main" val="887167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                        SOMMAIRE</a:t>
            </a:r>
            <a:endParaRPr lang="fr-CI" dirty="0"/>
          </a:p>
        </p:txBody>
      </p:sp>
      <p:sp>
        <p:nvSpPr>
          <p:cNvPr id="3" name="Espace réservé du contenu 2"/>
          <p:cNvSpPr>
            <a:spLocks noGrp="1"/>
          </p:cNvSpPr>
          <p:nvPr>
            <p:ph idx="1" hasCustomPrompt="1"/>
          </p:nvPr>
        </p:nvSpPr>
        <p:spPr/>
        <p:txBody>
          <a:bodyPr/>
          <a:lstStyle>
            <a:lvl1pPr marL="0" indent="0">
              <a:buNone/>
              <a:defRPr lang="fr-CI" sz="1100" baseline="0" smtClean="0">
                <a:effectLst/>
              </a:defRPr>
            </a:lvl1pPr>
            <a:lvl2pPr marL="457200" indent="0">
              <a:buNone/>
              <a:defRPr/>
            </a:lvl2pPr>
            <a:lvl4pPr>
              <a:defRPr lang="fr-CI" sz="1100" smtClean="0">
                <a:effectLst/>
              </a:defRPr>
            </a:lvl4pPr>
          </a:lstStyle>
          <a:p>
            <a:pPr lvl="0"/>
            <a:r>
              <a:rPr lang="fr-FR" dirty="0" smtClean="0"/>
              <a:t>                     INTRODUCTION</a:t>
            </a:r>
          </a:p>
          <a:p>
            <a:pPr lvl="0"/>
            <a:r>
              <a:rPr lang="fr-FR" dirty="0" smtClean="0"/>
              <a:t>I- OBJECTIFS</a:t>
            </a:r>
          </a:p>
          <a:p>
            <a:pPr lvl="0"/>
            <a:r>
              <a:rPr lang="fr-FR" dirty="0" smtClean="0"/>
              <a:t>    1-</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 UML (diagramme de cas d'utilisation, diagramme d'activité, diagramme de classe, users stories, ...).</a:t>
            </a:r>
            <a:endParaRPr lang="fr-FR" dirty="0" smtClean="0"/>
          </a:p>
          <a:p>
            <a:pPr lvl="0"/>
            <a:r>
              <a:rPr lang="fr-FR" dirty="0" smtClean="0"/>
              <a:t>    2-</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 Design d'application (Maquettes d'interface, prototype)</a:t>
            </a:r>
            <a:endParaRPr lang="fr-FR" dirty="0" smtClean="0"/>
          </a:p>
          <a:p>
            <a:pPr lvl="0"/>
            <a:r>
              <a:rPr lang="fr-FR" dirty="0" smtClean="0"/>
              <a:t>    3-</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 Gestion de projet  (Agile, </a:t>
            </a:r>
            <a:r>
              <a:rPr lang="fr-CI" sz="1100" dirty="0" err="1" smtClean="0">
                <a:effectLst/>
                <a:latin typeface="Calibri" panose="020F0502020204030204" pitchFamily="34" charset="0"/>
                <a:ea typeface="Calibri" panose="020F0502020204030204" pitchFamily="34" charset="0"/>
                <a:cs typeface="Times New Roman" panose="02020603050405020304" pitchFamily="18" charset="0"/>
              </a:rPr>
              <a:t>Trello</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fr-FR" dirty="0" smtClean="0"/>
          </a:p>
          <a:p>
            <a:pPr lvl="0"/>
            <a:r>
              <a:rPr lang="fr-FR" dirty="0" smtClean="0"/>
              <a:t>II- LIVRABLES</a:t>
            </a:r>
          </a:p>
          <a:p>
            <a:pPr lvl="0"/>
            <a:r>
              <a:rPr lang="fr-FR" dirty="0" smtClean="0"/>
              <a:t>    1-</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Diagrammes de classe </a:t>
            </a:r>
            <a:endParaRPr lang="fr-FR" dirty="0" smtClean="0"/>
          </a:p>
          <a:p>
            <a:r>
              <a:rPr lang="fr-FR" dirty="0" smtClean="0"/>
              <a:t>    2-</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Diagrammes de cas d'utilisation</a:t>
            </a:r>
          </a:p>
          <a:p>
            <a:r>
              <a:rPr lang="fr-FR" dirty="0" smtClean="0"/>
              <a:t>    3-</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Users stories</a:t>
            </a:r>
          </a:p>
          <a:p>
            <a:r>
              <a:rPr lang="fr-FR" dirty="0" smtClean="0"/>
              <a:t>    4-</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Wireframes </a:t>
            </a:r>
          </a:p>
          <a:p>
            <a:r>
              <a:rPr lang="fr-FR" dirty="0" smtClean="0"/>
              <a:t>    5-</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Tableau de bord de gestion de projet Agile</a:t>
            </a:r>
            <a:endParaRPr lang="fr-FR" dirty="0" smtClean="0"/>
          </a:p>
          <a:p>
            <a:pPr lvl="0"/>
            <a:r>
              <a:rPr lang="fr-FR" dirty="0" smtClean="0"/>
              <a:t>    6-</a:t>
            </a:r>
            <a:r>
              <a:rPr lang="fr-CI" sz="1100" dirty="0" smtClean="0">
                <a:effectLst/>
                <a:latin typeface="Calibri" panose="020F0502020204030204" pitchFamily="34" charset="0"/>
                <a:ea typeface="Calibri" panose="020F0502020204030204" pitchFamily="34" charset="0"/>
                <a:cs typeface="Times New Roman" panose="02020603050405020304" pitchFamily="18" charset="0"/>
              </a:rPr>
              <a:t> Présentation de votre approche, solution (Pourquoi votre approche et non celle d'une autre personne )</a:t>
            </a:r>
            <a:endParaRPr lang="fr-FR" dirty="0" smtClean="0"/>
          </a:p>
          <a:p>
            <a:pPr lvl="0"/>
            <a:endParaRPr lang="fr-FR" dirty="0" smtClean="0"/>
          </a:p>
          <a:p>
            <a:pPr lvl="0"/>
            <a:endParaRPr lang="fr-FR" dirty="0" smtClean="0"/>
          </a:p>
          <a:p>
            <a:pPr lvl="0"/>
            <a:r>
              <a:rPr lang="fr-FR" dirty="0" smtClean="0"/>
              <a:t>                    CONCLUSION</a:t>
            </a:r>
          </a:p>
        </p:txBody>
      </p:sp>
      <p:sp>
        <p:nvSpPr>
          <p:cNvPr id="4" name="Espace réservé de la date 3"/>
          <p:cNvSpPr>
            <a:spLocks noGrp="1"/>
          </p:cNvSpPr>
          <p:nvPr>
            <p:ph type="dt" sz="half" idx="10"/>
          </p:nvPr>
        </p:nvSpPr>
        <p:spPr/>
        <p:txBody>
          <a:bodyPr/>
          <a:lstStyle/>
          <a:p>
            <a:fld id="{FCCC85AB-63D2-4780-B8FE-2B7256B87645}" type="datetimeFigureOut">
              <a:rPr lang="fr-CI" smtClean="0"/>
              <a:t>25/12/2023</a:t>
            </a:fld>
            <a:endParaRPr lang="fr-CI"/>
          </a:p>
        </p:txBody>
      </p:sp>
      <p:sp>
        <p:nvSpPr>
          <p:cNvPr id="5" name="Espace réservé du pied de page 4"/>
          <p:cNvSpPr>
            <a:spLocks noGrp="1"/>
          </p:cNvSpPr>
          <p:nvPr>
            <p:ph type="ftr" sz="quarter" idx="11"/>
          </p:nvPr>
        </p:nvSpPr>
        <p:spPr/>
        <p:txBody>
          <a:bodyPr/>
          <a:lstStyle/>
          <a:p>
            <a:r>
              <a:rPr lang="fr-FR" dirty="0" smtClean="0"/>
              <a:t>Computer science</a:t>
            </a:r>
            <a:endParaRPr lang="fr-CI" dirty="0"/>
          </a:p>
        </p:txBody>
      </p:sp>
      <p:sp>
        <p:nvSpPr>
          <p:cNvPr id="6" name="Espace réservé du numéro de diapositive 5"/>
          <p:cNvSpPr>
            <a:spLocks noGrp="1"/>
          </p:cNvSpPr>
          <p:nvPr>
            <p:ph type="sldNum" sz="quarter" idx="12"/>
          </p:nvPr>
        </p:nvSpPr>
        <p:spPr/>
        <p:txBody>
          <a:bodyPr/>
          <a:lstStyle/>
          <a:p>
            <a:r>
              <a:rPr lang="fr-CI" dirty="0" smtClean="0"/>
              <a:t>3</a:t>
            </a:r>
            <a:endParaRPr lang="fr-CI" dirty="0"/>
          </a:p>
        </p:txBody>
      </p:sp>
    </p:spTree>
    <p:extLst>
      <p:ext uri="{BB962C8B-B14F-4D97-AF65-F5344CB8AC3E}">
        <p14:creationId xmlns:p14="http://schemas.microsoft.com/office/powerpoint/2010/main" val="22155916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1850" y="1709738"/>
            <a:ext cx="10515600" cy="2852737"/>
          </a:xfrm>
        </p:spPr>
        <p:txBody>
          <a:bodyPr anchor="b"/>
          <a:lstStyle>
            <a:lvl1pPr>
              <a:defRPr sz="6000"/>
            </a:lvl1pPr>
          </a:lstStyle>
          <a:p>
            <a:r>
              <a:rPr lang="fr-FR" dirty="0" smtClean="0"/>
              <a:t>           INTRODUCTION </a:t>
            </a:r>
            <a:endParaRPr lang="fr-CI" dirty="0"/>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Projet </a:t>
            </a:r>
            <a:r>
              <a:rPr lang="fr-FR" dirty="0" err="1" smtClean="0"/>
              <a:t>AgriConnect</a:t>
            </a:r>
            <a:r>
              <a:rPr lang="fr-FR" dirty="0" smtClean="0"/>
              <a:t> </a:t>
            </a:r>
          </a:p>
          <a:p>
            <a:pPr lvl="0"/>
            <a:r>
              <a:rPr lang="fr-FR" dirty="0" smtClean="0"/>
              <a:t>Connecter les Agriculteurs pour une communauté Prospère</a:t>
            </a:r>
            <a:endParaRPr lang="fr-FR" dirty="0" smtClean="0"/>
          </a:p>
        </p:txBody>
      </p:sp>
      <p:sp>
        <p:nvSpPr>
          <p:cNvPr id="4" name="Espace réservé de la date 3"/>
          <p:cNvSpPr>
            <a:spLocks noGrp="1"/>
          </p:cNvSpPr>
          <p:nvPr>
            <p:ph type="dt" sz="half" idx="10"/>
          </p:nvPr>
        </p:nvSpPr>
        <p:spPr>
          <a:xfrm>
            <a:off x="671946" y="6356350"/>
            <a:ext cx="2743200" cy="365125"/>
          </a:xfrm>
        </p:spPr>
        <p:txBody>
          <a:bodyPr/>
          <a:lstStyle/>
          <a:p>
            <a:fld id="{FCCC85AB-63D2-4780-B8FE-2B7256B87645}" type="datetimeFigureOut">
              <a:rPr lang="fr-CI" smtClean="0"/>
              <a:t>25/12/2023</a:t>
            </a:fld>
            <a:endParaRPr lang="fr-CI"/>
          </a:p>
        </p:txBody>
      </p:sp>
      <p:sp>
        <p:nvSpPr>
          <p:cNvPr id="5" name="Espace réservé du pied de page 4"/>
          <p:cNvSpPr>
            <a:spLocks noGrp="1"/>
          </p:cNvSpPr>
          <p:nvPr>
            <p:ph type="ftr" sz="quarter" idx="11"/>
          </p:nvPr>
        </p:nvSpPr>
        <p:spPr/>
        <p:txBody>
          <a:bodyPr/>
          <a:lstStyle/>
          <a:p>
            <a:r>
              <a:rPr lang="fr-FR" dirty="0" smtClean="0"/>
              <a:t>Computer science</a:t>
            </a:r>
            <a:endParaRPr lang="fr-CI" dirty="0"/>
          </a:p>
        </p:txBody>
      </p:sp>
      <p:sp>
        <p:nvSpPr>
          <p:cNvPr id="6" name="Espace réservé du numéro de diapositive 5"/>
          <p:cNvSpPr>
            <a:spLocks noGrp="1"/>
          </p:cNvSpPr>
          <p:nvPr>
            <p:ph type="sldNum" sz="quarter" idx="12"/>
          </p:nvPr>
        </p:nvSpPr>
        <p:spPr/>
        <p:txBody>
          <a:bodyPr/>
          <a:lstStyle>
            <a:lvl1pPr>
              <a:defRPr/>
            </a:lvl1pPr>
          </a:lstStyle>
          <a:p>
            <a:r>
              <a:rPr lang="fr-CI" dirty="0" smtClean="0"/>
              <a:t>4</a:t>
            </a:r>
            <a:endParaRPr lang="fr-CI" dirty="0"/>
          </a:p>
        </p:txBody>
      </p:sp>
    </p:spTree>
    <p:extLst>
      <p:ext uri="{BB962C8B-B14F-4D97-AF65-F5344CB8AC3E}">
        <p14:creationId xmlns:p14="http://schemas.microsoft.com/office/powerpoint/2010/main" val="4219221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                            OBJECTIFS</a:t>
            </a:r>
            <a:endParaRPr lang="fr-CI" dirty="0"/>
          </a:p>
        </p:txBody>
      </p:sp>
      <p:sp>
        <p:nvSpPr>
          <p:cNvPr id="3" name="Espace réservé du contenu 2"/>
          <p:cNvSpPr>
            <a:spLocks noGrp="1"/>
          </p:cNvSpPr>
          <p:nvPr>
            <p:ph sz="half" idx="1" hasCustomPrompt="1"/>
          </p:nvPr>
        </p:nvSpPr>
        <p:spPr>
          <a:xfrm>
            <a:off x="838200" y="1825625"/>
            <a:ext cx="5181600" cy="4351338"/>
          </a:xfrm>
        </p:spPr>
        <p:txBody>
          <a:bodyPr/>
          <a:lstStyle>
            <a:lvl1pPr>
              <a:defRPr baseline="0"/>
            </a:lvl1pPr>
          </a:lstStyle>
          <a:p>
            <a:pPr lvl="0"/>
            <a:r>
              <a:rPr lang="fr-FR" dirty="0" smtClean="0"/>
              <a:t>Objectifs: connecter les agriculteurs au sein d’une communauté collaborative. Améliorer la communication au sein de l’association agricole. Faciliter la gestion des activités et des projets.</a:t>
            </a:r>
            <a:endParaRPr lang="fr-CI" dirty="0"/>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I"/>
          </a:p>
        </p:txBody>
      </p:sp>
      <p:sp>
        <p:nvSpPr>
          <p:cNvPr id="5" name="Espace réservé de la date 4"/>
          <p:cNvSpPr>
            <a:spLocks noGrp="1"/>
          </p:cNvSpPr>
          <p:nvPr>
            <p:ph type="dt" sz="half" idx="10"/>
          </p:nvPr>
        </p:nvSpPr>
        <p:spPr/>
        <p:txBody>
          <a:bodyPr/>
          <a:lstStyle/>
          <a:p>
            <a:fld id="{FCCC85AB-63D2-4780-B8FE-2B7256B87645}" type="datetimeFigureOut">
              <a:rPr lang="fr-CI" smtClean="0"/>
              <a:t>25/12/2023</a:t>
            </a:fld>
            <a:endParaRPr lang="fr-CI"/>
          </a:p>
        </p:txBody>
      </p:sp>
      <p:sp>
        <p:nvSpPr>
          <p:cNvPr id="6" name="Espace réservé du pied de page 5"/>
          <p:cNvSpPr>
            <a:spLocks noGrp="1"/>
          </p:cNvSpPr>
          <p:nvPr>
            <p:ph type="ftr" sz="quarter" idx="11"/>
          </p:nvPr>
        </p:nvSpPr>
        <p:spPr/>
        <p:txBody>
          <a:bodyPr/>
          <a:lstStyle/>
          <a:p>
            <a:r>
              <a:rPr lang="fr-FR" dirty="0" smtClean="0"/>
              <a:t>Computer science</a:t>
            </a:r>
            <a:endParaRPr lang="fr-CI" dirty="0"/>
          </a:p>
        </p:txBody>
      </p:sp>
      <p:sp>
        <p:nvSpPr>
          <p:cNvPr id="7" name="Espace réservé du numéro de diapositive 6"/>
          <p:cNvSpPr>
            <a:spLocks noGrp="1"/>
          </p:cNvSpPr>
          <p:nvPr>
            <p:ph type="sldNum" sz="quarter" idx="12"/>
          </p:nvPr>
        </p:nvSpPr>
        <p:spPr/>
        <p:txBody>
          <a:bodyPr/>
          <a:lstStyle>
            <a:lvl1pPr>
              <a:defRPr/>
            </a:lvl1pPr>
          </a:lstStyle>
          <a:p>
            <a:r>
              <a:rPr lang="fr-CI" dirty="0" smtClean="0"/>
              <a:t>5</a:t>
            </a:r>
            <a:endParaRPr lang="fr-CI" dirty="0"/>
          </a:p>
        </p:txBody>
      </p:sp>
    </p:spTree>
    <p:extLst>
      <p:ext uri="{BB962C8B-B14F-4D97-AF65-F5344CB8AC3E}">
        <p14:creationId xmlns:p14="http://schemas.microsoft.com/office/powerpoint/2010/main" val="12907300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9788" y="365125"/>
            <a:ext cx="10515600" cy="1325563"/>
          </a:xfrm>
        </p:spPr>
        <p:txBody>
          <a:bodyPr/>
          <a:lstStyle>
            <a:lvl1pPr>
              <a:defRPr baseline="0"/>
            </a:lvl1pPr>
          </a:lstStyle>
          <a:p>
            <a:r>
              <a:rPr lang="fr-FR" dirty="0" smtClean="0"/>
              <a:t>                         LIVRABLES</a:t>
            </a:r>
            <a:endParaRPr lang="fr-CI" dirty="0"/>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Diagrammes de classe et de cas d’utilisation </a:t>
            </a:r>
            <a:endParaRPr lang="fr-FR" dirty="0" smtClean="0"/>
          </a:p>
        </p:txBody>
      </p:sp>
      <p:sp>
        <p:nvSpPr>
          <p:cNvPr id="4" name="Espace réservé du contenu 3"/>
          <p:cNvSpPr>
            <a:spLocks noGrp="1"/>
          </p:cNvSpPr>
          <p:nvPr>
            <p:ph sz="half" idx="2" hasCustomPrompt="1"/>
          </p:nvPr>
        </p:nvSpPr>
        <p:spPr>
          <a:xfrm>
            <a:off x="839788" y="2505075"/>
            <a:ext cx="5157787" cy="3684588"/>
          </a:xfrm>
        </p:spPr>
        <p:txBody>
          <a:bodyPr/>
          <a:lstStyle>
            <a:lvl1pPr>
              <a:defRPr/>
            </a:lvl1pPr>
          </a:lstStyle>
          <a:p>
            <a:pPr lvl="0"/>
            <a:r>
              <a:rPr lang="fr-FR" dirty="0" smtClean="0"/>
              <a:t>Voir </a:t>
            </a:r>
            <a:r>
              <a:rPr lang="fr-FR" dirty="0" err="1" smtClean="0"/>
              <a:t>github</a:t>
            </a:r>
            <a:endParaRPr lang="fr-FR" dirty="0" smtClean="0"/>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Diagramme d’activité</a:t>
            </a:r>
            <a:endParaRPr lang="fr-FR" dirty="0" smtClean="0"/>
          </a:p>
        </p:txBody>
      </p:sp>
      <p:sp>
        <p:nvSpPr>
          <p:cNvPr id="7" name="Espace réservé de la date 6"/>
          <p:cNvSpPr>
            <a:spLocks noGrp="1"/>
          </p:cNvSpPr>
          <p:nvPr>
            <p:ph type="dt" sz="half" idx="10"/>
          </p:nvPr>
        </p:nvSpPr>
        <p:spPr/>
        <p:txBody>
          <a:bodyPr/>
          <a:lstStyle/>
          <a:p>
            <a:fld id="{FCCC85AB-63D2-4780-B8FE-2B7256B87645}" type="datetimeFigureOut">
              <a:rPr lang="fr-CI" smtClean="0"/>
              <a:t>25/12/2023</a:t>
            </a:fld>
            <a:endParaRPr lang="fr-CI"/>
          </a:p>
        </p:txBody>
      </p:sp>
      <p:sp>
        <p:nvSpPr>
          <p:cNvPr id="8" name="Espace réservé du pied de page 7"/>
          <p:cNvSpPr>
            <a:spLocks noGrp="1"/>
          </p:cNvSpPr>
          <p:nvPr>
            <p:ph type="ftr" sz="quarter" idx="11"/>
          </p:nvPr>
        </p:nvSpPr>
        <p:spPr/>
        <p:txBody>
          <a:bodyPr/>
          <a:lstStyle/>
          <a:p>
            <a:r>
              <a:rPr lang="fr-FR" dirty="0" smtClean="0"/>
              <a:t>Computer science</a:t>
            </a:r>
            <a:endParaRPr lang="fr-CI" dirty="0"/>
          </a:p>
        </p:txBody>
      </p:sp>
      <p:sp>
        <p:nvSpPr>
          <p:cNvPr id="9" name="Espace réservé du numéro de diapositive 8"/>
          <p:cNvSpPr>
            <a:spLocks noGrp="1"/>
          </p:cNvSpPr>
          <p:nvPr>
            <p:ph type="sldNum" sz="quarter" idx="12"/>
          </p:nvPr>
        </p:nvSpPr>
        <p:spPr/>
        <p:txBody>
          <a:bodyPr/>
          <a:lstStyle>
            <a:lvl1pPr>
              <a:defRPr/>
            </a:lvl1pPr>
          </a:lstStyle>
          <a:p>
            <a:r>
              <a:rPr lang="fr-CI" dirty="0" smtClean="0"/>
              <a:t>6</a:t>
            </a:r>
            <a:endParaRPr lang="fr-CI" dirty="0"/>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08501" y="2505075"/>
            <a:ext cx="5045299" cy="3684588"/>
          </a:xfrm>
          <a:prstGeom prst="rect">
            <a:avLst/>
          </a:prstGeom>
        </p:spPr>
      </p:pic>
    </p:spTree>
    <p:extLst>
      <p:ext uri="{BB962C8B-B14F-4D97-AF65-F5344CB8AC3E}">
        <p14:creationId xmlns:p14="http://schemas.microsoft.com/office/powerpoint/2010/main" val="9883537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                        User stories </a:t>
            </a:r>
            <a:endParaRPr lang="fr-CI" dirty="0"/>
          </a:p>
        </p:txBody>
      </p:sp>
      <p:sp>
        <p:nvSpPr>
          <p:cNvPr id="3" name="Espace réservé de la date 2"/>
          <p:cNvSpPr>
            <a:spLocks noGrp="1"/>
          </p:cNvSpPr>
          <p:nvPr>
            <p:ph type="dt" sz="half" idx="10"/>
          </p:nvPr>
        </p:nvSpPr>
        <p:spPr/>
        <p:txBody>
          <a:bodyPr/>
          <a:lstStyle/>
          <a:p>
            <a:fld id="{FCCC85AB-63D2-4780-B8FE-2B7256B87645}" type="datetimeFigureOut">
              <a:rPr lang="fr-CI" smtClean="0"/>
              <a:t>25/12/2023</a:t>
            </a:fld>
            <a:endParaRPr lang="fr-CI"/>
          </a:p>
        </p:txBody>
      </p:sp>
      <p:sp>
        <p:nvSpPr>
          <p:cNvPr id="4" name="Espace réservé du pied de page 3"/>
          <p:cNvSpPr>
            <a:spLocks noGrp="1"/>
          </p:cNvSpPr>
          <p:nvPr>
            <p:ph type="ftr" sz="quarter" idx="11"/>
          </p:nvPr>
        </p:nvSpPr>
        <p:spPr/>
        <p:txBody>
          <a:bodyPr/>
          <a:lstStyle/>
          <a:p>
            <a:r>
              <a:rPr lang="fr-FR" dirty="0" smtClean="0"/>
              <a:t>Computer science</a:t>
            </a:r>
            <a:endParaRPr lang="fr-CI" dirty="0"/>
          </a:p>
        </p:txBody>
      </p:sp>
      <p:sp>
        <p:nvSpPr>
          <p:cNvPr id="5" name="Espace réservé du numéro de diapositive 4"/>
          <p:cNvSpPr>
            <a:spLocks noGrp="1"/>
          </p:cNvSpPr>
          <p:nvPr>
            <p:ph type="sldNum" sz="quarter" idx="12"/>
          </p:nvPr>
        </p:nvSpPr>
        <p:spPr/>
        <p:txBody>
          <a:bodyPr/>
          <a:lstStyle>
            <a:lvl1pPr>
              <a:defRPr/>
            </a:lvl1pPr>
          </a:lstStyle>
          <a:p>
            <a:r>
              <a:rPr lang="fr-CI" dirty="0" smtClean="0"/>
              <a:t>7</a:t>
            </a:r>
            <a:endParaRPr lang="fr-CI" dirty="0"/>
          </a:p>
        </p:txBody>
      </p:sp>
      <p:sp>
        <p:nvSpPr>
          <p:cNvPr id="6" name="Rectangle 5"/>
          <p:cNvSpPr/>
          <p:nvPr userDrawn="1"/>
        </p:nvSpPr>
        <p:spPr>
          <a:xfrm>
            <a:off x="1133341" y="2429499"/>
            <a:ext cx="10019763" cy="685059"/>
          </a:xfrm>
          <a:prstGeom prst="rect">
            <a:avLst/>
          </a:prstGeom>
        </p:spPr>
        <p:txBody>
          <a:bodyPr wrap="square">
            <a:spAutoFit/>
          </a:bodyPr>
          <a:lstStyle/>
          <a:p>
            <a:pPr>
              <a:lnSpc>
                <a:spcPct val="107000"/>
              </a:lnSpc>
              <a:spcAft>
                <a:spcPts val="800"/>
              </a:spcAft>
            </a:pPr>
            <a:r>
              <a:rPr lang="fr-CI" sz="1800" dirty="0" smtClean="0">
                <a:effectLst/>
                <a:latin typeface="Calibri" panose="020F0502020204030204" pitchFamily="34" charset="0"/>
                <a:ea typeface="Calibri" panose="020F0502020204030204" pitchFamily="34" charset="0"/>
                <a:cs typeface="Times New Roman" panose="02020603050405020304" pitchFamily="18" charset="0"/>
              </a:rPr>
              <a:t>En tant que membre de l'association agricole "Agriconnect", je souhaite utiliser une plateforme innovante qui facilite la communication et la collaboration au sein de la communauté agricole. </a:t>
            </a:r>
            <a:endParaRPr lang="fr-CI"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3395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                        </a:t>
            </a:r>
            <a:r>
              <a:rPr lang="fr-FR" dirty="0" err="1" smtClean="0"/>
              <a:t>WireFrames</a:t>
            </a:r>
            <a:r>
              <a:rPr lang="fr-FR" dirty="0" smtClean="0"/>
              <a:t> </a:t>
            </a:r>
            <a:endParaRPr lang="fr-CI" dirty="0"/>
          </a:p>
        </p:txBody>
      </p:sp>
      <p:sp>
        <p:nvSpPr>
          <p:cNvPr id="3" name="Espace réservé de la date 2"/>
          <p:cNvSpPr>
            <a:spLocks noGrp="1"/>
          </p:cNvSpPr>
          <p:nvPr>
            <p:ph type="dt" sz="half" idx="10"/>
          </p:nvPr>
        </p:nvSpPr>
        <p:spPr/>
        <p:txBody>
          <a:bodyPr/>
          <a:lstStyle/>
          <a:p>
            <a:fld id="{FCCC85AB-63D2-4780-B8FE-2B7256B87645}" type="datetimeFigureOut">
              <a:rPr lang="fr-CI" smtClean="0"/>
              <a:t>25/12/2023</a:t>
            </a:fld>
            <a:endParaRPr lang="fr-CI"/>
          </a:p>
        </p:txBody>
      </p:sp>
      <p:sp>
        <p:nvSpPr>
          <p:cNvPr id="4" name="Espace réservé du pied de page 3"/>
          <p:cNvSpPr>
            <a:spLocks noGrp="1"/>
          </p:cNvSpPr>
          <p:nvPr>
            <p:ph type="ftr" sz="quarter" idx="11"/>
          </p:nvPr>
        </p:nvSpPr>
        <p:spPr/>
        <p:txBody>
          <a:bodyPr/>
          <a:lstStyle/>
          <a:p>
            <a:r>
              <a:rPr lang="fr-FR" smtClean="0"/>
              <a:t>Computer science</a:t>
            </a:r>
            <a:endParaRPr lang="fr-CI" dirty="0"/>
          </a:p>
        </p:txBody>
      </p:sp>
      <p:sp>
        <p:nvSpPr>
          <p:cNvPr id="5" name="Espace réservé du numéro de diapositive 4"/>
          <p:cNvSpPr>
            <a:spLocks noGrp="1"/>
          </p:cNvSpPr>
          <p:nvPr>
            <p:ph type="sldNum" sz="quarter" idx="12"/>
          </p:nvPr>
        </p:nvSpPr>
        <p:spPr/>
        <p:txBody>
          <a:bodyPr/>
          <a:lstStyle>
            <a:lvl1pPr>
              <a:defRPr/>
            </a:lvl1pPr>
          </a:lstStyle>
          <a:p>
            <a:r>
              <a:rPr lang="fr-CI" dirty="0" smtClean="0"/>
              <a:t>8</a:t>
            </a:r>
            <a:endParaRPr lang="fr-CI" dirty="0"/>
          </a:p>
        </p:txBody>
      </p:sp>
      <p:pic>
        <p:nvPicPr>
          <p:cNvPr id="6" name="Image 5"/>
          <p:cNvPicPr>
            <a:picLocks noChangeAspect="1"/>
          </p:cNvPicPr>
          <p:nvPr userDrawn="1"/>
        </p:nvPicPr>
        <p:blipFill>
          <a:blip r:embed="rId2"/>
          <a:stretch>
            <a:fillRect/>
          </a:stretch>
        </p:blipFill>
        <p:spPr>
          <a:xfrm>
            <a:off x="838200" y="2033968"/>
            <a:ext cx="10515600" cy="3979099"/>
          </a:xfrm>
          <a:prstGeom prst="rect">
            <a:avLst/>
          </a:prstGeom>
        </p:spPr>
      </p:pic>
    </p:spTree>
    <p:extLst>
      <p:ext uri="{BB962C8B-B14F-4D97-AF65-F5344CB8AC3E}">
        <p14:creationId xmlns:p14="http://schemas.microsoft.com/office/powerpoint/2010/main" val="22801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sz="2800" baseline="0"/>
            </a:lvl1pPr>
          </a:lstStyle>
          <a:p>
            <a:r>
              <a:rPr lang="fr-FR" dirty="0" smtClean="0"/>
              <a:t>                    Tableau de bord de gestion de projet trello </a:t>
            </a:r>
            <a:endParaRPr lang="fr-CI" dirty="0"/>
          </a:p>
        </p:txBody>
      </p:sp>
      <p:sp>
        <p:nvSpPr>
          <p:cNvPr id="3" name="Espace réservé de la date 2"/>
          <p:cNvSpPr>
            <a:spLocks noGrp="1"/>
          </p:cNvSpPr>
          <p:nvPr>
            <p:ph type="dt" sz="half" idx="10"/>
          </p:nvPr>
        </p:nvSpPr>
        <p:spPr/>
        <p:txBody>
          <a:bodyPr/>
          <a:lstStyle/>
          <a:p>
            <a:fld id="{FCCC85AB-63D2-4780-B8FE-2B7256B87645}" type="datetimeFigureOut">
              <a:rPr lang="fr-CI" smtClean="0"/>
              <a:t>25/12/2023</a:t>
            </a:fld>
            <a:endParaRPr lang="fr-CI"/>
          </a:p>
        </p:txBody>
      </p:sp>
      <p:sp>
        <p:nvSpPr>
          <p:cNvPr id="4" name="Espace réservé du pied de page 3"/>
          <p:cNvSpPr>
            <a:spLocks noGrp="1"/>
          </p:cNvSpPr>
          <p:nvPr>
            <p:ph type="ftr" sz="quarter" idx="11"/>
          </p:nvPr>
        </p:nvSpPr>
        <p:spPr/>
        <p:txBody>
          <a:bodyPr/>
          <a:lstStyle/>
          <a:p>
            <a:r>
              <a:rPr lang="fr-FR" smtClean="0"/>
              <a:t>Computer science</a:t>
            </a:r>
            <a:endParaRPr lang="fr-CI" dirty="0"/>
          </a:p>
        </p:txBody>
      </p:sp>
      <p:sp>
        <p:nvSpPr>
          <p:cNvPr id="5" name="Espace réservé du numéro de diapositive 4"/>
          <p:cNvSpPr>
            <a:spLocks noGrp="1"/>
          </p:cNvSpPr>
          <p:nvPr>
            <p:ph type="sldNum" sz="quarter" idx="12"/>
          </p:nvPr>
        </p:nvSpPr>
        <p:spPr/>
        <p:txBody>
          <a:bodyPr/>
          <a:lstStyle>
            <a:lvl1pPr>
              <a:defRPr/>
            </a:lvl1pPr>
          </a:lstStyle>
          <a:p>
            <a:r>
              <a:rPr lang="fr-CI" dirty="0" smtClean="0"/>
              <a:t>9</a:t>
            </a:r>
            <a:endParaRPr lang="fr-CI" dirty="0"/>
          </a:p>
        </p:txBody>
      </p:sp>
      <p:pic>
        <p:nvPicPr>
          <p:cNvPr id="6" name="Image 5"/>
          <p:cNvPicPr>
            <a:picLocks noChangeAspect="1"/>
          </p:cNvPicPr>
          <p:nvPr userDrawn="1"/>
        </p:nvPicPr>
        <p:blipFill>
          <a:blip r:embed="rId2"/>
          <a:stretch>
            <a:fillRect/>
          </a:stretch>
        </p:blipFill>
        <p:spPr>
          <a:xfrm>
            <a:off x="838200" y="1867436"/>
            <a:ext cx="10515599" cy="4275786"/>
          </a:xfrm>
          <a:prstGeom prst="rect">
            <a:avLst/>
          </a:prstGeom>
        </p:spPr>
      </p:pic>
    </p:spTree>
    <p:extLst>
      <p:ext uri="{BB962C8B-B14F-4D97-AF65-F5344CB8AC3E}">
        <p14:creationId xmlns:p14="http://schemas.microsoft.com/office/powerpoint/2010/main" val="156615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hasCustomPrompt="1"/>
          </p:nvPr>
        </p:nvSpPr>
        <p:spPr>
          <a:xfrm>
            <a:off x="839788" y="1906073"/>
            <a:ext cx="3932237" cy="3962915"/>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POURQUOI MON APPLICATION ET NON CELLE DES AUTRES ?</a:t>
            </a:r>
          </a:p>
          <a:p>
            <a:pPr lvl="0"/>
            <a:endParaRPr lang="fr-FR" dirty="0" smtClean="0"/>
          </a:p>
        </p:txBody>
      </p:sp>
      <p:sp>
        <p:nvSpPr>
          <p:cNvPr id="5" name="Espace réservé de la date 4"/>
          <p:cNvSpPr>
            <a:spLocks noGrp="1"/>
          </p:cNvSpPr>
          <p:nvPr>
            <p:ph type="dt" sz="half" idx="10"/>
          </p:nvPr>
        </p:nvSpPr>
        <p:spPr/>
        <p:txBody>
          <a:bodyPr/>
          <a:lstStyle/>
          <a:p>
            <a:fld id="{FCCC85AB-63D2-4780-B8FE-2B7256B87645}" type="datetimeFigureOut">
              <a:rPr lang="fr-CI" smtClean="0"/>
              <a:t>25/12/2023</a:t>
            </a:fld>
            <a:endParaRPr lang="fr-CI"/>
          </a:p>
        </p:txBody>
      </p:sp>
      <p:sp>
        <p:nvSpPr>
          <p:cNvPr id="6" name="Espace réservé du pied de page 5"/>
          <p:cNvSpPr>
            <a:spLocks noGrp="1"/>
          </p:cNvSpPr>
          <p:nvPr>
            <p:ph type="ftr" sz="quarter" idx="11"/>
          </p:nvPr>
        </p:nvSpPr>
        <p:spPr/>
        <p:txBody>
          <a:bodyPr/>
          <a:lstStyle/>
          <a:p>
            <a:r>
              <a:rPr lang="fr-FR" dirty="0" smtClean="0"/>
              <a:t>Computer science</a:t>
            </a:r>
            <a:endParaRPr lang="fr-CI" dirty="0"/>
          </a:p>
        </p:txBody>
      </p:sp>
      <p:sp>
        <p:nvSpPr>
          <p:cNvPr id="7" name="Espace réservé du numéro de diapositive 6"/>
          <p:cNvSpPr>
            <a:spLocks noGrp="1"/>
          </p:cNvSpPr>
          <p:nvPr>
            <p:ph type="sldNum" sz="quarter" idx="12"/>
          </p:nvPr>
        </p:nvSpPr>
        <p:spPr/>
        <p:txBody>
          <a:bodyPr/>
          <a:lstStyle>
            <a:lvl1pPr>
              <a:defRPr/>
            </a:lvl1pPr>
          </a:lstStyle>
          <a:p>
            <a:r>
              <a:rPr lang="fr-CI" dirty="0" smtClean="0"/>
              <a:t>10</a:t>
            </a:r>
            <a:endParaRPr lang="fr-CI" dirty="0"/>
          </a:p>
        </p:txBody>
      </p:sp>
      <p:sp>
        <p:nvSpPr>
          <p:cNvPr id="8" name="Rectangle 7"/>
          <p:cNvSpPr/>
          <p:nvPr userDrawn="1"/>
        </p:nvSpPr>
        <p:spPr>
          <a:xfrm>
            <a:off x="4954073" y="1621671"/>
            <a:ext cx="6624034" cy="3970318"/>
          </a:xfrm>
          <a:prstGeom prst="rect">
            <a:avLst/>
          </a:prstGeom>
        </p:spPr>
        <p:txBody>
          <a:bodyPr wrap="square">
            <a:spAutoFit/>
          </a:bodyPr>
          <a:lstStyle/>
          <a:p>
            <a:r>
              <a:rPr lang="fr-CI" dirty="0" smtClean="0"/>
              <a:t>Agriconnect se démarque en tant que solution spécialement conçue pour les agriculteurs, offrant une interface conviviale. Avec des fonctionnalités de communication avancées comme un chat et des appels, la plateforme encourage l'interaction fluide entre les membres. La gestion complète des activités, cotisations, réunions et membres simplifie l'administration. L'approche Agile et l'utilisation de Trello démontrent une capacité à s'adapter rapidement. Agriconnect propose des options de personnalisation pour une expérience utilisateur unique, en utilisant des technologies modernes pour garantir sécurité et convivialité. Son engagement envers la communauté agricole vise à renforcer la communication, la collaboration et la croissance mutuelle. Et son engagement envers l'amélioration continue souligne une volonté constante d'innovation et d'amélioration de l'expérience utilisateur.</a:t>
            </a:r>
            <a:endParaRPr lang="fr-CI" dirty="0"/>
          </a:p>
        </p:txBody>
      </p:sp>
    </p:spTree>
    <p:extLst>
      <p:ext uri="{BB962C8B-B14F-4D97-AF65-F5344CB8AC3E}">
        <p14:creationId xmlns:p14="http://schemas.microsoft.com/office/powerpoint/2010/main" val="10910163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3"/>
            <a:ext cx="10515600" cy="1325563"/>
          </a:xfrm>
          <a:prstGeom prst="rect">
            <a:avLst/>
          </a:prstGeom>
        </p:spPr>
        <p:txBody>
          <a:bodyPr vert="horz" lIns="91440" tIns="45720" rIns="91440" bIns="45720" rtlCol="0" anchor="ctr">
            <a:normAutofit/>
          </a:bodyPr>
          <a:lstStyle/>
          <a:p>
            <a:endParaRPr lang="fr-CI"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PYTHON</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I" dirty="0"/>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C85AB-63D2-4780-B8FE-2B7256B87645}" type="datetimeFigureOut">
              <a:rPr lang="fr-CI" smtClean="0"/>
              <a:t>25/12/2023</a:t>
            </a:fld>
            <a:endParaRPr lang="fr-CI"/>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smtClean="0"/>
              <a:t>Computer science</a:t>
            </a:r>
            <a:endParaRPr lang="fr-CI"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fr-CI" dirty="0" smtClean="0"/>
              <a:t>1</a:t>
            </a:r>
            <a:endParaRPr lang="fr-CI" dirty="0"/>
          </a:p>
        </p:txBody>
      </p:sp>
      <p:pic>
        <p:nvPicPr>
          <p:cNvPr id="7" name="Imag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53450" y="273050"/>
            <a:ext cx="2857500" cy="1462882"/>
          </a:xfrm>
          <a:prstGeom prst="rect">
            <a:avLst/>
          </a:prstGeom>
        </p:spPr>
      </p:pic>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342502"/>
            <a:ext cx="1814848" cy="1370807"/>
          </a:xfrm>
          <a:prstGeom prst="rect">
            <a:avLst/>
          </a:prstGeom>
        </p:spPr>
      </p:pic>
    </p:spTree>
    <p:extLst>
      <p:ext uri="{BB962C8B-B14F-4D97-AF65-F5344CB8AC3E}">
        <p14:creationId xmlns:p14="http://schemas.microsoft.com/office/powerpoint/2010/main" val="52803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8" r:id="rId7"/>
    <p:sldLayoutId id="2147483659" r:id="rId8"/>
    <p:sldLayoutId id="2147483657" r:id="rId9"/>
    <p:sldLayoutId id="2147483660"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mtClean="0"/>
              <a:t>ANALYSE DE PROJET 3</a:t>
            </a:r>
            <a:endParaRPr lang="fr-CI" dirty="0"/>
          </a:p>
        </p:txBody>
      </p:sp>
      <p:sp>
        <p:nvSpPr>
          <p:cNvPr id="3" name="Sous-titre 2"/>
          <p:cNvSpPr>
            <a:spLocks noGrp="1"/>
          </p:cNvSpPr>
          <p:nvPr>
            <p:ph type="subTitle" idx="1"/>
          </p:nvPr>
        </p:nvSpPr>
        <p:spPr/>
        <p:txBody>
          <a:bodyPr/>
          <a:lstStyle/>
          <a:p>
            <a:r>
              <a:rPr lang="fr-FR" dirty="0" smtClean="0"/>
              <a:t>Présenté par: ADAMOU SHAFAHATOU</a:t>
            </a:r>
            <a:endParaRPr lang="fr-CI" dirty="0"/>
          </a:p>
        </p:txBody>
      </p:sp>
      <p:sp>
        <p:nvSpPr>
          <p:cNvPr id="8"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9"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10"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1</a:t>
            </a:r>
            <a:endParaRPr lang="fr-CI" dirty="0"/>
          </a:p>
        </p:txBody>
      </p:sp>
    </p:spTree>
    <p:extLst>
      <p:ext uri="{BB962C8B-B14F-4D97-AF65-F5344CB8AC3E}">
        <p14:creationId xmlns:p14="http://schemas.microsoft.com/office/powerpoint/2010/main" val="394862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                        CONCLUSION</a:t>
            </a:r>
            <a:endParaRPr lang="fr-CI" dirty="0"/>
          </a:p>
        </p:txBody>
      </p:sp>
      <p:sp>
        <p:nvSpPr>
          <p:cNvPr id="4"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5"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6"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10</a:t>
            </a:r>
            <a:endParaRPr lang="fr-CI" dirty="0"/>
          </a:p>
        </p:txBody>
      </p:sp>
    </p:spTree>
    <p:extLst>
      <p:ext uri="{BB962C8B-B14F-4D97-AF65-F5344CB8AC3E}">
        <p14:creationId xmlns:p14="http://schemas.microsoft.com/office/powerpoint/2010/main" val="670234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I"/>
          </a:p>
        </p:txBody>
      </p:sp>
      <p:sp>
        <p:nvSpPr>
          <p:cNvPr id="3" name="Espace réservé du contenu 2"/>
          <p:cNvSpPr>
            <a:spLocks noGrp="1"/>
          </p:cNvSpPr>
          <p:nvPr>
            <p:ph idx="1"/>
          </p:nvPr>
        </p:nvSpPr>
        <p:spPr/>
        <p:txBody>
          <a:bodyPr/>
          <a:lstStyle/>
          <a:p>
            <a:endParaRPr lang="fr-CI" dirty="0"/>
          </a:p>
        </p:txBody>
      </p:sp>
      <p:sp>
        <p:nvSpPr>
          <p:cNvPr id="4" name="Titre 1"/>
          <p:cNvSpPr txBox="1">
            <a:spLocks/>
          </p:cNvSpPr>
          <p:nvPr/>
        </p:nvSpPr>
        <p:spPr>
          <a:xfrm>
            <a:off x="838200" y="3651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fr-FR" smtClean="0"/>
              <a:t>                        SOMMAIRE</a:t>
            </a:r>
            <a:endParaRPr lang="fr-CI" dirty="0"/>
          </a:p>
        </p:txBody>
      </p:sp>
      <p:sp>
        <p:nvSpPr>
          <p:cNvPr id="5" name="Espace réservé du contenu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fr-CI" sz="1100" kern="1200" baseline="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CI" sz="1100" kern="1200" smtClean="0">
                <a:solidFill>
                  <a:schemeClr val="tx1"/>
                </a:solidFill>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                 </a:t>
            </a:r>
            <a:r>
              <a:rPr lang="fr-FR" sz="1200" dirty="0" smtClean="0"/>
              <a:t>    </a:t>
            </a:r>
          </a:p>
          <a:p>
            <a:r>
              <a:rPr lang="fr-FR" sz="1200" dirty="0" smtClean="0"/>
              <a:t>I- OBJECTIFS</a:t>
            </a:r>
          </a:p>
          <a:p>
            <a:r>
              <a:rPr lang="fr-FR" sz="1200" dirty="0" smtClean="0"/>
              <a:t>    1-</a:t>
            </a:r>
            <a:r>
              <a:rPr lang="fr-FR" sz="1200" dirty="0" smtClean="0">
                <a:latin typeface="Calibri" panose="020F0502020204030204" pitchFamily="34" charset="0"/>
                <a:ea typeface="Calibri" panose="020F0502020204030204" pitchFamily="34" charset="0"/>
                <a:cs typeface="Times New Roman" panose="02020603050405020304" pitchFamily="18" charset="0"/>
              </a:rPr>
              <a:t> UML (diagramme de cas d'utilisation, diagramme d'activité, diagramme de classe, users stories, ...).</a:t>
            </a:r>
            <a:endParaRPr lang="fr-FR" sz="1200" dirty="0" smtClean="0"/>
          </a:p>
          <a:p>
            <a:r>
              <a:rPr lang="fr-FR" sz="1200" dirty="0" smtClean="0"/>
              <a:t>    2-</a:t>
            </a:r>
            <a:r>
              <a:rPr lang="fr-FR" sz="1200" dirty="0" smtClean="0">
                <a:latin typeface="Calibri" panose="020F0502020204030204" pitchFamily="34" charset="0"/>
                <a:ea typeface="Calibri" panose="020F0502020204030204" pitchFamily="34" charset="0"/>
                <a:cs typeface="Times New Roman" panose="02020603050405020304" pitchFamily="18" charset="0"/>
              </a:rPr>
              <a:t> Design d'application (Maquettes d'interface, prototype)</a:t>
            </a:r>
            <a:endParaRPr lang="fr-FR" sz="1200" dirty="0" smtClean="0"/>
          </a:p>
          <a:p>
            <a:r>
              <a:rPr lang="fr-FR" sz="1200" dirty="0" smtClean="0"/>
              <a:t>    3-</a:t>
            </a:r>
            <a:r>
              <a:rPr lang="fr-FR" sz="1200" dirty="0" smtClean="0">
                <a:latin typeface="Calibri" panose="020F0502020204030204" pitchFamily="34" charset="0"/>
                <a:ea typeface="Calibri" panose="020F0502020204030204" pitchFamily="34" charset="0"/>
                <a:cs typeface="Times New Roman" panose="02020603050405020304" pitchFamily="18" charset="0"/>
              </a:rPr>
              <a:t> Gestion de projet  (Agile, Trello, ...)</a:t>
            </a:r>
            <a:endParaRPr lang="fr-FR" sz="1200" dirty="0" smtClean="0"/>
          </a:p>
          <a:p>
            <a:r>
              <a:rPr lang="fr-FR" sz="1200" dirty="0" smtClean="0"/>
              <a:t>II- LIVRABLES</a:t>
            </a:r>
          </a:p>
          <a:p>
            <a:r>
              <a:rPr lang="fr-FR" sz="1200" dirty="0" smtClean="0"/>
              <a:t>    1-</a:t>
            </a:r>
            <a:r>
              <a:rPr lang="fr-FR" sz="1200" dirty="0" smtClean="0">
                <a:latin typeface="Calibri" panose="020F0502020204030204" pitchFamily="34" charset="0"/>
                <a:ea typeface="Calibri" panose="020F0502020204030204" pitchFamily="34" charset="0"/>
                <a:cs typeface="Times New Roman" panose="02020603050405020304" pitchFamily="18" charset="0"/>
              </a:rPr>
              <a:t>Diagrammes de classe </a:t>
            </a:r>
            <a:endParaRPr lang="fr-FR" sz="1200" dirty="0" smtClean="0"/>
          </a:p>
          <a:p>
            <a:r>
              <a:rPr lang="fr-FR" sz="1200" dirty="0" smtClean="0"/>
              <a:t>    2-</a:t>
            </a:r>
            <a:r>
              <a:rPr lang="fr-FR" sz="1200" dirty="0" smtClean="0">
                <a:latin typeface="Calibri" panose="020F0502020204030204" pitchFamily="34" charset="0"/>
                <a:ea typeface="Calibri" panose="020F0502020204030204" pitchFamily="34" charset="0"/>
                <a:cs typeface="Times New Roman" panose="02020603050405020304" pitchFamily="18" charset="0"/>
              </a:rPr>
              <a:t>Diagrammes de cas d'utilisation</a:t>
            </a:r>
          </a:p>
          <a:p>
            <a:r>
              <a:rPr lang="fr-FR" sz="1200" dirty="0" smtClean="0"/>
              <a:t>    3-</a:t>
            </a:r>
            <a:r>
              <a:rPr lang="fr-FR" sz="1200" dirty="0" smtClean="0">
                <a:latin typeface="Calibri" panose="020F0502020204030204" pitchFamily="34" charset="0"/>
                <a:ea typeface="Calibri" panose="020F0502020204030204" pitchFamily="34" charset="0"/>
                <a:cs typeface="Times New Roman" panose="02020603050405020304" pitchFamily="18" charset="0"/>
              </a:rPr>
              <a:t>Users stories</a:t>
            </a:r>
          </a:p>
          <a:p>
            <a:r>
              <a:rPr lang="fr-FR" sz="1200" dirty="0" smtClean="0"/>
              <a:t>    4-</a:t>
            </a:r>
            <a:r>
              <a:rPr lang="fr-FR" sz="1200" dirty="0" smtClean="0">
                <a:latin typeface="Calibri" panose="020F0502020204030204" pitchFamily="34" charset="0"/>
                <a:ea typeface="Calibri" panose="020F0502020204030204" pitchFamily="34" charset="0"/>
                <a:cs typeface="Times New Roman" panose="02020603050405020304" pitchFamily="18" charset="0"/>
              </a:rPr>
              <a:t>Wireframes </a:t>
            </a:r>
          </a:p>
          <a:p>
            <a:r>
              <a:rPr lang="fr-FR" sz="1200" dirty="0" smtClean="0"/>
              <a:t>    5-</a:t>
            </a:r>
            <a:r>
              <a:rPr lang="fr-FR" sz="1200" dirty="0" smtClean="0">
                <a:latin typeface="Calibri" panose="020F0502020204030204" pitchFamily="34" charset="0"/>
                <a:ea typeface="Calibri" panose="020F0502020204030204" pitchFamily="34" charset="0"/>
                <a:cs typeface="Times New Roman" panose="02020603050405020304" pitchFamily="18" charset="0"/>
              </a:rPr>
              <a:t>Tableau de bord de gestion de projet Agile</a:t>
            </a:r>
            <a:endParaRPr lang="fr-FR" sz="1200" dirty="0" smtClean="0"/>
          </a:p>
          <a:p>
            <a:r>
              <a:rPr lang="fr-FR" sz="1200" dirty="0" smtClean="0"/>
              <a:t>    6-</a:t>
            </a:r>
            <a:r>
              <a:rPr lang="fr-FR" sz="1200" dirty="0" smtClean="0">
                <a:latin typeface="Calibri" panose="020F0502020204030204" pitchFamily="34" charset="0"/>
                <a:ea typeface="Calibri" panose="020F0502020204030204" pitchFamily="34" charset="0"/>
                <a:cs typeface="Times New Roman" panose="02020603050405020304" pitchFamily="18" charset="0"/>
              </a:rPr>
              <a:t> Présentation de votre approche, solution (Pourquoi votre approche et non celle d'une autre personne )</a:t>
            </a:r>
            <a:endParaRPr lang="fr-FR" sz="1200" dirty="0" smtClean="0"/>
          </a:p>
          <a:p>
            <a:endParaRPr lang="fr-FR" sz="1200" dirty="0" smtClean="0"/>
          </a:p>
          <a:p>
            <a:endParaRPr lang="fr-FR" sz="1200" dirty="0" smtClean="0"/>
          </a:p>
          <a:p>
            <a:r>
              <a:rPr lang="fr-FR" sz="1200" dirty="0" smtClean="0"/>
              <a:t>                    CONCLUSION</a:t>
            </a:r>
            <a:endParaRPr lang="fr-FR" sz="1200" dirty="0"/>
          </a:p>
        </p:txBody>
      </p:sp>
      <p:sp>
        <p:nvSpPr>
          <p:cNvPr id="6" name="Espace réservé de la date 3"/>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a:p>
        </p:txBody>
      </p:sp>
      <p:sp>
        <p:nvSpPr>
          <p:cNvPr id="7" name="Espace réservé du pied de page 4"/>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8" name="Espace réservé du numéro de diapositive 5"/>
          <p:cNvSpPr>
            <a:spLocks noGrp="1"/>
          </p:cNvSpPr>
          <p:nvPr>
            <p:ph type="sldNum" sz="quarter" idx="12"/>
          </p:nvPr>
        </p:nvSpPr>
        <p:spPr>
          <a:xfrm>
            <a:off x="8610600" y="6356350"/>
            <a:ext cx="2743200" cy="365125"/>
          </a:xfrm>
        </p:spPr>
        <p:txBody>
          <a:bodyPr/>
          <a:lstStyle/>
          <a:p>
            <a:r>
              <a:rPr lang="fr-CI" dirty="0" smtClean="0"/>
              <a:t>2</a:t>
            </a:r>
            <a:endParaRPr lang="fr-CI" dirty="0"/>
          </a:p>
        </p:txBody>
      </p:sp>
    </p:spTree>
    <p:extLst>
      <p:ext uri="{BB962C8B-B14F-4D97-AF65-F5344CB8AC3E}">
        <p14:creationId xmlns:p14="http://schemas.microsoft.com/office/powerpoint/2010/main" val="247300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INTRODUCTION</a:t>
            </a:r>
            <a:endParaRPr lang="fr-CI" dirty="0"/>
          </a:p>
        </p:txBody>
      </p:sp>
      <p:sp>
        <p:nvSpPr>
          <p:cNvPr id="4" name="Espace réservé du texte 2"/>
          <p:cNvSpPr>
            <a:spLocks noGrp="1"/>
          </p:cNvSpPr>
          <p:nvPr>
            <p:ph idx="1"/>
          </p:nvPr>
        </p:nvSpPr>
        <p:spPr>
          <a:xfrm>
            <a:off x="834571" y="1847849"/>
            <a:ext cx="10515600" cy="4351338"/>
          </a:xfrm>
        </p:spPr>
        <p:txBody>
          <a:bodyPr>
            <a:normAutofit/>
          </a:bodyPr>
          <a:lstStyle>
            <a:lvl1pPr marL="0" indent="0">
              <a:buNone/>
              <a:defRPr sz="24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solidFill>
                  <a:schemeClr val="bg2">
                    <a:lumMod val="10000"/>
                  </a:schemeClr>
                </a:solidFill>
              </a:rPr>
              <a:t>Projet AgriConnect </a:t>
            </a:r>
          </a:p>
          <a:p>
            <a:pPr lvl="0"/>
            <a:r>
              <a:rPr lang="fr-FR" dirty="0" smtClean="0">
                <a:solidFill>
                  <a:schemeClr val="bg2">
                    <a:lumMod val="10000"/>
                  </a:schemeClr>
                </a:solidFill>
              </a:rPr>
              <a:t>Connecter les Agriculteurs pour une communauté Prospère</a:t>
            </a:r>
          </a:p>
          <a:p>
            <a:pPr lvl="0"/>
            <a:r>
              <a:rPr lang="fr-FR" dirty="0" smtClean="0">
                <a:solidFill>
                  <a:schemeClr val="bg2">
                    <a:lumMod val="10000"/>
                  </a:schemeClr>
                </a:solidFill>
              </a:rPr>
              <a:t>Bienvenue </a:t>
            </a:r>
            <a:r>
              <a:rPr lang="fr-FR" dirty="0">
                <a:solidFill>
                  <a:schemeClr val="bg2">
                    <a:lumMod val="10000"/>
                  </a:schemeClr>
                </a:solidFill>
              </a:rPr>
              <a:t>dans le monde </a:t>
            </a:r>
            <a:r>
              <a:rPr lang="fr-FR" dirty="0" smtClean="0">
                <a:solidFill>
                  <a:schemeClr val="bg2">
                    <a:lumMod val="10000"/>
                  </a:schemeClr>
                </a:solidFill>
              </a:rPr>
              <a:t>d'AgriConnect , </a:t>
            </a:r>
            <a:r>
              <a:rPr lang="fr-FR" dirty="0">
                <a:solidFill>
                  <a:schemeClr val="bg2">
                    <a:lumMod val="10000"/>
                  </a:schemeClr>
                </a:solidFill>
              </a:rPr>
              <a:t>une plateforme conçue pour transformer la manière dont notre association agricole communique, collabore et prospère. Face aux défis uniques de notre communauté, AgriConnect</a:t>
            </a:r>
            <a:r>
              <a:rPr lang="fr-FR" dirty="0" smtClean="0">
                <a:solidFill>
                  <a:schemeClr val="bg2">
                    <a:lumMod val="10000"/>
                  </a:schemeClr>
                </a:solidFill>
              </a:rPr>
              <a:t> </a:t>
            </a:r>
            <a:r>
              <a:rPr lang="fr-FR" dirty="0">
                <a:solidFill>
                  <a:schemeClr val="bg2">
                    <a:lumMod val="10000"/>
                  </a:schemeClr>
                </a:solidFill>
              </a:rPr>
              <a:t>se veut une solution intuitive qui simplifie la gestion, renforce la communication, et stimule la croissance collective. Dans cette présentation, nous explorerons les fonctionnalités clés d</a:t>
            </a:r>
            <a:r>
              <a:rPr lang="fr-FR" dirty="0" smtClean="0">
                <a:solidFill>
                  <a:schemeClr val="bg2">
                    <a:lumMod val="10000"/>
                  </a:schemeClr>
                </a:solidFill>
              </a:rPr>
              <a:t>'</a:t>
            </a:r>
            <a:r>
              <a:rPr lang="fr-FR" dirty="0">
                <a:solidFill>
                  <a:schemeClr val="bg2">
                    <a:lumMod val="10000"/>
                  </a:schemeClr>
                </a:solidFill>
              </a:rPr>
              <a:t> AgriConnect</a:t>
            </a:r>
            <a:r>
              <a:rPr lang="fr-FR" dirty="0" smtClean="0">
                <a:solidFill>
                  <a:schemeClr val="bg2">
                    <a:lumMod val="10000"/>
                  </a:schemeClr>
                </a:solidFill>
              </a:rPr>
              <a:t>, </a:t>
            </a:r>
            <a:r>
              <a:rPr lang="fr-FR" dirty="0">
                <a:solidFill>
                  <a:schemeClr val="bg2">
                    <a:lumMod val="10000"/>
                  </a:schemeClr>
                </a:solidFill>
              </a:rPr>
              <a:t>notre approche </a:t>
            </a:r>
            <a:r>
              <a:rPr lang="fr-FR" dirty="0" smtClean="0">
                <a:solidFill>
                  <a:schemeClr val="bg2">
                    <a:lumMod val="10000"/>
                  </a:schemeClr>
                </a:solidFill>
              </a:rPr>
              <a:t>Trello </a:t>
            </a:r>
            <a:r>
              <a:rPr lang="fr-FR" dirty="0">
                <a:solidFill>
                  <a:schemeClr val="bg2">
                    <a:lumMod val="10000"/>
                  </a:schemeClr>
                </a:solidFill>
              </a:rPr>
              <a:t>dans la gestion du projet, et comment cette plateforme innovante répond spécifiquement à nos besoins. Découvrons ensemble comment AgriConnect</a:t>
            </a:r>
            <a:r>
              <a:rPr lang="fr-FR" dirty="0" smtClean="0">
                <a:solidFill>
                  <a:schemeClr val="bg2">
                    <a:lumMod val="10000"/>
                  </a:schemeClr>
                </a:solidFill>
              </a:rPr>
              <a:t> </a:t>
            </a:r>
            <a:r>
              <a:rPr lang="fr-FR" dirty="0">
                <a:solidFill>
                  <a:schemeClr val="bg2">
                    <a:lumMod val="10000"/>
                  </a:schemeClr>
                </a:solidFill>
              </a:rPr>
              <a:t>peut façonner l'avenir de notre association agricole.</a:t>
            </a:r>
          </a:p>
          <a:p>
            <a:pPr lvl="0"/>
            <a:endParaRPr lang="fr-FR" dirty="0"/>
          </a:p>
        </p:txBody>
      </p:sp>
      <p:sp>
        <p:nvSpPr>
          <p:cNvPr id="5"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6"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7"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3</a:t>
            </a:r>
            <a:endParaRPr lang="fr-CI" dirty="0"/>
          </a:p>
        </p:txBody>
      </p:sp>
    </p:spTree>
    <p:extLst>
      <p:ext uri="{BB962C8B-B14F-4D97-AF65-F5344CB8AC3E}">
        <p14:creationId xmlns:p14="http://schemas.microsoft.com/office/powerpoint/2010/main" val="162901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CI" dirty="0"/>
          </a:p>
        </p:txBody>
      </p:sp>
      <p:sp>
        <p:nvSpPr>
          <p:cNvPr id="4" name="Titre 1"/>
          <p:cNvSpPr txBox="1">
            <a:spLocks/>
          </p:cNvSpPr>
          <p:nvPr/>
        </p:nvSpPr>
        <p:spPr>
          <a:xfrm>
            <a:off x="838200" y="3651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fr-FR" dirty="0" smtClean="0"/>
              <a:t>                            OBJECTIFS</a:t>
            </a:r>
            <a:endParaRPr lang="fr-CI" dirty="0"/>
          </a:p>
        </p:txBody>
      </p:sp>
      <p:sp>
        <p:nvSpPr>
          <p:cNvPr id="6" name="Espace réservé du contenu 3"/>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fr-CI" dirty="0"/>
          </a:p>
        </p:txBody>
      </p:sp>
      <p:sp>
        <p:nvSpPr>
          <p:cNvPr id="7"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8" name="Espace réservé du pied de page 5"/>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9"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4</a:t>
            </a:r>
            <a:endParaRPr lang="fr-CI" dirty="0"/>
          </a:p>
        </p:txBody>
      </p:sp>
      <p:sp>
        <p:nvSpPr>
          <p:cNvPr id="10" name="Espace réservé du contenu 2"/>
          <p:cNvSpPr>
            <a:spLocks noGrp="1"/>
          </p:cNvSpPr>
          <p:nvPr>
            <p:ph sz="half" idx="1" hasCustomPrompt="1"/>
          </p:nvPr>
        </p:nvSpPr>
        <p:spPr>
          <a:xfrm>
            <a:off x="838200" y="1825625"/>
            <a:ext cx="5181600" cy="4351338"/>
          </a:xfrm>
        </p:spPr>
        <p:txBody>
          <a:bodyPr>
            <a:normAutofit/>
          </a:bodyPr>
          <a:lstStyle>
            <a:lvl1pPr>
              <a:defRPr baseline="0"/>
            </a:lvl1pPr>
          </a:lstStyle>
          <a:p>
            <a:pPr lvl="0"/>
            <a:r>
              <a:rPr lang="fr-FR" sz="2800" dirty="0" smtClean="0"/>
              <a:t>Objectifs: connecter les agriculteurs au sein d’une communauté collaborative. Améliorer la communication au sein de l’association agricole. Faciliter la gestion des activités et des projets.</a:t>
            </a:r>
            <a:endParaRPr lang="fr-CI" sz="2800" dirty="0"/>
          </a:p>
        </p:txBody>
      </p:sp>
    </p:spTree>
    <p:extLst>
      <p:ext uri="{BB962C8B-B14F-4D97-AF65-F5344CB8AC3E}">
        <p14:creationId xmlns:p14="http://schemas.microsoft.com/office/powerpoint/2010/main" val="2851056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LIVRABLES</a:t>
            </a:r>
            <a:endParaRPr lang="fr-CI" dirty="0"/>
          </a:p>
        </p:txBody>
      </p:sp>
      <p:sp>
        <p:nvSpPr>
          <p:cNvPr id="3" name="Espace réservé du contenu 2"/>
          <p:cNvSpPr>
            <a:spLocks noGrp="1"/>
          </p:cNvSpPr>
          <p:nvPr>
            <p:ph idx="1"/>
          </p:nvPr>
        </p:nvSpPr>
        <p:spPr/>
        <p:txBody>
          <a:bodyPr/>
          <a:lstStyle/>
          <a:p>
            <a:endParaRPr lang="fr-CI" dirty="0"/>
          </a:p>
        </p:txBody>
      </p:sp>
      <p:sp>
        <p:nvSpPr>
          <p:cNvPr id="4" name="Titre 1"/>
          <p:cNvSpPr txBox="1">
            <a:spLocks/>
          </p:cNvSpPr>
          <p:nvPr/>
        </p:nvSpPr>
        <p:spPr>
          <a:xfrm>
            <a:off x="839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fr-FR" dirty="0" smtClean="0"/>
              <a:t>                      </a:t>
            </a:r>
            <a:endParaRPr lang="fr-CI" dirty="0"/>
          </a:p>
        </p:txBody>
      </p:sp>
      <p:sp>
        <p:nvSpPr>
          <p:cNvPr id="5" name="Espace réservé du texte 2"/>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fr-CI" sz="2400" b="1" kern="1200" baseline="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CI" sz="1600" b="1" kern="1200">
                <a:solidFill>
                  <a:schemeClr val="tx1"/>
                </a:solidFill>
                <a:effectLst/>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mtClean="0"/>
              <a:t>Diagrammes de classe et de cas d’utilisation </a:t>
            </a:r>
            <a:endParaRPr lang="fr-FR" dirty="0" smtClean="0"/>
          </a:p>
        </p:txBody>
      </p:sp>
      <p:sp>
        <p:nvSpPr>
          <p:cNvPr id="6" name="Espace réservé du contenu 3"/>
          <p:cNvSpPr txBox="1">
            <a:spLocks/>
          </p:cNvSpPr>
          <p:nvPr/>
        </p:nvSpPr>
        <p:spPr>
          <a:xfrm>
            <a:off x="839788" y="2505075"/>
            <a:ext cx="515778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Voir github</a:t>
            </a:r>
            <a:endParaRPr lang="fr-FR" dirty="0" smtClean="0"/>
          </a:p>
        </p:txBody>
      </p:sp>
      <p:sp>
        <p:nvSpPr>
          <p:cNvPr id="7" name="Espace réservé du texte 4"/>
          <p:cNvSpPr txBox="1">
            <a:spLocks/>
          </p:cNvSpPr>
          <p:nvPr/>
        </p:nvSpPr>
        <p:spPr>
          <a:xfrm>
            <a:off x="6172200" y="1681163"/>
            <a:ext cx="5183188" cy="823912"/>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mtClean="0"/>
              <a:t>Diagramme d’activité</a:t>
            </a:r>
            <a:endParaRPr lang="fr-FR" dirty="0" smtClean="0"/>
          </a:p>
        </p:txBody>
      </p:sp>
      <p:sp>
        <p:nvSpPr>
          <p:cNvPr id="8" name="Espace réservé de la date 6"/>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a:p>
        </p:txBody>
      </p:sp>
      <p:sp>
        <p:nvSpPr>
          <p:cNvPr id="9"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10" name="Espace réservé du numéro de diapositive 8"/>
          <p:cNvSpPr>
            <a:spLocks noGrp="1"/>
          </p:cNvSpPr>
          <p:nvPr>
            <p:ph type="sldNum" sz="quarter" idx="12"/>
          </p:nvPr>
        </p:nvSpPr>
        <p:spPr>
          <a:xfrm>
            <a:off x="8610600" y="6356350"/>
            <a:ext cx="2743200" cy="365125"/>
          </a:xfrm>
        </p:spPr>
        <p:txBody>
          <a:bodyPr/>
          <a:lstStyle>
            <a:lvl1pPr>
              <a:defRPr/>
            </a:lvl1pPr>
          </a:lstStyle>
          <a:p>
            <a:r>
              <a:rPr lang="fr-CI" dirty="0" smtClean="0"/>
              <a:t>5</a:t>
            </a:r>
            <a:endParaRPr lang="fr-CI"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501" y="2505075"/>
            <a:ext cx="5045299" cy="3684588"/>
          </a:xfrm>
          <a:prstGeom prst="rect">
            <a:avLst/>
          </a:prstGeom>
        </p:spPr>
      </p:pic>
    </p:spTree>
    <p:extLst>
      <p:ext uri="{BB962C8B-B14F-4D97-AF65-F5344CB8AC3E}">
        <p14:creationId xmlns:p14="http://schemas.microsoft.com/office/powerpoint/2010/main" val="1688988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User stories</a:t>
            </a:r>
            <a:endParaRPr lang="fr-CI" dirty="0"/>
          </a:p>
        </p:txBody>
      </p:sp>
      <p:sp>
        <p:nvSpPr>
          <p:cNvPr id="3" name="Espace réservé du contenu 2"/>
          <p:cNvSpPr>
            <a:spLocks noGrp="1"/>
          </p:cNvSpPr>
          <p:nvPr>
            <p:ph idx="1"/>
          </p:nvPr>
        </p:nvSpPr>
        <p:spPr/>
        <p:txBody>
          <a:bodyPr/>
          <a:lstStyle/>
          <a:p>
            <a:endParaRPr lang="fr-CI" dirty="0"/>
          </a:p>
        </p:txBody>
      </p:sp>
      <p:sp>
        <p:nvSpPr>
          <p:cNvPr id="4" name="Titre 1"/>
          <p:cNvSpPr txBox="1">
            <a:spLocks/>
          </p:cNvSpPr>
          <p:nvPr/>
        </p:nvSpPr>
        <p:spPr>
          <a:xfrm>
            <a:off x="838200" y="3651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fr-FR" dirty="0" smtClean="0"/>
              <a:t>                        </a:t>
            </a:r>
            <a:endParaRPr lang="fr-CI" dirty="0"/>
          </a:p>
        </p:txBody>
      </p:sp>
      <p:sp>
        <p:nvSpPr>
          <p:cNvPr id="5" name="Espace réservé de la date 2"/>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a:p>
        </p:txBody>
      </p:sp>
      <p:sp>
        <p:nvSpPr>
          <p:cNvPr id="6" name="Espace réservé du pied de page 3"/>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7" name="Espace réservé du numéro de diapositive 4"/>
          <p:cNvSpPr>
            <a:spLocks noGrp="1"/>
          </p:cNvSpPr>
          <p:nvPr>
            <p:ph type="sldNum" sz="quarter" idx="12"/>
          </p:nvPr>
        </p:nvSpPr>
        <p:spPr>
          <a:xfrm>
            <a:off x="8610600" y="6356350"/>
            <a:ext cx="2743200" cy="365125"/>
          </a:xfrm>
        </p:spPr>
        <p:txBody>
          <a:bodyPr/>
          <a:lstStyle>
            <a:lvl1pPr>
              <a:defRPr/>
            </a:lvl1pPr>
          </a:lstStyle>
          <a:p>
            <a:r>
              <a:rPr lang="fr-CI" dirty="0" smtClean="0"/>
              <a:t>6</a:t>
            </a:r>
            <a:endParaRPr lang="fr-CI" dirty="0"/>
          </a:p>
        </p:txBody>
      </p:sp>
      <p:sp>
        <p:nvSpPr>
          <p:cNvPr id="8" name="Rectangle 7"/>
          <p:cNvSpPr/>
          <p:nvPr/>
        </p:nvSpPr>
        <p:spPr>
          <a:xfrm>
            <a:off x="1133341" y="2429499"/>
            <a:ext cx="10019763" cy="1084015"/>
          </a:xfrm>
          <a:prstGeom prst="rect">
            <a:avLst/>
          </a:prstGeom>
        </p:spPr>
        <p:txBody>
          <a:bodyPr wrap="square">
            <a:spAutoFit/>
          </a:bodyPr>
          <a:lstStyle/>
          <a:p>
            <a:pPr>
              <a:lnSpc>
                <a:spcPct val="107000"/>
              </a:lnSpc>
              <a:spcAft>
                <a:spcPts val="800"/>
              </a:spcAft>
            </a:pPr>
            <a:r>
              <a:rPr lang="fr-CI" sz="1800" dirty="0" smtClean="0">
                <a:effectLst/>
                <a:latin typeface="Calibri" panose="020F0502020204030204" pitchFamily="34" charset="0"/>
                <a:ea typeface="Calibri" panose="020F0502020204030204" pitchFamily="34" charset="0"/>
                <a:cs typeface="Times New Roman" panose="02020603050405020304" pitchFamily="18" charset="0"/>
              </a:rPr>
              <a:t>En tant que membre de l'association agricole "Agriconnect", je souhaite utiliser une plateforme innovante qui facilite la communication et la collaboration au sein de la communauté agricole. </a:t>
            </a:r>
          </a:p>
          <a:p>
            <a:pPr>
              <a:lnSpc>
                <a:spcPct val="107000"/>
              </a:lnSpc>
              <a:spcAft>
                <a:spcPts val="800"/>
              </a:spcAft>
            </a:pPr>
            <a:r>
              <a:rPr lang="fr-FR" dirty="0" smtClean="0">
                <a:latin typeface="Calibri" panose="020F0502020204030204" pitchFamily="34" charset="0"/>
                <a:ea typeface="Calibri" panose="020F0502020204030204" pitchFamily="34" charset="0"/>
                <a:cs typeface="Times New Roman" panose="02020603050405020304" pitchFamily="18" charset="0"/>
              </a:rPr>
              <a:t>RETROUVEZ USER STORIES SUR MON GITHUB .</a:t>
            </a:r>
            <a:endParaRPr lang="fr-CI"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165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                        Wireframes</a:t>
            </a:r>
            <a:endParaRPr lang="fr-CI" dirty="0"/>
          </a:p>
        </p:txBody>
      </p:sp>
      <p:sp>
        <p:nvSpPr>
          <p:cNvPr id="5"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6"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7"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7</a:t>
            </a:r>
            <a:endParaRPr lang="fr-CI" dirty="0"/>
          </a:p>
        </p:txBody>
      </p:sp>
    </p:spTree>
    <p:extLst>
      <p:ext uri="{BB962C8B-B14F-4D97-AF65-F5344CB8AC3E}">
        <p14:creationId xmlns:p14="http://schemas.microsoft.com/office/powerpoint/2010/main" val="3194208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                    Tableau de bord de gestion de projet Trello</a:t>
            </a:r>
            <a:endParaRPr lang="fr-CI" dirty="0"/>
          </a:p>
        </p:txBody>
      </p:sp>
      <p:sp>
        <p:nvSpPr>
          <p:cNvPr id="4"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5"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6"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8</a:t>
            </a:r>
            <a:endParaRPr lang="fr-CI" dirty="0"/>
          </a:p>
        </p:txBody>
      </p:sp>
    </p:spTree>
    <p:extLst>
      <p:ext uri="{BB962C8B-B14F-4D97-AF65-F5344CB8AC3E}">
        <p14:creationId xmlns:p14="http://schemas.microsoft.com/office/powerpoint/2010/main" val="97999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half" idx="2"/>
          </p:nvPr>
        </p:nvSpPr>
        <p:spPr/>
        <p:txBody>
          <a:bodyPr/>
          <a:lstStyle/>
          <a:p>
            <a:r>
              <a:rPr lang="fr-FR" dirty="0" smtClean="0"/>
              <a:t>POURQUOI MON APPLICATION ET NON CELLES DES AUTRES?</a:t>
            </a:r>
            <a:endParaRPr lang="fr-CI" dirty="0"/>
          </a:p>
        </p:txBody>
      </p:sp>
      <p:sp>
        <p:nvSpPr>
          <p:cNvPr id="4" name="Espace réservé de la date 4"/>
          <p:cNvSpPr>
            <a:spLocks noGrp="1"/>
          </p:cNvSpPr>
          <p:nvPr>
            <p:ph type="dt" sz="half" idx="10"/>
          </p:nvPr>
        </p:nvSpPr>
        <p:spPr>
          <a:xfrm>
            <a:off x="838200" y="6356350"/>
            <a:ext cx="2743200" cy="365125"/>
          </a:xfrm>
        </p:spPr>
        <p:txBody>
          <a:bodyPr/>
          <a:lstStyle/>
          <a:p>
            <a:fld id="{FCCC85AB-63D2-4780-B8FE-2B7256B87645}" type="datetimeFigureOut">
              <a:rPr lang="fr-CI" smtClean="0"/>
              <a:t>25/12/2023</a:t>
            </a:fld>
            <a:endParaRPr lang="fr-CI" dirty="0"/>
          </a:p>
        </p:txBody>
      </p:sp>
      <p:sp>
        <p:nvSpPr>
          <p:cNvPr id="5" name="Espace réservé du pied de page 7"/>
          <p:cNvSpPr>
            <a:spLocks noGrp="1"/>
          </p:cNvSpPr>
          <p:nvPr>
            <p:ph type="ftr" sz="quarter" idx="11"/>
          </p:nvPr>
        </p:nvSpPr>
        <p:spPr>
          <a:xfrm>
            <a:off x="4038600" y="6356350"/>
            <a:ext cx="4114800" cy="365125"/>
          </a:xfrm>
        </p:spPr>
        <p:txBody>
          <a:bodyPr/>
          <a:lstStyle/>
          <a:p>
            <a:r>
              <a:rPr lang="fr-FR" dirty="0" smtClean="0"/>
              <a:t>Computer science</a:t>
            </a:r>
            <a:endParaRPr lang="fr-CI" dirty="0"/>
          </a:p>
        </p:txBody>
      </p:sp>
      <p:sp>
        <p:nvSpPr>
          <p:cNvPr id="6" name="Espace réservé du numéro de diapositive 6"/>
          <p:cNvSpPr>
            <a:spLocks noGrp="1"/>
          </p:cNvSpPr>
          <p:nvPr>
            <p:ph type="sldNum" sz="quarter" idx="12"/>
          </p:nvPr>
        </p:nvSpPr>
        <p:spPr>
          <a:xfrm>
            <a:off x="8610600" y="6356350"/>
            <a:ext cx="2743200" cy="365125"/>
          </a:xfrm>
        </p:spPr>
        <p:txBody>
          <a:bodyPr/>
          <a:lstStyle>
            <a:lvl1pPr>
              <a:defRPr/>
            </a:lvl1pPr>
          </a:lstStyle>
          <a:p>
            <a:r>
              <a:rPr lang="fr-CI" dirty="0" smtClean="0"/>
              <a:t>9</a:t>
            </a:r>
            <a:endParaRPr lang="fr-CI" dirty="0"/>
          </a:p>
        </p:txBody>
      </p:sp>
    </p:spTree>
    <p:extLst>
      <p:ext uri="{BB962C8B-B14F-4D97-AF65-F5344CB8AC3E}">
        <p14:creationId xmlns:p14="http://schemas.microsoft.com/office/powerpoint/2010/main" val="380634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358</Words>
  <Application>Microsoft Office PowerPoint</Application>
  <PresentationFormat>Grand écran</PresentationFormat>
  <Paragraphs>68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Times New Roman</vt:lpstr>
      <vt:lpstr>Thème Office</vt:lpstr>
      <vt:lpstr>ANALYSE DE PROJET 3</vt:lpstr>
      <vt:lpstr>Présentation PowerPoint</vt:lpstr>
      <vt:lpstr>                  INTRODUCTION</vt:lpstr>
      <vt:lpstr>                       </vt:lpstr>
      <vt:lpstr>                         LIVRABLES</vt:lpstr>
      <vt:lpstr>                        User stories</vt:lpstr>
      <vt:lpstr>                        Wireframes</vt:lpstr>
      <vt:lpstr>                    Tableau de bord de gestion de projet Trello</vt:lpstr>
      <vt:lpstr>Présentation PowerPoint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PROJET 3</dc:title>
  <dc:creator>Shafahatou MAIGA</dc:creator>
  <cp:lastModifiedBy>Shafahatou MAIGA</cp:lastModifiedBy>
  <cp:revision>18</cp:revision>
  <dcterms:created xsi:type="dcterms:W3CDTF">2023-12-24T20:47:53Z</dcterms:created>
  <dcterms:modified xsi:type="dcterms:W3CDTF">2023-12-25T15:10:27Z</dcterms:modified>
</cp:coreProperties>
</file>