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5" r:id="rId3"/>
    <p:sldId id="287" r:id="rId4"/>
    <p:sldId id="288" r:id="rId5"/>
    <p:sldId id="289" r:id="rId6"/>
    <p:sldId id="290" r:id="rId7"/>
    <p:sldId id="311" r:id="rId8"/>
    <p:sldId id="313" r:id="rId9"/>
    <p:sldId id="314" r:id="rId10"/>
    <p:sldId id="315" r:id="rId11"/>
    <p:sldId id="317" r:id="rId12"/>
    <p:sldId id="309" r:id="rId13"/>
    <p:sldId id="286"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tan chadha" initials="cc" lastIdx="3" clrIdx="0">
    <p:extLst>
      <p:ext uri="{19B8F6BF-5375-455C-9EA6-DF929625EA0E}">
        <p15:presenceInfo xmlns:p15="http://schemas.microsoft.com/office/powerpoint/2012/main" userId="S::chetan.chadha@stud.fra-uas.de::f38d3088-3555-4eea-84d4-57fee37ce4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5388" autoAdjust="0"/>
  </p:normalViewPr>
  <p:slideViewPr>
    <p:cSldViewPr>
      <p:cViewPr varScale="1">
        <p:scale>
          <a:sx n="112" d="100"/>
          <a:sy n="112" d="100"/>
        </p:scale>
        <p:origin x="63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9F89BF91-40DE-AC4E-A0B3-1473BCC2B82F}" type="datetimeFigureOut">
              <a:rPr lang="en-US" smtClean="0"/>
              <a:t>3/30/2022</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A74BC31C-6F38-B040-89C5-64DA3419E04D}" type="slidenum">
              <a:rPr lang="en-US" smtClean="0"/>
              <a:t>‹#›</a:t>
            </a:fld>
            <a:endParaRPr lang="en-US"/>
          </a:p>
        </p:txBody>
      </p:sp>
    </p:spTree>
    <p:extLst>
      <p:ext uri="{BB962C8B-B14F-4D97-AF65-F5344CB8AC3E}">
        <p14:creationId xmlns:p14="http://schemas.microsoft.com/office/powerpoint/2010/main" val="3906856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4BC31C-6F38-B040-89C5-64DA3419E04D}" type="slidenum">
              <a:rPr lang="en-US" smtClean="0"/>
              <a:t>3</a:t>
            </a:fld>
            <a:endParaRPr lang="en-US"/>
          </a:p>
        </p:txBody>
      </p:sp>
    </p:spTree>
    <p:extLst>
      <p:ext uri="{BB962C8B-B14F-4D97-AF65-F5344CB8AC3E}">
        <p14:creationId xmlns:p14="http://schemas.microsoft.com/office/powerpoint/2010/main" val="3110194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5800" y="4837288"/>
            <a:ext cx="3392170" cy="138499"/>
          </a:xfrm>
        </p:spPr>
        <p:txBody>
          <a:bodyPr lIns="0" tIns="0" rIns="0" bIns="0"/>
          <a:lstStyle>
            <a:lvl1pPr>
              <a:defRPr sz="900" b="0" i="0">
                <a:solidFill>
                  <a:srgbClr val="00539F"/>
                </a:solidFill>
                <a:latin typeface="Arial"/>
                <a:cs typeface="Arial"/>
              </a:defRPr>
            </a:lvl1pPr>
          </a:lstStyle>
          <a:p>
            <a:pPr marL="12700">
              <a:lnSpc>
                <a:spcPct val="100000"/>
              </a:lnSpc>
              <a:spcBef>
                <a:spcPts val="15"/>
              </a:spcBef>
            </a:pPr>
            <a:r>
              <a:rPr lang="en-US" spc="-5" dirty="0"/>
              <a:t>Sparsity And Compressed Sensing | 02. July 2020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236B6A8-1037-E54D-968C-8209C63EF16F}" type="datetime1">
              <a:rPr lang="en-IN" smtClean="0"/>
              <a:t>30-03-2022</a:t>
            </a:fld>
            <a:endParaRPr lang="en-US" dirty="0"/>
          </a:p>
        </p:txBody>
      </p:sp>
      <p:sp>
        <p:nvSpPr>
          <p:cNvPr id="6" name="Holder 6"/>
          <p:cNvSpPr>
            <a:spLocks noGrp="1"/>
          </p:cNvSpPr>
          <p:nvPr>
            <p:ph type="sldNum" sz="quarter" idx="7"/>
          </p:nvPr>
        </p:nvSpPr>
        <p:spPr/>
        <p:txBody>
          <a:bodyPr lIns="0" tIns="0" rIns="0" bIns="0"/>
          <a:lstStyle>
            <a:lvl1pPr>
              <a:defRPr sz="900" b="0" i="0">
                <a:solidFill>
                  <a:srgbClr val="00539F"/>
                </a:solidFill>
                <a:latin typeface="Arial"/>
                <a:cs typeface="Arial"/>
              </a:defRPr>
            </a:lvl1pPr>
          </a:lstStyle>
          <a:p>
            <a:pPr marL="88900">
              <a:lnSpc>
                <a:spcPct val="100000"/>
              </a:lnSpc>
              <a:spcBef>
                <a:spcPts val="15"/>
              </a:spcBef>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288036" y="611123"/>
            <a:ext cx="8569325" cy="0"/>
          </a:xfrm>
          <a:custGeom>
            <a:avLst/>
            <a:gdLst/>
            <a:ahLst/>
            <a:cxnLst/>
            <a:rect l="l" t="t" r="r" b="b"/>
            <a:pathLst>
              <a:path w="8569325">
                <a:moveTo>
                  <a:pt x="0" y="0"/>
                </a:moveTo>
                <a:lnTo>
                  <a:pt x="8569325" y="0"/>
                </a:lnTo>
              </a:path>
            </a:pathLst>
          </a:custGeom>
          <a:ln w="6096">
            <a:solidFill>
              <a:srgbClr val="000000"/>
            </a:solidFill>
          </a:ln>
        </p:spPr>
        <p:txBody>
          <a:bodyPr wrap="square" lIns="0" tIns="0" rIns="0" bIns="0" rtlCol="0"/>
          <a:lstStyle/>
          <a:p>
            <a:endParaRPr/>
          </a:p>
        </p:txBody>
      </p:sp>
      <p:sp>
        <p:nvSpPr>
          <p:cNvPr id="2" name="Holder 2"/>
          <p:cNvSpPr>
            <a:spLocks noGrp="1"/>
          </p:cNvSpPr>
          <p:nvPr>
            <p:ph type="title"/>
          </p:nvPr>
        </p:nvSpPr>
        <p:spPr>
          <a:xfrm>
            <a:off x="274726" y="1792605"/>
            <a:ext cx="8594547" cy="492443"/>
          </a:xfrm>
        </p:spPr>
        <p:txBody>
          <a:bodyPr lIns="0" tIns="0" rIns="0" bIns="0"/>
          <a:lstStyle>
            <a:lvl1pPr>
              <a:defRPr sz="3200" b="1" i="0">
                <a:solidFill>
                  <a:srgbClr val="00539F"/>
                </a:solidFill>
                <a:latin typeface="Arial"/>
                <a:cs typeface="Arial"/>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dirty="0"/>
          </a:p>
        </p:txBody>
      </p:sp>
      <p:sp>
        <p:nvSpPr>
          <p:cNvPr id="4" name="Holder 4"/>
          <p:cNvSpPr>
            <a:spLocks noGrp="1"/>
          </p:cNvSpPr>
          <p:nvPr>
            <p:ph type="ftr" sz="quarter" idx="5"/>
          </p:nvPr>
        </p:nvSpPr>
        <p:spPr>
          <a:xfrm>
            <a:off x="274726" y="4811752"/>
            <a:ext cx="3392170" cy="138499"/>
          </a:xfrm>
        </p:spPr>
        <p:txBody>
          <a:bodyPr lIns="0" tIns="0" rIns="0" bIns="0"/>
          <a:lstStyle>
            <a:lvl1pPr>
              <a:defRPr sz="900" b="0" i="0">
                <a:solidFill>
                  <a:srgbClr val="00539F"/>
                </a:solidFill>
                <a:latin typeface="Arial"/>
                <a:cs typeface="Arial"/>
              </a:defRPr>
            </a:lvl1pPr>
          </a:lstStyle>
          <a:p>
            <a:pPr marL="12700">
              <a:lnSpc>
                <a:spcPct val="100000"/>
              </a:lnSpc>
              <a:spcBef>
                <a:spcPts val="15"/>
              </a:spcBef>
            </a:pPr>
            <a:r>
              <a:rPr lang="en-US" spc="-5" dirty="0"/>
              <a:t>Sparsity And Compressed Sensing | 02. July 2020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2BCFE6B-2F6B-D444-9780-6536603E10E8}" type="datetime1">
              <a:rPr lang="en-IN" smtClean="0"/>
              <a:t>30-03-2022</a:t>
            </a:fld>
            <a:endParaRPr lang="en-US" dirty="0"/>
          </a:p>
        </p:txBody>
      </p:sp>
      <p:sp>
        <p:nvSpPr>
          <p:cNvPr id="6" name="Holder 6"/>
          <p:cNvSpPr>
            <a:spLocks noGrp="1"/>
          </p:cNvSpPr>
          <p:nvPr>
            <p:ph type="sldNum" sz="quarter" idx="7"/>
          </p:nvPr>
        </p:nvSpPr>
        <p:spPr/>
        <p:txBody>
          <a:bodyPr lIns="0" tIns="0" rIns="0" bIns="0"/>
          <a:lstStyle>
            <a:lvl1pPr>
              <a:defRPr sz="900" b="0" i="0">
                <a:solidFill>
                  <a:srgbClr val="00539F"/>
                </a:solidFill>
                <a:latin typeface="Arial"/>
                <a:cs typeface="Arial"/>
              </a:defRPr>
            </a:lvl1pPr>
          </a:lstStyle>
          <a:p>
            <a:pPr marL="88900">
              <a:lnSpc>
                <a:spcPct val="100000"/>
              </a:lnSpc>
              <a:spcBef>
                <a:spcPts val="15"/>
              </a:spcBef>
            </a:pPr>
            <a:fld id="{81D60167-4931-47E6-BA6A-407CBD079E47}" type="slidenum">
              <a:rPr spc="-5" dirty="0"/>
              <a:t>‹#›</a:t>
            </a:fld>
            <a:endParaRPr spc="-5" dirty="0"/>
          </a:p>
        </p:txBody>
      </p:sp>
      <p:pic>
        <p:nvPicPr>
          <p:cNvPr id="9" name="Picture 8">
            <a:extLst>
              <a:ext uri="{FF2B5EF4-FFF2-40B4-BE49-F238E27FC236}">
                <a16:creationId xmlns:a16="http://schemas.microsoft.com/office/drawing/2014/main" id="{BDDE773A-1203-A844-AAB7-106F201B45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4800" y="4645040"/>
            <a:ext cx="943862" cy="39558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539F"/>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dirty="0"/>
          </a:p>
        </p:txBody>
      </p:sp>
      <p:sp>
        <p:nvSpPr>
          <p:cNvPr id="5" name="Holder 5"/>
          <p:cNvSpPr>
            <a:spLocks noGrp="1"/>
          </p:cNvSpPr>
          <p:nvPr>
            <p:ph type="ftr" sz="quarter" idx="5"/>
          </p:nvPr>
        </p:nvSpPr>
        <p:spPr>
          <a:xfrm>
            <a:off x="274726" y="4867875"/>
            <a:ext cx="3392170" cy="138499"/>
          </a:xfrm>
        </p:spPr>
        <p:txBody>
          <a:bodyPr lIns="0" tIns="0" rIns="0" bIns="0"/>
          <a:lstStyle>
            <a:lvl1pPr>
              <a:defRPr sz="900" b="0" i="0">
                <a:solidFill>
                  <a:srgbClr val="00539F"/>
                </a:solidFill>
                <a:latin typeface="Arial"/>
                <a:cs typeface="Arial"/>
              </a:defRPr>
            </a:lvl1pPr>
          </a:lstStyle>
          <a:p>
            <a:pPr marL="12700">
              <a:lnSpc>
                <a:spcPct val="100000"/>
              </a:lnSpc>
              <a:spcBef>
                <a:spcPts val="15"/>
              </a:spcBef>
            </a:pPr>
            <a:r>
              <a:rPr lang="en-US" spc="-5" dirty="0"/>
              <a:t>Sparsity And Compressed Sensing | 02. July 2020</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F71D5A4-E200-6D4C-AE57-5650C7B96C31}" type="datetime1">
              <a:rPr lang="en-IN" smtClean="0"/>
              <a:t>30-03-2022</a:t>
            </a:fld>
            <a:endParaRPr lang="en-US"/>
          </a:p>
        </p:txBody>
      </p:sp>
      <p:sp>
        <p:nvSpPr>
          <p:cNvPr id="7" name="Holder 7"/>
          <p:cNvSpPr>
            <a:spLocks noGrp="1"/>
          </p:cNvSpPr>
          <p:nvPr>
            <p:ph type="sldNum" sz="quarter" idx="7"/>
          </p:nvPr>
        </p:nvSpPr>
        <p:spPr/>
        <p:txBody>
          <a:bodyPr lIns="0" tIns="0" rIns="0" bIns="0"/>
          <a:lstStyle>
            <a:lvl1pPr>
              <a:defRPr sz="900" b="0" i="0">
                <a:solidFill>
                  <a:srgbClr val="00539F"/>
                </a:solidFill>
                <a:latin typeface="Arial"/>
                <a:cs typeface="Arial"/>
              </a:defRPr>
            </a:lvl1pPr>
          </a:lstStyle>
          <a:p>
            <a:pPr marL="88900">
              <a:lnSpc>
                <a:spcPct val="100000"/>
              </a:lnSpc>
              <a:spcBef>
                <a:spcPts val="15"/>
              </a:spcBef>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87336" y="4400550"/>
            <a:ext cx="8569325" cy="0"/>
          </a:xfrm>
          <a:custGeom>
            <a:avLst/>
            <a:gdLst/>
            <a:ahLst/>
            <a:cxnLst/>
            <a:rect l="l" t="t" r="r" b="b"/>
            <a:pathLst>
              <a:path w="8569325">
                <a:moveTo>
                  <a:pt x="0" y="0"/>
                </a:moveTo>
                <a:lnTo>
                  <a:pt x="8569325" y="0"/>
                </a:lnTo>
              </a:path>
            </a:pathLst>
          </a:custGeom>
          <a:ln w="6096">
            <a:solidFill>
              <a:srgbClr val="00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rgbClr val="00539F"/>
                </a:solidFill>
                <a:latin typeface="Arial"/>
                <a:cs typeface="Arial"/>
              </a:defRPr>
            </a:lvl1pPr>
          </a:lstStyle>
          <a:p>
            <a:endParaRPr/>
          </a:p>
        </p:txBody>
      </p:sp>
      <p:sp>
        <p:nvSpPr>
          <p:cNvPr id="3" name="Holder 3"/>
          <p:cNvSpPr>
            <a:spLocks noGrp="1"/>
          </p:cNvSpPr>
          <p:nvPr>
            <p:ph type="ftr" sz="quarter" idx="5"/>
          </p:nvPr>
        </p:nvSpPr>
        <p:spPr>
          <a:xfrm>
            <a:off x="287336" y="4836029"/>
            <a:ext cx="3392170" cy="138499"/>
          </a:xfrm>
        </p:spPr>
        <p:txBody>
          <a:bodyPr lIns="0" tIns="0" rIns="0" bIns="0"/>
          <a:lstStyle>
            <a:lvl1pPr>
              <a:defRPr sz="900" b="0" i="0">
                <a:solidFill>
                  <a:srgbClr val="00539F"/>
                </a:solidFill>
                <a:latin typeface="Arial"/>
                <a:cs typeface="Arial"/>
              </a:defRPr>
            </a:lvl1pPr>
          </a:lstStyle>
          <a:p>
            <a:pPr marL="12700">
              <a:lnSpc>
                <a:spcPct val="100000"/>
              </a:lnSpc>
              <a:spcBef>
                <a:spcPts val="15"/>
              </a:spcBef>
            </a:pPr>
            <a:r>
              <a:rPr lang="en-US" spc="-5" dirty="0"/>
              <a:t>Sparsity And Compressed Sensing | 02. July 2020</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E2B974E8-B07A-A54C-8E15-F3EC35110BEE}" type="datetime1">
              <a:rPr lang="en-IN" smtClean="0"/>
              <a:t>30-03-2022</a:t>
            </a:fld>
            <a:endParaRPr lang="en-US"/>
          </a:p>
        </p:txBody>
      </p:sp>
      <p:sp>
        <p:nvSpPr>
          <p:cNvPr id="5" name="Holder 5"/>
          <p:cNvSpPr>
            <a:spLocks noGrp="1"/>
          </p:cNvSpPr>
          <p:nvPr>
            <p:ph type="sldNum" sz="quarter" idx="7"/>
          </p:nvPr>
        </p:nvSpPr>
        <p:spPr/>
        <p:txBody>
          <a:bodyPr lIns="0" tIns="0" rIns="0" bIns="0"/>
          <a:lstStyle>
            <a:lvl1pPr>
              <a:defRPr sz="900" b="0" i="0">
                <a:solidFill>
                  <a:srgbClr val="00539F"/>
                </a:solidFill>
                <a:latin typeface="Arial"/>
                <a:cs typeface="Arial"/>
              </a:defRPr>
            </a:lvl1pPr>
          </a:lstStyle>
          <a:p>
            <a:pPr marL="88900">
              <a:lnSpc>
                <a:spcPct val="100000"/>
              </a:lnSpc>
              <a:spcBef>
                <a:spcPts val="15"/>
              </a:spcBef>
            </a:pPr>
            <a:fld id="{81D60167-4931-47E6-BA6A-407CBD079E47}" type="slidenum">
              <a:rPr spc="-5" dirty="0"/>
              <a:t>‹#›</a:t>
            </a:fld>
            <a:endParaRPr spc="-5" dirty="0"/>
          </a:p>
        </p:txBody>
      </p:sp>
      <p:pic>
        <p:nvPicPr>
          <p:cNvPr id="7" name="Picture 6">
            <a:extLst>
              <a:ext uri="{FF2B5EF4-FFF2-40B4-BE49-F238E27FC236}">
                <a16:creationId xmlns:a16="http://schemas.microsoft.com/office/drawing/2014/main" id="{1F33DA74-0DDB-0641-9EBD-F272E9FF50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69073" y="4421938"/>
            <a:ext cx="1600200" cy="67067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4726" y="1792605"/>
            <a:ext cx="8594547" cy="953135"/>
          </a:xfrm>
          <a:prstGeom prst="rect">
            <a:avLst/>
          </a:prstGeom>
        </p:spPr>
        <p:txBody>
          <a:bodyPr wrap="square" lIns="0" tIns="0" rIns="0" bIns="0">
            <a:spAutoFit/>
          </a:bodyPr>
          <a:lstStyle>
            <a:lvl1pPr>
              <a:defRPr sz="3200" b="1" i="0">
                <a:solidFill>
                  <a:srgbClr val="00539F"/>
                </a:solidFill>
                <a:latin typeface="Arial"/>
                <a:cs typeface="Arial"/>
              </a:defRPr>
            </a:lvl1pPr>
          </a:lstStyle>
          <a:p>
            <a:endParaRPr/>
          </a:p>
        </p:txBody>
      </p:sp>
      <p:sp>
        <p:nvSpPr>
          <p:cNvPr id="3" name="Holder 3"/>
          <p:cNvSpPr>
            <a:spLocks noGrp="1"/>
          </p:cNvSpPr>
          <p:nvPr>
            <p:ph type="body" idx="1"/>
          </p:nvPr>
        </p:nvSpPr>
        <p:spPr>
          <a:xfrm>
            <a:off x="275336" y="844041"/>
            <a:ext cx="8593327" cy="21659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74726" y="4821361"/>
            <a:ext cx="3392170" cy="138499"/>
          </a:xfrm>
          <a:prstGeom prst="rect">
            <a:avLst/>
          </a:prstGeom>
        </p:spPr>
        <p:txBody>
          <a:bodyPr wrap="square" lIns="0" tIns="0" rIns="0" bIns="0">
            <a:spAutoFit/>
          </a:bodyPr>
          <a:lstStyle>
            <a:lvl1pPr>
              <a:defRPr sz="900" b="0" i="0">
                <a:solidFill>
                  <a:srgbClr val="00539F"/>
                </a:solidFill>
                <a:latin typeface="Arial"/>
                <a:cs typeface="Arial"/>
              </a:defRPr>
            </a:lvl1pPr>
          </a:lstStyle>
          <a:p>
            <a:pPr marL="12700">
              <a:lnSpc>
                <a:spcPct val="100000"/>
              </a:lnSpc>
              <a:spcBef>
                <a:spcPts val="15"/>
              </a:spcBef>
            </a:pPr>
            <a:r>
              <a:rPr lang="en-US" spc="-5"/>
              <a:t>Sparsity And Compressed Sensing | 02. July 2020</a:t>
            </a:r>
            <a:endParaRPr spc="-5"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2A0DF50A-543F-5B4C-9E06-F3EAD30B5960}" type="datetime1">
              <a:rPr lang="en-IN" smtClean="0"/>
              <a:t>30-03-2022</a:t>
            </a:fld>
            <a:endParaRPr lang="en-US" dirty="0"/>
          </a:p>
        </p:txBody>
      </p:sp>
      <p:sp>
        <p:nvSpPr>
          <p:cNvPr id="6" name="Holder 6"/>
          <p:cNvSpPr>
            <a:spLocks noGrp="1"/>
          </p:cNvSpPr>
          <p:nvPr>
            <p:ph type="sldNum" sz="quarter" idx="7"/>
          </p:nvPr>
        </p:nvSpPr>
        <p:spPr>
          <a:xfrm>
            <a:off x="582066" y="4757274"/>
            <a:ext cx="179070" cy="153670"/>
          </a:xfrm>
          <a:prstGeom prst="rect">
            <a:avLst/>
          </a:prstGeom>
        </p:spPr>
        <p:txBody>
          <a:bodyPr wrap="square" lIns="0" tIns="0" rIns="0" bIns="0">
            <a:spAutoFit/>
          </a:bodyPr>
          <a:lstStyle>
            <a:lvl1pPr>
              <a:defRPr sz="900" b="0" i="0">
                <a:solidFill>
                  <a:srgbClr val="00539F"/>
                </a:solidFill>
                <a:latin typeface="Arial"/>
                <a:cs typeface="Arial"/>
              </a:defRPr>
            </a:lvl1pPr>
          </a:lstStyle>
          <a:p>
            <a:pPr marL="88900">
              <a:lnSpc>
                <a:spcPct val="100000"/>
              </a:lnSpc>
              <a:spcBef>
                <a:spcPts val="15"/>
              </a:spcBef>
            </a:pPr>
            <a:fld id="{81D60167-4931-47E6-BA6A-407CBD079E47}" type="slidenum">
              <a:rPr spc="-5" dirty="0"/>
              <a:t>‹#›</a:t>
            </a:fld>
            <a:endParaRPr spc="-5" dirty="0"/>
          </a:p>
        </p:txBody>
      </p:sp>
      <p:pic>
        <p:nvPicPr>
          <p:cNvPr id="8" name="Picture 7">
            <a:extLst>
              <a:ext uri="{FF2B5EF4-FFF2-40B4-BE49-F238E27FC236}">
                <a16:creationId xmlns:a16="http://schemas.microsoft.com/office/drawing/2014/main" id="{E3D189A1-B8EB-CA41-93B4-A440370A771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259996" y="4369958"/>
            <a:ext cx="1600200" cy="67067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618" y="0"/>
            <a:ext cx="9144000" cy="1734820"/>
          </a:xfrm>
          <a:custGeom>
            <a:avLst/>
            <a:gdLst/>
            <a:ahLst/>
            <a:cxnLst/>
            <a:rect l="l" t="t" r="r" b="b"/>
            <a:pathLst>
              <a:path w="9144000" h="1734820">
                <a:moveTo>
                  <a:pt x="0" y="1734312"/>
                </a:moveTo>
                <a:lnTo>
                  <a:pt x="9144000" y="1734312"/>
                </a:lnTo>
                <a:lnTo>
                  <a:pt x="9144000" y="0"/>
                </a:lnTo>
                <a:lnTo>
                  <a:pt x="0" y="0"/>
                </a:lnTo>
                <a:lnTo>
                  <a:pt x="0" y="1734312"/>
                </a:lnTo>
                <a:close/>
              </a:path>
            </a:pathLst>
          </a:custGeom>
          <a:solidFill>
            <a:schemeClr val="accent6"/>
          </a:solidFill>
          <a:ln>
            <a:solidFill>
              <a:schemeClr val="accent1">
                <a:lumMod val="75000"/>
              </a:schemeClr>
            </a:solidFill>
          </a:ln>
        </p:spPr>
        <p:txBody>
          <a:bodyPr wrap="square" lIns="0" tIns="0" rIns="0" bIns="0" rtlCol="0"/>
          <a:lstStyle/>
          <a:p>
            <a:endParaRPr dirty="0"/>
          </a:p>
        </p:txBody>
      </p:sp>
      <p:sp>
        <p:nvSpPr>
          <p:cNvPr id="4" name="object 4"/>
          <p:cNvSpPr txBox="1">
            <a:spLocks noGrp="1"/>
          </p:cNvSpPr>
          <p:nvPr>
            <p:ph type="title"/>
          </p:nvPr>
        </p:nvSpPr>
        <p:spPr>
          <a:xfrm>
            <a:off x="274726" y="1792605"/>
            <a:ext cx="8594547" cy="1863972"/>
          </a:xfrm>
          <a:prstGeom prst="rect">
            <a:avLst/>
          </a:prstGeom>
        </p:spPr>
        <p:txBody>
          <a:bodyPr vert="horz" wrap="square" lIns="0" tIns="67945" rIns="0" bIns="0" rtlCol="0">
            <a:spAutoFit/>
          </a:bodyPr>
          <a:lstStyle/>
          <a:p>
            <a:pPr marL="12700" marR="5080">
              <a:lnSpc>
                <a:spcPts val="3460"/>
              </a:lnSpc>
              <a:spcBef>
                <a:spcPts val="535"/>
              </a:spcBef>
            </a:pPr>
            <a:r>
              <a:rPr lang="en-US" spc="-5" dirty="0">
                <a:solidFill>
                  <a:schemeClr val="tx1"/>
                </a:solidFill>
              </a:rPr>
              <a:t>Test and Investigation Of Video Learning Project</a:t>
            </a:r>
            <a:br>
              <a:rPr lang="en-US" spc="-5" dirty="0">
                <a:solidFill>
                  <a:schemeClr val="tx1"/>
                </a:solidFill>
              </a:rPr>
            </a:br>
            <a:r>
              <a:rPr lang="en-US" sz="1400" spc="-5" dirty="0">
                <a:solidFill>
                  <a:schemeClr val="tx1"/>
                </a:solidFill>
              </a:rPr>
              <a:t>Team: </a:t>
            </a:r>
            <a:r>
              <a:rPr lang="en-US" sz="1400" spc="-5" dirty="0" err="1">
                <a:solidFill>
                  <a:schemeClr val="tx1"/>
                </a:solidFill>
              </a:rPr>
              <a:t>CodeX</a:t>
            </a:r>
            <a:br>
              <a:rPr lang="en-US" spc="-5" dirty="0">
                <a:solidFill>
                  <a:schemeClr val="tx1"/>
                </a:solidFill>
              </a:rPr>
            </a:br>
            <a:endParaRPr spc="-5" dirty="0">
              <a:solidFill>
                <a:schemeClr val="tx1"/>
              </a:solidFill>
            </a:endParaRPr>
          </a:p>
        </p:txBody>
      </p:sp>
      <p:sp>
        <p:nvSpPr>
          <p:cNvPr id="5" name="object 5"/>
          <p:cNvSpPr txBox="1"/>
          <p:nvPr/>
        </p:nvSpPr>
        <p:spPr>
          <a:xfrm>
            <a:off x="274726" y="3707384"/>
            <a:ext cx="4297274" cy="1036181"/>
          </a:xfrm>
          <a:prstGeom prst="rect">
            <a:avLst/>
          </a:prstGeom>
        </p:spPr>
        <p:txBody>
          <a:bodyPr vert="horz" wrap="square" lIns="0" tIns="12700" rIns="0" bIns="0" rtlCol="0">
            <a:spAutoFit/>
          </a:bodyPr>
          <a:lstStyle/>
          <a:p>
            <a:pPr marL="12700">
              <a:spcBef>
                <a:spcPts val="100"/>
              </a:spcBef>
            </a:pPr>
            <a:r>
              <a:rPr lang="en-US" sz="1400" dirty="0">
                <a:latin typeface="Arial"/>
                <a:cs typeface="Arial"/>
              </a:rPr>
              <a:t>By: </a:t>
            </a:r>
            <a:r>
              <a:rPr lang="en-US" sz="1600" dirty="0"/>
              <a:t>Prof. Dr. Andreas </a:t>
            </a:r>
            <a:r>
              <a:rPr lang="en-US" sz="1600" dirty="0" err="1"/>
              <a:t>Pech</a:t>
            </a:r>
            <a:r>
              <a:rPr lang="en-US" sz="1600" dirty="0"/>
              <a:t> and Mr. Damir </a:t>
            </a:r>
            <a:r>
              <a:rPr lang="en-US" sz="1600" dirty="0" err="1"/>
              <a:t>Dobric</a:t>
            </a:r>
            <a:r>
              <a:rPr lang="en-US" sz="1400" dirty="0">
                <a:latin typeface="Arial"/>
                <a:cs typeface="Arial"/>
              </a:rPr>
              <a:t> </a:t>
            </a:r>
          </a:p>
          <a:p>
            <a:pPr marL="12700">
              <a:lnSpc>
                <a:spcPct val="100000"/>
              </a:lnSpc>
              <a:spcBef>
                <a:spcPts val="100"/>
              </a:spcBef>
            </a:pPr>
            <a:endParaRPr lang="en-US" sz="1600" dirty="0">
              <a:latin typeface="Arial"/>
              <a:cs typeface="Arial"/>
            </a:endParaRPr>
          </a:p>
          <a:p>
            <a:pPr marL="12700">
              <a:lnSpc>
                <a:spcPct val="100000"/>
              </a:lnSpc>
              <a:spcBef>
                <a:spcPts val="100"/>
              </a:spcBef>
            </a:pPr>
            <a:r>
              <a:rPr lang="en-US" sz="1600" dirty="0">
                <a:latin typeface="Arial"/>
                <a:cs typeface="Arial"/>
              </a:rPr>
              <a:t>Shafait Azam                         Nayeem Ahmed </a:t>
            </a:r>
          </a:p>
          <a:p>
            <a:pPr marL="12700">
              <a:lnSpc>
                <a:spcPct val="100000"/>
              </a:lnSpc>
              <a:spcBef>
                <a:spcPts val="100"/>
              </a:spcBef>
            </a:pPr>
            <a:r>
              <a:rPr lang="en-US" sz="1600" dirty="0" err="1">
                <a:latin typeface="Arial"/>
                <a:cs typeface="Arial"/>
              </a:rPr>
              <a:t>Matr</a:t>
            </a:r>
            <a:r>
              <a:rPr lang="en-US" sz="1600" dirty="0">
                <a:latin typeface="Arial"/>
                <a:cs typeface="Arial"/>
              </a:rPr>
              <a:t> No: 1345243                 </a:t>
            </a:r>
            <a:r>
              <a:rPr lang="en-US" sz="1600" dirty="0" err="1">
                <a:latin typeface="Arial"/>
                <a:cs typeface="Arial"/>
              </a:rPr>
              <a:t>Matr</a:t>
            </a:r>
            <a:r>
              <a:rPr lang="en-US" sz="1600" dirty="0">
                <a:latin typeface="Arial"/>
                <a:cs typeface="Arial"/>
              </a:rPr>
              <a:t> No: 1344260</a:t>
            </a:r>
          </a:p>
        </p:txBody>
      </p:sp>
      <p:pic>
        <p:nvPicPr>
          <p:cNvPr id="7" name="Picture 6">
            <a:extLst>
              <a:ext uri="{FF2B5EF4-FFF2-40B4-BE49-F238E27FC236}">
                <a16:creationId xmlns:a16="http://schemas.microsoft.com/office/drawing/2014/main" id="{251D30C9-24D2-6445-989D-4DA4DFFDEF5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19997" y="4549955"/>
            <a:ext cx="1249276" cy="523594"/>
          </a:xfrm>
          <a:prstGeom prst="rect">
            <a:avLst/>
          </a:prstGeom>
        </p:spPr>
      </p:pic>
      <p:sp>
        <p:nvSpPr>
          <p:cNvPr id="10" name="Footer Placeholder 9">
            <a:extLst>
              <a:ext uri="{FF2B5EF4-FFF2-40B4-BE49-F238E27FC236}">
                <a16:creationId xmlns:a16="http://schemas.microsoft.com/office/drawing/2014/main" id="{FB6279C9-FFE2-AA44-8B5A-16D3EFA63FFB}"/>
              </a:ext>
            </a:extLst>
          </p:cNvPr>
          <p:cNvSpPr>
            <a:spLocks noGrp="1"/>
          </p:cNvSpPr>
          <p:nvPr>
            <p:ph type="ftr" sz="quarter" idx="5"/>
          </p:nvPr>
        </p:nvSpPr>
        <p:spPr>
          <a:xfrm>
            <a:off x="261078" y="4804075"/>
            <a:ext cx="4449674" cy="138499"/>
          </a:xfrm>
        </p:spPr>
        <p:txBody>
          <a:bodyPr/>
          <a:lstStyle/>
          <a:p>
            <a:pPr marL="12700">
              <a:lnSpc>
                <a:spcPct val="100000"/>
              </a:lnSpc>
              <a:spcBef>
                <a:spcPts val="15"/>
              </a:spcBef>
            </a:pPr>
            <a:r>
              <a:rPr lang="en-US" spc="-5" dirty="0">
                <a:solidFill>
                  <a:schemeClr val="tx1"/>
                </a:solidFill>
              </a:rPr>
              <a:t> Software Engineering | 30. March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314E3F-8626-214C-A9BE-2DE3492CDB5B}"/>
              </a:ext>
            </a:extLst>
          </p:cNvPr>
          <p:cNvSpPr>
            <a:spLocks noGrp="1"/>
          </p:cNvSpPr>
          <p:nvPr>
            <p:ph type="ftr" sz="quarter" idx="5"/>
          </p:nvPr>
        </p:nvSpPr>
        <p:spPr>
          <a:xfrm>
            <a:off x="274726" y="4811752"/>
            <a:ext cx="4144874" cy="276999"/>
          </a:xfrm>
        </p:spPr>
        <p:txBody>
          <a:bodyPr/>
          <a:lstStyle/>
          <a:p>
            <a:pPr marL="12700">
              <a:spcBef>
                <a:spcPts val="15"/>
              </a:spcBef>
            </a:pPr>
            <a:endParaRPr lang="en-US" spc="-5" dirty="0">
              <a:solidFill>
                <a:schemeClr val="tx1"/>
              </a:solidFill>
            </a:endParaRPr>
          </a:p>
          <a:p>
            <a:pPr marL="12700">
              <a:lnSpc>
                <a:spcPct val="100000"/>
              </a:lnSpc>
              <a:spcBef>
                <a:spcPts val="15"/>
              </a:spcBef>
            </a:pPr>
            <a:endParaRPr lang="en-US" spc="-5" dirty="0"/>
          </a:p>
        </p:txBody>
      </p:sp>
      <p:sp>
        <p:nvSpPr>
          <p:cNvPr id="5" name="object 2">
            <a:extLst>
              <a:ext uri="{FF2B5EF4-FFF2-40B4-BE49-F238E27FC236}">
                <a16:creationId xmlns:a16="http://schemas.microsoft.com/office/drawing/2014/main" id="{5DECF696-FE13-CA4C-8A64-CE6189965650}"/>
              </a:ext>
            </a:extLst>
          </p:cNvPr>
          <p:cNvSpPr/>
          <p:nvPr/>
        </p:nvSpPr>
        <p:spPr>
          <a:xfrm>
            <a:off x="261421" y="4552950"/>
            <a:ext cx="8569325" cy="0"/>
          </a:xfrm>
          <a:custGeom>
            <a:avLst/>
            <a:gdLst/>
            <a:ahLst/>
            <a:cxnLst/>
            <a:rect l="l" t="t" r="r" b="b"/>
            <a:pathLst>
              <a:path w="8569325">
                <a:moveTo>
                  <a:pt x="0" y="0"/>
                </a:moveTo>
                <a:lnTo>
                  <a:pt x="8569325" y="0"/>
                </a:lnTo>
              </a:path>
            </a:pathLst>
          </a:custGeom>
          <a:ln w="6096">
            <a:solidFill>
              <a:srgbClr val="000000"/>
            </a:solidFill>
          </a:ln>
        </p:spPr>
        <p:txBody>
          <a:bodyPr wrap="square" lIns="0" tIns="0" rIns="0" bIns="0" rtlCol="0"/>
          <a:lstStyle/>
          <a:p>
            <a:endParaRPr/>
          </a:p>
        </p:txBody>
      </p:sp>
      <p:sp>
        <p:nvSpPr>
          <p:cNvPr id="6" name="object 3">
            <a:extLst>
              <a:ext uri="{FF2B5EF4-FFF2-40B4-BE49-F238E27FC236}">
                <a16:creationId xmlns:a16="http://schemas.microsoft.com/office/drawing/2014/main" id="{8CDB6ACF-C044-3142-B805-2D13DB1DBBB1}"/>
              </a:ext>
            </a:extLst>
          </p:cNvPr>
          <p:cNvSpPr txBox="1">
            <a:spLocks/>
          </p:cNvSpPr>
          <p:nvPr/>
        </p:nvSpPr>
        <p:spPr>
          <a:xfrm>
            <a:off x="275336" y="209564"/>
            <a:ext cx="7801864" cy="641842"/>
          </a:xfrm>
          <a:prstGeom prst="rect">
            <a:avLst/>
          </a:prstGeom>
        </p:spPr>
        <p:txBody>
          <a:bodyPr vert="horz" wrap="square" lIns="0" tIns="13335" rIns="0" bIns="0" rtlCol="0">
            <a:spAutoFit/>
          </a:bodyPr>
          <a:lstStyle>
            <a:lvl1pPr>
              <a:defRPr sz="3200" b="1" i="0">
                <a:solidFill>
                  <a:srgbClr val="00539F"/>
                </a:solidFill>
                <a:latin typeface="Arial"/>
                <a:ea typeface="+mj-ea"/>
                <a:cs typeface="Arial"/>
              </a:defRPr>
            </a:lvl1pPr>
          </a:lstStyle>
          <a:p>
            <a:pPr marL="12700">
              <a:spcBef>
                <a:spcPts val="105"/>
              </a:spcBef>
            </a:pPr>
            <a:r>
              <a:rPr lang="en-IN" sz="2000" kern="0" dirty="0">
                <a:solidFill>
                  <a:schemeClr val="tx1"/>
                </a:solidFill>
              </a:rPr>
              <a:t>Test Results </a:t>
            </a:r>
          </a:p>
          <a:p>
            <a:pPr marL="12700">
              <a:spcBef>
                <a:spcPts val="105"/>
              </a:spcBef>
            </a:pPr>
            <a:r>
              <a:rPr lang="en-IN" sz="2000" kern="0" dirty="0"/>
              <a:t> </a:t>
            </a:r>
          </a:p>
        </p:txBody>
      </p:sp>
      <p:sp>
        <p:nvSpPr>
          <p:cNvPr id="2" name="TextBox 1">
            <a:extLst>
              <a:ext uri="{FF2B5EF4-FFF2-40B4-BE49-F238E27FC236}">
                <a16:creationId xmlns:a16="http://schemas.microsoft.com/office/drawing/2014/main" id="{99F5D8F6-47BA-48D3-BCF1-04CB9F2928E1}"/>
              </a:ext>
            </a:extLst>
          </p:cNvPr>
          <p:cNvSpPr txBox="1"/>
          <p:nvPr/>
        </p:nvSpPr>
        <p:spPr>
          <a:xfrm>
            <a:off x="261421" y="666740"/>
            <a:ext cx="8569325" cy="4862870"/>
          </a:xfrm>
          <a:prstGeom prst="rect">
            <a:avLst/>
          </a:prstGeom>
          <a:noFill/>
        </p:spPr>
        <p:txBody>
          <a:bodyPr wrap="square" rtlCol="0">
            <a:spAutoFit/>
          </a:bodyPr>
          <a:lstStyle/>
          <a:p>
            <a:pPr marL="285750" indent="-285750" algn="just">
              <a:buFont typeface="Courier New" panose="02070309020205020404" pitchFamily="49" charset="0"/>
              <a:buChar char="o"/>
            </a:pPr>
            <a:r>
              <a:rPr lang="en-US" sz="1800" b="1" dirty="0">
                <a:effectLst/>
                <a:latin typeface="Times New Roman" panose="02020603050405020304" pitchFamily="18" charset="0"/>
                <a:ea typeface="SimSun" panose="02010600030101010101" pitchFamily="2" charset="-122"/>
              </a:rPr>
              <a:t>We have got the following results (training accuracy) when the </a:t>
            </a:r>
            <a:r>
              <a:rPr lang="en-US" sz="1800" b="1" dirty="0" err="1">
                <a:effectLst/>
                <a:latin typeface="Times New Roman" panose="02020603050405020304" pitchFamily="18" charset="0"/>
                <a:ea typeface="SimSun" panose="02010600030101010101" pitchFamily="2" charset="-122"/>
              </a:rPr>
              <a:t>ColumnDimensions</a:t>
            </a:r>
            <a:r>
              <a:rPr lang="en-US" sz="1800" b="1" dirty="0">
                <a:effectLst/>
                <a:latin typeface="Times New Roman" panose="02020603050405020304" pitchFamily="18" charset="0"/>
                <a:ea typeface="SimSun" panose="02010600030101010101" pitchFamily="2" charset="-122"/>
              </a:rPr>
              <a:t> = 2048 and </a:t>
            </a:r>
            <a:r>
              <a:rPr lang="en-US" sz="1800" b="1" dirty="0" err="1">
                <a:effectLst/>
                <a:latin typeface="Times New Roman" panose="02020603050405020304" pitchFamily="18" charset="0"/>
                <a:ea typeface="SimSun" panose="02010600030101010101" pitchFamily="2" charset="-122"/>
              </a:rPr>
              <a:t>CellsPerColumn</a:t>
            </a:r>
            <a:r>
              <a:rPr lang="en-US" sz="1800" b="1" dirty="0">
                <a:effectLst/>
                <a:latin typeface="Times New Roman" panose="02020603050405020304" pitchFamily="18" charset="0"/>
                <a:ea typeface="SimSun" panose="02010600030101010101" pitchFamily="2" charset="-122"/>
              </a:rPr>
              <a:t> = 40. [We have used significantly larger video sets (5 videos). That’s, why we have started from higher column dimensions]. </a:t>
            </a:r>
          </a:p>
          <a:p>
            <a:pPr marL="285750" indent="-285750">
              <a:buFont typeface="Courier New" panose="02070309020205020404" pitchFamily="49" charset="0"/>
              <a:buChar char="o"/>
            </a:pPr>
            <a:endParaRPr lang="en-US" dirty="0">
              <a:latin typeface="Times New Roman" panose="02020603050405020304" pitchFamily="18" charset="0"/>
              <a:ea typeface="SimSun" panose="02010600030101010101" pitchFamily="2" charset="-122"/>
            </a:endParaRPr>
          </a:p>
          <a:p>
            <a:pPr marL="285750" indent="-285750">
              <a:buFont typeface="Courier New" panose="02070309020205020404" pitchFamily="49" charset="0"/>
              <a:buChar char="o"/>
            </a:pPr>
            <a:endParaRPr lang="en-US" dirty="0">
              <a:latin typeface="Times New Roman" panose="02020603050405020304" pitchFamily="18" charset="0"/>
              <a:ea typeface="SimSun" panose="02010600030101010101" pitchFamily="2" charset="-122"/>
            </a:endParaRPr>
          </a:p>
          <a:p>
            <a:pPr marL="285750" indent="-285750">
              <a:buFont typeface="Courier New" panose="02070309020205020404" pitchFamily="49" charset="0"/>
              <a:buChar char="o"/>
            </a:pPr>
            <a:endParaRPr lang="en-US" dirty="0">
              <a:latin typeface="Times New Roman" panose="02020603050405020304" pitchFamily="18" charset="0"/>
              <a:ea typeface="SimSun" panose="02010600030101010101" pitchFamily="2" charset="-122"/>
            </a:endParaRPr>
          </a:p>
          <a:p>
            <a:pPr marL="285750" indent="-285750">
              <a:buFont typeface="Courier New" panose="02070309020205020404" pitchFamily="49" charset="0"/>
              <a:buChar char="o"/>
            </a:pPr>
            <a:endParaRPr lang="en-US" dirty="0">
              <a:latin typeface="Times New Roman" panose="02020603050405020304" pitchFamily="18" charset="0"/>
              <a:ea typeface="SimSun" panose="02010600030101010101" pitchFamily="2" charset="-122"/>
            </a:endParaRPr>
          </a:p>
          <a:p>
            <a:pPr marL="285750" indent="-285750">
              <a:buFont typeface="Courier New" panose="02070309020205020404" pitchFamily="49" charset="0"/>
              <a:buChar char="o"/>
            </a:pPr>
            <a:endParaRPr lang="en-US" dirty="0">
              <a:latin typeface="Times New Roman" panose="02020603050405020304" pitchFamily="18" charset="0"/>
              <a:ea typeface="SimSun" panose="02010600030101010101" pitchFamily="2" charset="-122"/>
            </a:endParaRPr>
          </a:p>
          <a:p>
            <a:pPr marL="285750" indent="-285750">
              <a:buFont typeface="Courier New" panose="02070309020205020404" pitchFamily="49" charset="0"/>
              <a:buChar char="o"/>
            </a:pPr>
            <a:endParaRPr lang="en-US" dirty="0">
              <a:latin typeface="Times New Roman" panose="02020603050405020304" pitchFamily="18" charset="0"/>
              <a:ea typeface="SimSun" panose="02010600030101010101" pitchFamily="2" charset="-122"/>
            </a:endParaRPr>
          </a:p>
          <a:p>
            <a:pPr marL="285750" indent="-285750">
              <a:buFont typeface="Courier New" panose="02070309020205020404" pitchFamily="49" charset="0"/>
              <a:buChar char="o"/>
            </a:pPr>
            <a:endParaRPr lang="en-SG" dirty="0"/>
          </a:p>
          <a:p>
            <a:pPr marL="285750" indent="-285750">
              <a:buFont typeface="Courier New" panose="02070309020205020404" pitchFamily="49" charset="0"/>
              <a:buChar char="o"/>
            </a:pPr>
            <a:endParaRPr lang="en-SG" dirty="0"/>
          </a:p>
          <a:p>
            <a:pPr marL="285750" indent="-285750">
              <a:buFont typeface="Courier New" panose="02070309020205020404" pitchFamily="49" charset="0"/>
              <a:buChar char="o"/>
            </a:pPr>
            <a:endParaRPr lang="en-SG" dirty="0"/>
          </a:p>
          <a:p>
            <a:r>
              <a:rPr lang="en-IN" sz="1100" dirty="0">
                <a:latin typeface="Arial"/>
                <a:cs typeface="Arial"/>
              </a:rPr>
              <a:t>Fig.3. </a:t>
            </a:r>
            <a:r>
              <a:rPr lang="en-SG" sz="1100" dirty="0">
                <a:effectLst/>
                <a:latin typeface="Times New Roman" panose="02020603050405020304" pitchFamily="18" charset="0"/>
                <a:ea typeface="SimSun" panose="02010600030101010101" pitchFamily="2" charset="-122"/>
              </a:rPr>
              <a:t>Figure depicts the training accuracy(added in final report) of each of the video sets when we tried to test them.</a:t>
            </a:r>
            <a:endParaRPr lang="en-SG" sz="1100" dirty="0">
              <a:latin typeface="Times New Roman" panose="02020603050405020304" pitchFamily="18" charset="0"/>
              <a:ea typeface="SimSun" panose="02010600030101010101" pitchFamily="2" charset="-122"/>
            </a:endParaRPr>
          </a:p>
          <a:p>
            <a:pPr marL="285750" indent="-285750">
              <a:buFont typeface="Courier New" panose="02070309020205020404" pitchFamily="49" charset="0"/>
              <a:buChar char="o"/>
            </a:pPr>
            <a:endParaRPr lang="en-SG" dirty="0"/>
          </a:p>
          <a:p>
            <a:pPr marL="285750" indent="-285750">
              <a:buFont typeface="Courier New" panose="02070309020205020404" pitchFamily="49" charset="0"/>
              <a:buChar char="o"/>
            </a:pPr>
            <a:endParaRPr lang="en-SG" dirty="0"/>
          </a:p>
          <a:p>
            <a:endParaRPr lang="en-SG" dirty="0"/>
          </a:p>
          <a:p>
            <a:endParaRPr lang="en-SG" dirty="0"/>
          </a:p>
        </p:txBody>
      </p:sp>
      <p:pic>
        <p:nvPicPr>
          <p:cNvPr id="7" name="Picture 6">
            <a:extLst>
              <a:ext uri="{FF2B5EF4-FFF2-40B4-BE49-F238E27FC236}">
                <a16:creationId xmlns:a16="http://schemas.microsoft.com/office/drawing/2014/main" id="{28DFDB72-BF6D-4CC4-87E5-6F62D8CA73CE}"/>
              </a:ext>
            </a:extLst>
          </p:cNvPr>
          <p:cNvPicPr>
            <a:picLocks noChangeAspect="1"/>
          </p:cNvPicPr>
          <p:nvPr/>
        </p:nvPicPr>
        <p:blipFill>
          <a:blip r:embed="rId2"/>
          <a:stretch>
            <a:fillRect/>
          </a:stretch>
        </p:blipFill>
        <p:spPr>
          <a:xfrm>
            <a:off x="2347163" y="1482872"/>
            <a:ext cx="3314987" cy="2438611"/>
          </a:xfrm>
          <a:prstGeom prst="rect">
            <a:avLst/>
          </a:prstGeom>
        </p:spPr>
      </p:pic>
    </p:spTree>
    <p:extLst>
      <p:ext uri="{BB962C8B-B14F-4D97-AF65-F5344CB8AC3E}">
        <p14:creationId xmlns:p14="http://schemas.microsoft.com/office/powerpoint/2010/main" val="3221436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314E3F-8626-214C-A9BE-2DE3492CDB5B}"/>
              </a:ext>
            </a:extLst>
          </p:cNvPr>
          <p:cNvSpPr>
            <a:spLocks noGrp="1"/>
          </p:cNvSpPr>
          <p:nvPr>
            <p:ph type="ftr" sz="quarter" idx="5"/>
          </p:nvPr>
        </p:nvSpPr>
        <p:spPr>
          <a:xfrm>
            <a:off x="274726" y="4811752"/>
            <a:ext cx="4144874" cy="276999"/>
          </a:xfrm>
        </p:spPr>
        <p:txBody>
          <a:bodyPr/>
          <a:lstStyle/>
          <a:p>
            <a:pPr marL="12700">
              <a:spcBef>
                <a:spcPts val="15"/>
              </a:spcBef>
            </a:pPr>
            <a:r>
              <a:rPr lang="en-US" spc="-5" dirty="0">
                <a:solidFill>
                  <a:schemeClr val="tx1"/>
                </a:solidFill>
              </a:rPr>
              <a:t>Software Engineering | 30. March 2022</a:t>
            </a:r>
          </a:p>
          <a:p>
            <a:pPr marL="12700">
              <a:lnSpc>
                <a:spcPct val="100000"/>
              </a:lnSpc>
              <a:spcBef>
                <a:spcPts val="15"/>
              </a:spcBef>
            </a:pPr>
            <a:endParaRPr lang="en-US" spc="-5" dirty="0"/>
          </a:p>
        </p:txBody>
      </p:sp>
      <p:sp>
        <p:nvSpPr>
          <p:cNvPr id="5" name="object 2">
            <a:extLst>
              <a:ext uri="{FF2B5EF4-FFF2-40B4-BE49-F238E27FC236}">
                <a16:creationId xmlns:a16="http://schemas.microsoft.com/office/drawing/2014/main" id="{5DECF696-FE13-CA4C-8A64-CE6189965650}"/>
              </a:ext>
            </a:extLst>
          </p:cNvPr>
          <p:cNvSpPr/>
          <p:nvPr/>
        </p:nvSpPr>
        <p:spPr>
          <a:xfrm>
            <a:off x="261421" y="4552950"/>
            <a:ext cx="8569325" cy="0"/>
          </a:xfrm>
          <a:custGeom>
            <a:avLst/>
            <a:gdLst/>
            <a:ahLst/>
            <a:cxnLst/>
            <a:rect l="l" t="t" r="r" b="b"/>
            <a:pathLst>
              <a:path w="8569325">
                <a:moveTo>
                  <a:pt x="0" y="0"/>
                </a:moveTo>
                <a:lnTo>
                  <a:pt x="8569325" y="0"/>
                </a:lnTo>
              </a:path>
            </a:pathLst>
          </a:custGeom>
          <a:ln w="6096">
            <a:solidFill>
              <a:srgbClr val="000000"/>
            </a:solidFill>
          </a:ln>
        </p:spPr>
        <p:txBody>
          <a:bodyPr wrap="square" lIns="0" tIns="0" rIns="0" bIns="0" rtlCol="0"/>
          <a:lstStyle/>
          <a:p>
            <a:endParaRPr/>
          </a:p>
        </p:txBody>
      </p:sp>
      <p:sp>
        <p:nvSpPr>
          <p:cNvPr id="6" name="object 3">
            <a:extLst>
              <a:ext uri="{FF2B5EF4-FFF2-40B4-BE49-F238E27FC236}">
                <a16:creationId xmlns:a16="http://schemas.microsoft.com/office/drawing/2014/main" id="{8CDB6ACF-C044-3142-B805-2D13DB1DBBB1}"/>
              </a:ext>
            </a:extLst>
          </p:cNvPr>
          <p:cNvSpPr txBox="1">
            <a:spLocks/>
          </p:cNvSpPr>
          <p:nvPr/>
        </p:nvSpPr>
        <p:spPr>
          <a:xfrm>
            <a:off x="275336" y="209564"/>
            <a:ext cx="7801864" cy="641842"/>
          </a:xfrm>
          <a:prstGeom prst="rect">
            <a:avLst/>
          </a:prstGeom>
        </p:spPr>
        <p:txBody>
          <a:bodyPr vert="horz" wrap="square" lIns="0" tIns="13335" rIns="0" bIns="0" rtlCol="0">
            <a:spAutoFit/>
          </a:bodyPr>
          <a:lstStyle>
            <a:lvl1pPr>
              <a:defRPr sz="3200" b="1" i="0">
                <a:solidFill>
                  <a:srgbClr val="00539F"/>
                </a:solidFill>
                <a:latin typeface="Arial"/>
                <a:ea typeface="+mj-ea"/>
                <a:cs typeface="Arial"/>
              </a:defRPr>
            </a:lvl1pPr>
          </a:lstStyle>
          <a:p>
            <a:pPr marL="12700">
              <a:spcBef>
                <a:spcPts val="105"/>
              </a:spcBef>
            </a:pPr>
            <a:r>
              <a:rPr lang="en-IN" sz="2000" kern="0" dirty="0">
                <a:solidFill>
                  <a:schemeClr val="tx1"/>
                </a:solidFill>
              </a:rPr>
              <a:t>Conclusion </a:t>
            </a:r>
          </a:p>
          <a:p>
            <a:pPr marL="12700">
              <a:spcBef>
                <a:spcPts val="105"/>
              </a:spcBef>
            </a:pPr>
            <a:r>
              <a:rPr lang="en-IN" sz="2000" kern="0" dirty="0"/>
              <a:t> </a:t>
            </a:r>
          </a:p>
        </p:txBody>
      </p:sp>
      <p:sp>
        <p:nvSpPr>
          <p:cNvPr id="2" name="TextBox 1">
            <a:extLst>
              <a:ext uri="{FF2B5EF4-FFF2-40B4-BE49-F238E27FC236}">
                <a16:creationId xmlns:a16="http://schemas.microsoft.com/office/drawing/2014/main" id="{99F5D8F6-47BA-48D3-BCF1-04CB9F2928E1}"/>
              </a:ext>
            </a:extLst>
          </p:cNvPr>
          <p:cNvSpPr txBox="1"/>
          <p:nvPr/>
        </p:nvSpPr>
        <p:spPr>
          <a:xfrm>
            <a:off x="261421" y="666740"/>
            <a:ext cx="8569325" cy="3970318"/>
          </a:xfrm>
          <a:prstGeom prst="rect">
            <a:avLst/>
          </a:prstGeom>
          <a:noFill/>
        </p:spPr>
        <p:txBody>
          <a:bodyPr wrap="square" rtlCol="0">
            <a:spAutoFit/>
          </a:bodyPr>
          <a:lstStyle/>
          <a:p>
            <a:pPr marL="285750" indent="-285750">
              <a:buFont typeface="Courier New" panose="02070309020205020404" pitchFamily="49" charset="0"/>
              <a:buChar char="o"/>
            </a:pPr>
            <a:r>
              <a:rPr lang="en-SG" dirty="0"/>
              <a:t>In conclusion, we can say that both versions of the project still have some limitations.</a:t>
            </a:r>
          </a:p>
          <a:p>
            <a:pPr marL="285750" indent="-285750">
              <a:buFont typeface="Courier New" panose="02070309020205020404" pitchFamily="49" charset="0"/>
              <a:buChar char="o"/>
            </a:pPr>
            <a:r>
              <a:rPr lang="en-SG" dirty="0"/>
              <a:t>When we tried to test the migrated version with the videos which had similar frames next to each other the model did not perform well.</a:t>
            </a:r>
          </a:p>
          <a:p>
            <a:pPr marL="285750" indent="-285750">
              <a:buFont typeface="Courier New" panose="02070309020205020404" pitchFamily="49" charset="0"/>
              <a:buChar char="o"/>
            </a:pPr>
            <a:r>
              <a:rPr lang="en-SG" dirty="0"/>
              <a:t>The prediction phase do not work with higher accuracy (&gt;90%).</a:t>
            </a:r>
          </a:p>
          <a:p>
            <a:pPr marL="285750" indent="-285750">
              <a:buFont typeface="Courier New" panose="02070309020205020404" pitchFamily="49" charset="0"/>
              <a:buChar char="o"/>
            </a:pPr>
            <a:r>
              <a:rPr lang="en-SG" dirty="0"/>
              <a:t>Encoding of the videos can still be improved.</a:t>
            </a:r>
          </a:p>
          <a:p>
            <a:pPr marL="285750" indent="-285750">
              <a:buFont typeface="Courier New" panose="02070309020205020404" pitchFamily="49" charset="0"/>
              <a:buChar char="o"/>
            </a:pPr>
            <a:r>
              <a:rPr lang="en-SG" dirty="0"/>
              <a:t>In the previous version of the project, the video set which is trained last, has the higher training accuracy than all other </a:t>
            </a:r>
            <a:r>
              <a:rPr lang="en-SG" dirty="0" err="1"/>
              <a:t>videosets</a:t>
            </a:r>
            <a:r>
              <a:rPr lang="en-SG" dirty="0"/>
              <a:t> (Triangle). This should not be happening because the HTM model processes every data set in same manner.</a:t>
            </a:r>
          </a:p>
          <a:p>
            <a:pPr marL="285750" indent="-285750">
              <a:buFont typeface="Courier New" panose="02070309020205020404" pitchFamily="49" charset="0"/>
              <a:buChar char="o"/>
            </a:pPr>
            <a:r>
              <a:rPr lang="en-SG" dirty="0"/>
              <a:t>Run time of the migrated version is significantly larger.</a:t>
            </a:r>
          </a:p>
          <a:p>
            <a:pPr marL="285750" indent="-285750">
              <a:buFont typeface="Courier New" panose="02070309020205020404" pitchFamily="49" charset="0"/>
              <a:buChar char="o"/>
            </a:pPr>
            <a:endParaRPr lang="en-SG" dirty="0"/>
          </a:p>
          <a:p>
            <a:pPr marL="285750" indent="-285750">
              <a:buFont typeface="Courier New" panose="02070309020205020404" pitchFamily="49" charset="0"/>
              <a:buChar char="o"/>
            </a:pPr>
            <a:endParaRPr lang="en-SG" dirty="0"/>
          </a:p>
          <a:p>
            <a:pPr marL="285750" indent="-285750">
              <a:buFont typeface="Courier New" panose="02070309020205020404" pitchFamily="49" charset="0"/>
              <a:buChar char="o"/>
            </a:pPr>
            <a:endParaRPr lang="en-SG" dirty="0"/>
          </a:p>
          <a:p>
            <a:pPr marL="285750" indent="-285750">
              <a:buFont typeface="Courier New" panose="02070309020205020404" pitchFamily="49" charset="0"/>
              <a:buChar char="o"/>
            </a:pPr>
            <a:endParaRPr lang="en-SG" dirty="0"/>
          </a:p>
          <a:p>
            <a:endParaRPr lang="en-SG" dirty="0"/>
          </a:p>
        </p:txBody>
      </p:sp>
    </p:spTree>
    <p:extLst>
      <p:ext uri="{BB962C8B-B14F-4D97-AF65-F5344CB8AC3E}">
        <p14:creationId xmlns:p14="http://schemas.microsoft.com/office/powerpoint/2010/main" val="132211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C9FB2BB-6218-8C42-BC4A-40ABE80FB7AE}"/>
              </a:ext>
            </a:extLst>
          </p:cNvPr>
          <p:cNvSpPr>
            <a:spLocks noGrp="1"/>
          </p:cNvSpPr>
          <p:nvPr>
            <p:ph type="ftr" sz="quarter" idx="5"/>
          </p:nvPr>
        </p:nvSpPr>
        <p:spPr>
          <a:xfrm>
            <a:off x="274726" y="4811752"/>
            <a:ext cx="4297274" cy="286029"/>
          </a:xfrm>
        </p:spPr>
        <p:txBody>
          <a:bodyPr/>
          <a:lstStyle/>
          <a:p>
            <a:pPr marL="12700">
              <a:spcBef>
                <a:spcPts val="15"/>
              </a:spcBef>
            </a:pPr>
            <a:r>
              <a:rPr lang="en-US" spc="-5" dirty="0">
                <a:solidFill>
                  <a:schemeClr val="tx1"/>
                </a:solidFill>
              </a:rPr>
              <a:t>Software Engineering | 30. March 2022</a:t>
            </a:r>
          </a:p>
          <a:p>
            <a:pPr marL="12700">
              <a:lnSpc>
                <a:spcPct val="100000"/>
              </a:lnSpc>
              <a:spcBef>
                <a:spcPts val="15"/>
              </a:spcBef>
            </a:pPr>
            <a:endParaRPr lang="en-US" spc="-5" dirty="0"/>
          </a:p>
        </p:txBody>
      </p:sp>
      <p:sp>
        <p:nvSpPr>
          <p:cNvPr id="5" name="object 2">
            <a:extLst>
              <a:ext uri="{FF2B5EF4-FFF2-40B4-BE49-F238E27FC236}">
                <a16:creationId xmlns:a16="http://schemas.microsoft.com/office/drawing/2014/main" id="{F33F76AE-7493-6F45-A6AE-458A04C619F8}"/>
              </a:ext>
            </a:extLst>
          </p:cNvPr>
          <p:cNvSpPr/>
          <p:nvPr/>
        </p:nvSpPr>
        <p:spPr>
          <a:xfrm>
            <a:off x="249575" y="4552949"/>
            <a:ext cx="8513425" cy="45719"/>
          </a:xfrm>
          <a:custGeom>
            <a:avLst/>
            <a:gdLst/>
            <a:ahLst/>
            <a:cxnLst/>
            <a:rect l="l" t="t" r="r" b="b"/>
            <a:pathLst>
              <a:path w="8569325">
                <a:moveTo>
                  <a:pt x="0" y="0"/>
                </a:moveTo>
                <a:lnTo>
                  <a:pt x="8569325" y="0"/>
                </a:lnTo>
              </a:path>
            </a:pathLst>
          </a:custGeom>
          <a:ln w="6096">
            <a:solidFill>
              <a:srgbClr val="000000"/>
            </a:solidFill>
          </a:ln>
        </p:spPr>
        <p:txBody>
          <a:bodyPr wrap="square" lIns="0" tIns="0" rIns="0" bIns="0" rtlCol="0"/>
          <a:lstStyle/>
          <a:p>
            <a:endParaRPr/>
          </a:p>
        </p:txBody>
      </p:sp>
      <p:sp>
        <p:nvSpPr>
          <p:cNvPr id="6" name="TextBox 5">
            <a:extLst>
              <a:ext uri="{FF2B5EF4-FFF2-40B4-BE49-F238E27FC236}">
                <a16:creationId xmlns:a16="http://schemas.microsoft.com/office/drawing/2014/main" id="{F70C16E9-A6F8-D54C-A576-BF7280D13F94}"/>
              </a:ext>
            </a:extLst>
          </p:cNvPr>
          <p:cNvSpPr txBox="1"/>
          <p:nvPr/>
        </p:nvSpPr>
        <p:spPr>
          <a:xfrm>
            <a:off x="3429000" y="1906369"/>
            <a:ext cx="5715000" cy="646331"/>
          </a:xfrm>
          <a:prstGeom prst="rect">
            <a:avLst/>
          </a:prstGeom>
          <a:noFill/>
        </p:spPr>
        <p:txBody>
          <a:bodyPr wrap="square" rtlCol="0">
            <a:spAutoFit/>
          </a:bodyPr>
          <a:lstStyle/>
          <a:p>
            <a:r>
              <a:rPr lang="en-US" sz="3600" b="1" dirty="0">
                <a:solidFill>
                  <a:schemeClr val="tx2"/>
                </a:solidFill>
              </a:rPr>
              <a:t>Thank you</a:t>
            </a:r>
          </a:p>
        </p:txBody>
      </p:sp>
    </p:spTree>
    <p:extLst>
      <p:ext uri="{BB962C8B-B14F-4D97-AF65-F5344CB8AC3E}">
        <p14:creationId xmlns:p14="http://schemas.microsoft.com/office/powerpoint/2010/main" val="280967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4B71D5-130D-7448-B314-115BD125C024}"/>
              </a:ext>
            </a:extLst>
          </p:cNvPr>
          <p:cNvSpPr>
            <a:spLocks noGrp="1"/>
          </p:cNvSpPr>
          <p:nvPr>
            <p:ph type="body" idx="1"/>
          </p:nvPr>
        </p:nvSpPr>
        <p:spPr>
          <a:xfrm>
            <a:off x="76200" y="742950"/>
            <a:ext cx="8793074" cy="6432530"/>
          </a:xfrm>
        </p:spPr>
        <p:txBody>
          <a:bodyPr/>
          <a:lstStyle/>
          <a:p>
            <a:r>
              <a:rPr lang="en-US" dirty="0"/>
              <a:t>References: </a:t>
            </a:r>
          </a:p>
          <a:p>
            <a:endParaRPr lang="en-US" dirty="0"/>
          </a:p>
          <a:p>
            <a:pPr lvl="0" algn="just"/>
            <a:r>
              <a:rPr lang="en-US" sz="1200" dirty="0"/>
              <a:t>[1]</a:t>
            </a:r>
            <a:r>
              <a:rPr lang="en-US" sz="1200" dirty="0">
                <a:effectLst/>
                <a:latin typeface="Times New Roman" panose="02020603050405020304" pitchFamily="18" charset="0"/>
                <a:ea typeface="SimSun" panose="02010600030101010101" pitchFamily="2" charset="-122"/>
              </a:rPr>
              <a:t> </a:t>
            </a:r>
            <a:r>
              <a:rPr lang="en-US" sz="1000" dirty="0" err="1">
                <a:solidFill>
                  <a:srgbClr val="222222"/>
                </a:solidFill>
                <a:effectLst/>
                <a:latin typeface="Times New Roman" panose="02020603050405020304" pitchFamily="18" charset="0"/>
                <a:ea typeface="SimSun" panose="02010600030101010101" pitchFamily="2" charset="-122"/>
              </a:rPr>
              <a:t>Maltoni</a:t>
            </a:r>
            <a:r>
              <a:rPr lang="en-US" sz="1000" dirty="0">
                <a:solidFill>
                  <a:srgbClr val="222222"/>
                </a:solidFill>
                <a:effectLst/>
                <a:latin typeface="Times New Roman" panose="02020603050405020304" pitchFamily="18" charset="0"/>
                <a:ea typeface="SimSun" panose="02010600030101010101" pitchFamily="2" charset="-122"/>
              </a:rPr>
              <a:t>, D. (2011). Pattern recognition by hierarchical temporal memory. </a:t>
            </a:r>
            <a:r>
              <a:rPr lang="en-US" sz="1000" i="1" dirty="0">
                <a:solidFill>
                  <a:srgbClr val="222222"/>
                </a:solidFill>
                <a:effectLst/>
                <a:latin typeface="Times New Roman" panose="02020603050405020304" pitchFamily="18" charset="0"/>
                <a:ea typeface="SimSun" panose="02010600030101010101" pitchFamily="2" charset="-122"/>
              </a:rPr>
              <a:t>Available at SSRN 3076121</a:t>
            </a:r>
            <a:endParaRPr lang="en-US" sz="1000" dirty="0">
              <a:effectLst/>
              <a:latin typeface="Times New Roman" panose="02020603050405020304" pitchFamily="18" charset="0"/>
              <a:ea typeface="SimSun" panose="02010600030101010101" pitchFamily="2" charset="-122"/>
            </a:endParaRPr>
          </a:p>
          <a:p>
            <a:pPr lvl="0" algn="just"/>
            <a:endParaRPr lang="en-US" sz="1200" dirty="0">
              <a:effectLst/>
              <a:latin typeface="Times New Roman" panose="02020603050405020304" pitchFamily="18" charset="0"/>
              <a:ea typeface="SimSun" panose="02010600030101010101" pitchFamily="2" charset="-122"/>
            </a:endParaRPr>
          </a:p>
          <a:p>
            <a:pPr lvl="0" algn="just"/>
            <a:r>
              <a:rPr lang="en-US" sz="1200" dirty="0">
                <a:latin typeface="Times New Roman" panose="02020603050405020304" pitchFamily="18" charset="0"/>
                <a:ea typeface="SimSun" panose="02010600030101010101" pitchFamily="2" charset="-122"/>
              </a:rPr>
              <a:t>[2] </a:t>
            </a:r>
            <a:r>
              <a:rPr lang="en-US" sz="1000" dirty="0">
                <a:solidFill>
                  <a:srgbClr val="333333"/>
                </a:solidFill>
                <a:effectLst/>
                <a:latin typeface="Times New Roman" panose="02020603050405020304" pitchFamily="18" charset="0"/>
                <a:ea typeface="SimSun" panose="02010600030101010101" pitchFamily="2" charset="-122"/>
              </a:rPr>
              <a:t>A. M. </a:t>
            </a:r>
            <a:r>
              <a:rPr lang="en-US" sz="1000" dirty="0" err="1">
                <a:solidFill>
                  <a:srgbClr val="333333"/>
                </a:solidFill>
                <a:effectLst/>
                <a:latin typeface="Times New Roman" panose="02020603050405020304" pitchFamily="18" charset="0"/>
                <a:ea typeface="SimSun" panose="02010600030101010101" pitchFamily="2" charset="-122"/>
              </a:rPr>
              <a:t>Zyarah</a:t>
            </a:r>
            <a:r>
              <a:rPr lang="en-US" sz="1000" dirty="0">
                <a:solidFill>
                  <a:srgbClr val="333333"/>
                </a:solidFill>
                <a:effectLst/>
                <a:latin typeface="Times New Roman" panose="02020603050405020304" pitchFamily="18" charset="0"/>
                <a:ea typeface="SimSun" panose="02010600030101010101" pitchFamily="2" charset="-122"/>
              </a:rPr>
              <a:t> and D. </a:t>
            </a:r>
            <a:r>
              <a:rPr lang="en-US" sz="1000" dirty="0" err="1">
                <a:solidFill>
                  <a:srgbClr val="333333"/>
                </a:solidFill>
                <a:effectLst/>
                <a:latin typeface="Times New Roman" panose="02020603050405020304" pitchFamily="18" charset="0"/>
                <a:ea typeface="SimSun" panose="02010600030101010101" pitchFamily="2" charset="-122"/>
              </a:rPr>
              <a:t>Kudithipudi</a:t>
            </a:r>
            <a:r>
              <a:rPr lang="en-US" sz="1000" dirty="0">
                <a:solidFill>
                  <a:srgbClr val="333333"/>
                </a:solidFill>
                <a:effectLst/>
                <a:latin typeface="Times New Roman" panose="02020603050405020304" pitchFamily="18" charset="0"/>
                <a:ea typeface="SimSun" panose="02010600030101010101" pitchFamily="2" charset="-122"/>
              </a:rPr>
              <a:t>, "Neuromorphic Architecture for the Hierarchical Temporal Memory," in </a:t>
            </a:r>
            <a:r>
              <a:rPr lang="en-US" sz="1000" i="1" dirty="0">
                <a:solidFill>
                  <a:srgbClr val="333333"/>
                </a:solidFill>
                <a:effectLst/>
                <a:latin typeface="Times New Roman" panose="02020603050405020304" pitchFamily="18" charset="0"/>
                <a:ea typeface="SimSun" panose="02010600030101010101" pitchFamily="2" charset="-122"/>
              </a:rPr>
              <a:t>IEEE Transactions on Emerging Topics in Computational Intelligence</a:t>
            </a:r>
            <a:r>
              <a:rPr lang="en-US" sz="1000" dirty="0">
                <a:solidFill>
                  <a:srgbClr val="333333"/>
                </a:solidFill>
                <a:effectLst/>
                <a:latin typeface="Times New Roman" panose="02020603050405020304" pitchFamily="18" charset="0"/>
                <a:ea typeface="SimSun" panose="02010600030101010101" pitchFamily="2" charset="-122"/>
              </a:rPr>
              <a:t>, vol. 3, no. 1, pp. 4-14, Feb. 2019, </a:t>
            </a:r>
            <a:r>
              <a:rPr lang="en-US" sz="1000" dirty="0" err="1">
                <a:solidFill>
                  <a:srgbClr val="333333"/>
                </a:solidFill>
                <a:effectLst/>
                <a:latin typeface="Times New Roman" panose="02020603050405020304" pitchFamily="18" charset="0"/>
                <a:ea typeface="SimSun" panose="02010600030101010101" pitchFamily="2" charset="-122"/>
              </a:rPr>
              <a:t>doi</a:t>
            </a:r>
            <a:r>
              <a:rPr lang="en-US" sz="1000" dirty="0">
                <a:solidFill>
                  <a:srgbClr val="333333"/>
                </a:solidFill>
                <a:effectLst/>
                <a:latin typeface="Times New Roman" panose="02020603050405020304" pitchFamily="18" charset="0"/>
                <a:ea typeface="SimSun" panose="02010600030101010101" pitchFamily="2" charset="-122"/>
              </a:rPr>
              <a:t>: 10.1109/TETCI.2018.2850314</a:t>
            </a:r>
            <a:endParaRPr lang="en-US" sz="1000" dirty="0">
              <a:effectLst/>
              <a:latin typeface="Times New Roman" panose="02020603050405020304" pitchFamily="18" charset="0"/>
              <a:ea typeface="SimSun" panose="02010600030101010101" pitchFamily="2" charset="-122"/>
            </a:endParaRPr>
          </a:p>
          <a:p>
            <a:pPr lvl="0" algn="just"/>
            <a:endParaRPr lang="en-US" sz="1200" dirty="0">
              <a:effectLst/>
              <a:latin typeface="Times New Roman" panose="02020603050405020304" pitchFamily="18" charset="0"/>
              <a:ea typeface="SimSun" panose="02010600030101010101" pitchFamily="2" charset="-122"/>
            </a:endParaRPr>
          </a:p>
          <a:p>
            <a:pPr algn="just"/>
            <a:r>
              <a:rPr lang="en-US" sz="1200" dirty="0">
                <a:effectLst/>
                <a:latin typeface="Times New Roman" panose="02020603050405020304" pitchFamily="18" charset="0"/>
                <a:ea typeface="SimSun" panose="02010600030101010101" pitchFamily="2" charset="-122"/>
              </a:rPr>
              <a:t>[3] </a:t>
            </a:r>
            <a:r>
              <a:rPr lang="en-US" sz="1000" dirty="0">
                <a:solidFill>
                  <a:srgbClr val="222222"/>
                </a:solidFill>
                <a:effectLst/>
                <a:latin typeface="Times New Roman" panose="02020603050405020304" pitchFamily="18" charset="0"/>
                <a:ea typeface="SimSun" panose="02010600030101010101" pitchFamily="2" charset="-122"/>
              </a:rPr>
              <a:t>https://github.com/ddobric/neocortexapi/tree/SequenceLearning_ToanTruong</a:t>
            </a:r>
            <a:endParaRPr lang="en-US" sz="1000" dirty="0">
              <a:effectLst/>
              <a:latin typeface="Times New Roman" panose="02020603050405020304" pitchFamily="18" charset="0"/>
              <a:ea typeface="SimSun" panose="02010600030101010101" pitchFamily="2" charset="-122"/>
            </a:endParaRPr>
          </a:p>
          <a:p>
            <a:pPr algn="just"/>
            <a:endParaRPr lang="en-US" sz="1200" dirty="0">
              <a:effectLst/>
              <a:latin typeface="Times New Roman" panose="02020603050405020304" pitchFamily="18" charset="0"/>
              <a:ea typeface="SimSun" panose="02010600030101010101" pitchFamily="2" charset="-122"/>
            </a:endParaRPr>
          </a:p>
          <a:p>
            <a:pPr algn="just"/>
            <a:r>
              <a:rPr lang="en-US" sz="1200" dirty="0">
                <a:effectLst/>
                <a:latin typeface="Times New Roman" panose="02020603050405020304" pitchFamily="18" charset="0"/>
                <a:ea typeface="SimSun" panose="02010600030101010101" pitchFamily="2" charset="-122"/>
              </a:rPr>
              <a:t>[4]</a:t>
            </a:r>
            <a:r>
              <a:rPr lang="en-US" sz="1200" dirty="0">
                <a:latin typeface="Times New Roman" panose="02020603050405020304" pitchFamily="18" charset="0"/>
                <a:ea typeface="SimSun" panose="02010600030101010101" pitchFamily="2" charset="-122"/>
              </a:rPr>
              <a:t> </a:t>
            </a:r>
            <a:r>
              <a:rPr lang="en-US" sz="1000" dirty="0">
                <a:solidFill>
                  <a:srgbClr val="222222"/>
                </a:solidFill>
                <a:effectLst/>
                <a:latin typeface="Times New Roman" panose="02020603050405020304" pitchFamily="18" charset="0"/>
                <a:ea typeface="SimSun" panose="02010600030101010101" pitchFamily="2" charset="-122"/>
              </a:rPr>
              <a:t>https://github.com/ddobric/neocortexapi-videolearning</a:t>
            </a:r>
            <a:endParaRPr lang="en-SG" sz="1000" dirty="0">
              <a:effectLst/>
              <a:latin typeface="Times New Roman" panose="02020603050405020304" pitchFamily="18" charset="0"/>
              <a:ea typeface="SimSun" panose="02010600030101010101" pitchFamily="2" charset="-122"/>
            </a:endParaRPr>
          </a:p>
          <a:p>
            <a:pPr algn="just"/>
            <a:endParaRPr lang="en-US" sz="1000" dirty="0">
              <a:effectLst/>
              <a:latin typeface="Times New Roman" panose="02020603050405020304" pitchFamily="18" charset="0"/>
              <a:ea typeface="SimSun" panose="02010600030101010101" pitchFamily="2" charset="-122"/>
            </a:endParaRPr>
          </a:p>
          <a:p>
            <a:pPr algn="just"/>
            <a:endParaRPr lang="en-SG" sz="1800" dirty="0">
              <a:effectLst/>
              <a:latin typeface="Times New Roman" panose="02020603050405020304" pitchFamily="18" charset="0"/>
              <a:ea typeface="SimSun" panose="02010600030101010101" pitchFamily="2" charset="-122"/>
            </a:endParaRPr>
          </a:p>
          <a:p>
            <a:pPr algn="just"/>
            <a:endParaRPr lang="en-SG" sz="1800" dirty="0">
              <a:effectLst/>
              <a:latin typeface="Times New Roman" panose="02020603050405020304" pitchFamily="18" charset="0"/>
              <a:ea typeface="SimSun" panose="02010600030101010101" pitchFamily="2" charset="-122"/>
            </a:endParaRPr>
          </a:p>
          <a:p>
            <a:pPr lvl="0" algn="just"/>
            <a:endParaRPr lang="en-US" sz="1800" dirty="0">
              <a:effectLst/>
              <a:latin typeface="Times New Roman" panose="02020603050405020304" pitchFamily="18" charset="0"/>
              <a:ea typeface="SimSun" panose="02010600030101010101" pitchFamily="2" charset="-122"/>
            </a:endParaRPr>
          </a:p>
          <a:p>
            <a:pPr lvl="0" algn="just"/>
            <a:endParaRPr lang="en-SG"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a:t>
            </a:r>
            <a:endParaRPr lang="en-SG" sz="1800" dirty="0">
              <a:effectLst/>
              <a:latin typeface="Times New Roman" panose="02020603050405020304" pitchFamily="18" charset="0"/>
              <a:ea typeface="SimSun" panose="02010600030101010101" pitchFamily="2" charset="-122"/>
            </a:endParaRPr>
          </a:p>
          <a:p>
            <a:pPr lvl="0" algn="just"/>
            <a:endParaRPr lang="en-SG" sz="1800" dirty="0">
              <a:effectLst/>
              <a:latin typeface="Times New Roman" panose="02020603050405020304" pitchFamily="18" charset="0"/>
              <a:ea typeface="SimSun" panose="02010600030101010101" pitchFamily="2" charset="-122"/>
            </a:endParaRPr>
          </a:p>
          <a:p>
            <a:pPr marL="457200" algn="just"/>
            <a:r>
              <a:rPr lang="en-US" sz="1800" dirty="0">
                <a:effectLst/>
                <a:latin typeface="Times New Roman" panose="02020603050405020304" pitchFamily="18" charset="0"/>
                <a:ea typeface="SimSun" panose="02010600030101010101" pitchFamily="2" charset="-122"/>
              </a:rPr>
              <a:t> </a:t>
            </a:r>
            <a:endParaRPr lang="en-SG" sz="1800" dirty="0">
              <a:effectLst/>
              <a:latin typeface="Times New Roman" panose="02020603050405020304" pitchFamily="18" charset="0"/>
              <a:ea typeface="SimSun" panose="02010600030101010101" pitchFamily="2" charset="-122"/>
            </a:endParaRPr>
          </a:p>
          <a:p>
            <a:endParaRPr lang="en-US" dirty="0"/>
          </a:p>
          <a:p>
            <a:endParaRPr lang="en-IN" dirty="0"/>
          </a:p>
          <a:p>
            <a:endParaRPr lang="en-IN" dirty="0"/>
          </a:p>
          <a:p>
            <a:endParaRPr lang="en-IN" spc="-5" dirty="0">
              <a:latin typeface="Arial"/>
              <a:cs typeface="Arial"/>
            </a:endParaRPr>
          </a:p>
          <a:p>
            <a:endParaRPr lang="en-IN" dirty="0"/>
          </a:p>
          <a:p>
            <a:endParaRPr lang="en-IN" spc="-5" dirty="0">
              <a:latin typeface="Arial"/>
              <a:cs typeface="Arial"/>
            </a:endParaRPr>
          </a:p>
          <a:p>
            <a:endParaRPr lang="en-IN" dirty="0">
              <a:latin typeface="Arial"/>
              <a:cs typeface="Arial"/>
            </a:endParaRPr>
          </a:p>
          <a:p>
            <a:endParaRPr lang="en-US" dirty="0"/>
          </a:p>
        </p:txBody>
      </p:sp>
      <p:sp>
        <p:nvSpPr>
          <p:cNvPr id="4" name="Footer Placeholder 3">
            <a:extLst>
              <a:ext uri="{FF2B5EF4-FFF2-40B4-BE49-F238E27FC236}">
                <a16:creationId xmlns:a16="http://schemas.microsoft.com/office/drawing/2014/main" id="{A4C7BF89-DDE5-B842-8D38-BD1FC78C9116}"/>
              </a:ext>
            </a:extLst>
          </p:cNvPr>
          <p:cNvSpPr>
            <a:spLocks noGrp="1"/>
          </p:cNvSpPr>
          <p:nvPr>
            <p:ph type="ftr" sz="quarter" idx="5"/>
          </p:nvPr>
        </p:nvSpPr>
        <p:spPr>
          <a:xfrm>
            <a:off x="274726" y="4811752"/>
            <a:ext cx="4449674" cy="276999"/>
          </a:xfrm>
        </p:spPr>
        <p:txBody>
          <a:bodyPr/>
          <a:lstStyle/>
          <a:p>
            <a:pPr marL="12700">
              <a:spcBef>
                <a:spcPts val="15"/>
              </a:spcBef>
            </a:pPr>
            <a:r>
              <a:rPr lang="en-US" spc="-5" dirty="0">
                <a:solidFill>
                  <a:schemeClr val="tx1"/>
                </a:solidFill>
              </a:rPr>
              <a:t>Software Engineering | 30. March 2022</a:t>
            </a:r>
          </a:p>
          <a:p>
            <a:pPr marL="12700">
              <a:lnSpc>
                <a:spcPct val="100000"/>
              </a:lnSpc>
              <a:spcBef>
                <a:spcPts val="15"/>
              </a:spcBef>
            </a:pPr>
            <a:endParaRPr lang="en-US" spc="-5" dirty="0"/>
          </a:p>
        </p:txBody>
      </p:sp>
    </p:spTree>
    <p:extLst>
      <p:ext uri="{BB962C8B-B14F-4D97-AF65-F5344CB8AC3E}">
        <p14:creationId xmlns:p14="http://schemas.microsoft.com/office/powerpoint/2010/main" val="22581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F21C1B-01B8-8E4F-A8B9-8009FC0EF1DA}"/>
              </a:ext>
            </a:extLst>
          </p:cNvPr>
          <p:cNvSpPr>
            <a:spLocks noGrp="1"/>
          </p:cNvSpPr>
          <p:nvPr>
            <p:ph type="ftr" sz="quarter" idx="5"/>
          </p:nvPr>
        </p:nvSpPr>
        <p:spPr>
          <a:xfrm>
            <a:off x="287337" y="4799374"/>
            <a:ext cx="4297274" cy="138499"/>
          </a:xfrm>
        </p:spPr>
        <p:txBody>
          <a:bodyPr/>
          <a:lstStyle/>
          <a:p>
            <a:pPr marL="12700">
              <a:lnSpc>
                <a:spcPct val="100000"/>
              </a:lnSpc>
              <a:spcBef>
                <a:spcPts val="15"/>
              </a:spcBef>
            </a:pPr>
            <a:r>
              <a:rPr lang="en-US" spc="-5" dirty="0">
                <a:solidFill>
                  <a:schemeClr val="tx1"/>
                </a:solidFill>
              </a:rPr>
              <a:t>Software Engineering | 30. March 2022</a:t>
            </a:r>
            <a:endParaRPr lang="en-US" spc="-5" dirty="0"/>
          </a:p>
        </p:txBody>
      </p:sp>
      <p:sp>
        <p:nvSpPr>
          <p:cNvPr id="5" name="object 2">
            <a:extLst>
              <a:ext uri="{FF2B5EF4-FFF2-40B4-BE49-F238E27FC236}">
                <a16:creationId xmlns:a16="http://schemas.microsoft.com/office/drawing/2014/main" id="{6D15CF32-2326-C843-8C4D-CD05F5C3CB33}"/>
              </a:ext>
            </a:extLst>
          </p:cNvPr>
          <p:cNvSpPr/>
          <p:nvPr/>
        </p:nvSpPr>
        <p:spPr>
          <a:xfrm>
            <a:off x="287337" y="4552950"/>
            <a:ext cx="8569325" cy="0"/>
          </a:xfrm>
          <a:custGeom>
            <a:avLst/>
            <a:gdLst/>
            <a:ahLst/>
            <a:cxnLst/>
            <a:rect l="l" t="t" r="r" b="b"/>
            <a:pathLst>
              <a:path w="8569325">
                <a:moveTo>
                  <a:pt x="0" y="0"/>
                </a:moveTo>
                <a:lnTo>
                  <a:pt x="8569325" y="0"/>
                </a:lnTo>
              </a:path>
            </a:pathLst>
          </a:custGeom>
          <a:ln w="6096">
            <a:solidFill>
              <a:srgbClr val="000000"/>
            </a:solidFill>
          </a:ln>
        </p:spPr>
        <p:txBody>
          <a:bodyPr wrap="square" lIns="0" tIns="0" rIns="0" bIns="0" rtlCol="0"/>
          <a:lstStyle/>
          <a:p>
            <a:endParaRPr/>
          </a:p>
        </p:txBody>
      </p:sp>
      <p:sp>
        <p:nvSpPr>
          <p:cNvPr id="9" name="object 12">
            <a:extLst>
              <a:ext uri="{FF2B5EF4-FFF2-40B4-BE49-F238E27FC236}">
                <a16:creationId xmlns:a16="http://schemas.microsoft.com/office/drawing/2014/main" id="{5CDBA0D8-038D-6E46-8AFF-3B3788391AC4}"/>
              </a:ext>
            </a:extLst>
          </p:cNvPr>
          <p:cNvSpPr/>
          <p:nvPr/>
        </p:nvSpPr>
        <p:spPr>
          <a:xfrm>
            <a:off x="7632192" y="160020"/>
            <a:ext cx="434340" cy="151130"/>
          </a:xfrm>
          <a:custGeom>
            <a:avLst/>
            <a:gdLst/>
            <a:ahLst/>
            <a:cxnLst/>
            <a:rect l="l" t="t" r="r" b="b"/>
            <a:pathLst>
              <a:path w="434340" h="151129">
                <a:moveTo>
                  <a:pt x="358901" y="0"/>
                </a:moveTo>
                <a:lnTo>
                  <a:pt x="0" y="0"/>
                </a:lnTo>
                <a:lnTo>
                  <a:pt x="75437" y="75437"/>
                </a:lnTo>
                <a:lnTo>
                  <a:pt x="0" y="150875"/>
                </a:lnTo>
                <a:lnTo>
                  <a:pt x="358901" y="150875"/>
                </a:lnTo>
                <a:lnTo>
                  <a:pt x="434339" y="75437"/>
                </a:lnTo>
                <a:lnTo>
                  <a:pt x="358901" y="0"/>
                </a:lnTo>
                <a:close/>
              </a:path>
            </a:pathLst>
          </a:custGeom>
          <a:solidFill>
            <a:srgbClr val="FFFFFF"/>
          </a:solidFill>
        </p:spPr>
        <p:txBody>
          <a:bodyPr wrap="square" lIns="0" tIns="0" rIns="0" bIns="0" rtlCol="0"/>
          <a:lstStyle/>
          <a:p>
            <a:endParaRPr/>
          </a:p>
        </p:txBody>
      </p:sp>
      <p:sp>
        <p:nvSpPr>
          <p:cNvPr id="10" name="object 14">
            <a:extLst>
              <a:ext uri="{FF2B5EF4-FFF2-40B4-BE49-F238E27FC236}">
                <a16:creationId xmlns:a16="http://schemas.microsoft.com/office/drawing/2014/main" id="{8A84055C-F31D-F749-8074-F94B5024503B}"/>
              </a:ext>
            </a:extLst>
          </p:cNvPr>
          <p:cNvSpPr/>
          <p:nvPr/>
        </p:nvSpPr>
        <p:spPr>
          <a:xfrm>
            <a:off x="8028431" y="160020"/>
            <a:ext cx="433070" cy="151130"/>
          </a:xfrm>
          <a:custGeom>
            <a:avLst/>
            <a:gdLst/>
            <a:ahLst/>
            <a:cxnLst/>
            <a:rect l="l" t="t" r="r" b="b"/>
            <a:pathLst>
              <a:path w="433070" h="151129">
                <a:moveTo>
                  <a:pt x="357377" y="0"/>
                </a:moveTo>
                <a:lnTo>
                  <a:pt x="0" y="0"/>
                </a:lnTo>
                <a:lnTo>
                  <a:pt x="75438" y="75437"/>
                </a:lnTo>
                <a:lnTo>
                  <a:pt x="0" y="150875"/>
                </a:lnTo>
                <a:lnTo>
                  <a:pt x="357377" y="150875"/>
                </a:lnTo>
                <a:lnTo>
                  <a:pt x="432816" y="75437"/>
                </a:lnTo>
                <a:lnTo>
                  <a:pt x="357377" y="0"/>
                </a:lnTo>
                <a:close/>
              </a:path>
            </a:pathLst>
          </a:custGeom>
          <a:solidFill>
            <a:srgbClr val="FFFFFF"/>
          </a:solidFill>
        </p:spPr>
        <p:txBody>
          <a:bodyPr wrap="square" lIns="0" tIns="0" rIns="0" bIns="0" rtlCol="0"/>
          <a:lstStyle/>
          <a:p>
            <a:endParaRPr/>
          </a:p>
        </p:txBody>
      </p:sp>
      <p:sp>
        <p:nvSpPr>
          <p:cNvPr id="17" name="object 3">
            <a:extLst>
              <a:ext uri="{FF2B5EF4-FFF2-40B4-BE49-F238E27FC236}">
                <a16:creationId xmlns:a16="http://schemas.microsoft.com/office/drawing/2014/main" id="{DEEDCEEE-49AB-0642-9DD9-0B0FDC95A522}"/>
              </a:ext>
            </a:extLst>
          </p:cNvPr>
          <p:cNvSpPr txBox="1">
            <a:spLocks/>
          </p:cNvSpPr>
          <p:nvPr/>
        </p:nvSpPr>
        <p:spPr>
          <a:xfrm>
            <a:off x="275336" y="233933"/>
            <a:ext cx="1629664" cy="321242"/>
          </a:xfrm>
          <a:prstGeom prst="rect">
            <a:avLst/>
          </a:prstGeom>
        </p:spPr>
        <p:txBody>
          <a:bodyPr vert="horz" wrap="square" lIns="0" tIns="13335" rIns="0" bIns="0" rtlCol="0">
            <a:spAutoFit/>
          </a:bodyPr>
          <a:lstStyle>
            <a:lvl1pPr>
              <a:defRPr sz="3200" b="1" i="0">
                <a:solidFill>
                  <a:srgbClr val="00539F"/>
                </a:solidFill>
                <a:latin typeface="Arial"/>
                <a:ea typeface="+mj-ea"/>
                <a:cs typeface="Arial"/>
              </a:defRPr>
            </a:lvl1pPr>
          </a:lstStyle>
          <a:p>
            <a:pPr marL="12700">
              <a:spcBef>
                <a:spcPts val="105"/>
              </a:spcBef>
            </a:pPr>
            <a:r>
              <a:rPr lang="en-IN" sz="2000" kern="0" dirty="0">
                <a:solidFill>
                  <a:schemeClr val="tx1"/>
                </a:solidFill>
              </a:rPr>
              <a:t>Introduction </a:t>
            </a:r>
          </a:p>
        </p:txBody>
      </p:sp>
      <p:sp>
        <p:nvSpPr>
          <p:cNvPr id="19" name="Text Placeholder 2">
            <a:extLst>
              <a:ext uri="{FF2B5EF4-FFF2-40B4-BE49-F238E27FC236}">
                <a16:creationId xmlns:a16="http://schemas.microsoft.com/office/drawing/2014/main" id="{03D53CC1-A334-054F-BBCF-4AC88FFDCD44}"/>
              </a:ext>
            </a:extLst>
          </p:cNvPr>
          <p:cNvSpPr>
            <a:spLocks noGrp="1"/>
          </p:cNvSpPr>
          <p:nvPr>
            <p:ph type="body" idx="1"/>
          </p:nvPr>
        </p:nvSpPr>
        <p:spPr>
          <a:xfrm>
            <a:off x="275336" y="844040"/>
            <a:ext cx="8593327" cy="4493538"/>
          </a:xfrm>
        </p:spPr>
        <p:txBody>
          <a:bodyPr/>
          <a:lstStyle/>
          <a:p>
            <a:pPr marL="285750" indent="-285750">
              <a:buFont typeface="Arial" panose="020B0604020202020204" pitchFamily="34" charset="0"/>
              <a:buChar char="•"/>
            </a:pPr>
            <a:r>
              <a:rPr lang="en-US" sz="2000" dirty="0"/>
              <a:t>Hierarchical Temporal Memory is machine learning mechanism which works on the concept of pattern recognition.</a:t>
            </a:r>
          </a:p>
          <a:p>
            <a:pPr marL="285750" indent="-285750">
              <a:buFont typeface="Arial" panose="020B0604020202020204" pitchFamily="34" charset="0"/>
              <a:buChar char="•"/>
            </a:pPr>
            <a:r>
              <a:rPr lang="en-US" sz="2000" dirty="0"/>
              <a:t>The HTM model process Sparse Distributed Representation to learn and recognize a specific pattern.</a:t>
            </a:r>
          </a:p>
          <a:p>
            <a:pPr marL="285750" indent="-285750">
              <a:buFont typeface="Arial" panose="020B0604020202020204" pitchFamily="34" charset="0"/>
              <a:buChar char="•"/>
            </a:pPr>
            <a:r>
              <a:rPr lang="en-US" sz="2000" dirty="0"/>
              <a:t>SDRs are generated from the raw data which have been taken from the real- world environment.</a:t>
            </a:r>
          </a:p>
          <a:p>
            <a:pPr marL="285750" indent="-285750">
              <a:buFont typeface="Arial" panose="020B0604020202020204" pitchFamily="34" charset="0"/>
              <a:buChar char="•"/>
            </a:pPr>
            <a:r>
              <a:rPr lang="en-US" sz="2000" dirty="0"/>
              <a:t>Spatial pooler and Temporal memory are the two building blocks of the HTM system.</a:t>
            </a:r>
          </a:p>
          <a:p>
            <a:pPr marL="285750" indent="-285750">
              <a:buFont typeface="Arial" panose="020B0604020202020204" pitchFamily="34" charset="0"/>
              <a:buChar char="•"/>
            </a:pPr>
            <a:r>
              <a:rPr lang="en-US" sz="2000" dirty="0"/>
              <a:t>SP is responsible for transforming input pattern into SDRs.</a:t>
            </a:r>
          </a:p>
          <a:p>
            <a:pPr marL="285750" indent="-285750">
              <a:buFont typeface="Arial" panose="020B0604020202020204" pitchFamily="34" charset="0"/>
              <a:buChar char="•"/>
            </a:pPr>
            <a:r>
              <a:rPr lang="en-US" sz="2000" dirty="0"/>
              <a:t>TM learns all of these temporal sequences of the SDRs.</a:t>
            </a:r>
          </a:p>
          <a:p>
            <a:pPr marL="285750" indent="-285750">
              <a:buFont typeface="Arial" panose="020B0604020202020204" pitchFamily="34" charset="0"/>
              <a:buChar char="•"/>
            </a:pPr>
            <a:r>
              <a:rPr lang="en-US" sz="2000" dirty="0"/>
              <a:t>HTM is different from the traditional deep learning  mechanism.</a:t>
            </a:r>
          </a:p>
          <a:p>
            <a:pPr marL="285750" indent="-285750">
              <a:buFont typeface="Arial" panose="020B0604020202020204" pitchFamily="34" charset="0"/>
              <a:buChar char="•"/>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151610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AE7FC8A-FEAE-FB4C-A004-AC5DDCC559DF}"/>
              </a:ext>
            </a:extLst>
          </p:cNvPr>
          <p:cNvSpPr>
            <a:spLocks noGrp="1"/>
          </p:cNvSpPr>
          <p:nvPr>
            <p:ph type="ftr" sz="quarter" idx="5"/>
          </p:nvPr>
        </p:nvSpPr>
        <p:spPr>
          <a:xfrm>
            <a:off x="280428" y="4840317"/>
            <a:ext cx="4291572" cy="138499"/>
          </a:xfrm>
        </p:spPr>
        <p:txBody>
          <a:bodyPr/>
          <a:lstStyle/>
          <a:p>
            <a:pPr marL="12700">
              <a:lnSpc>
                <a:spcPct val="100000"/>
              </a:lnSpc>
              <a:spcBef>
                <a:spcPts val="15"/>
              </a:spcBef>
            </a:pPr>
            <a:r>
              <a:rPr lang="en-US" spc="-5" dirty="0">
                <a:solidFill>
                  <a:schemeClr val="tx1"/>
                </a:solidFill>
              </a:rPr>
              <a:t>Software Engineering | 30. March 2022</a:t>
            </a:r>
            <a:endParaRPr lang="en-US" spc="-5" dirty="0"/>
          </a:p>
        </p:txBody>
      </p:sp>
      <p:sp>
        <p:nvSpPr>
          <p:cNvPr id="6" name="object 3">
            <a:extLst>
              <a:ext uri="{FF2B5EF4-FFF2-40B4-BE49-F238E27FC236}">
                <a16:creationId xmlns:a16="http://schemas.microsoft.com/office/drawing/2014/main" id="{7C6EDE51-AAEB-D34F-B5F9-11BD6AE5A656}"/>
              </a:ext>
            </a:extLst>
          </p:cNvPr>
          <p:cNvSpPr txBox="1">
            <a:spLocks/>
          </p:cNvSpPr>
          <p:nvPr/>
        </p:nvSpPr>
        <p:spPr>
          <a:xfrm>
            <a:off x="275336" y="233933"/>
            <a:ext cx="1629664" cy="321242"/>
          </a:xfrm>
          <a:prstGeom prst="rect">
            <a:avLst/>
          </a:prstGeom>
        </p:spPr>
        <p:txBody>
          <a:bodyPr vert="horz" wrap="square" lIns="0" tIns="13335" rIns="0" bIns="0" rtlCol="0">
            <a:spAutoFit/>
          </a:bodyPr>
          <a:lstStyle>
            <a:lvl1pPr>
              <a:defRPr sz="3200" b="1" i="0">
                <a:solidFill>
                  <a:srgbClr val="00539F"/>
                </a:solidFill>
                <a:latin typeface="Arial"/>
                <a:ea typeface="+mj-ea"/>
                <a:cs typeface="Arial"/>
              </a:defRPr>
            </a:lvl1pPr>
          </a:lstStyle>
          <a:p>
            <a:pPr marL="12700">
              <a:spcBef>
                <a:spcPts val="105"/>
              </a:spcBef>
            </a:pPr>
            <a:r>
              <a:rPr lang="en-IN" sz="2000" kern="0" dirty="0">
                <a:solidFill>
                  <a:schemeClr val="tx1"/>
                </a:solidFill>
              </a:rPr>
              <a:t>Introduction</a:t>
            </a:r>
            <a:r>
              <a:rPr lang="en-IN" sz="2000" kern="0" dirty="0"/>
              <a:t> </a:t>
            </a:r>
          </a:p>
        </p:txBody>
      </p:sp>
      <p:sp>
        <p:nvSpPr>
          <p:cNvPr id="24" name="object 2">
            <a:extLst>
              <a:ext uri="{FF2B5EF4-FFF2-40B4-BE49-F238E27FC236}">
                <a16:creationId xmlns:a16="http://schemas.microsoft.com/office/drawing/2014/main" id="{E3EC7844-162C-5547-8648-71F445397011}"/>
              </a:ext>
            </a:extLst>
          </p:cNvPr>
          <p:cNvSpPr/>
          <p:nvPr/>
        </p:nvSpPr>
        <p:spPr>
          <a:xfrm>
            <a:off x="287337" y="4629150"/>
            <a:ext cx="8569325" cy="0"/>
          </a:xfrm>
          <a:custGeom>
            <a:avLst/>
            <a:gdLst/>
            <a:ahLst/>
            <a:cxnLst/>
            <a:rect l="l" t="t" r="r" b="b"/>
            <a:pathLst>
              <a:path w="8569325">
                <a:moveTo>
                  <a:pt x="0" y="0"/>
                </a:moveTo>
                <a:lnTo>
                  <a:pt x="8569325" y="0"/>
                </a:lnTo>
              </a:path>
            </a:pathLst>
          </a:custGeom>
          <a:ln w="6096">
            <a:solidFill>
              <a:srgbClr val="000000"/>
            </a:solidFill>
          </a:ln>
        </p:spPr>
        <p:txBody>
          <a:bodyPr wrap="square" lIns="0" tIns="0" rIns="0" bIns="0" rtlCol="0"/>
          <a:lstStyle/>
          <a:p>
            <a:endParaRPr/>
          </a:p>
        </p:txBody>
      </p:sp>
      <p:pic>
        <p:nvPicPr>
          <p:cNvPr id="5" name="Picture 4">
            <a:extLst>
              <a:ext uri="{FF2B5EF4-FFF2-40B4-BE49-F238E27FC236}">
                <a16:creationId xmlns:a16="http://schemas.microsoft.com/office/drawing/2014/main" id="{A2FF357F-9800-4161-95E6-FA070394219B}"/>
              </a:ext>
            </a:extLst>
          </p:cNvPr>
          <p:cNvPicPr>
            <a:picLocks noChangeAspect="1"/>
          </p:cNvPicPr>
          <p:nvPr/>
        </p:nvPicPr>
        <p:blipFill>
          <a:blip r:embed="rId3"/>
          <a:stretch>
            <a:fillRect/>
          </a:stretch>
        </p:blipFill>
        <p:spPr>
          <a:xfrm>
            <a:off x="1752600" y="1160985"/>
            <a:ext cx="4571999" cy="2240350"/>
          </a:xfrm>
          <a:prstGeom prst="rect">
            <a:avLst/>
          </a:prstGeom>
        </p:spPr>
      </p:pic>
      <p:sp>
        <p:nvSpPr>
          <p:cNvPr id="12" name="TextBox 11">
            <a:extLst>
              <a:ext uri="{FF2B5EF4-FFF2-40B4-BE49-F238E27FC236}">
                <a16:creationId xmlns:a16="http://schemas.microsoft.com/office/drawing/2014/main" id="{FBCC3A10-C1C9-469E-9E07-C47E85047890}"/>
              </a:ext>
            </a:extLst>
          </p:cNvPr>
          <p:cNvSpPr txBox="1"/>
          <p:nvPr/>
        </p:nvSpPr>
        <p:spPr>
          <a:xfrm>
            <a:off x="1752600" y="3799799"/>
            <a:ext cx="5181600" cy="430887"/>
          </a:xfrm>
          <a:prstGeom prst="rect">
            <a:avLst/>
          </a:prstGeom>
          <a:noFill/>
        </p:spPr>
        <p:txBody>
          <a:bodyPr wrap="square">
            <a:spAutoFit/>
          </a:bodyPr>
          <a:lstStyle/>
          <a:p>
            <a:r>
              <a:rPr lang="en-IN" sz="1100" dirty="0">
                <a:latin typeface="Arial"/>
                <a:cs typeface="Arial"/>
              </a:rPr>
              <a:t>Fig.1. </a:t>
            </a:r>
            <a:r>
              <a:rPr lang="en-SG" sz="1100" dirty="0">
                <a:effectLst/>
                <a:latin typeface="Times New Roman" panose="02020603050405020304" pitchFamily="18" charset="0"/>
                <a:ea typeface="SimSun" panose="02010600030101010101" pitchFamily="2" charset="-122"/>
              </a:rPr>
              <a:t>Figure depicts the two HTM regions </a:t>
            </a:r>
            <a:r>
              <a:rPr lang="en-SG" sz="1100" dirty="0" err="1">
                <a:effectLst/>
                <a:latin typeface="Times New Roman" panose="02020603050405020304" pitchFamily="18" charset="0"/>
                <a:ea typeface="SimSun" panose="02010600030101010101" pitchFamily="2" charset="-122"/>
              </a:rPr>
              <a:t>arranched</a:t>
            </a:r>
            <a:r>
              <a:rPr lang="en-SG" sz="1100" dirty="0">
                <a:effectLst/>
                <a:latin typeface="Times New Roman" panose="02020603050405020304" pitchFamily="18" charset="0"/>
                <a:ea typeface="SimSun" panose="02010600030101010101" pitchFamily="2" charset="-122"/>
              </a:rPr>
              <a:t> in </a:t>
            </a:r>
            <a:r>
              <a:rPr lang="en-SG" sz="1100" dirty="0" err="1">
                <a:effectLst/>
                <a:latin typeface="Times New Roman" panose="02020603050405020304" pitchFamily="18" charset="0"/>
                <a:ea typeface="SimSun" panose="02010600030101010101" pitchFamily="2" charset="-122"/>
              </a:rPr>
              <a:t>hirarchical</a:t>
            </a:r>
            <a:r>
              <a:rPr lang="en-SG" sz="1100" dirty="0">
                <a:effectLst/>
                <a:latin typeface="Times New Roman" panose="02020603050405020304" pitchFamily="18" charset="0"/>
                <a:ea typeface="SimSun" panose="02010600030101010101" pitchFamily="2" charset="-122"/>
              </a:rPr>
              <a:t> order. Each region consists of vertical </a:t>
            </a:r>
            <a:r>
              <a:rPr lang="en-SG" sz="1100" dirty="0" err="1">
                <a:effectLst/>
                <a:latin typeface="Times New Roman" panose="02020603050405020304" pitchFamily="18" charset="0"/>
                <a:ea typeface="SimSun" panose="02010600030101010101" pitchFamily="2" charset="-122"/>
              </a:rPr>
              <a:t>colums</a:t>
            </a:r>
            <a:r>
              <a:rPr lang="en-SG" sz="1100" dirty="0">
                <a:effectLst/>
                <a:latin typeface="Times New Roman" panose="02020603050405020304" pitchFamily="18" charset="0"/>
                <a:ea typeface="SimSun" panose="02010600030101010101" pitchFamily="2" charset="-122"/>
              </a:rPr>
              <a:t> with stacked cells [2]</a:t>
            </a:r>
            <a:r>
              <a:rPr lang="en-IN" sz="1100" dirty="0">
                <a:latin typeface="Arial"/>
                <a:cs typeface="Arial"/>
              </a:rPr>
              <a:t> </a:t>
            </a:r>
            <a:endParaRPr lang="en-SG" sz="1100" dirty="0"/>
          </a:p>
        </p:txBody>
      </p:sp>
    </p:spTree>
    <p:extLst>
      <p:ext uri="{BB962C8B-B14F-4D97-AF65-F5344CB8AC3E}">
        <p14:creationId xmlns:p14="http://schemas.microsoft.com/office/powerpoint/2010/main" val="2121199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4D557BF-8BD0-2340-AB0D-B41E89A4BE92}"/>
              </a:ext>
            </a:extLst>
          </p:cNvPr>
          <p:cNvSpPr>
            <a:spLocks noGrp="1"/>
          </p:cNvSpPr>
          <p:nvPr>
            <p:ph type="ftr" sz="quarter" idx="5"/>
          </p:nvPr>
        </p:nvSpPr>
        <p:spPr>
          <a:xfrm>
            <a:off x="274726" y="4811752"/>
            <a:ext cx="4373474" cy="276999"/>
          </a:xfrm>
        </p:spPr>
        <p:txBody>
          <a:bodyPr/>
          <a:lstStyle/>
          <a:p>
            <a:pPr marL="12700">
              <a:spcBef>
                <a:spcPts val="15"/>
              </a:spcBef>
            </a:pPr>
            <a:r>
              <a:rPr lang="en-US" spc="-5" dirty="0">
                <a:solidFill>
                  <a:schemeClr val="tx1"/>
                </a:solidFill>
              </a:rPr>
              <a:t> Software Engineering | 30. March 2022</a:t>
            </a:r>
            <a:endParaRPr lang="en-US" spc="-5" dirty="0"/>
          </a:p>
          <a:p>
            <a:pPr marL="12700">
              <a:spcBef>
                <a:spcPts val="15"/>
              </a:spcBef>
            </a:pPr>
            <a:endParaRPr lang="en-US" spc="-5" dirty="0"/>
          </a:p>
        </p:txBody>
      </p:sp>
      <p:sp>
        <p:nvSpPr>
          <p:cNvPr id="6" name="object 3">
            <a:extLst>
              <a:ext uri="{FF2B5EF4-FFF2-40B4-BE49-F238E27FC236}">
                <a16:creationId xmlns:a16="http://schemas.microsoft.com/office/drawing/2014/main" id="{353C251A-66A7-8744-96C2-2E9E1F29AAB3}"/>
              </a:ext>
            </a:extLst>
          </p:cNvPr>
          <p:cNvSpPr txBox="1">
            <a:spLocks/>
          </p:cNvSpPr>
          <p:nvPr/>
        </p:nvSpPr>
        <p:spPr>
          <a:xfrm>
            <a:off x="275336" y="233933"/>
            <a:ext cx="6811264" cy="321242"/>
          </a:xfrm>
          <a:prstGeom prst="rect">
            <a:avLst/>
          </a:prstGeom>
        </p:spPr>
        <p:txBody>
          <a:bodyPr vert="horz" wrap="square" lIns="0" tIns="13335" rIns="0" bIns="0" rtlCol="0">
            <a:spAutoFit/>
          </a:bodyPr>
          <a:lstStyle>
            <a:lvl1pPr>
              <a:defRPr sz="3200" b="1" i="0">
                <a:solidFill>
                  <a:srgbClr val="00539F"/>
                </a:solidFill>
                <a:latin typeface="Arial"/>
                <a:ea typeface="+mj-ea"/>
                <a:cs typeface="Arial"/>
              </a:defRPr>
            </a:lvl1pPr>
          </a:lstStyle>
          <a:p>
            <a:pPr marL="12700">
              <a:spcBef>
                <a:spcPts val="105"/>
              </a:spcBef>
            </a:pPr>
            <a:r>
              <a:rPr lang="en-IN" sz="2000" kern="0" dirty="0">
                <a:solidFill>
                  <a:schemeClr val="tx1"/>
                </a:solidFill>
              </a:rPr>
              <a:t> Introduction</a:t>
            </a:r>
          </a:p>
        </p:txBody>
      </p:sp>
      <p:sp>
        <p:nvSpPr>
          <p:cNvPr id="11" name="Text Placeholder 2">
            <a:extLst>
              <a:ext uri="{FF2B5EF4-FFF2-40B4-BE49-F238E27FC236}">
                <a16:creationId xmlns:a16="http://schemas.microsoft.com/office/drawing/2014/main" id="{927A2559-6E97-034F-871B-73D8E06B2E5E}"/>
              </a:ext>
            </a:extLst>
          </p:cNvPr>
          <p:cNvSpPr>
            <a:spLocks noGrp="1"/>
          </p:cNvSpPr>
          <p:nvPr>
            <p:ph type="body" idx="1"/>
          </p:nvPr>
        </p:nvSpPr>
        <p:spPr>
          <a:xfrm>
            <a:off x="152400" y="742954"/>
            <a:ext cx="8593327" cy="5539978"/>
          </a:xfrm>
        </p:spPr>
        <p:txBody>
          <a:bodyPr/>
          <a:lstStyle/>
          <a:p>
            <a:pPr marL="285750" indent="-285750">
              <a:buFont typeface="Courier New" panose="02070309020205020404" pitchFamily="49" charset="0"/>
              <a:buChar char="o"/>
            </a:pPr>
            <a:r>
              <a:rPr lang="en-US" sz="1800" dirty="0"/>
              <a:t>HTM is different because it exploits the time continuity for unsupervised learning of invariant representations which does not depend on the static and dynamic nature of the input pattern [1].</a:t>
            </a:r>
          </a:p>
          <a:p>
            <a:pPr marL="285750" indent="-285750">
              <a:buFont typeface="Courier New" panose="02070309020205020404" pitchFamily="49" charset="0"/>
              <a:buChar char="o"/>
            </a:pPr>
            <a:r>
              <a:rPr lang="en-US" dirty="0"/>
              <a:t>The top down and bottom up information flow provides HTM to dissimilate the situation while processing unambiguous pattern [1].</a:t>
            </a:r>
          </a:p>
          <a:p>
            <a:pPr marL="285750" indent="-285750">
              <a:buFont typeface="Courier New" panose="02070309020205020404" pitchFamily="49" charset="0"/>
              <a:buChar char="o"/>
            </a:pPr>
            <a:r>
              <a:rPr lang="en-US" dirty="0"/>
              <a:t>Here in figure 1, the Level 1 represents the SP which is consists of identical processing units that can create unique SDR from raw data [2].</a:t>
            </a:r>
          </a:p>
          <a:p>
            <a:pPr marL="285750" indent="-285750">
              <a:buFont typeface="Courier New" panose="02070309020205020404" pitchFamily="49" charset="0"/>
              <a:buChar char="o"/>
            </a:pPr>
            <a:r>
              <a:rPr lang="en-US" dirty="0"/>
              <a:t>And Level 2 represents the TM which learns from the SDRs generated by SP and makes prediction from it [2].</a:t>
            </a:r>
          </a:p>
          <a:p>
            <a:pPr marL="285750" indent="-285750">
              <a:buFont typeface="Courier New" panose="02070309020205020404" pitchFamily="49" charset="0"/>
              <a:buChar char="o"/>
            </a:pPr>
            <a:r>
              <a:rPr lang="en-US" dirty="0"/>
              <a:t>Our goal was to test and investigate an existing project which is basically an application of HTM system.</a:t>
            </a:r>
          </a:p>
          <a:p>
            <a:pPr marL="285750" indent="-285750">
              <a:buFont typeface="Courier New" panose="02070309020205020404" pitchFamily="49" charset="0"/>
              <a:buChar char="o"/>
            </a:pPr>
            <a:r>
              <a:rPr lang="en-US" dirty="0"/>
              <a:t>We worked on the existing and also the migrated version of the video learning project.</a:t>
            </a:r>
          </a:p>
          <a:p>
            <a:endParaRPr lang="en-US" dirty="0"/>
          </a:p>
          <a:p>
            <a:pPr marL="285750" indent="-285750">
              <a:buFont typeface="Courier New" panose="02070309020205020404" pitchFamily="49" charset="0"/>
              <a:buChar char="o"/>
            </a:pPr>
            <a:endParaRPr lang="en-US" dirty="0"/>
          </a:p>
          <a:p>
            <a:endParaRPr lang="en-IN" dirty="0"/>
          </a:p>
          <a:p>
            <a:pPr marL="285750" indent="-285750">
              <a:buFont typeface="Courier New" panose="02070309020205020404" pitchFamily="49" charset="0"/>
              <a:buChar char="o"/>
            </a:pPr>
            <a:endParaRPr lang="en-IN" dirty="0"/>
          </a:p>
          <a:p>
            <a:pPr marL="285750" indent="-285750">
              <a:buFont typeface="Courier New" panose="02070309020205020404" pitchFamily="49" charset="0"/>
              <a:buChar char="o"/>
            </a:pPr>
            <a:endParaRPr lang="en-IN" dirty="0"/>
          </a:p>
          <a:p>
            <a:pPr marL="285750" indent="-285750">
              <a:buFont typeface="Courier New" panose="02070309020205020404" pitchFamily="49" charset="0"/>
              <a:buChar char="o"/>
            </a:pPr>
            <a:endParaRPr lang="en-IN" dirty="0"/>
          </a:p>
          <a:p>
            <a:endParaRPr lang="en-IN" dirty="0"/>
          </a:p>
          <a:p>
            <a:pPr lvl="4"/>
            <a:r>
              <a:rPr lang="en-IN" dirty="0"/>
              <a:t>		</a:t>
            </a:r>
            <a:endParaRPr lang="en-US" dirty="0"/>
          </a:p>
        </p:txBody>
      </p:sp>
      <p:sp>
        <p:nvSpPr>
          <p:cNvPr id="32" name="object 2">
            <a:extLst>
              <a:ext uri="{FF2B5EF4-FFF2-40B4-BE49-F238E27FC236}">
                <a16:creationId xmlns:a16="http://schemas.microsoft.com/office/drawing/2014/main" id="{B2BEA589-2614-A146-9D0D-5294C9E99430}"/>
              </a:ext>
            </a:extLst>
          </p:cNvPr>
          <p:cNvSpPr/>
          <p:nvPr/>
        </p:nvSpPr>
        <p:spPr>
          <a:xfrm>
            <a:off x="261421" y="4552950"/>
            <a:ext cx="8569325" cy="0"/>
          </a:xfrm>
          <a:custGeom>
            <a:avLst/>
            <a:gdLst/>
            <a:ahLst/>
            <a:cxnLst/>
            <a:rect l="l" t="t" r="r" b="b"/>
            <a:pathLst>
              <a:path w="8569325">
                <a:moveTo>
                  <a:pt x="0" y="0"/>
                </a:moveTo>
                <a:lnTo>
                  <a:pt x="8569325" y="0"/>
                </a:lnTo>
              </a:path>
            </a:pathLst>
          </a:custGeom>
          <a:ln w="6096">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145978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7C60CC1-914B-814A-AEBF-19CC3F019023}"/>
              </a:ext>
            </a:extLst>
          </p:cNvPr>
          <p:cNvSpPr>
            <a:spLocks noGrp="1"/>
          </p:cNvSpPr>
          <p:nvPr>
            <p:ph type="ftr" sz="quarter" idx="5"/>
          </p:nvPr>
        </p:nvSpPr>
        <p:spPr>
          <a:xfrm>
            <a:off x="274726" y="4811752"/>
            <a:ext cx="4297274" cy="276999"/>
          </a:xfrm>
        </p:spPr>
        <p:txBody>
          <a:bodyPr/>
          <a:lstStyle/>
          <a:p>
            <a:pPr marL="12700">
              <a:spcBef>
                <a:spcPts val="15"/>
              </a:spcBef>
            </a:pPr>
            <a:r>
              <a:rPr lang="en-US" spc="-5" dirty="0">
                <a:solidFill>
                  <a:schemeClr val="tx1"/>
                </a:solidFill>
              </a:rPr>
              <a:t> Software Engineering | 30. March 2022</a:t>
            </a:r>
          </a:p>
          <a:p>
            <a:pPr marL="12700">
              <a:lnSpc>
                <a:spcPct val="100000"/>
              </a:lnSpc>
              <a:spcBef>
                <a:spcPts val="15"/>
              </a:spcBef>
            </a:pPr>
            <a:endParaRPr lang="en-US" spc="-5" dirty="0"/>
          </a:p>
        </p:txBody>
      </p:sp>
      <p:sp>
        <p:nvSpPr>
          <p:cNvPr id="11" name="object 3">
            <a:extLst>
              <a:ext uri="{FF2B5EF4-FFF2-40B4-BE49-F238E27FC236}">
                <a16:creationId xmlns:a16="http://schemas.microsoft.com/office/drawing/2014/main" id="{4D15ACE3-581E-D34B-8983-50ED194C2A9C}"/>
              </a:ext>
            </a:extLst>
          </p:cNvPr>
          <p:cNvSpPr txBox="1">
            <a:spLocks/>
          </p:cNvSpPr>
          <p:nvPr/>
        </p:nvSpPr>
        <p:spPr>
          <a:xfrm>
            <a:off x="275335" y="91242"/>
            <a:ext cx="6538086" cy="321242"/>
          </a:xfrm>
          <a:prstGeom prst="rect">
            <a:avLst/>
          </a:prstGeom>
        </p:spPr>
        <p:txBody>
          <a:bodyPr vert="horz" wrap="square" lIns="0" tIns="13335" rIns="0" bIns="0" rtlCol="0">
            <a:spAutoFit/>
          </a:bodyPr>
          <a:lstStyle>
            <a:lvl1pPr>
              <a:defRPr sz="3200" b="1" i="0">
                <a:solidFill>
                  <a:srgbClr val="00539F"/>
                </a:solidFill>
                <a:latin typeface="Arial"/>
                <a:ea typeface="+mj-ea"/>
                <a:cs typeface="Arial"/>
              </a:defRPr>
            </a:lvl1pPr>
          </a:lstStyle>
          <a:p>
            <a:pPr marL="12700">
              <a:spcBef>
                <a:spcPts val="105"/>
              </a:spcBef>
            </a:pPr>
            <a:r>
              <a:rPr lang="en-IN" sz="2000" kern="0" dirty="0">
                <a:solidFill>
                  <a:schemeClr val="tx1"/>
                </a:solidFill>
              </a:rPr>
              <a:t>Methodology </a:t>
            </a:r>
          </a:p>
        </p:txBody>
      </p:sp>
      <p:sp>
        <p:nvSpPr>
          <p:cNvPr id="14" name="TextBox 13">
            <a:extLst>
              <a:ext uri="{FF2B5EF4-FFF2-40B4-BE49-F238E27FC236}">
                <a16:creationId xmlns:a16="http://schemas.microsoft.com/office/drawing/2014/main" id="{462584A3-F19C-AB42-898D-65E7EE04E9C3}"/>
              </a:ext>
            </a:extLst>
          </p:cNvPr>
          <p:cNvSpPr txBox="1"/>
          <p:nvPr/>
        </p:nvSpPr>
        <p:spPr>
          <a:xfrm>
            <a:off x="261421" y="605658"/>
            <a:ext cx="8449746" cy="7017306"/>
          </a:xfrm>
          <a:prstGeom prst="rect">
            <a:avLst/>
          </a:prstGeom>
          <a:noFill/>
        </p:spPr>
        <p:txBody>
          <a:bodyPr wrap="square" rtlCol="0">
            <a:spAutoFit/>
          </a:bodyPr>
          <a:lstStyle/>
          <a:p>
            <a:pPr marL="285750" indent="-285750" algn="l">
              <a:buFont typeface="Courier New" panose="02070309020205020404" pitchFamily="49" charset="0"/>
              <a:buChar char="o"/>
            </a:pPr>
            <a:r>
              <a:rPr lang="en-US" dirty="0"/>
              <a:t> Initial testing has been done on the video learning project by three small size videos of moving circle, rectangle and triangle. These videos have been created in BLACK and WHITE color mode.</a:t>
            </a:r>
          </a:p>
          <a:p>
            <a:pPr marL="285750" indent="-285750" algn="l">
              <a:buFont typeface="Courier New" panose="02070309020205020404" pitchFamily="49" charset="0"/>
              <a:buChar char="o"/>
            </a:pPr>
            <a:r>
              <a:rPr lang="en-US" dirty="0"/>
              <a:t>We have created three new video set (pentagon, hexagon and star)  to increase total amount of dataset.</a:t>
            </a:r>
          </a:p>
          <a:p>
            <a:pPr marL="285750" indent="-285750" algn="l">
              <a:buFont typeface="Courier New" panose="02070309020205020404" pitchFamily="49" charset="0"/>
              <a:buChar char="o"/>
            </a:pPr>
            <a:r>
              <a:rPr lang="en-US" dirty="0"/>
              <a:t>Our approach was to test various parameters of the existing project and analyze the impact of those parameters in the training accuracy.</a:t>
            </a:r>
          </a:p>
          <a:p>
            <a:pPr marL="285750" indent="-285750" algn="l">
              <a:buFont typeface="Courier New" panose="02070309020205020404" pitchFamily="49" charset="0"/>
              <a:buChar char="o"/>
            </a:pPr>
            <a:r>
              <a:rPr lang="en-US" dirty="0"/>
              <a:t>We have tested parameters known as </a:t>
            </a:r>
            <a:r>
              <a:rPr lang="en-US" dirty="0" err="1"/>
              <a:t>frameHeight</a:t>
            </a:r>
            <a:r>
              <a:rPr lang="en-US" dirty="0"/>
              <a:t>, </a:t>
            </a:r>
            <a:r>
              <a:rPr lang="en-US" dirty="0" err="1"/>
              <a:t>frameWidth</a:t>
            </a:r>
            <a:r>
              <a:rPr lang="en-US" dirty="0"/>
              <a:t>, </a:t>
            </a:r>
            <a:r>
              <a:rPr lang="en-US" dirty="0" err="1"/>
              <a:t>maxCycles</a:t>
            </a:r>
            <a:r>
              <a:rPr lang="en-US" dirty="0"/>
              <a:t>, </a:t>
            </a:r>
            <a:r>
              <a:rPr lang="en-US" dirty="0" err="1"/>
              <a:t>CellsperCoulmn</a:t>
            </a:r>
            <a:r>
              <a:rPr lang="en-US" dirty="0"/>
              <a:t> </a:t>
            </a:r>
            <a:r>
              <a:rPr lang="en-US" dirty="0" err="1"/>
              <a:t>etc</a:t>
            </a:r>
            <a:r>
              <a:rPr lang="en-US" dirty="0"/>
              <a:t> with our newly created video sets.</a:t>
            </a:r>
          </a:p>
          <a:p>
            <a:pPr marL="285750" indent="-285750" algn="l">
              <a:buFont typeface="Courier New" panose="02070309020205020404" pitchFamily="49" charset="0"/>
              <a:buChar char="o"/>
            </a:pPr>
            <a:r>
              <a:rPr lang="en-US" dirty="0"/>
              <a:t>As we have mentioned several times, that the previous version of video learning project had two functions known as Run1() and Run2(). We have tested those two functions separately. </a:t>
            </a:r>
          </a:p>
          <a:p>
            <a:pPr marL="285750" indent="-285750" algn="l">
              <a:buFont typeface="Courier New" panose="02070309020205020404" pitchFamily="49" charset="0"/>
              <a:buChar char="o"/>
            </a:pPr>
            <a:r>
              <a:rPr lang="en-US" dirty="0"/>
              <a:t>Later, we have also tested the migrated version of the video learning project which is the improved version of the previous project in terms of training accuracy. </a:t>
            </a:r>
          </a:p>
          <a:p>
            <a:pPr marL="285750" indent="-285750" algn="l">
              <a:buFont typeface="Courier New" panose="02070309020205020404" pitchFamily="49" charset="0"/>
              <a:buChar char="o"/>
            </a:pPr>
            <a:endParaRPr lang="en-US" dirty="0"/>
          </a:p>
          <a:p>
            <a:pPr algn="l"/>
            <a:endParaRPr lang="en-US" dirty="0"/>
          </a:p>
          <a:p>
            <a:pPr marL="285750" indent="-285750" algn="l">
              <a:buFont typeface="Courier New" panose="02070309020205020404" pitchFamily="49" charset="0"/>
              <a:buChar char="o"/>
            </a:pPr>
            <a:endParaRPr lang="en-US" dirty="0"/>
          </a:p>
          <a:p>
            <a:pPr marL="285750" indent="-285750" algn="l">
              <a:buFont typeface="Courier New" panose="02070309020205020404" pitchFamily="49" charset="0"/>
              <a:buChar char="o"/>
            </a:pPr>
            <a:endParaRPr lang="en-US" dirty="0"/>
          </a:p>
          <a:p>
            <a:pPr algn="l"/>
            <a:r>
              <a:rPr lang="en-US" dirty="0"/>
              <a:t>                               </a:t>
            </a:r>
          </a:p>
          <a:p>
            <a:pPr marL="285750" indent="-285750" algn="l">
              <a:buFont typeface="Courier New" panose="02070309020205020404" pitchFamily="49" charset="0"/>
              <a:buChar char="o"/>
            </a:pPr>
            <a:endParaRPr lang="en-US" dirty="0"/>
          </a:p>
          <a:p>
            <a:pPr algn="l"/>
            <a:endParaRPr lang="en-US" dirty="0"/>
          </a:p>
          <a:p>
            <a:pPr algn="l"/>
            <a:endParaRPr lang="en-US" dirty="0"/>
          </a:p>
          <a:p>
            <a:pPr algn="l"/>
            <a:endParaRPr lang="en-US" dirty="0"/>
          </a:p>
          <a:p>
            <a:pPr marL="285750" indent="-285750">
              <a:buFont typeface="Wingdings" pitchFamily="2" charset="2"/>
              <a:buChar char="Ø"/>
            </a:pPr>
            <a:endParaRPr lang="en-US" dirty="0"/>
          </a:p>
          <a:p>
            <a:endParaRPr lang="en-US" dirty="0"/>
          </a:p>
        </p:txBody>
      </p:sp>
      <p:sp>
        <p:nvSpPr>
          <p:cNvPr id="20" name="object 2">
            <a:extLst>
              <a:ext uri="{FF2B5EF4-FFF2-40B4-BE49-F238E27FC236}">
                <a16:creationId xmlns:a16="http://schemas.microsoft.com/office/drawing/2014/main" id="{F2AA9B41-817A-FF44-A5A9-81DAB0E85B49}"/>
              </a:ext>
            </a:extLst>
          </p:cNvPr>
          <p:cNvSpPr/>
          <p:nvPr/>
        </p:nvSpPr>
        <p:spPr>
          <a:xfrm>
            <a:off x="261421" y="4552950"/>
            <a:ext cx="8569325" cy="0"/>
          </a:xfrm>
          <a:custGeom>
            <a:avLst/>
            <a:gdLst/>
            <a:ahLst/>
            <a:cxnLst/>
            <a:rect l="l" t="t" r="r" b="b"/>
            <a:pathLst>
              <a:path w="8569325">
                <a:moveTo>
                  <a:pt x="0" y="0"/>
                </a:moveTo>
                <a:lnTo>
                  <a:pt x="8569325" y="0"/>
                </a:lnTo>
              </a:path>
            </a:pathLst>
          </a:custGeom>
          <a:ln w="6096">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20892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314E3F-8626-214C-A9BE-2DE3492CDB5B}"/>
              </a:ext>
            </a:extLst>
          </p:cNvPr>
          <p:cNvSpPr>
            <a:spLocks noGrp="1"/>
          </p:cNvSpPr>
          <p:nvPr>
            <p:ph type="ftr" sz="quarter" idx="5"/>
          </p:nvPr>
        </p:nvSpPr>
        <p:spPr>
          <a:xfrm>
            <a:off x="274726" y="4811752"/>
            <a:ext cx="4144874" cy="276999"/>
          </a:xfrm>
        </p:spPr>
        <p:txBody>
          <a:bodyPr/>
          <a:lstStyle/>
          <a:p>
            <a:pPr marL="12700">
              <a:spcBef>
                <a:spcPts val="15"/>
              </a:spcBef>
            </a:pPr>
            <a:r>
              <a:rPr lang="en-US" spc="-5" dirty="0">
                <a:solidFill>
                  <a:schemeClr val="tx1"/>
                </a:solidFill>
              </a:rPr>
              <a:t>Software Engineering | 30. March 2022</a:t>
            </a:r>
          </a:p>
          <a:p>
            <a:pPr marL="12700">
              <a:lnSpc>
                <a:spcPct val="100000"/>
              </a:lnSpc>
              <a:spcBef>
                <a:spcPts val="15"/>
              </a:spcBef>
            </a:pPr>
            <a:endParaRPr lang="en-US" spc="-5" dirty="0"/>
          </a:p>
        </p:txBody>
      </p:sp>
      <p:sp>
        <p:nvSpPr>
          <p:cNvPr id="5" name="object 2">
            <a:extLst>
              <a:ext uri="{FF2B5EF4-FFF2-40B4-BE49-F238E27FC236}">
                <a16:creationId xmlns:a16="http://schemas.microsoft.com/office/drawing/2014/main" id="{5DECF696-FE13-CA4C-8A64-CE6189965650}"/>
              </a:ext>
            </a:extLst>
          </p:cNvPr>
          <p:cNvSpPr/>
          <p:nvPr/>
        </p:nvSpPr>
        <p:spPr>
          <a:xfrm>
            <a:off x="261421" y="4552950"/>
            <a:ext cx="8569325" cy="0"/>
          </a:xfrm>
          <a:custGeom>
            <a:avLst/>
            <a:gdLst/>
            <a:ahLst/>
            <a:cxnLst/>
            <a:rect l="l" t="t" r="r" b="b"/>
            <a:pathLst>
              <a:path w="8569325">
                <a:moveTo>
                  <a:pt x="0" y="0"/>
                </a:moveTo>
                <a:lnTo>
                  <a:pt x="8569325" y="0"/>
                </a:lnTo>
              </a:path>
            </a:pathLst>
          </a:custGeom>
          <a:ln w="6096">
            <a:solidFill>
              <a:srgbClr val="000000"/>
            </a:solidFill>
          </a:ln>
        </p:spPr>
        <p:txBody>
          <a:bodyPr wrap="square" lIns="0" tIns="0" rIns="0" bIns="0" rtlCol="0"/>
          <a:lstStyle/>
          <a:p>
            <a:endParaRPr/>
          </a:p>
        </p:txBody>
      </p:sp>
      <p:sp>
        <p:nvSpPr>
          <p:cNvPr id="6" name="object 3">
            <a:extLst>
              <a:ext uri="{FF2B5EF4-FFF2-40B4-BE49-F238E27FC236}">
                <a16:creationId xmlns:a16="http://schemas.microsoft.com/office/drawing/2014/main" id="{8CDB6ACF-C044-3142-B805-2D13DB1DBBB1}"/>
              </a:ext>
            </a:extLst>
          </p:cNvPr>
          <p:cNvSpPr txBox="1">
            <a:spLocks/>
          </p:cNvSpPr>
          <p:nvPr/>
        </p:nvSpPr>
        <p:spPr>
          <a:xfrm>
            <a:off x="275336" y="209564"/>
            <a:ext cx="7039864" cy="641842"/>
          </a:xfrm>
          <a:prstGeom prst="rect">
            <a:avLst/>
          </a:prstGeom>
        </p:spPr>
        <p:txBody>
          <a:bodyPr vert="horz" wrap="square" lIns="0" tIns="13335" rIns="0" bIns="0" rtlCol="0">
            <a:spAutoFit/>
          </a:bodyPr>
          <a:lstStyle>
            <a:lvl1pPr>
              <a:defRPr sz="3200" b="1" i="0">
                <a:solidFill>
                  <a:srgbClr val="00539F"/>
                </a:solidFill>
                <a:latin typeface="Arial"/>
                <a:ea typeface="+mj-ea"/>
                <a:cs typeface="Arial"/>
              </a:defRPr>
            </a:lvl1pPr>
          </a:lstStyle>
          <a:p>
            <a:pPr marL="12700">
              <a:spcBef>
                <a:spcPts val="105"/>
              </a:spcBef>
            </a:pPr>
            <a:r>
              <a:rPr lang="en-IN" sz="2000" kern="0" dirty="0">
                <a:solidFill>
                  <a:schemeClr val="tx1"/>
                </a:solidFill>
              </a:rPr>
              <a:t> Methodology  </a:t>
            </a:r>
          </a:p>
          <a:p>
            <a:pPr marL="12700">
              <a:spcBef>
                <a:spcPts val="105"/>
              </a:spcBef>
            </a:pPr>
            <a:r>
              <a:rPr lang="en-IN" sz="2000" kern="0" dirty="0"/>
              <a:t> </a:t>
            </a:r>
          </a:p>
        </p:txBody>
      </p:sp>
      <p:sp>
        <p:nvSpPr>
          <p:cNvPr id="2" name="TextBox 1">
            <a:extLst>
              <a:ext uri="{FF2B5EF4-FFF2-40B4-BE49-F238E27FC236}">
                <a16:creationId xmlns:a16="http://schemas.microsoft.com/office/drawing/2014/main" id="{34B111C7-A43A-4912-9188-56AE75EF4DBB}"/>
              </a:ext>
            </a:extLst>
          </p:cNvPr>
          <p:cNvSpPr txBox="1"/>
          <p:nvPr/>
        </p:nvSpPr>
        <p:spPr>
          <a:xfrm>
            <a:off x="287338" y="590549"/>
            <a:ext cx="8569324" cy="6463308"/>
          </a:xfrm>
          <a:prstGeom prst="rect">
            <a:avLst/>
          </a:prstGeom>
          <a:noFill/>
        </p:spPr>
        <p:txBody>
          <a:bodyPr wrap="square" rtlCol="0">
            <a:spAutoFit/>
          </a:bodyPr>
          <a:lstStyle/>
          <a:p>
            <a:pPr marL="285750" indent="-285750">
              <a:buFont typeface="Courier New" panose="02070309020205020404" pitchFamily="49" charset="0"/>
              <a:buChar char="o"/>
            </a:pPr>
            <a:r>
              <a:rPr lang="en-SG" dirty="0"/>
              <a:t>We have run the project with several change parameters and our created video sets multiple times to check its performance. We have tested only the Run2() in this case because it is the multi-sequence learning.</a:t>
            </a:r>
          </a:p>
          <a:p>
            <a:pPr marL="285750" indent="-285750">
              <a:buFont typeface="Courier New" panose="02070309020205020404" pitchFamily="49" charset="0"/>
              <a:buChar char="o"/>
            </a:pPr>
            <a:r>
              <a:rPr lang="en-SG" dirty="0"/>
              <a:t>We have solved an important  issue of our video set. The HTM model do not perform well when we have frames which are identical to each other because same frames can not be recognized in the learning phase and machine keeps generating </a:t>
            </a:r>
            <a:r>
              <a:rPr lang="en-SG" dirty="0" err="1"/>
              <a:t>newborn</a:t>
            </a:r>
            <a:r>
              <a:rPr lang="en-SG" dirty="0"/>
              <a:t> cycles.</a:t>
            </a:r>
          </a:p>
          <a:p>
            <a:pPr marL="285750" indent="-285750">
              <a:buFont typeface="Courier New" panose="02070309020205020404" pitchFamily="49" charset="0"/>
              <a:buChar char="o"/>
            </a:pPr>
            <a:r>
              <a:rPr lang="en-SG" dirty="0"/>
              <a:t>So we have decreased the image gap duration to 0.2s and it worked well. All the training phases – </a:t>
            </a:r>
            <a:r>
              <a:rPr lang="en-SG" dirty="0" err="1"/>
              <a:t>newborn</a:t>
            </a:r>
            <a:r>
              <a:rPr lang="en-SG" dirty="0"/>
              <a:t> stage, learning stage and prediction stage completed successfully.</a:t>
            </a:r>
          </a:p>
          <a:p>
            <a:pPr marL="285750" indent="-285750">
              <a:buFont typeface="Courier New" panose="02070309020205020404" pitchFamily="49" charset="0"/>
              <a:buChar char="o"/>
            </a:pPr>
            <a:r>
              <a:rPr lang="en-SG" dirty="0"/>
              <a:t>Although the training phases are completed , it took significantly longer time than the previous version to complete a single run.</a:t>
            </a:r>
          </a:p>
          <a:p>
            <a:endParaRPr lang="en-SG" dirty="0"/>
          </a:p>
          <a:p>
            <a:endParaRPr lang="en-SG" dirty="0"/>
          </a:p>
          <a:p>
            <a:endParaRPr lang="en-SG" dirty="0"/>
          </a:p>
          <a:p>
            <a:r>
              <a:rPr lang="en-SG" dirty="0"/>
              <a:t>                                 </a:t>
            </a:r>
          </a:p>
          <a:p>
            <a:pPr marL="285750" indent="-285750">
              <a:buFont typeface="Courier New" panose="02070309020205020404" pitchFamily="49" charset="0"/>
              <a:buChar char="o"/>
            </a:pPr>
            <a:endParaRPr lang="en-SG" dirty="0"/>
          </a:p>
          <a:p>
            <a:pPr algn="l"/>
            <a:endParaRPr lang="en-SG" sz="1800" b="0" u="none" strike="noStrike" baseline="0" dirty="0"/>
          </a:p>
          <a:p>
            <a:endParaRPr lang="en-SG" sz="1800" b="0" u="none" strike="noStrike" baseline="0" dirty="0"/>
          </a:p>
          <a:p>
            <a:pPr marL="285750" indent="-285750">
              <a:buFont typeface="Courier New" panose="02070309020205020404" pitchFamily="49" charset="0"/>
              <a:buChar char="o"/>
            </a:pPr>
            <a:endParaRPr lang="en-SG" dirty="0"/>
          </a:p>
          <a:p>
            <a:pPr marL="285750" indent="-285750">
              <a:buFont typeface="Courier New" panose="02070309020205020404" pitchFamily="49" charset="0"/>
              <a:buChar char="o"/>
            </a:pPr>
            <a:endParaRPr lang="en-SG" dirty="0"/>
          </a:p>
          <a:p>
            <a:pPr marL="285750" indent="-285750">
              <a:buFont typeface="Courier New" panose="02070309020205020404" pitchFamily="49" charset="0"/>
              <a:buChar char="o"/>
            </a:pPr>
            <a:endParaRPr lang="en-SG" dirty="0"/>
          </a:p>
          <a:p>
            <a:pPr marL="285750" indent="-285750">
              <a:buFont typeface="Courier New" panose="02070309020205020404" pitchFamily="49" charset="0"/>
              <a:buChar char="o"/>
            </a:pPr>
            <a:endParaRPr lang="en-SG" dirty="0"/>
          </a:p>
        </p:txBody>
      </p:sp>
    </p:spTree>
    <p:extLst>
      <p:ext uri="{BB962C8B-B14F-4D97-AF65-F5344CB8AC3E}">
        <p14:creationId xmlns:p14="http://schemas.microsoft.com/office/powerpoint/2010/main" val="2738093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314E3F-8626-214C-A9BE-2DE3492CDB5B}"/>
              </a:ext>
            </a:extLst>
          </p:cNvPr>
          <p:cNvSpPr>
            <a:spLocks noGrp="1"/>
          </p:cNvSpPr>
          <p:nvPr>
            <p:ph type="ftr" sz="quarter" idx="5"/>
          </p:nvPr>
        </p:nvSpPr>
        <p:spPr>
          <a:xfrm>
            <a:off x="274726" y="4811752"/>
            <a:ext cx="4144874" cy="276999"/>
          </a:xfrm>
        </p:spPr>
        <p:txBody>
          <a:bodyPr/>
          <a:lstStyle/>
          <a:p>
            <a:pPr marL="12700">
              <a:spcBef>
                <a:spcPts val="15"/>
              </a:spcBef>
            </a:pPr>
            <a:r>
              <a:rPr lang="en-US" spc="-5" dirty="0">
                <a:solidFill>
                  <a:schemeClr val="tx1"/>
                </a:solidFill>
              </a:rPr>
              <a:t>Software Engineering | 30. March 2022</a:t>
            </a:r>
          </a:p>
          <a:p>
            <a:pPr marL="12700">
              <a:lnSpc>
                <a:spcPct val="100000"/>
              </a:lnSpc>
              <a:spcBef>
                <a:spcPts val="15"/>
              </a:spcBef>
            </a:pPr>
            <a:endParaRPr lang="en-US" spc="-5" dirty="0"/>
          </a:p>
        </p:txBody>
      </p:sp>
      <p:sp>
        <p:nvSpPr>
          <p:cNvPr id="5" name="object 2">
            <a:extLst>
              <a:ext uri="{FF2B5EF4-FFF2-40B4-BE49-F238E27FC236}">
                <a16:creationId xmlns:a16="http://schemas.microsoft.com/office/drawing/2014/main" id="{5DECF696-FE13-CA4C-8A64-CE6189965650}"/>
              </a:ext>
            </a:extLst>
          </p:cNvPr>
          <p:cNvSpPr/>
          <p:nvPr/>
        </p:nvSpPr>
        <p:spPr>
          <a:xfrm>
            <a:off x="261421" y="4552950"/>
            <a:ext cx="8569325" cy="0"/>
          </a:xfrm>
          <a:custGeom>
            <a:avLst/>
            <a:gdLst/>
            <a:ahLst/>
            <a:cxnLst/>
            <a:rect l="l" t="t" r="r" b="b"/>
            <a:pathLst>
              <a:path w="8569325">
                <a:moveTo>
                  <a:pt x="0" y="0"/>
                </a:moveTo>
                <a:lnTo>
                  <a:pt x="8569325" y="0"/>
                </a:lnTo>
              </a:path>
            </a:pathLst>
          </a:custGeom>
          <a:ln w="6096">
            <a:solidFill>
              <a:srgbClr val="000000"/>
            </a:solidFill>
          </a:ln>
        </p:spPr>
        <p:txBody>
          <a:bodyPr wrap="square" lIns="0" tIns="0" rIns="0" bIns="0" rtlCol="0"/>
          <a:lstStyle/>
          <a:p>
            <a:endParaRPr/>
          </a:p>
        </p:txBody>
      </p:sp>
      <p:sp>
        <p:nvSpPr>
          <p:cNvPr id="6" name="object 3">
            <a:extLst>
              <a:ext uri="{FF2B5EF4-FFF2-40B4-BE49-F238E27FC236}">
                <a16:creationId xmlns:a16="http://schemas.microsoft.com/office/drawing/2014/main" id="{8CDB6ACF-C044-3142-B805-2D13DB1DBBB1}"/>
              </a:ext>
            </a:extLst>
          </p:cNvPr>
          <p:cNvSpPr txBox="1">
            <a:spLocks/>
          </p:cNvSpPr>
          <p:nvPr/>
        </p:nvSpPr>
        <p:spPr>
          <a:xfrm>
            <a:off x="275336" y="209564"/>
            <a:ext cx="7039864" cy="641842"/>
          </a:xfrm>
          <a:prstGeom prst="rect">
            <a:avLst/>
          </a:prstGeom>
        </p:spPr>
        <p:txBody>
          <a:bodyPr vert="horz" wrap="square" lIns="0" tIns="13335" rIns="0" bIns="0" rtlCol="0">
            <a:spAutoFit/>
          </a:bodyPr>
          <a:lstStyle>
            <a:lvl1pPr>
              <a:defRPr sz="3200" b="1" i="0">
                <a:solidFill>
                  <a:srgbClr val="00539F"/>
                </a:solidFill>
                <a:latin typeface="Arial"/>
                <a:ea typeface="+mj-ea"/>
                <a:cs typeface="Arial"/>
              </a:defRPr>
            </a:lvl1pPr>
          </a:lstStyle>
          <a:p>
            <a:pPr marL="12700">
              <a:spcBef>
                <a:spcPts val="105"/>
              </a:spcBef>
            </a:pPr>
            <a:r>
              <a:rPr lang="en-IN" sz="2000" kern="0" dirty="0">
                <a:solidFill>
                  <a:schemeClr val="tx1"/>
                </a:solidFill>
              </a:rPr>
              <a:t>Test Results </a:t>
            </a:r>
          </a:p>
          <a:p>
            <a:pPr marL="12700">
              <a:spcBef>
                <a:spcPts val="105"/>
              </a:spcBef>
            </a:pPr>
            <a:r>
              <a:rPr lang="en-IN" sz="2000" kern="0" dirty="0"/>
              <a:t> </a:t>
            </a:r>
          </a:p>
        </p:txBody>
      </p:sp>
      <p:sp>
        <p:nvSpPr>
          <p:cNvPr id="2" name="TextBox 1">
            <a:extLst>
              <a:ext uri="{FF2B5EF4-FFF2-40B4-BE49-F238E27FC236}">
                <a16:creationId xmlns:a16="http://schemas.microsoft.com/office/drawing/2014/main" id="{99F5D8F6-47BA-48D3-BCF1-04CB9F2928E1}"/>
              </a:ext>
            </a:extLst>
          </p:cNvPr>
          <p:cNvSpPr txBox="1"/>
          <p:nvPr/>
        </p:nvSpPr>
        <p:spPr>
          <a:xfrm>
            <a:off x="304800" y="666740"/>
            <a:ext cx="8525946" cy="5078313"/>
          </a:xfrm>
          <a:prstGeom prst="rect">
            <a:avLst/>
          </a:prstGeom>
          <a:noFill/>
        </p:spPr>
        <p:txBody>
          <a:bodyPr wrap="square" rtlCol="0">
            <a:spAutoFit/>
          </a:bodyPr>
          <a:lstStyle/>
          <a:p>
            <a:pPr marL="285750" indent="-285750" algn="just">
              <a:buFont typeface="Courier New" panose="02070309020205020404" pitchFamily="49" charset="0"/>
              <a:buChar char="o"/>
            </a:pPr>
            <a:r>
              <a:rPr lang="en-SG" dirty="0"/>
              <a:t>As we have done so many testing, detailed documentation about these testing have been made. We have generated tables from these test reports which have been added  to the final report.</a:t>
            </a:r>
          </a:p>
          <a:p>
            <a:pPr marL="285750" indent="-285750" algn="just">
              <a:buFont typeface="Courier New" panose="02070309020205020404" pitchFamily="49" charset="0"/>
              <a:buChar char="o"/>
            </a:pPr>
            <a:r>
              <a:rPr lang="en-SG" dirty="0"/>
              <a:t>We have also found some negative results which are included in the test reports.</a:t>
            </a:r>
          </a:p>
          <a:p>
            <a:pPr marL="285750" indent="-285750" algn="just">
              <a:buFont typeface="Courier New" panose="02070309020205020404" pitchFamily="49" charset="0"/>
              <a:buChar char="o"/>
            </a:pPr>
            <a:r>
              <a:rPr lang="en-SG" dirty="0"/>
              <a:t>In this presentation, we have added brief description of  few of those testing which have been performed throughout our project time period.</a:t>
            </a:r>
          </a:p>
          <a:p>
            <a:pPr algn="just"/>
            <a:endParaRPr lang="en-SG" dirty="0"/>
          </a:p>
          <a:p>
            <a:pPr marL="285750" indent="-285750" algn="just">
              <a:buFont typeface="Courier New" panose="02070309020205020404" pitchFamily="49" charset="0"/>
              <a:buChar char="o"/>
            </a:pPr>
            <a:r>
              <a:rPr lang="en-SG" u="sng" dirty="0"/>
              <a:t>Test case 1: (Previous Version Of Video learning)</a:t>
            </a:r>
            <a:endParaRPr lang="en-SG" dirty="0"/>
          </a:p>
          <a:p>
            <a:pPr algn="just"/>
            <a:r>
              <a:rPr lang="en-US" sz="1800" b="1" dirty="0">
                <a:effectLst/>
                <a:latin typeface="Times New Roman" panose="02020603050405020304" pitchFamily="18" charset="0"/>
              </a:rPr>
              <a:t>we have generated a new video dataset known as Pentagon. Parameters were specified in the code and was used to run the Run1() function. By keeping all the parameters stagnant (HTM config) we have trained the HTM model with the SP + TM and documented the accuracy after 20 cycles. We have used 4 datasets in this experiment (Circle, Rectangle, Triangle and Pentagon). We wanted to test the impact of </a:t>
            </a:r>
            <a:r>
              <a:rPr lang="en-US" sz="1800" b="1" dirty="0" err="1">
                <a:effectLst/>
                <a:latin typeface="Times New Roman" panose="02020603050405020304" pitchFamily="18" charset="0"/>
              </a:rPr>
              <a:t>maxCycle</a:t>
            </a:r>
            <a:r>
              <a:rPr lang="en-US" sz="1800" b="1" dirty="0">
                <a:effectLst/>
                <a:latin typeface="Times New Roman" panose="02020603050405020304" pitchFamily="18" charset="0"/>
              </a:rPr>
              <a:t> parameters.</a:t>
            </a:r>
            <a:endParaRPr lang="en-SG" sz="1800" b="1" dirty="0">
              <a:effectLst/>
              <a:latin typeface="Times New Roman" panose="02020603050405020304" pitchFamily="18" charset="0"/>
            </a:endParaRPr>
          </a:p>
          <a:p>
            <a:pPr marL="285750" indent="-285750">
              <a:buFont typeface="Courier New" panose="02070309020205020404" pitchFamily="49" charset="0"/>
              <a:buChar char="o"/>
            </a:pPr>
            <a:endParaRPr lang="en-SG" dirty="0"/>
          </a:p>
          <a:p>
            <a:pPr marL="285750" indent="-285750">
              <a:buFont typeface="Courier New" panose="02070309020205020404" pitchFamily="49" charset="0"/>
              <a:buChar char="o"/>
            </a:pPr>
            <a:endParaRPr lang="en-SG" dirty="0"/>
          </a:p>
          <a:p>
            <a:pPr marL="285750" indent="-285750">
              <a:buFont typeface="Courier New" panose="02070309020205020404" pitchFamily="49" charset="0"/>
              <a:buChar char="o"/>
            </a:pPr>
            <a:endParaRPr lang="en-SG" dirty="0"/>
          </a:p>
          <a:p>
            <a:endParaRPr lang="en-SG" dirty="0"/>
          </a:p>
        </p:txBody>
      </p:sp>
    </p:spTree>
    <p:extLst>
      <p:ext uri="{BB962C8B-B14F-4D97-AF65-F5344CB8AC3E}">
        <p14:creationId xmlns:p14="http://schemas.microsoft.com/office/powerpoint/2010/main" val="364176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314E3F-8626-214C-A9BE-2DE3492CDB5B}"/>
              </a:ext>
            </a:extLst>
          </p:cNvPr>
          <p:cNvSpPr>
            <a:spLocks noGrp="1"/>
          </p:cNvSpPr>
          <p:nvPr>
            <p:ph type="ftr" sz="quarter" idx="5"/>
          </p:nvPr>
        </p:nvSpPr>
        <p:spPr>
          <a:xfrm>
            <a:off x="274726" y="4811752"/>
            <a:ext cx="4144874" cy="138499"/>
          </a:xfrm>
        </p:spPr>
        <p:txBody>
          <a:bodyPr/>
          <a:lstStyle/>
          <a:p>
            <a:pPr marL="12700">
              <a:lnSpc>
                <a:spcPct val="100000"/>
              </a:lnSpc>
              <a:spcBef>
                <a:spcPts val="15"/>
              </a:spcBef>
            </a:pPr>
            <a:r>
              <a:rPr lang="en-US" spc="-5" dirty="0">
                <a:solidFill>
                  <a:schemeClr val="tx1"/>
                </a:solidFill>
              </a:rPr>
              <a:t>Software Engineering | 30. March 2022</a:t>
            </a:r>
            <a:endParaRPr lang="en-US" spc="-5" dirty="0"/>
          </a:p>
        </p:txBody>
      </p:sp>
      <p:sp>
        <p:nvSpPr>
          <p:cNvPr id="5" name="object 2">
            <a:extLst>
              <a:ext uri="{FF2B5EF4-FFF2-40B4-BE49-F238E27FC236}">
                <a16:creationId xmlns:a16="http://schemas.microsoft.com/office/drawing/2014/main" id="{5DECF696-FE13-CA4C-8A64-CE6189965650}"/>
              </a:ext>
            </a:extLst>
          </p:cNvPr>
          <p:cNvSpPr/>
          <p:nvPr/>
        </p:nvSpPr>
        <p:spPr>
          <a:xfrm>
            <a:off x="261421" y="4552950"/>
            <a:ext cx="8569325" cy="0"/>
          </a:xfrm>
          <a:custGeom>
            <a:avLst/>
            <a:gdLst/>
            <a:ahLst/>
            <a:cxnLst/>
            <a:rect l="l" t="t" r="r" b="b"/>
            <a:pathLst>
              <a:path w="8569325">
                <a:moveTo>
                  <a:pt x="0" y="0"/>
                </a:moveTo>
                <a:lnTo>
                  <a:pt x="8569325" y="0"/>
                </a:lnTo>
              </a:path>
            </a:pathLst>
          </a:custGeom>
          <a:ln w="6096">
            <a:solidFill>
              <a:srgbClr val="000000"/>
            </a:solidFill>
          </a:ln>
        </p:spPr>
        <p:txBody>
          <a:bodyPr wrap="square" lIns="0" tIns="0" rIns="0" bIns="0" rtlCol="0"/>
          <a:lstStyle/>
          <a:p>
            <a:endParaRPr/>
          </a:p>
        </p:txBody>
      </p:sp>
      <p:sp>
        <p:nvSpPr>
          <p:cNvPr id="6" name="object 3">
            <a:extLst>
              <a:ext uri="{FF2B5EF4-FFF2-40B4-BE49-F238E27FC236}">
                <a16:creationId xmlns:a16="http://schemas.microsoft.com/office/drawing/2014/main" id="{8CDB6ACF-C044-3142-B805-2D13DB1DBBB1}"/>
              </a:ext>
            </a:extLst>
          </p:cNvPr>
          <p:cNvSpPr txBox="1">
            <a:spLocks/>
          </p:cNvSpPr>
          <p:nvPr/>
        </p:nvSpPr>
        <p:spPr>
          <a:xfrm>
            <a:off x="275336" y="209564"/>
            <a:ext cx="7420864" cy="641842"/>
          </a:xfrm>
          <a:prstGeom prst="rect">
            <a:avLst/>
          </a:prstGeom>
        </p:spPr>
        <p:txBody>
          <a:bodyPr vert="horz" wrap="square" lIns="0" tIns="13335" rIns="0" bIns="0" rtlCol="0">
            <a:spAutoFit/>
          </a:bodyPr>
          <a:lstStyle>
            <a:lvl1pPr>
              <a:defRPr sz="3200" b="1" i="0">
                <a:solidFill>
                  <a:srgbClr val="00539F"/>
                </a:solidFill>
                <a:latin typeface="Arial"/>
                <a:ea typeface="+mj-ea"/>
                <a:cs typeface="Arial"/>
              </a:defRPr>
            </a:lvl1pPr>
          </a:lstStyle>
          <a:p>
            <a:pPr marL="12700">
              <a:spcBef>
                <a:spcPts val="105"/>
              </a:spcBef>
            </a:pPr>
            <a:r>
              <a:rPr lang="en-IN" sz="2000" kern="0" dirty="0">
                <a:solidFill>
                  <a:schemeClr val="tx1"/>
                </a:solidFill>
              </a:rPr>
              <a:t>Test Results </a:t>
            </a:r>
          </a:p>
          <a:p>
            <a:pPr marL="12700">
              <a:spcBef>
                <a:spcPts val="105"/>
              </a:spcBef>
            </a:pPr>
            <a:r>
              <a:rPr lang="en-IN" sz="2000" kern="0" dirty="0"/>
              <a:t> </a:t>
            </a:r>
          </a:p>
        </p:txBody>
      </p:sp>
      <p:sp>
        <p:nvSpPr>
          <p:cNvPr id="2" name="TextBox 1">
            <a:extLst>
              <a:ext uri="{FF2B5EF4-FFF2-40B4-BE49-F238E27FC236}">
                <a16:creationId xmlns:a16="http://schemas.microsoft.com/office/drawing/2014/main" id="{99F5D8F6-47BA-48D3-BCF1-04CB9F2928E1}"/>
              </a:ext>
            </a:extLst>
          </p:cNvPr>
          <p:cNvSpPr txBox="1"/>
          <p:nvPr/>
        </p:nvSpPr>
        <p:spPr>
          <a:xfrm>
            <a:off x="533400" y="2211886"/>
            <a:ext cx="8001000" cy="4124206"/>
          </a:xfrm>
          <a:prstGeom prst="rect">
            <a:avLst/>
          </a:prstGeom>
          <a:noFill/>
        </p:spPr>
        <p:txBody>
          <a:bodyPr wrap="square" rtlCol="0">
            <a:spAutoFit/>
          </a:bodyPr>
          <a:lstStyle/>
          <a:p>
            <a:r>
              <a:rPr lang="en-IN" sz="1100" dirty="0">
                <a:latin typeface="Arial"/>
                <a:cs typeface="Arial"/>
              </a:rPr>
              <a:t>Fig.2. </a:t>
            </a:r>
            <a:r>
              <a:rPr lang="en-SG" sz="1100" dirty="0">
                <a:effectLst/>
                <a:latin typeface="Times New Roman" panose="02020603050405020304" pitchFamily="18" charset="0"/>
                <a:ea typeface="SimSun" panose="02010600030101010101" pitchFamily="2" charset="-122"/>
              </a:rPr>
              <a:t>Figure depicts the training accuracy(added in final report) of each of the video sets when we tried to test them as we have only changed the </a:t>
            </a:r>
            <a:r>
              <a:rPr lang="en-SG" sz="1100" dirty="0" err="1">
                <a:effectLst/>
                <a:latin typeface="Times New Roman" panose="02020603050405020304" pitchFamily="18" charset="0"/>
                <a:ea typeface="SimSun" panose="02010600030101010101" pitchFamily="2" charset="-122"/>
              </a:rPr>
              <a:t>maxCycles</a:t>
            </a:r>
            <a:r>
              <a:rPr lang="en-SG" sz="1100" dirty="0">
                <a:effectLst/>
                <a:latin typeface="Times New Roman" panose="02020603050405020304" pitchFamily="18" charset="0"/>
                <a:ea typeface="SimSun" panose="02010600030101010101" pitchFamily="2" charset="-122"/>
              </a:rPr>
              <a:t> parameters.</a:t>
            </a:r>
          </a:p>
          <a:p>
            <a:endParaRPr lang="en-SG" sz="1100" dirty="0">
              <a:latin typeface="Times New Roman" panose="02020603050405020304" pitchFamily="18" charset="0"/>
              <a:ea typeface="SimSun" panose="02010600030101010101" pitchFamily="2" charset="-122"/>
              <a:cs typeface="Arial"/>
            </a:endParaRPr>
          </a:p>
          <a:p>
            <a:pPr marL="171450" indent="-171450">
              <a:buFont typeface="Arial" panose="020B0604020202020204" pitchFamily="34" charset="0"/>
              <a:buChar char="•"/>
            </a:pPr>
            <a:r>
              <a:rPr lang="en-SG" u="sng" dirty="0"/>
              <a:t>Test case 2: (Previous Version Of Video learning)</a:t>
            </a:r>
            <a:endParaRPr lang="en-SG" dirty="0"/>
          </a:p>
          <a:p>
            <a:r>
              <a:rPr lang="en-US" sz="1800" b="1" dirty="0">
                <a:effectLst/>
                <a:latin typeface="Times New Roman" panose="02020603050405020304" pitchFamily="18" charset="0"/>
              </a:rPr>
              <a:t>By keeping all the parameters stagnant we have trained the HTM model with the SP + TM (using 4 </a:t>
            </a:r>
            <a:r>
              <a:rPr lang="en-US" sz="1800" b="1" dirty="0" err="1">
                <a:effectLst/>
                <a:latin typeface="Times New Roman" panose="02020603050405020304" pitchFamily="18" charset="0"/>
              </a:rPr>
              <a:t>Videosets</a:t>
            </a:r>
            <a:r>
              <a:rPr lang="en-US" sz="1800" b="1" dirty="0">
                <a:effectLst/>
                <a:latin typeface="Times New Roman" panose="02020603050405020304" pitchFamily="18" charset="0"/>
              </a:rPr>
              <a:t>) and documented the accuracy after 1000 cycles. After the stable pattern was reached after each video set being trained, we documented the following result. We have tested Run2() in this experiment.</a:t>
            </a:r>
            <a:endParaRPr lang="en-SG" sz="1800" b="1" dirty="0">
              <a:effectLst/>
              <a:latin typeface="Times New Roman" panose="02020603050405020304" pitchFamily="18" charset="0"/>
            </a:endParaRPr>
          </a:p>
          <a:p>
            <a:endParaRPr lang="en-IN" dirty="0">
              <a:cs typeface="Arial"/>
            </a:endParaRPr>
          </a:p>
          <a:p>
            <a:endParaRPr lang="en-IN" sz="1100" dirty="0">
              <a:latin typeface="Arial"/>
              <a:cs typeface="Arial"/>
            </a:endParaRPr>
          </a:p>
          <a:p>
            <a:endParaRPr lang="en-IN" sz="1100" dirty="0">
              <a:latin typeface="Arial"/>
              <a:cs typeface="Arial"/>
            </a:endParaRPr>
          </a:p>
          <a:p>
            <a:endParaRPr lang="en-IN" sz="1100" dirty="0">
              <a:latin typeface="Arial"/>
              <a:cs typeface="Arial"/>
            </a:endParaRPr>
          </a:p>
          <a:p>
            <a:endParaRPr lang="en-IN" sz="1100" dirty="0">
              <a:latin typeface="Arial"/>
              <a:cs typeface="Arial"/>
            </a:endParaRPr>
          </a:p>
          <a:p>
            <a:endParaRPr lang="en-IN" sz="1100" dirty="0">
              <a:latin typeface="Arial"/>
              <a:cs typeface="Arial"/>
            </a:endParaRPr>
          </a:p>
          <a:p>
            <a:endParaRPr lang="en-IN" sz="1100" dirty="0">
              <a:latin typeface="Arial"/>
              <a:cs typeface="Arial"/>
            </a:endParaRPr>
          </a:p>
          <a:p>
            <a:endParaRPr lang="en-IN" sz="1100" dirty="0">
              <a:latin typeface="Arial"/>
              <a:cs typeface="Arial"/>
            </a:endParaRPr>
          </a:p>
          <a:p>
            <a:endParaRPr lang="en-IN" sz="1100" dirty="0">
              <a:latin typeface="Arial"/>
              <a:cs typeface="Arial"/>
            </a:endParaRPr>
          </a:p>
          <a:p>
            <a:endParaRPr lang="en-IN" sz="1100" dirty="0">
              <a:latin typeface="Arial"/>
              <a:cs typeface="Arial"/>
            </a:endParaRPr>
          </a:p>
          <a:p>
            <a:endParaRPr lang="en-IN" sz="1100" dirty="0">
              <a:latin typeface="Arial"/>
              <a:cs typeface="Arial"/>
            </a:endParaRPr>
          </a:p>
          <a:p>
            <a:endParaRPr lang="en-SG" sz="1100" dirty="0"/>
          </a:p>
        </p:txBody>
      </p:sp>
      <p:pic>
        <p:nvPicPr>
          <p:cNvPr id="8" name="Picture 7">
            <a:extLst>
              <a:ext uri="{FF2B5EF4-FFF2-40B4-BE49-F238E27FC236}">
                <a16:creationId xmlns:a16="http://schemas.microsoft.com/office/drawing/2014/main" id="{934A1DB8-F3F3-400E-B6BD-4BD958EF6F31}"/>
              </a:ext>
            </a:extLst>
          </p:cNvPr>
          <p:cNvPicPr>
            <a:picLocks noChangeAspect="1"/>
          </p:cNvPicPr>
          <p:nvPr/>
        </p:nvPicPr>
        <p:blipFill>
          <a:blip r:embed="rId2"/>
          <a:stretch>
            <a:fillRect/>
          </a:stretch>
        </p:blipFill>
        <p:spPr>
          <a:xfrm>
            <a:off x="2590800" y="666740"/>
            <a:ext cx="3352800" cy="1411136"/>
          </a:xfrm>
          <a:prstGeom prst="rect">
            <a:avLst/>
          </a:prstGeom>
        </p:spPr>
      </p:pic>
    </p:spTree>
    <p:extLst>
      <p:ext uri="{BB962C8B-B14F-4D97-AF65-F5344CB8AC3E}">
        <p14:creationId xmlns:p14="http://schemas.microsoft.com/office/powerpoint/2010/main" val="20379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314E3F-8626-214C-A9BE-2DE3492CDB5B}"/>
              </a:ext>
            </a:extLst>
          </p:cNvPr>
          <p:cNvSpPr>
            <a:spLocks noGrp="1"/>
          </p:cNvSpPr>
          <p:nvPr>
            <p:ph type="ftr" sz="quarter" idx="5"/>
          </p:nvPr>
        </p:nvSpPr>
        <p:spPr>
          <a:xfrm>
            <a:off x="274726" y="4811752"/>
            <a:ext cx="4144874" cy="415498"/>
          </a:xfrm>
        </p:spPr>
        <p:txBody>
          <a:bodyPr/>
          <a:lstStyle/>
          <a:p>
            <a:pPr marL="12700">
              <a:spcBef>
                <a:spcPts val="15"/>
              </a:spcBef>
            </a:pPr>
            <a:r>
              <a:rPr lang="en-US" spc="-5" dirty="0">
                <a:solidFill>
                  <a:schemeClr val="tx1"/>
                </a:solidFill>
              </a:rPr>
              <a:t> Software Engineering | 30. March 2022</a:t>
            </a:r>
          </a:p>
          <a:p>
            <a:pPr marL="12700">
              <a:spcBef>
                <a:spcPts val="15"/>
              </a:spcBef>
            </a:pPr>
            <a:endParaRPr lang="en-US" spc="-5" dirty="0">
              <a:solidFill>
                <a:schemeClr val="tx1"/>
              </a:solidFill>
            </a:endParaRPr>
          </a:p>
          <a:p>
            <a:pPr marL="12700">
              <a:lnSpc>
                <a:spcPct val="100000"/>
              </a:lnSpc>
              <a:spcBef>
                <a:spcPts val="15"/>
              </a:spcBef>
            </a:pPr>
            <a:endParaRPr lang="en-US" spc="-5" dirty="0"/>
          </a:p>
        </p:txBody>
      </p:sp>
      <p:sp>
        <p:nvSpPr>
          <p:cNvPr id="5" name="object 2">
            <a:extLst>
              <a:ext uri="{FF2B5EF4-FFF2-40B4-BE49-F238E27FC236}">
                <a16:creationId xmlns:a16="http://schemas.microsoft.com/office/drawing/2014/main" id="{5DECF696-FE13-CA4C-8A64-CE6189965650}"/>
              </a:ext>
            </a:extLst>
          </p:cNvPr>
          <p:cNvSpPr/>
          <p:nvPr/>
        </p:nvSpPr>
        <p:spPr>
          <a:xfrm>
            <a:off x="261421" y="4552950"/>
            <a:ext cx="8569325" cy="0"/>
          </a:xfrm>
          <a:custGeom>
            <a:avLst/>
            <a:gdLst/>
            <a:ahLst/>
            <a:cxnLst/>
            <a:rect l="l" t="t" r="r" b="b"/>
            <a:pathLst>
              <a:path w="8569325">
                <a:moveTo>
                  <a:pt x="0" y="0"/>
                </a:moveTo>
                <a:lnTo>
                  <a:pt x="8569325" y="0"/>
                </a:lnTo>
              </a:path>
            </a:pathLst>
          </a:custGeom>
          <a:ln w="6096">
            <a:solidFill>
              <a:srgbClr val="000000"/>
            </a:solidFill>
          </a:ln>
        </p:spPr>
        <p:txBody>
          <a:bodyPr wrap="square" lIns="0" tIns="0" rIns="0" bIns="0" rtlCol="0"/>
          <a:lstStyle/>
          <a:p>
            <a:endParaRPr/>
          </a:p>
        </p:txBody>
      </p:sp>
      <p:sp>
        <p:nvSpPr>
          <p:cNvPr id="6" name="object 3">
            <a:extLst>
              <a:ext uri="{FF2B5EF4-FFF2-40B4-BE49-F238E27FC236}">
                <a16:creationId xmlns:a16="http://schemas.microsoft.com/office/drawing/2014/main" id="{8CDB6ACF-C044-3142-B805-2D13DB1DBBB1}"/>
              </a:ext>
            </a:extLst>
          </p:cNvPr>
          <p:cNvSpPr txBox="1">
            <a:spLocks/>
          </p:cNvSpPr>
          <p:nvPr/>
        </p:nvSpPr>
        <p:spPr>
          <a:xfrm>
            <a:off x="275336" y="209564"/>
            <a:ext cx="7420864" cy="641842"/>
          </a:xfrm>
          <a:prstGeom prst="rect">
            <a:avLst/>
          </a:prstGeom>
        </p:spPr>
        <p:txBody>
          <a:bodyPr vert="horz" wrap="square" lIns="0" tIns="13335" rIns="0" bIns="0" rtlCol="0">
            <a:spAutoFit/>
          </a:bodyPr>
          <a:lstStyle>
            <a:lvl1pPr>
              <a:defRPr sz="3200" b="1" i="0">
                <a:solidFill>
                  <a:srgbClr val="00539F"/>
                </a:solidFill>
                <a:latin typeface="Arial"/>
                <a:ea typeface="+mj-ea"/>
                <a:cs typeface="Arial"/>
              </a:defRPr>
            </a:lvl1pPr>
          </a:lstStyle>
          <a:p>
            <a:pPr marL="12700">
              <a:spcBef>
                <a:spcPts val="105"/>
              </a:spcBef>
            </a:pPr>
            <a:r>
              <a:rPr lang="en-IN" sz="2000" kern="0" dirty="0">
                <a:solidFill>
                  <a:schemeClr val="tx1"/>
                </a:solidFill>
              </a:rPr>
              <a:t>Test Results </a:t>
            </a:r>
          </a:p>
          <a:p>
            <a:pPr marL="12700">
              <a:spcBef>
                <a:spcPts val="105"/>
              </a:spcBef>
            </a:pPr>
            <a:r>
              <a:rPr lang="en-IN" sz="2000" kern="0" dirty="0"/>
              <a:t> </a:t>
            </a:r>
          </a:p>
        </p:txBody>
      </p:sp>
      <p:sp>
        <p:nvSpPr>
          <p:cNvPr id="2" name="TextBox 1">
            <a:extLst>
              <a:ext uri="{FF2B5EF4-FFF2-40B4-BE49-F238E27FC236}">
                <a16:creationId xmlns:a16="http://schemas.microsoft.com/office/drawing/2014/main" id="{99F5D8F6-47BA-48D3-BCF1-04CB9F2928E1}"/>
              </a:ext>
            </a:extLst>
          </p:cNvPr>
          <p:cNvSpPr txBox="1"/>
          <p:nvPr/>
        </p:nvSpPr>
        <p:spPr>
          <a:xfrm>
            <a:off x="284167" y="2154637"/>
            <a:ext cx="8569325" cy="3893374"/>
          </a:xfrm>
          <a:prstGeom prst="rect">
            <a:avLst/>
          </a:prstGeom>
          <a:noFill/>
        </p:spPr>
        <p:txBody>
          <a:bodyPr wrap="square" rtlCol="0">
            <a:spAutoFit/>
          </a:bodyPr>
          <a:lstStyle/>
          <a:p>
            <a:r>
              <a:rPr lang="en-IN" sz="1100" dirty="0">
                <a:latin typeface="Arial"/>
                <a:cs typeface="Arial"/>
              </a:rPr>
              <a:t>Fig.2. </a:t>
            </a:r>
            <a:r>
              <a:rPr lang="en-SG" sz="1100" dirty="0">
                <a:effectLst/>
                <a:latin typeface="Times New Roman" panose="02020603050405020304" pitchFamily="18" charset="0"/>
                <a:ea typeface="SimSun" panose="02010600030101010101" pitchFamily="2" charset="-122"/>
              </a:rPr>
              <a:t>Figure depicts the training accuracy(added in final report) of each of the video sets when we tried to test them as we have only changed the </a:t>
            </a:r>
            <a:r>
              <a:rPr lang="en-SG" sz="1100" dirty="0" err="1">
                <a:effectLst/>
                <a:latin typeface="Times New Roman" panose="02020603050405020304" pitchFamily="18" charset="0"/>
                <a:ea typeface="SimSun" panose="02010600030101010101" pitchFamily="2" charset="-122"/>
              </a:rPr>
              <a:t>maxCycles</a:t>
            </a:r>
            <a:r>
              <a:rPr lang="en-SG" sz="1100" dirty="0">
                <a:effectLst/>
                <a:latin typeface="Times New Roman" panose="02020603050405020304" pitchFamily="18" charset="0"/>
                <a:ea typeface="SimSun" panose="02010600030101010101" pitchFamily="2" charset="-122"/>
              </a:rPr>
              <a:t> parameters in </a:t>
            </a:r>
            <a:r>
              <a:rPr lang="en-SG" sz="1100" dirty="0">
                <a:latin typeface="Times New Roman" panose="02020603050405020304" pitchFamily="18" charset="0"/>
                <a:ea typeface="SimSun" panose="02010600030101010101" pitchFamily="2" charset="-122"/>
              </a:rPr>
              <a:t>the case of Run2().</a:t>
            </a:r>
          </a:p>
          <a:p>
            <a:endParaRPr lang="en-SG" sz="1100" dirty="0">
              <a:effectLst/>
              <a:latin typeface="Times New Roman" panose="02020603050405020304" pitchFamily="18" charset="0"/>
              <a:ea typeface="SimSun" panose="02010600030101010101" pitchFamily="2" charset="-122"/>
            </a:endParaRPr>
          </a:p>
          <a:p>
            <a:pPr marL="171450" indent="-171450">
              <a:buFont typeface="Arial" panose="020B0604020202020204" pitchFamily="34" charset="0"/>
              <a:buChar char="•"/>
            </a:pPr>
            <a:r>
              <a:rPr lang="en-SG" u="sng" dirty="0"/>
              <a:t>Test case 3: (Migrated Version Of Video learning)</a:t>
            </a:r>
            <a:endParaRPr lang="en-SG" dirty="0"/>
          </a:p>
          <a:p>
            <a:pPr algn="just"/>
            <a:r>
              <a:rPr lang="en-US" sz="1800" b="1" dirty="0">
                <a:effectLst/>
                <a:latin typeface="Times New Roman" panose="02020603050405020304" pitchFamily="18" charset="0"/>
                <a:ea typeface="SimSun" panose="02010600030101010101" pitchFamily="2" charset="-122"/>
              </a:rPr>
              <a:t>By keeping </a:t>
            </a:r>
            <a:r>
              <a:rPr lang="en-US" sz="1800" b="1" dirty="0" err="1">
                <a:effectLst/>
                <a:latin typeface="Times New Roman" panose="02020603050405020304" pitchFamily="18" charset="0"/>
                <a:ea typeface="SimSun" panose="02010600030101010101" pitchFamily="2" charset="-122"/>
              </a:rPr>
              <a:t>maxCycles</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frameHeight</a:t>
            </a:r>
            <a:r>
              <a:rPr lang="en-US" sz="1800" b="1" dirty="0">
                <a:effectLst/>
                <a:latin typeface="Times New Roman" panose="02020603050405020304" pitchFamily="18" charset="0"/>
                <a:ea typeface="SimSun" panose="02010600030101010101" pitchFamily="2" charset="-122"/>
              </a:rPr>
              <a:t>, </a:t>
            </a:r>
            <a:r>
              <a:rPr lang="en-US" sz="1800" b="1" dirty="0" err="1">
                <a:effectLst/>
                <a:latin typeface="Times New Roman" panose="02020603050405020304" pitchFamily="18" charset="0"/>
                <a:ea typeface="SimSun" panose="02010600030101010101" pitchFamily="2" charset="-122"/>
              </a:rPr>
              <a:t>frameWidth</a:t>
            </a:r>
            <a:r>
              <a:rPr lang="en-US" sz="1800" b="1" dirty="0">
                <a:effectLst/>
                <a:latin typeface="Times New Roman" panose="02020603050405020304" pitchFamily="18" charset="0"/>
                <a:ea typeface="SimSun" panose="02010600030101010101" pitchFamily="2" charset="-122"/>
              </a:rPr>
              <a:t> and </a:t>
            </a:r>
            <a:r>
              <a:rPr lang="en-US" sz="1800" b="1" dirty="0" err="1">
                <a:effectLst/>
                <a:latin typeface="Times New Roman" panose="02020603050405020304" pitchFamily="18" charset="0"/>
                <a:ea typeface="SimSun" panose="02010600030101010101" pitchFamily="2" charset="-122"/>
              </a:rPr>
              <a:t>GetPredictedInputValues</a:t>
            </a:r>
            <a:r>
              <a:rPr lang="en-US" sz="1800" b="1" dirty="0">
                <a:effectLst/>
                <a:latin typeface="Times New Roman" panose="02020603050405020304" pitchFamily="18" charset="0"/>
                <a:ea typeface="SimSun" panose="02010600030101010101" pitchFamily="2" charset="-122"/>
              </a:rPr>
              <a:t> (3 for all cases) unchanged, we have manipulated </a:t>
            </a:r>
            <a:r>
              <a:rPr lang="en-US" sz="1800" b="1" dirty="0" err="1">
                <a:effectLst/>
                <a:latin typeface="Times New Roman" panose="02020603050405020304" pitchFamily="18" charset="0"/>
                <a:ea typeface="SimSun" panose="02010600030101010101" pitchFamily="2" charset="-122"/>
              </a:rPr>
              <a:t>ColumnDimensions</a:t>
            </a:r>
            <a:r>
              <a:rPr lang="en-US" sz="1800" b="1" dirty="0">
                <a:effectLst/>
                <a:latin typeface="Times New Roman" panose="02020603050405020304" pitchFamily="18" charset="0"/>
                <a:ea typeface="SimSun" panose="02010600030101010101" pitchFamily="2" charset="-122"/>
              </a:rPr>
              <a:t> and </a:t>
            </a:r>
            <a:r>
              <a:rPr lang="en-US" sz="1800" b="1" dirty="0" err="1">
                <a:effectLst/>
                <a:latin typeface="Times New Roman" panose="02020603050405020304" pitchFamily="18" charset="0"/>
                <a:ea typeface="SimSun" panose="02010600030101010101" pitchFamily="2" charset="-122"/>
              </a:rPr>
              <a:t>CellsPerColumn</a:t>
            </a:r>
            <a:r>
              <a:rPr lang="en-US" sz="1800" b="1" dirty="0">
                <a:effectLst/>
                <a:latin typeface="Times New Roman" panose="02020603050405020304" pitchFamily="18" charset="0"/>
                <a:ea typeface="SimSun" panose="02010600030101010101" pitchFamily="2" charset="-122"/>
              </a:rPr>
              <a:t> parameters in the </a:t>
            </a:r>
            <a:r>
              <a:rPr lang="en-US" sz="1800" b="1" dirty="0" err="1">
                <a:effectLst/>
                <a:latin typeface="Times New Roman" panose="02020603050405020304" pitchFamily="18" charset="0"/>
                <a:ea typeface="SimSun" panose="02010600030101010101" pitchFamily="2" charset="-122"/>
              </a:rPr>
              <a:t>htmConfig.json</a:t>
            </a:r>
            <a:r>
              <a:rPr lang="en-US" sz="1800" b="1" dirty="0">
                <a:effectLst/>
                <a:latin typeface="Times New Roman" panose="02020603050405020304" pitchFamily="18" charset="0"/>
                <a:ea typeface="SimSun" panose="02010600030101010101" pitchFamily="2" charset="-122"/>
              </a:rPr>
              <a:t> [4]. We have trained the model with our newly created Star video set and other four video sets (circle, rectangle, triangle and pentagon).</a:t>
            </a:r>
            <a:endParaRPr lang="en-SG" sz="1100" b="1" dirty="0">
              <a:latin typeface="Times New Roman" panose="02020603050405020304" pitchFamily="18" charset="0"/>
              <a:ea typeface="SimSun" panose="02010600030101010101" pitchFamily="2" charset="-122"/>
            </a:endParaRPr>
          </a:p>
          <a:p>
            <a:endParaRPr lang="en-SG" sz="1100" dirty="0">
              <a:effectLst/>
              <a:latin typeface="Times New Roman" panose="02020603050405020304" pitchFamily="18" charset="0"/>
              <a:ea typeface="SimSun" panose="02010600030101010101" pitchFamily="2" charset="-122"/>
            </a:endParaRPr>
          </a:p>
          <a:p>
            <a:endParaRPr lang="en-SG" sz="1100" dirty="0">
              <a:latin typeface="Times New Roman" panose="02020603050405020304" pitchFamily="18" charset="0"/>
              <a:ea typeface="SimSun" panose="02010600030101010101" pitchFamily="2" charset="-122"/>
            </a:endParaRPr>
          </a:p>
          <a:p>
            <a:endParaRPr lang="en-SG" sz="1100" dirty="0">
              <a:effectLst/>
              <a:latin typeface="Times New Roman" panose="02020603050405020304" pitchFamily="18" charset="0"/>
              <a:ea typeface="SimSun" panose="02010600030101010101" pitchFamily="2" charset="-122"/>
            </a:endParaRPr>
          </a:p>
          <a:p>
            <a:endParaRPr lang="en-SG" sz="1100" dirty="0">
              <a:latin typeface="Times New Roman" panose="02020603050405020304" pitchFamily="18" charset="0"/>
              <a:ea typeface="SimSun" panose="02010600030101010101" pitchFamily="2" charset="-122"/>
            </a:endParaRPr>
          </a:p>
          <a:p>
            <a:endParaRPr lang="en-SG" sz="1100" dirty="0">
              <a:effectLst/>
              <a:latin typeface="Times New Roman" panose="02020603050405020304" pitchFamily="18" charset="0"/>
              <a:ea typeface="SimSun" panose="02010600030101010101" pitchFamily="2" charset="-122"/>
            </a:endParaRPr>
          </a:p>
          <a:p>
            <a:endParaRPr lang="en-SG" sz="1100" dirty="0">
              <a:latin typeface="Times New Roman" panose="02020603050405020304" pitchFamily="18" charset="0"/>
              <a:ea typeface="SimSun" panose="02010600030101010101" pitchFamily="2" charset="-122"/>
            </a:endParaRPr>
          </a:p>
          <a:p>
            <a:endParaRPr lang="en-SG" sz="1100" dirty="0">
              <a:effectLst/>
              <a:latin typeface="Times New Roman" panose="02020603050405020304" pitchFamily="18" charset="0"/>
              <a:ea typeface="SimSun" panose="02010600030101010101" pitchFamily="2" charset="-122"/>
            </a:endParaRPr>
          </a:p>
          <a:p>
            <a:endParaRPr lang="en-SG" sz="1100" dirty="0">
              <a:latin typeface="Times New Roman" panose="02020603050405020304" pitchFamily="18" charset="0"/>
              <a:ea typeface="SimSun" panose="02010600030101010101" pitchFamily="2" charset="-122"/>
            </a:endParaRPr>
          </a:p>
          <a:p>
            <a:endParaRPr lang="en-SG" sz="1800" dirty="0">
              <a:effectLst/>
              <a:latin typeface="Times New Roman" panose="02020603050405020304" pitchFamily="18" charset="0"/>
              <a:ea typeface="SimSun" panose="02010600030101010101" pitchFamily="2" charset="-122"/>
            </a:endParaRPr>
          </a:p>
        </p:txBody>
      </p:sp>
      <p:pic>
        <p:nvPicPr>
          <p:cNvPr id="7" name="Picture 6">
            <a:extLst>
              <a:ext uri="{FF2B5EF4-FFF2-40B4-BE49-F238E27FC236}">
                <a16:creationId xmlns:a16="http://schemas.microsoft.com/office/drawing/2014/main" id="{DAFB3001-A55F-4B96-B65F-FEF4C5759220}"/>
              </a:ext>
            </a:extLst>
          </p:cNvPr>
          <p:cNvPicPr>
            <a:picLocks noChangeAspect="1"/>
          </p:cNvPicPr>
          <p:nvPr/>
        </p:nvPicPr>
        <p:blipFill>
          <a:blip r:embed="rId2"/>
          <a:stretch>
            <a:fillRect/>
          </a:stretch>
        </p:blipFill>
        <p:spPr>
          <a:xfrm>
            <a:off x="2218531" y="814159"/>
            <a:ext cx="4038600" cy="1340478"/>
          </a:xfrm>
          <a:prstGeom prst="rect">
            <a:avLst/>
          </a:prstGeom>
        </p:spPr>
      </p:pic>
    </p:spTree>
    <p:extLst>
      <p:ext uri="{BB962C8B-B14F-4D97-AF65-F5344CB8AC3E}">
        <p14:creationId xmlns:p14="http://schemas.microsoft.com/office/powerpoint/2010/main" val="772823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5063</TotalTime>
  <Words>1396</Words>
  <Application>Microsoft Office PowerPoint</Application>
  <PresentationFormat>On-screen Show (16:9)</PresentationFormat>
  <Paragraphs>165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Times New Roman</vt:lpstr>
      <vt:lpstr>Wingdings</vt:lpstr>
      <vt:lpstr>Office Theme</vt:lpstr>
      <vt:lpstr>Test and Investigation Of Video Learning Project Team: CodeX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dc:title>
  <dc:creator>Steffen Schneider</dc:creator>
  <cp:lastModifiedBy>Shafait Deadman</cp:lastModifiedBy>
  <cp:revision>405</cp:revision>
  <dcterms:created xsi:type="dcterms:W3CDTF">2020-06-27T12:34:55Z</dcterms:created>
  <dcterms:modified xsi:type="dcterms:W3CDTF">2022-03-30T15:14:13Z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2016-07-18T00:00:00Z</vt:filetime>
  </property>
  <property fmtid="{D5CDD505-2E9C-101B-9397-08002B2CF9AE}" pid="3" name="Creator">
    <vt:lpwstr>Microsoft® PowerPoint® 2016</vt:lpwstr>
  </property>
  <property fmtid="{D5CDD505-2E9C-101B-9397-08002B2CF9AE}" pid="4" name="LastSaved">
    <vt:filetime>2020-06-27T00:00:00Z</vt:filetime>
  </property>
</Properties>
</file>