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8" r:id="rId2"/>
    <p:sldId id="357" r:id="rId3"/>
    <p:sldId id="289" r:id="rId4"/>
    <p:sldId id="416" r:id="rId5"/>
    <p:sldId id="363" r:id="rId6"/>
    <p:sldId id="364" r:id="rId7"/>
    <p:sldId id="366" r:id="rId8"/>
    <p:sldId id="367" r:id="rId9"/>
    <p:sldId id="427" r:id="rId10"/>
    <p:sldId id="428" r:id="rId11"/>
    <p:sldId id="433" r:id="rId12"/>
    <p:sldId id="434" r:id="rId13"/>
    <p:sldId id="402" r:id="rId14"/>
    <p:sldId id="430" r:id="rId15"/>
    <p:sldId id="431" r:id="rId16"/>
    <p:sldId id="432" r:id="rId17"/>
    <p:sldId id="436" r:id="rId18"/>
    <p:sldId id="437" r:id="rId19"/>
    <p:sldId id="438" r:id="rId20"/>
    <p:sldId id="439" r:id="rId21"/>
    <p:sldId id="414" r:id="rId22"/>
  </p:sldIdLst>
  <p:sldSz cx="9144000" cy="6858000" type="screen4x3"/>
  <p:notesSz cx="7315200" cy="96012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na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9FB"/>
    <a:srgbClr val="133051"/>
    <a:srgbClr val="183D68"/>
    <a:srgbClr val="959595"/>
    <a:srgbClr val="ABABAB"/>
    <a:srgbClr val="989898"/>
    <a:srgbClr val="838383"/>
    <a:srgbClr val="878A8F"/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9" autoAdjust="0"/>
    <p:restoredTop sz="85835" autoAdjust="0"/>
  </p:normalViewPr>
  <p:slideViewPr>
    <p:cSldViewPr snapToGrid="0" snapToObjects="1">
      <p:cViewPr varScale="1">
        <p:scale>
          <a:sx n="71" d="100"/>
          <a:sy n="71" d="100"/>
        </p:scale>
        <p:origin x="176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7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600D62BF-BC3D-5643-8C6B-023F23C60991}" type="datetime1">
              <a:rPr lang="de-DE"/>
              <a:pPr>
                <a:defRPr/>
              </a:pPr>
              <a:t>06.10.2023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893D5CDE-6566-B845-89DF-0B726458835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823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44DB3E88-E418-044F-AA16-C508DA6016E0}" type="datetime1">
              <a:rPr lang="de-DE"/>
              <a:pPr>
                <a:defRPr/>
              </a:pPr>
              <a:t>06.10.2023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 noProof="0"/>
              <a:t>Mastertextformat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792047E7-3E0C-6048-A5D9-00D4675841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273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51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27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Integration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19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06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67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9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0"/>
            <a:ext cx="9144000" cy="6355080"/>
          </a:xfrm>
          <a:prstGeom prst="rect">
            <a:avLst/>
          </a:prstGeom>
        </p:spPr>
      </p:pic>
      <p:sp>
        <p:nvSpPr>
          <p:cNvPr id="13" name="Titel 2"/>
          <p:cNvSpPr>
            <a:spLocks noGrp="1"/>
          </p:cNvSpPr>
          <p:nvPr>
            <p:ph type="title" hasCustomPrompt="1"/>
          </p:nvPr>
        </p:nvSpPr>
        <p:spPr>
          <a:xfrm>
            <a:off x="720726" y="1069200"/>
            <a:ext cx="7001102" cy="24891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500" b="1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720725" y="4341600"/>
            <a:ext cx="7001102" cy="422824"/>
          </a:xfrm>
          <a:prstGeom prst="rect">
            <a:avLst/>
          </a:prstGeom>
        </p:spPr>
        <p:txBody>
          <a:bodyPr/>
          <a:lstStyle>
            <a:lvl1pPr>
              <a:defRPr sz="20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/>
              <a:t>Enter date also using menu item “Header and Footer” </a:t>
            </a:r>
            <a:endParaRPr lang="de-AT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0725" y="3560400"/>
            <a:ext cx="7001102" cy="652462"/>
          </a:xfrm>
          <a:prstGeom prst="rect">
            <a:avLst/>
          </a:prstGeom>
        </p:spPr>
        <p:txBody>
          <a:bodyPr anchor="b" anchorCtr="0"/>
          <a:lstStyle>
            <a:lvl1pPr algn="l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GB"/>
              <a:t>Enter footer text using menu item “Header and Footer” </a:t>
            </a:r>
            <a:br>
              <a:rPr lang="en-GB"/>
            </a:br>
            <a:r>
              <a:rPr lang="en-GB"/>
              <a:t>and accept for all slides.</a:t>
            </a:r>
            <a:endParaRPr lang="de-AT" dirty="0"/>
          </a:p>
        </p:txBody>
      </p:sp>
      <p:sp>
        <p:nvSpPr>
          <p:cNvPr id="21" name="Textfeld 271"/>
          <p:cNvSpPr txBox="1">
            <a:spLocks noChangeArrowheads="1"/>
          </p:cNvSpPr>
          <p:nvPr userDrawn="1"/>
        </p:nvSpPr>
        <p:spPr bwMode="auto">
          <a:xfrm>
            <a:off x="7493906" y="856995"/>
            <a:ext cx="14401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200" spc="90" baseline="0" dirty="0"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</a:p>
          <a:p>
            <a:pPr algn="r" eaLnBrk="1" hangingPunct="1"/>
            <a:r>
              <a:rPr lang="de-DE" sz="1200" spc="90" baseline="0" dirty="0">
                <a:latin typeface="Calibri" panose="020F0502020204030204" pitchFamily="34" charset="0"/>
                <a:cs typeface="Calibri" panose="020F0502020204030204" pitchFamily="34" charset="0"/>
              </a:rPr>
              <a:t>PASSION</a:t>
            </a:r>
            <a:br>
              <a:rPr lang="de-DE" sz="1200" spc="90" baseline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spc="90" baseline="0" dirty="0"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2667000"/>
            <a:ext cx="6106116" cy="3696540"/>
            <a:chOff x="0" y="2667000"/>
            <a:chExt cx="6106116" cy="3696540"/>
          </a:xfrm>
        </p:grpSpPr>
        <p:pic>
          <p:nvPicPr>
            <p:cNvPr id="10" name="Bild 2"/>
            <p:cNvPicPr>
              <a:picLocks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833" r="75648"/>
            <a:stretch/>
          </p:blipFill>
          <p:spPr>
            <a:xfrm>
              <a:off x="0" y="2667000"/>
              <a:ext cx="2226733" cy="3696540"/>
            </a:xfrm>
            <a:prstGeom prst="rect">
              <a:avLst/>
            </a:prstGeom>
          </p:spPr>
        </p:pic>
        <p:pic>
          <p:nvPicPr>
            <p:cNvPr id="12" name="Bild 2"/>
            <p:cNvPicPr>
              <a:picLocks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833" r="75648"/>
            <a:stretch/>
          </p:blipFill>
          <p:spPr>
            <a:xfrm>
              <a:off x="2226733" y="2667000"/>
              <a:ext cx="2226733" cy="3696540"/>
            </a:xfrm>
            <a:prstGeom prst="rect">
              <a:avLst/>
            </a:prstGeom>
          </p:spPr>
        </p:pic>
        <p:pic>
          <p:nvPicPr>
            <p:cNvPr id="14" name="Bild 2"/>
            <p:cNvPicPr>
              <a:picLocks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47" r="75648"/>
            <a:stretch/>
          </p:blipFill>
          <p:spPr>
            <a:xfrm>
              <a:off x="3879383" y="3036498"/>
              <a:ext cx="2226733" cy="3327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821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726" y="577911"/>
            <a:ext cx="8197228" cy="76147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1784" y="1311256"/>
            <a:ext cx="8196170" cy="49411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rgbClr val="F70146"/>
              </a:buClr>
              <a:buFont typeface="Wingdings" panose="05000000000000000000" pitchFamily="2" charset="2"/>
              <a:buChar char="§"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0" y="6358467"/>
            <a:ext cx="9144000" cy="49848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706.520 Data Integration and Large-Scale Analysis </a:t>
            </a:r>
            <a:r>
              <a:rPr lang="en-AT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01 Introduction</a:t>
            </a:r>
            <a:r>
              <a:rPr 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 and Overview</a:t>
            </a:r>
          </a:p>
          <a:p>
            <a:pPr algn="ctr"/>
            <a:r>
              <a:rPr 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Shafaq Siddiqi, Graz University of Technology, WS 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2023/24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3321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58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06748" y="2097090"/>
            <a:ext cx="8721352" cy="129960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06748" y="3728980"/>
            <a:ext cx="8721352" cy="2596984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36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0" y="6358467"/>
            <a:ext cx="9144000" cy="49848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706.520 Data Integration and Large-Scale Analysis </a:t>
            </a:r>
            <a:r>
              <a:rPr lang="en-AT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01 Introduction</a:t>
            </a:r>
            <a:r>
              <a:rPr 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 and Overview</a:t>
            </a:r>
          </a:p>
          <a:p>
            <a:pPr algn="ctr"/>
            <a:r>
              <a:rPr 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Shafaq Siddiqi, Graz University of Technology, WS 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2023/24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8" name="Gerade Verbindung 7"/>
          <p:cNvCxnSpPr/>
          <p:nvPr userDrawn="1"/>
        </p:nvCxnSpPr>
        <p:spPr bwMode="auto">
          <a:xfrm>
            <a:off x="720725" y="503238"/>
            <a:ext cx="8207375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 userDrawn="1"/>
        </p:nvSpPr>
        <p:spPr>
          <a:xfrm>
            <a:off x="0" y="503238"/>
            <a:ext cx="503238" cy="504825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" name="Foliennummernplatzhalter 5"/>
          <p:cNvSpPr txBox="1">
            <a:spLocks/>
          </p:cNvSpPr>
          <p:nvPr userDrawn="1"/>
        </p:nvSpPr>
        <p:spPr>
          <a:xfrm>
            <a:off x="0" y="582613"/>
            <a:ext cx="503238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341491D6-FCB3-AA48-877A-0FB5E714E925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pic>
        <p:nvPicPr>
          <p:cNvPr id="16" name="Bildplatzhalter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1284" y="97928"/>
            <a:ext cx="87110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10" name="Grafik 10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321" y="6498439"/>
            <a:ext cx="777237" cy="2452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4" r:id="rId2"/>
    <p:sldLayoutId id="2147483707" r:id="rId3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0000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600" kern="1200">
          <a:solidFill>
            <a:srgbClr val="000000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2pPr>
      <a:lvl3pPr marL="808038" indent="-271463" algn="l" defTabSz="457200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3pPr>
      <a:lvl4pPr marL="1438275" indent="-185738" algn="l" defTabSz="457200" rtl="0" eaLnBrk="1" fontAlgn="base" hangingPunct="1">
        <a:spcBef>
          <a:spcPct val="20000"/>
        </a:spcBef>
        <a:spcAft>
          <a:spcPct val="0"/>
        </a:spcAft>
        <a:buClr>
          <a:srgbClr val="A6A6A6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4pPr>
      <a:lvl5pPr marL="1588" indent="0" algn="l" defTabSz="457200" rtl="0" eaLnBrk="1" fontAlgn="base" hangingPunct="1">
        <a:spcBef>
          <a:spcPts val="0"/>
        </a:spcBef>
        <a:spcAft>
          <a:spcPct val="0"/>
        </a:spcAft>
        <a:buFontTx/>
        <a:buNone/>
        <a:defRPr sz="20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k-dresden.de/archives/1128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webp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systemd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ystemd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afaq-siddiqi.github.io./dia2023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20725" y="1069200"/>
            <a:ext cx="8121349" cy="2489199"/>
          </a:xfrm>
        </p:spPr>
        <p:txBody>
          <a:bodyPr/>
          <a:lstStyle/>
          <a:p>
            <a:r>
              <a:rPr lang="de-DE" sz="3600" b="1" dirty="0"/>
              <a:t>Data Integration and Large Scale Analysis</a:t>
            </a:r>
            <a:r>
              <a:rPr lang="de-DE" b="1" dirty="0"/>
              <a:t/>
            </a:r>
            <a:br>
              <a:rPr lang="de-DE" b="1" dirty="0"/>
            </a:br>
            <a:r>
              <a:rPr lang="de-DE" sz="3200" b="1" dirty="0"/>
              <a:t>01 Introduction and Overview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20725" y="3836432"/>
            <a:ext cx="7001102" cy="1632702"/>
          </a:xfrm>
        </p:spPr>
        <p:txBody>
          <a:bodyPr anchor="t"/>
          <a:lstStyle/>
          <a:p>
            <a:r>
              <a:rPr lang="en-GB" b="1" dirty="0"/>
              <a:t>Shafaq Siddiqi</a:t>
            </a:r>
          </a:p>
          <a:p>
            <a:endParaRPr lang="en-GB" sz="1000" dirty="0"/>
          </a:p>
          <a:p>
            <a:r>
              <a:rPr lang="en-GB" dirty="0"/>
              <a:t>Graz University of Technology, Austria</a:t>
            </a:r>
            <a:br>
              <a:rPr lang="en-GB" dirty="0"/>
            </a:b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13915" y="6420899"/>
            <a:ext cx="262262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update: Oct 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06, 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65" y="5785289"/>
            <a:ext cx="853163" cy="3014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5162"/>
            <a:ext cx="3005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Slides credit: Matthias Boehm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9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Heterogeneity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Integration</a:t>
            </a:r>
            <a:r>
              <a:rPr lang="en-US" dirty="0"/>
              <a:t> (Latin integer = whole): consolidation of data objects / sources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Homogeneity</a:t>
            </a:r>
            <a:r>
              <a:rPr lang="en-US" dirty="0"/>
              <a:t> (Greek homo/</a:t>
            </a:r>
            <a:r>
              <a:rPr lang="en-US" dirty="0" err="1"/>
              <a:t>homoios</a:t>
            </a:r>
            <a:r>
              <a:rPr lang="en-US" dirty="0"/>
              <a:t> = same): similarity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Heterogeneity</a:t>
            </a:r>
            <a:r>
              <a:rPr lang="en-US" dirty="0"/>
              <a:t>: dissimilarity, different representation / meaning</a:t>
            </a:r>
          </a:p>
          <a:p>
            <a:pPr lvl="1"/>
            <a:endParaRPr lang="en-US" sz="700" dirty="0"/>
          </a:p>
          <a:p>
            <a:r>
              <a:rPr lang="en-US" dirty="0"/>
              <a:t>Heterogeneous IT Infrastructure</a:t>
            </a:r>
          </a:p>
          <a:p>
            <a:pPr lvl="1"/>
            <a:r>
              <a:rPr lang="en-US" dirty="0"/>
              <a:t>Common enterprise IT infrastructure contains &gt;100s of</a:t>
            </a:r>
            <a:br>
              <a:rPr lang="en-US" dirty="0"/>
            </a:br>
            <a:r>
              <a:rPr lang="en-US" b="1" dirty="0">
                <a:solidFill>
                  <a:srgbClr val="7889FB"/>
                </a:solidFill>
              </a:rPr>
              <a:t>heterogeneous and distributed systems and applications</a:t>
            </a:r>
          </a:p>
          <a:p>
            <a:pPr lvl="1"/>
            <a:r>
              <a:rPr lang="en-US" dirty="0"/>
              <a:t>E.g., health care data management: 20 - 120 systems</a:t>
            </a:r>
          </a:p>
          <a:p>
            <a:pPr lvl="1"/>
            <a:endParaRPr lang="en-US" sz="700" dirty="0"/>
          </a:p>
          <a:p>
            <a:r>
              <a:rPr lang="en-US" dirty="0"/>
              <a:t>Multi-Modal Data (example health care)</a:t>
            </a:r>
          </a:p>
          <a:p>
            <a:pPr lvl="1"/>
            <a:r>
              <a:rPr lang="en-US" dirty="0"/>
              <a:t>Structured patient data, patient records incl. prescribed drugs</a:t>
            </a:r>
          </a:p>
          <a:p>
            <a:pPr lvl="1"/>
            <a:r>
              <a:rPr lang="en-US" dirty="0"/>
              <a:t>Knowledge base drug APIs (active pharmaceutical ingredients) + interactions</a:t>
            </a:r>
          </a:p>
          <a:p>
            <a:pPr lvl="1"/>
            <a:r>
              <a:rPr lang="en-US" dirty="0"/>
              <a:t>Doctor notes (text), diagnostic codes, outcomes</a:t>
            </a:r>
          </a:p>
          <a:p>
            <a:pPr lvl="1"/>
            <a:r>
              <a:rPr lang="en-US" dirty="0"/>
              <a:t>Radiology images (e.g., MRI scans), patient videos</a:t>
            </a:r>
          </a:p>
          <a:p>
            <a:pPr lvl="1"/>
            <a:r>
              <a:rPr lang="en-US" dirty="0"/>
              <a:t>Time series (e.g., EEG, </a:t>
            </a:r>
            <a:r>
              <a:rPr lang="en-US" dirty="0" err="1"/>
              <a:t>ECoG</a:t>
            </a:r>
            <a:r>
              <a:rPr lang="en-US" dirty="0"/>
              <a:t>, heart rate, blood pressure) 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Motivation and Goals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7762" t="4412" b="20577"/>
          <a:stretch>
            <a:fillRect/>
          </a:stretch>
        </p:blipFill>
        <p:spPr bwMode="auto">
          <a:xfrm>
            <a:off x="7503893" y="2972036"/>
            <a:ext cx="1414061" cy="117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16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KDD Process </a:t>
            </a:r>
            <a:r>
              <a:rPr lang="en-US" b="0" dirty="0"/>
              <a:t>(Knowledge Discovery in Databases)</a:t>
            </a:r>
          </a:p>
          <a:p>
            <a:pPr lvl="1"/>
            <a:r>
              <a:rPr lang="en-US" dirty="0"/>
              <a:t>Descriptive (association rules, clustering) and predictive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1990-2010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962080" y="2028684"/>
            <a:ext cx="7769938" cy="3103161"/>
            <a:chOff x="962080" y="1948297"/>
            <a:chExt cx="7769938" cy="310316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2080" y="1948297"/>
              <a:ext cx="7769938" cy="310316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215848" y="3245617"/>
              <a:ext cx="1235947" cy="4019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Select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93666" y="3016177"/>
              <a:ext cx="1235947" cy="4019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Preprocess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71484" y="2744874"/>
              <a:ext cx="1235947" cy="4019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Transform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45949" y="2485292"/>
              <a:ext cx="1235947" cy="4019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Mining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63959" y="2217332"/>
              <a:ext cx="1235947" cy="4019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Evaluate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Science Lifecycle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Science Lifecycle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8172" y="5303074"/>
            <a:ext cx="5556738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[Usama M. Fayyad, Gregory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Piatetsky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-Shapiro,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Padhraic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Smyth: From Data Mining to Knowledge Discovery in Databases.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AI Magazine 17(3) (</a:t>
            </a:r>
            <a:r>
              <a:rPr lang="en-U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1996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09" y="5245208"/>
            <a:ext cx="497489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</p:spTree>
    <p:extLst>
      <p:ext uri="{BB962C8B-B14F-4D97-AF65-F5344CB8AC3E}">
        <p14:creationId xmlns:p14="http://schemas.microsoft.com/office/powerpoint/2010/main" val="323160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Science Lifecycle,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  <a:p>
            <a:pPr lvl="1"/>
            <a:r>
              <a:rPr lang="en-US" b="1" dirty="0" err="1"/>
              <a:t>CR</a:t>
            </a:r>
            <a:r>
              <a:rPr lang="en-US" dirty="0" err="1"/>
              <a:t>oss</a:t>
            </a:r>
            <a:r>
              <a:rPr lang="en-US" dirty="0"/>
              <a:t>-</a:t>
            </a:r>
            <a:r>
              <a:rPr lang="en-US" b="1" dirty="0"/>
              <a:t>I</a:t>
            </a:r>
            <a:r>
              <a:rPr lang="en-US" dirty="0"/>
              <a:t>ndustry </a:t>
            </a:r>
            <a:br>
              <a:rPr lang="en-US" dirty="0"/>
            </a:br>
            <a:r>
              <a:rPr lang="en-US" b="1" dirty="0"/>
              <a:t>S</a:t>
            </a:r>
            <a:r>
              <a:rPr lang="en-US" dirty="0"/>
              <a:t>tandard </a:t>
            </a:r>
            <a:r>
              <a:rPr lang="en-US" b="1" dirty="0"/>
              <a:t>P</a:t>
            </a:r>
            <a:r>
              <a:rPr lang="en-US" dirty="0"/>
              <a:t>rocess for </a:t>
            </a:r>
            <a:br>
              <a:rPr lang="en-US" dirty="0"/>
            </a:br>
            <a:r>
              <a:rPr lang="en-US" b="1" dirty="0"/>
              <a:t>D</a:t>
            </a:r>
            <a:r>
              <a:rPr lang="en-US" dirty="0"/>
              <a:t>ata </a:t>
            </a:r>
            <a:r>
              <a:rPr lang="en-US" b="1" dirty="0"/>
              <a:t>M</a:t>
            </a:r>
            <a:r>
              <a:rPr lang="en-US" dirty="0"/>
              <a:t>ining</a:t>
            </a:r>
          </a:p>
          <a:p>
            <a:pPr lvl="1"/>
            <a:r>
              <a:rPr lang="en-US" dirty="0"/>
              <a:t>Additional focus on</a:t>
            </a:r>
            <a:br>
              <a:rPr lang="en-US" dirty="0"/>
            </a:br>
            <a:r>
              <a:rPr lang="en-US" dirty="0"/>
              <a:t>business understanding</a:t>
            </a:r>
            <a:br>
              <a:rPr lang="en-US" dirty="0"/>
            </a:br>
            <a:r>
              <a:rPr lang="en-US" dirty="0"/>
              <a:t>and deployment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Science Lifecycle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58" y="1381853"/>
            <a:ext cx="4562475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88720" y="5300395"/>
            <a:ext cx="2276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https://statistik-dresden.de/archives/1128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7363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Science Lifecycle, cont.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Science Lifecycle</a:t>
            </a:r>
          </a:p>
        </p:txBody>
      </p:sp>
      <p:pic>
        <p:nvPicPr>
          <p:cNvPr id="6" name="Picture 10" descr="https://upload.wikimedia.org/wikipedia/commons/thumb/d/d8/Emblem-person-blue.svg/1024px-Emblem-person-blu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258" y="1497412"/>
            <a:ext cx="900732" cy="90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94997" y="4421874"/>
            <a:ext cx="1391352" cy="1407754"/>
            <a:chOff x="3930084" y="4978403"/>
            <a:chExt cx="1729952" cy="1750352"/>
          </a:xfrm>
        </p:grpSpPr>
        <p:pic>
          <p:nvPicPr>
            <p:cNvPr id="9" name="Picture 8" descr="https://upload.wikimedia.org/wikipedia/commons/thumb/1/1b/Emblem-person-red.svg/2000px-Emblem-person-red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033" y="4978403"/>
              <a:ext cx="1118656" cy="1118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930084" y="5925130"/>
              <a:ext cx="1729952" cy="803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Data/SW Engineer</a:t>
              </a:r>
            </a:p>
          </p:txBody>
        </p:sp>
      </p:grp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2" y="2637991"/>
            <a:ext cx="726111" cy="74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478845" y="4421874"/>
            <a:ext cx="1391352" cy="1407754"/>
            <a:chOff x="3930084" y="4978403"/>
            <a:chExt cx="1729952" cy="1750352"/>
          </a:xfrm>
        </p:grpSpPr>
        <p:pic>
          <p:nvPicPr>
            <p:cNvPr id="13" name="Picture 12" descr="https://upload.wikimedia.org/wikipedia/commons/thumb/1/1b/Emblem-person-red.svg/2000px-Emblem-person-red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033" y="4978403"/>
              <a:ext cx="1118656" cy="1118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930084" y="5925130"/>
              <a:ext cx="1729952" cy="803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DevOps Engineer</a:t>
              </a:r>
            </a:p>
          </p:txBody>
        </p:sp>
      </p:grpSp>
      <p:sp>
        <p:nvSpPr>
          <p:cNvPr id="24" name="Chevron 23"/>
          <p:cNvSpPr/>
          <p:nvPr/>
        </p:nvSpPr>
        <p:spPr>
          <a:xfrm>
            <a:off x="1149073" y="2888977"/>
            <a:ext cx="2670084" cy="984738"/>
          </a:xfrm>
          <a:prstGeom prst="chevron">
            <a:avLst>
              <a:gd name="adj" fmla="val 3673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Integration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</p:txBody>
      </p:sp>
      <p:cxnSp>
        <p:nvCxnSpPr>
          <p:cNvPr id="27" name="Straight Arrow Connector 26"/>
          <p:cNvCxnSpPr>
            <a:stCxn id="9" idx="0"/>
          </p:cNvCxnSpPr>
          <p:nvPr/>
        </p:nvCxnSpPr>
        <p:spPr>
          <a:xfrm flipH="1" flipV="1">
            <a:off x="1469232" y="3873715"/>
            <a:ext cx="1576" cy="548159"/>
          </a:xfrm>
          <a:prstGeom prst="straightConnector1">
            <a:avLst/>
          </a:prstGeom>
          <a:ln w="19050">
            <a:solidFill>
              <a:srgbClr val="7889F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31" idx="0"/>
          </p:cNvCxnSpPr>
          <p:nvPr/>
        </p:nvCxnSpPr>
        <p:spPr>
          <a:xfrm>
            <a:off x="4642624" y="2398151"/>
            <a:ext cx="169546" cy="491941"/>
          </a:xfrm>
          <a:prstGeom prst="straightConnector1">
            <a:avLst/>
          </a:prstGeom>
          <a:ln w="19050">
            <a:solidFill>
              <a:srgbClr val="7889F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0"/>
          </p:cNvCxnSpPr>
          <p:nvPr/>
        </p:nvCxnSpPr>
        <p:spPr>
          <a:xfrm flipH="1" flipV="1">
            <a:off x="8150663" y="3874830"/>
            <a:ext cx="3993" cy="547044"/>
          </a:xfrm>
          <a:prstGeom prst="straightConnector1">
            <a:avLst/>
          </a:prstGeom>
          <a:ln w="19050">
            <a:solidFill>
              <a:srgbClr val="7889F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00B4DCB-D90E-4ACA-AE9A-9750B81623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5" t="9698" r="6904" b="11693"/>
          <a:stretch/>
        </p:blipFill>
        <p:spPr>
          <a:xfrm>
            <a:off x="106167" y="3323544"/>
            <a:ext cx="967752" cy="896761"/>
          </a:xfrm>
          <a:prstGeom prst="rect">
            <a:avLst/>
          </a:prstGeom>
        </p:spPr>
      </p:pic>
      <p:sp>
        <p:nvSpPr>
          <p:cNvPr id="31" name="Chevron 30"/>
          <p:cNvSpPr/>
          <p:nvPr/>
        </p:nvSpPr>
        <p:spPr>
          <a:xfrm>
            <a:off x="3658000" y="2890092"/>
            <a:ext cx="2670084" cy="984738"/>
          </a:xfrm>
          <a:prstGeom prst="chevron">
            <a:avLst>
              <a:gd name="adj" fmla="val 3673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Training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Hyper-parameters</a:t>
            </a:r>
          </a:p>
        </p:txBody>
      </p:sp>
      <p:sp>
        <p:nvSpPr>
          <p:cNvPr id="32" name="Chevron 31"/>
          <p:cNvSpPr/>
          <p:nvPr/>
        </p:nvSpPr>
        <p:spPr>
          <a:xfrm>
            <a:off x="6122289" y="2890092"/>
            <a:ext cx="2670084" cy="984738"/>
          </a:xfrm>
          <a:prstGeom prst="chevron">
            <a:avLst>
              <a:gd name="adj" fmla="val 3673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Validate &amp; Debug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Scoring &amp; Feedback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66618" y="1577982"/>
            <a:ext cx="103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889F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Scientist</a:t>
            </a:r>
          </a:p>
        </p:txBody>
      </p:sp>
      <p:cxnSp>
        <p:nvCxnSpPr>
          <p:cNvPr id="36" name="Straight Arrow Connector 35"/>
          <p:cNvCxnSpPr>
            <a:stCxn id="6" idx="2"/>
            <a:endCxn id="24" idx="0"/>
          </p:cNvCxnSpPr>
          <p:nvPr/>
        </p:nvCxnSpPr>
        <p:spPr>
          <a:xfrm flipH="1">
            <a:off x="2303243" y="2398151"/>
            <a:ext cx="2339381" cy="490826"/>
          </a:xfrm>
          <a:prstGeom prst="straightConnector1">
            <a:avLst/>
          </a:prstGeom>
          <a:ln w="19050">
            <a:solidFill>
              <a:srgbClr val="7889F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32" idx="0"/>
          </p:cNvCxnSpPr>
          <p:nvPr/>
        </p:nvCxnSpPr>
        <p:spPr>
          <a:xfrm>
            <a:off x="4642624" y="2398151"/>
            <a:ext cx="2633835" cy="491941"/>
          </a:xfrm>
          <a:prstGeom prst="straightConnector1">
            <a:avLst/>
          </a:prstGeom>
          <a:ln w="19050">
            <a:solidFill>
              <a:srgbClr val="7889F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62539" y="693338"/>
            <a:ext cx="2190606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Data-centric View: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Application perspective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Workload perspective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perspective</a:t>
            </a:r>
          </a:p>
        </p:txBody>
      </p:sp>
      <p:cxnSp>
        <p:nvCxnSpPr>
          <p:cNvPr id="50" name="Straight Arrow Connector 49"/>
          <p:cNvCxnSpPr>
            <a:endCxn id="24" idx="2"/>
          </p:cNvCxnSpPr>
          <p:nvPr/>
        </p:nvCxnSpPr>
        <p:spPr>
          <a:xfrm flipH="1" flipV="1">
            <a:off x="2303243" y="3873715"/>
            <a:ext cx="1576" cy="548159"/>
          </a:xfrm>
          <a:prstGeom prst="straightConnector1">
            <a:avLst/>
          </a:prstGeom>
          <a:ln w="19050">
            <a:solidFill>
              <a:srgbClr val="7889F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1" idx="2"/>
          </p:cNvCxnSpPr>
          <p:nvPr/>
        </p:nvCxnSpPr>
        <p:spPr>
          <a:xfrm flipV="1">
            <a:off x="4812170" y="3874830"/>
            <a:ext cx="0" cy="547044"/>
          </a:xfrm>
          <a:prstGeom prst="straightConnector1">
            <a:avLst/>
          </a:prstGeom>
          <a:ln w="19050">
            <a:solidFill>
              <a:srgbClr val="7889F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2"/>
          </p:cNvCxnSpPr>
          <p:nvPr/>
        </p:nvCxnSpPr>
        <p:spPr>
          <a:xfrm flipV="1">
            <a:off x="7276459" y="3874830"/>
            <a:ext cx="0" cy="547044"/>
          </a:xfrm>
          <a:prstGeom prst="straightConnector1">
            <a:avLst/>
          </a:prstGeom>
          <a:ln w="19050">
            <a:solidFill>
              <a:srgbClr val="7889F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304819" y="4421874"/>
            <a:ext cx="4971640" cy="0"/>
          </a:xfrm>
          <a:prstGeom prst="straightConnector1">
            <a:avLst/>
          </a:prstGeom>
          <a:ln w="19050">
            <a:solidFill>
              <a:srgbClr val="7889FB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07874" y="4511708"/>
            <a:ext cx="4786744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Process </a:t>
            </a:r>
            <a:b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(experimentation, refinements, ML pipelines)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20053" y="5414490"/>
            <a:ext cx="4549339" cy="70788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observation: </a:t>
            </a:r>
            <a:r>
              <a:rPr lang="en-US" sz="2000" b="1" dirty="0" err="1">
                <a:solidFill>
                  <a:srgbClr val="7889F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SotA</a:t>
            </a:r>
            <a:r>
              <a:rPr lang="en-US" sz="2000" b="1" dirty="0">
                <a:solidFill>
                  <a:srgbClr val="7889F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b="1" dirty="0">
                <a:solidFill>
                  <a:srgbClr val="7889F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rgbClr val="7889F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integration/cleaning based on ML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45540" y="1284330"/>
            <a:ext cx="3886319" cy="1152092"/>
          </a:xfrm>
          <a:prstGeom prst="wedgeRoundRectCallout">
            <a:avLst>
              <a:gd name="adj1" fmla="val -1331"/>
              <a:gd name="adj2" fmla="val 87746"/>
              <a:gd name="adj3" fmla="val 16667"/>
            </a:avLst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extraction, schema alignment, entity resolution, data validation, data cleaning, outlier detection, missing value imputation, semantic type detection, data augmentation, feature selection, feature engineering, feature transformations </a:t>
            </a:r>
          </a:p>
        </p:txBody>
      </p:sp>
      <p:sp>
        <p:nvSpPr>
          <p:cNvPr id="34" name="Chevron 33"/>
          <p:cNvSpPr/>
          <p:nvPr/>
        </p:nvSpPr>
        <p:spPr>
          <a:xfrm>
            <a:off x="1147081" y="2897910"/>
            <a:ext cx="2670084" cy="984738"/>
          </a:xfrm>
          <a:prstGeom prst="chevron">
            <a:avLst>
              <a:gd name="adj" fmla="val 36735"/>
            </a:avLst>
          </a:prstGeom>
          <a:solidFill>
            <a:srgbClr val="7889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Integration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63239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44" y="2721532"/>
            <a:ext cx="6402175" cy="2120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80%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Sourcing Effort</a:t>
            </a:r>
          </a:p>
          <a:p>
            <a:pPr lvl="1"/>
            <a:r>
              <a:rPr lang="en-US" dirty="0"/>
              <a:t>Data scientists spend </a:t>
            </a:r>
            <a:r>
              <a:rPr lang="en-US" b="1" dirty="0">
                <a:solidFill>
                  <a:schemeClr val="accent1"/>
                </a:solidFill>
              </a:rPr>
              <a:t>80-90% time</a:t>
            </a:r>
            <a:r>
              <a:rPr lang="en-US" dirty="0"/>
              <a:t> on </a:t>
            </a:r>
            <a:br>
              <a:rPr lang="en-US" dirty="0"/>
            </a:br>
            <a:r>
              <a:rPr lang="en-US" dirty="0"/>
              <a:t>finding, integrating, cleaning datasets</a:t>
            </a:r>
          </a:p>
          <a:p>
            <a:pPr lvl="1"/>
            <a:endParaRPr lang="en-US" sz="700" dirty="0"/>
          </a:p>
          <a:p>
            <a:r>
              <a:rPr lang="en-US" dirty="0"/>
              <a:t>Technical Debts in ML Systems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Glue code, pipeline jungles, dead code paths</a:t>
            </a:r>
          </a:p>
          <a:p>
            <a:pPr lvl="1"/>
            <a:r>
              <a:rPr lang="en-US" dirty="0"/>
              <a:t>Plain-old-data types (arrays), multiple languages, prototypes</a:t>
            </a:r>
          </a:p>
          <a:p>
            <a:pPr lvl="1"/>
            <a:r>
              <a:rPr lang="en-US" dirty="0"/>
              <a:t>Abstraction and configuration debts</a:t>
            </a:r>
          </a:p>
          <a:p>
            <a:pPr lvl="1"/>
            <a:r>
              <a:rPr lang="en-US" dirty="0"/>
              <a:t>Data testing, reproducibility, process management, and cultural debts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Science Lifecycle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7946" y="1401346"/>
            <a:ext cx="2549526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[Michael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Stonebraker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Ihab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Ilyas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Data Integration: The Current Status and the Way Forward. 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IEEE Data Eng. Bull. 41(2) (2018)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1437" y="3888713"/>
            <a:ext cx="1675317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[D.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Sculley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et al.: Hidden Technical Debt in Machine Learning Systems.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NIPS 2015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8" name="Rectangle 7"/>
          <p:cNvSpPr/>
          <p:nvPr/>
        </p:nvSpPr>
        <p:spPr>
          <a:xfrm>
            <a:off x="3265448" y="3826987"/>
            <a:ext cx="341393" cy="2525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747" y="4066081"/>
            <a:ext cx="497489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359" y="1567451"/>
            <a:ext cx="497489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</p:spTree>
    <p:extLst>
      <p:ext uri="{BB962C8B-B14F-4D97-AF65-F5344CB8AC3E}">
        <p14:creationId xmlns:p14="http://schemas.microsoft.com/office/powerpoint/2010/main" val="177904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</a:t>
            </a:r>
            <a:br>
              <a:rPr lang="en-US" dirty="0"/>
            </a:br>
            <a:r>
              <a:rPr lang="en-US" dirty="0"/>
              <a:t>Architectures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Motivation and Goals</a:t>
            </a:r>
          </a:p>
          <a:p>
            <a:endParaRPr lang="en-US" dirty="0"/>
          </a:p>
        </p:txBody>
      </p:sp>
      <p:sp>
        <p:nvSpPr>
          <p:cNvPr id="31" name="Gleichschenkliges Dreieck 59"/>
          <p:cNvSpPr>
            <a:spLocks/>
          </p:cNvSpPr>
          <p:nvPr/>
        </p:nvSpPr>
        <p:spPr>
          <a:xfrm>
            <a:off x="1095375" y="2176685"/>
            <a:ext cx="7058026" cy="3476625"/>
          </a:xfrm>
          <a:prstGeom prst="triangle">
            <a:avLst/>
          </a:prstGeom>
          <a:solidFill>
            <a:srgbClr val="7889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DE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DE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DE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DE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Operational Systems</a:t>
            </a:r>
          </a:p>
        </p:txBody>
      </p:sp>
      <p:sp>
        <p:nvSpPr>
          <p:cNvPr id="34" name="Gleichschenkliges Dreieck 62"/>
          <p:cNvSpPr>
            <a:spLocks/>
          </p:cNvSpPr>
          <p:nvPr/>
        </p:nvSpPr>
        <p:spPr>
          <a:xfrm>
            <a:off x="2124075" y="2182302"/>
            <a:ext cx="5010150" cy="2470884"/>
          </a:xfrm>
          <a:prstGeom prst="triangle">
            <a:avLst/>
          </a:prstGeom>
          <a:solidFill>
            <a:schemeClr val="accent1"/>
          </a:solidFill>
          <a:ln w="19050">
            <a:solidFill>
              <a:srgbClr val="7889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DE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DE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Analytical Systems</a:t>
            </a:r>
          </a:p>
        </p:txBody>
      </p:sp>
      <p:sp>
        <p:nvSpPr>
          <p:cNvPr id="36" name="Gleichschenkliges Dreieck 64"/>
          <p:cNvSpPr/>
          <p:nvPr/>
        </p:nvSpPr>
        <p:spPr>
          <a:xfrm>
            <a:off x="3200401" y="2176686"/>
            <a:ext cx="2857500" cy="1409700"/>
          </a:xfrm>
          <a:prstGeom prst="triangle">
            <a:avLst/>
          </a:prstGeom>
          <a:solidFill>
            <a:schemeClr val="accent1"/>
          </a:solidFill>
          <a:ln w="19050">
            <a:solidFill>
              <a:srgbClr val="7889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Strategic </a:t>
            </a:r>
            <a:b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</a:p>
        </p:txBody>
      </p:sp>
      <p:sp>
        <p:nvSpPr>
          <p:cNvPr id="37" name="Rechteck 66"/>
          <p:cNvSpPr/>
          <p:nvPr/>
        </p:nvSpPr>
        <p:spPr>
          <a:xfrm>
            <a:off x="4326526" y="2546069"/>
            <a:ext cx="583611" cy="39052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DSS</a:t>
            </a: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3" cstate="print"/>
          <a:srcRect b="11689"/>
          <a:stretch>
            <a:fillRect/>
          </a:stretch>
        </p:blipFill>
        <p:spPr bwMode="auto">
          <a:xfrm>
            <a:off x="2432364" y="4693709"/>
            <a:ext cx="962025" cy="84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hteck 68"/>
          <p:cNvSpPr/>
          <p:nvPr/>
        </p:nvSpPr>
        <p:spPr>
          <a:xfrm>
            <a:off x="4692668" y="4738700"/>
            <a:ext cx="659375" cy="37322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ERP</a:t>
            </a: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9388" y="4502975"/>
            <a:ext cx="13620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70"/>
          <p:cNvSpPr/>
          <p:nvPr/>
        </p:nvSpPr>
        <p:spPr>
          <a:xfrm>
            <a:off x="7539333" y="5221322"/>
            <a:ext cx="1377822" cy="37322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eCommerce</a:t>
            </a:r>
          </a:p>
        </p:txBody>
      </p:sp>
      <p:pic>
        <p:nvPicPr>
          <p:cNvPr id="42" name="Picture 10"/>
          <p:cNvPicPr>
            <a:picLocks noChangeAspect="1" noChangeArrowheads="1"/>
          </p:cNvPicPr>
          <p:nvPr/>
        </p:nvPicPr>
        <p:blipFill>
          <a:blip r:embed="rId5" cstate="print"/>
          <a:srcRect b="8708"/>
          <a:stretch>
            <a:fillRect/>
          </a:stretch>
        </p:blipFill>
        <p:spPr bwMode="auto">
          <a:xfrm>
            <a:off x="104775" y="4314161"/>
            <a:ext cx="1216479" cy="111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hteck 72"/>
          <p:cNvSpPr/>
          <p:nvPr/>
        </p:nvSpPr>
        <p:spPr>
          <a:xfrm>
            <a:off x="859909" y="5208914"/>
            <a:ext cx="827318" cy="37322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SCM</a:t>
            </a:r>
          </a:p>
        </p:txBody>
      </p:sp>
      <p:sp>
        <p:nvSpPr>
          <p:cNvPr id="44" name="Rechteck 73"/>
          <p:cNvSpPr/>
          <p:nvPr/>
        </p:nvSpPr>
        <p:spPr>
          <a:xfrm>
            <a:off x="6645293" y="4853000"/>
            <a:ext cx="659375" cy="37322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CRM</a:t>
            </a:r>
          </a:p>
        </p:txBody>
      </p:sp>
      <p:sp>
        <p:nvSpPr>
          <p:cNvPr id="45" name="Rechteck 74"/>
          <p:cNvSpPr/>
          <p:nvPr/>
        </p:nvSpPr>
        <p:spPr>
          <a:xfrm>
            <a:off x="3009900" y="4711282"/>
            <a:ext cx="1008643" cy="37322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Material</a:t>
            </a:r>
          </a:p>
        </p:txBody>
      </p:sp>
      <p:cxnSp>
        <p:nvCxnSpPr>
          <p:cNvPr id="46" name="Gerade Verbindung mit Pfeil 75"/>
          <p:cNvCxnSpPr/>
          <p:nvPr/>
        </p:nvCxnSpPr>
        <p:spPr>
          <a:xfrm flipV="1">
            <a:off x="1102179" y="5905778"/>
            <a:ext cx="7060746" cy="2931"/>
          </a:xfrm>
          <a:prstGeom prst="straightConnector1">
            <a:avLst/>
          </a:prstGeom>
          <a:ln w="19050"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6" cstate="print"/>
          <a:srcRect l="11043" t="8592" r="12077" b="4900"/>
          <a:stretch>
            <a:fillRect/>
          </a:stretch>
        </p:blipFill>
        <p:spPr bwMode="auto">
          <a:xfrm>
            <a:off x="5629275" y="4681760"/>
            <a:ext cx="891631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feld 79"/>
          <p:cNvSpPr txBox="1"/>
          <p:nvPr/>
        </p:nvSpPr>
        <p:spPr>
          <a:xfrm>
            <a:off x="2514600" y="5911638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solidFill>
                  <a:srgbClr val="7889F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Horizontal Integration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(e.g., EAI) </a:t>
            </a:r>
          </a:p>
        </p:txBody>
      </p:sp>
      <p:cxnSp>
        <p:nvCxnSpPr>
          <p:cNvPr id="50" name="Gerade Verbindung mit Pfeil 80"/>
          <p:cNvCxnSpPr/>
          <p:nvPr/>
        </p:nvCxnSpPr>
        <p:spPr>
          <a:xfrm flipV="1">
            <a:off x="1461309" y="2182302"/>
            <a:ext cx="0" cy="2791633"/>
          </a:xfrm>
          <a:prstGeom prst="straightConnector1">
            <a:avLst/>
          </a:prstGeom>
          <a:ln w="19050">
            <a:solidFill>
              <a:srgbClr val="0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81"/>
          <p:cNvSpPr txBox="1"/>
          <p:nvPr/>
        </p:nvSpPr>
        <p:spPr>
          <a:xfrm>
            <a:off x="94462" y="2844711"/>
            <a:ext cx="1325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 err="1">
                <a:solidFill>
                  <a:srgbClr val="7889F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Vertical</a:t>
            </a:r>
            <a:r>
              <a:rPr lang="de-DE" sz="1800" b="1" dirty="0">
                <a:solidFill>
                  <a:srgbClr val="7889F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Integration </a:t>
            </a:r>
            <a:br>
              <a:rPr lang="de-DE" sz="1800" b="1" dirty="0">
                <a:solidFill>
                  <a:srgbClr val="7889F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(e.g., ETL) </a:t>
            </a:r>
          </a:p>
        </p:txBody>
      </p:sp>
      <p:sp>
        <p:nvSpPr>
          <p:cNvPr id="53" name="Zylinder 65"/>
          <p:cNvSpPr/>
          <p:nvPr/>
        </p:nvSpPr>
        <p:spPr>
          <a:xfrm>
            <a:off x="4720970" y="3614962"/>
            <a:ext cx="974980" cy="647699"/>
          </a:xfrm>
          <a:prstGeom prst="can">
            <a:avLst>
              <a:gd name="adj" fmla="val 32246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000000"/>
                </a:solidFill>
              </a:rPr>
              <a:t>DWH</a:t>
            </a: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38550" y="3624486"/>
            <a:ext cx="827966" cy="66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1482549" y="1870110"/>
            <a:ext cx="2606333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#1 Information System Pyramid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354024" y="1270785"/>
            <a:ext cx="3421727" cy="3145458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56204" y="1870110"/>
            <a:ext cx="144500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#2 Data </a:t>
            </a:r>
            <a:b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Lake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81" y="730776"/>
            <a:ext cx="2097502" cy="1231327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6909183" y="1992205"/>
            <a:ext cx="2091383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Audio, Image, Video, Text, Streams, Logs</a:t>
            </a:r>
          </a:p>
        </p:txBody>
      </p:sp>
      <p:sp>
        <p:nvSpPr>
          <p:cNvPr id="73" name="Rechteck 70"/>
          <p:cNvSpPr/>
          <p:nvPr/>
        </p:nvSpPr>
        <p:spPr>
          <a:xfrm>
            <a:off x="7711102" y="2729289"/>
            <a:ext cx="1306956" cy="56496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Stores</a:t>
            </a:r>
          </a:p>
        </p:txBody>
      </p:sp>
      <p:sp>
        <p:nvSpPr>
          <p:cNvPr id="75" name="Rechteck 70"/>
          <p:cNvSpPr/>
          <p:nvPr/>
        </p:nvSpPr>
        <p:spPr>
          <a:xfrm>
            <a:off x="5284745" y="720149"/>
            <a:ext cx="1459160" cy="85160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Computation</a:t>
            </a:r>
          </a:p>
          <a:p>
            <a:pPr algn="ctr"/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Frameworks</a:t>
            </a:r>
            <a:endParaRPr lang="de-DE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Can 75"/>
          <p:cNvSpPr/>
          <p:nvPr/>
        </p:nvSpPr>
        <p:spPr>
          <a:xfrm>
            <a:off x="6671900" y="2719580"/>
            <a:ext cx="944747" cy="400502"/>
          </a:xfrm>
          <a:prstGeom prst="can">
            <a:avLst>
              <a:gd name="adj" fmla="val 20759"/>
            </a:avLst>
          </a:prstGeom>
          <a:solidFill>
            <a:srgbClr val="7889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6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Catalogs</a:t>
            </a:r>
          </a:p>
        </p:txBody>
      </p:sp>
      <p:pic>
        <p:nvPicPr>
          <p:cNvPr id="80" name="Picture 2" descr="http://spark.apache.org/images/spark-logo-trademark.png">
            <a:extLst>
              <a:ext uri="{FF2B5EF4-FFF2-40B4-BE49-F238E27FC236}">
                <a16:creationId xmlns:a16="http://schemas.microsoft.com/office/drawing/2014/main" id="{884CB94B-EB7E-4481-A383-F8C3E5968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268" y="720149"/>
            <a:ext cx="659544" cy="35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77" y="3366786"/>
            <a:ext cx="535006" cy="40125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7080" y="3366786"/>
            <a:ext cx="846906" cy="3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66" grpId="0"/>
      <p:bldP spid="72" grpId="0"/>
      <p:bldP spid="73" grpId="0" animBg="1"/>
      <p:bldP spid="75" grpId="0" animBg="1"/>
      <p:bldP spid="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#1 </a:t>
            </a:r>
            <a:r>
              <a:rPr lang="en-US" dirty="0">
                <a:solidFill>
                  <a:srgbClr val="7889FB"/>
                </a:solidFill>
              </a:rPr>
              <a:t>Major data integration architectures</a:t>
            </a:r>
          </a:p>
          <a:p>
            <a:pPr lvl="1"/>
            <a:endParaRPr lang="en-US" dirty="0"/>
          </a:p>
          <a:p>
            <a:r>
              <a:rPr lang="en-US" dirty="0"/>
              <a:t>#2 </a:t>
            </a:r>
            <a:r>
              <a:rPr lang="en-US" dirty="0">
                <a:solidFill>
                  <a:srgbClr val="7889FB"/>
                </a:solidFill>
              </a:rPr>
              <a:t>Key techniques for data integration and cleaning</a:t>
            </a:r>
          </a:p>
          <a:p>
            <a:pPr lvl="1"/>
            <a:endParaRPr lang="en-US" dirty="0"/>
          </a:p>
          <a:p>
            <a:r>
              <a:rPr lang="en-US" dirty="0"/>
              <a:t>#3 </a:t>
            </a:r>
            <a:r>
              <a:rPr lang="en-US" dirty="0">
                <a:solidFill>
                  <a:srgbClr val="7889FB"/>
                </a:solidFill>
              </a:rPr>
              <a:t>Methods for large-scale data storage and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Motivation and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3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and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7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A: Data Integration and Preparation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Data Integration Architectures</a:t>
            </a:r>
          </a:p>
          <a:p>
            <a:r>
              <a:rPr lang="en-US" dirty="0"/>
              <a:t>01 Introduction and Overview </a:t>
            </a:r>
            <a:r>
              <a:rPr lang="en-US" sz="1600" b="0" dirty="0"/>
              <a:t>[Oct </a:t>
            </a:r>
            <a:r>
              <a:rPr lang="en-US" sz="1600" b="0" dirty="0" smtClean="0"/>
              <a:t>06]</a:t>
            </a:r>
            <a:endParaRPr lang="en-US" sz="1600" b="0" dirty="0"/>
          </a:p>
          <a:p>
            <a:r>
              <a:rPr lang="en-US" dirty="0"/>
              <a:t>02 Data Warehousing, ETL, and SQL/OLAP </a:t>
            </a:r>
            <a:r>
              <a:rPr lang="en-US" sz="1600" b="0" dirty="0"/>
              <a:t>[Oct </a:t>
            </a:r>
            <a:r>
              <a:rPr lang="en-US" sz="1600" b="0" dirty="0" smtClean="0"/>
              <a:t>13]</a:t>
            </a:r>
            <a:endParaRPr lang="en-US" sz="1600" b="0" dirty="0"/>
          </a:p>
          <a:p>
            <a:r>
              <a:rPr lang="en-US" dirty="0"/>
              <a:t>03 Message-oriented Middleware, EAI, and Replication </a:t>
            </a:r>
            <a:r>
              <a:rPr lang="en-US" sz="1600" b="0" dirty="0"/>
              <a:t>[Oct </a:t>
            </a:r>
            <a:r>
              <a:rPr lang="en-US" sz="1600" b="0" dirty="0" smtClean="0"/>
              <a:t>20]</a:t>
            </a:r>
            <a:endParaRPr lang="en-US" sz="1600" b="0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Key Integration Techniques</a:t>
            </a:r>
          </a:p>
          <a:p>
            <a:r>
              <a:rPr lang="en-US" dirty="0"/>
              <a:t>04 Schema Matching and Mapping </a:t>
            </a:r>
            <a:r>
              <a:rPr lang="en-US" sz="1600" b="0" dirty="0"/>
              <a:t>[Oct </a:t>
            </a:r>
            <a:r>
              <a:rPr lang="en-US" sz="1600" b="0" dirty="0" smtClean="0"/>
              <a:t>27]</a:t>
            </a:r>
            <a:endParaRPr lang="en-US" sz="1600" b="0" dirty="0"/>
          </a:p>
          <a:p>
            <a:r>
              <a:rPr lang="en-US" dirty="0"/>
              <a:t>05 Entity Linking and Deduplication </a:t>
            </a:r>
            <a:r>
              <a:rPr lang="en-US" sz="1600" b="0" dirty="0"/>
              <a:t>[Nov </a:t>
            </a:r>
            <a:r>
              <a:rPr lang="en-US" sz="1600" b="0" dirty="0" smtClean="0"/>
              <a:t>03]</a:t>
            </a:r>
            <a:endParaRPr lang="en-US" sz="1600" b="0" dirty="0"/>
          </a:p>
          <a:p>
            <a:r>
              <a:rPr lang="en-US" dirty="0"/>
              <a:t>06 Data Cleaning and Data Fusion </a:t>
            </a:r>
            <a:r>
              <a:rPr lang="en-US" sz="1600" b="0" dirty="0"/>
              <a:t>[Nov </a:t>
            </a:r>
            <a:r>
              <a:rPr lang="en-US" sz="1600" b="0" dirty="0" smtClean="0"/>
              <a:t>10]</a:t>
            </a: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Outline and Projects</a:t>
            </a:r>
          </a:p>
        </p:txBody>
      </p:sp>
    </p:spTree>
    <p:extLst>
      <p:ext uri="{BB962C8B-B14F-4D97-AF65-F5344CB8AC3E}">
        <p14:creationId xmlns:p14="http://schemas.microsoft.com/office/powerpoint/2010/main" val="346341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Large-Scale Data Management &amp;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Cloud Computing</a:t>
            </a:r>
          </a:p>
          <a:p>
            <a:r>
              <a:rPr lang="en-US" dirty="0"/>
              <a:t>07 Cloud Computing Foundations </a:t>
            </a:r>
            <a:r>
              <a:rPr lang="en-US" sz="1600" b="0" dirty="0"/>
              <a:t>[Nov </a:t>
            </a:r>
            <a:r>
              <a:rPr lang="en-US" sz="1600" b="0" dirty="0" smtClean="0"/>
              <a:t>17]</a:t>
            </a:r>
            <a:endParaRPr lang="en-US" sz="1600" b="0" dirty="0"/>
          </a:p>
          <a:p>
            <a:r>
              <a:rPr lang="en-US" dirty="0"/>
              <a:t>08 Cloud Resource Management and Scheduling </a:t>
            </a:r>
            <a:r>
              <a:rPr lang="en-US" sz="1600" b="0" dirty="0"/>
              <a:t>[Nov </a:t>
            </a:r>
            <a:r>
              <a:rPr lang="en-US" sz="1600" b="0" dirty="0" smtClean="0"/>
              <a:t>24 </a:t>
            </a:r>
            <a:r>
              <a:rPr lang="en-US" sz="1600" b="0" dirty="0"/>
              <a:t>]</a:t>
            </a:r>
          </a:p>
          <a:p>
            <a:r>
              <a:rPr lang="en-US" dirty="0"/>
              <a:t>09 Distributed Data Storage </a:t>
            </a:r>
            <a:r>
              <a:rPr lang="en-US" sz="1600" b="0" dirty="0"/>
              <a:t>[Dec </a:t>
            </a:r>
            <a:r>
              <a:rPr lang="en-US" sz="1600" b="0" dirty="0" smtClean="0"/>
              <a:t>01]</a:t>
            </a:r>
            <a:endParaRPr lang="en-US" sz="1600" b="0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Large-Scale Data Analysis</a:t>
            </a:r>
          </a:p>
          <a:p>
            <a:r>
              <a:rPr lang="en-US" dirty="0"/>
              <a:t>10 Distributed, Data-Parallel Computation </a:t>
            </a:r>
            <a:r>
              <a:rPr lang="en-US" sz="1600" b="0" dirty="0" smtClean="0"/>
              <a:t>[Dec 15]</a:t>
            </a:r>
            <a:endParaRPr lang="en-US" sz="1600" b="0" dirty="0"/>
          </a:p>
          <a:p>
            <a:r>
              <a:rPr lang="en-US" dirty="0"/>
              <a:t>11 Distributed Stream Processing </a:t>
            </a:r>
            <a:r>
              <a:rPr lang="en-US" sz="1600" b="0" dirty="0"/>
              <a:t>[Jan </a:t>
            </a:r>
            <a:r>
              <a:rPr lang="en-US" sz="1600" b="0" dirty="0" smtClean="0"/>
              <a:t>12]</a:t>
            </a:r>
            <a:endParaRPr lang="en-US" sz="1600" b="0" dirty="0"/>
          </a:p>
          <a:p>
            <a:r>
              <a:rPr lang="en-US" dirty="0"/>
              <a:t>12 Distributed Machine Learning Systems </a:t>
            </a:r>
            <a:r>
              <a:rPr lang="en-US" sz="1600" b="0" dirty="0"/>
              <a:t>[Jan </a:t>
            </a:r>
            <a:r>
              <a:rPr lang="en-US" sz="1600" b="0" dirty="0" smtClean="0"/>
              <a:t>19]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Outline and Projects</a:t>
            </a:r>
          </a:p>
        </p:txBody>
      </p:sp>
    </p:spTree>
    <p:extLst>
      <p:ext uri="{BB962C8B-B14F-4D97-AF65-F5344CB8AC3E}">
        <p14:creationId xmlns:p14="http://schemas.microsoft.com/office/powerpoint/2010/main" val="292580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 Video Recording </a:t>
            </a:r>
          </a:p>
          <a:p>
            <a:pPr lvl="1"/>
            <a:r>
              <a:rPr lang="en-US" dirty="0"/>
              <a:t>Link in</a:t>
            </a:r>
            <a:r>
              <a:rPr lang="en-US" b="1" dirty="0">
                <a:solidFill>
                  <a:srgbClr val="7889FB"/>
                </a:solidFill>
              </a:rPr>
              <a:t> </a:t>
            </a:r>
            <a:r>
              <a:rPr lang="en-US" b="1" dirty="0" err="1">
                <a:solidFill>
                  <a:srgbClr val="7889FB"/>
                </a:solidFill>
              </a:rPr>
              <a:t>TUbe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b="1" dirty="0" err="1">
                <a:solidFill>
                  <a:srgbClr val="7889FB"/>
                </a:solidFill>
              </a:rPr>
              <a:t>TeachCenter</a:t>
            </a:r>
            <a:r>
              <a:rPr lang="en-US" dirty="0"/>
              <a:t>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Optional attendance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rgbClr val="7889FB"/>
                </a:solidFill>
              </a:rPr>
              <a:t>Hybrid</a:t>
            </a:r>
            <a:r>
              <a:rPr lang="en-US" dirty="0">
                <a:solidFill>
                  <a:schemeClr val="tx1"/>
                </a:solidFill>
              </a:rPr>
              <a:t>, in-person but video-recorded lectures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HS i5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Webex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/>
              <a:t>https://tugraz.webex.com/meet/shafaq.siddiqi 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554" y="1537397"/>
            <a:ext cx="1727400" cy="5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Projects or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1-3 person teams</a:t>
            </a:r>
            <a:r>
              <a:rPr lang="en-US" b="0" dirty="0"/>
              <a:t> (w/ clearly separated responsibilities)</a:t>
            </a:r>
            <a:endParaRPr lang="en-US" sz="700" dirty="0"/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Non-trivial programming project in DIA context (</a:t>
            </a:r>
            <a:r>
              <a:rPr lang="en-US" b="1" dirty="0">
                <a:solidFill>
                  <a:schemeClr val="accent1"/>
                </a:solidFill>
              </a:rPr>
              <a:t>2 ECTS </a:t>
            </a:r>
            <a:r>
              <a:rPr lang="en-AT" b="1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/>
                </a:solidFill>
              </a:rPr>
              <a:t> 50 hours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Exercise:</a:t>
            </a:r>
            <a:r>
              <a:rPr lang="en-US" dirty="0"/>
              <a:t> Data engineering and ML pipeline</a:t>
            </a:r>
          </a:p>
          <a:p>
            <a:pPr lvl="2"/>
            <a:r>
              <a:rPr lang="en-US" dirty="0"/>
              <a:t>Data cleaning and integration of multi-modal data sources</a:t>
            </a:r>
          </a:p>
          <a:p>
            <a:pPr lvl="2"/>
            <a:r>
              <a:rPr lang="en-US" dirty="0"/>
              <a:t>ML model training and evaluation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Optional:</a:t>
            </a:r>
            <a:r>
              <a:rPr lang="en-US" dirty="0"/>
              <a:t> Open source contribution to </a:t>
            </a:r>
            <a:r>
              <a:rPr lang="en-US" b="1" dirty="0">
                <a:solidFill>
                  <a:srgbClr val="7889FB"/>
                </a:solidFill>
              </a:rPr>
              <a:t>Apache SystemDS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https://github.com/apache/systemds</a:t>
            </a:r>
            <a:r>
              <a:rPr lang="en-US" dirty="0"/>
              <a:t> (from HW to high-level scripting)</a:t>
            </a:r>
          </a:p>
          <a:p>
            <a:pPr lvl="1"/>
            <a:endParaRPr lang="en-US" sz="700" dirty="0"/>
          </a:p>
          <a:p>
            <a:r>
              <a:rPr lang="en-US" dirty="0"/>
              <a:t>Timeline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Oct </a:t>
            </a:r>
            <a:r>
              <a:rPr lang="en-US" b="1" dirty="0" smtClean="0">
                <a:solidFill>
                  <a:schemeClr val="accent1"/>
                </a:solidFill>
              </a:rPr>
              <a:t>20:</a:t>
            </a:r>
            <a:r>
              <a:rPr lang="en-US" dirty="0" smtClean="0"/>
              <a:t> </a:t>
            </a:r>
            <a:r>
              <a:rPr lang="en-US" dirty="0"/>
              <a:t>Exercise description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Jan </a:t>
            </a:r>
            <a:r>
              <a:rPr lang="en-US" b="1" dirty="0" smtClean="0">
                <a:solidFill>
                  <a:schemeClr val="accent1"/>
                </a:solidFill>
              </a:rPr>
              <a:t>12:</a:t>
            </a:r>
            <a:r>
              <a:rPr lang="en-US" dirty="0" smtClean="0"/>
              <a:t> </a:t>
            </a:r>
            <a:r>
              <a:rPr lang="en-US" dirty="0"/>
              <a:t>Final project/exercise </a:t>
            </a:r>
            <a:r>
              <a:rPr lang="en-US" dirty="0" smtClean="0"/>
              <a:t>deadline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Outline and Projects</a:t>
            </a:r>
          </a:p>
        </p:txBody>
      </p:sp>
    </p:spTree>
    <p:extLst>
      <p:ext uri="{BB962C8B-B14F-4D97-AF65-F5344CB8AC3E}">
        <p14:creationId xmlns:p14="http://schemas.microsoft.com/office/powerpoint/2010/main" val="127015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</a:t>
            </a:r>
            <a:r>
              <a:rPr lang="en-US" b="1" dirty="0">
                <a:solidFill>
                  <a:schemeClr val="accent1"/>
                </a:solidFill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#1</a:t>
            </a:r>
            <a:r>
              <a:rPr lang="en-US" dirty="0">
                <a:solidFill>
                  <a:schemeClr val="tx1"/>
                </a:solidFill>
              </a:rPr>
              <a:t> Major data integration architectures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#2</a:t>
            </a:r>
            <a:r>
              <a:rPr lang="en-US" dirty="0">
                <a:solidFill>
                  <a:schemeClr val="tx1"/>
                </a:solidFill>
              </a:rPr>
              <a:t> Key techniques for data integration and cleaning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#3</a:t>
            </a:r>
            <a:r>
              <a:rPr lang="en-US" dirty="0">
                <a:solidFill>
                  <a:schemeClr val="tx1"/>
                </a:solidFill>
              </a:rPr>
              <a:t> Methods for large-scale data storage and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Next Lectures</a:t>
            </a:r>
          </a:p>
          <a:p>
            <a:pPr lvl="1"/>
            <a:r>
              <a:rPr lang="en-US" dirty="0"/>
              <a:t>02 </a:t>
            </a:r>
            <a:r>
              <a:rPr lang="en-US" b="1" dirty="0">
                <a:solidFill>
                  <a:srgbClr val="7889FB"/>
                </a:solidFill>
              </a:rPr>
              <a:t>Data Warehousing, ETL, and SQL/OLAP</a:t>
            </a:r>
            <a:r>
              <a:rPr lang="en-US" dirty="0"/>
              <a:t> </a:t>
            </a:r>
            <a:r>
              <a:rPr lang="en-US" sz="1400" b="0" dirty="0"/>
              <a:t>[Oct </a:t>
            </a:r>
            <a:r>
              <a:rPr lang="en-US" sz="1400" b="0" dirty="0" smtClean="0"/>
              <a:t>13]</a:t>
            </a:r>
            <a:endParaRPr lang="en-US" sz="1400" b="0" dirty="0"/>
          </a:p>
          <a:p>
            <a:pPr lvl="1"/>
            <a:r>
              <a:rPr lang="en-US" dirty="0"/>
              <a:t>03 </a:t>
            </a:r>
            <a:r>
              <a:rPr lang="en-US" b="1" dirty="0">
                <a:solidFill>
                  <a:srgbClr val="7889FB"/>
                </a:solidFill>
              </a:rPr>
              <a:t>Message-oriented Middleware, EAI, and Replication</a:t>
            </a:r>
            <a:r>
              <a:rPr lang="en-US" dirty="0"/>
              <a:t> </a:t>
            </a:r>
            <a:r>
              <a:rPr lang="en-US" sz="1400" b="0" dirty="0"/>
              <a:t>[Oct </a:t>
            </a:r>
            <a:r>
              <a:rPr lang="en-US" sz="1400" b="0" dirty="0" smtClean="0"/>
              <a:t>20]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8217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  <a:p>
            <a:r>
              <a:rPr lang="en-US" dirty="0" smtClean="0"/>
              <a:t>Course </a:t>
            </a:r>
            <a:r>
              <a:rPr lang="en-US" dirty="0"/>
              <a:t>Motivation and </a:t>
            </a:r>
            <a:r>
              <a:rPr lang="en-US" dirty="0" smtClean="0"/>
              <a:t>Goals</a:t>
            </a:r>
          </a:p>
          <a:p>
            <a:r>
              <a:rPr lang="en-US" dirty="0" smtClean="0"/>
              <a:t>Course </a:t>
            </a:r>
            <a:r>
              <a:rPr lang="en-US" dirty="0"/>
              <a:t>Outline and Projects</a:t>
            </a:r>
          </a:p>
          <a:p>
            <a:pPr marL="0" indent="0">
              <a:buNone/>
            </a:pPr>
            <a:endParaRPr lang="en-US" dirty="0">
              <a:solidFill>
                <a:srgbClr val="788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9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09/2019 TU Graz</a:t>
            </a:r>
            <a:r>
              <a:rPr lang="en-US" b="0" dirty="0"/>
              <a:t>, Austria</a:t>
            </a:r>
          </a:p>
          <a:p>
            <a:pPr lvl="1"/>
            <a:r>
              <a:rPr lang="en-US" dirty="0"/>
              <a:t>Teaching Assistant, TU Graz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Institute of Interactive Systems and Data Science, CSBME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(ML systems internals, end-to-end data science lifecycle)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2017-2019 Sukkur IBA University</a:t>
            </a:r>
          </a:p>
          <a:p>
            <a:pPr lvl="1"/>
            <a:r>
              <a:rPr lang="en-US" dirty="0"/>
              <a:t>Lecturer (Computer Science)</a:t>
            </a:r>
          </a:p>
          <a:p>
            <a:pPr lvl="1"/>
            <a:r>
              <a:rPr lang="en-US" dirty="0"/>
              <a:t>Teaching and supervising FYPs in Bachelor programs</a:t>
            </a:r>
            <a:endParaRPr lang="en-US" b="1" dirty="0">
              <a:solidFill>
                <a:srgbClr val="7889FB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2020 PhD Student TU Graz</a:t>
            </a:r>
            <a:r>
              <a:rPr lang="en-US" b="0" dirty="0"/>
              <a:t>, Austria</a:t>
            </a:r>
          </a:p>
          <a:p>
            <a:pPr lvl="1"/>
            <a:r>
              <a:rPr lang="en-US" dirty="0"/>
              <a:t>Data preprocessing for Heterogeneous Large Scale Data </a:t>
            </a:r>
          </a:p>
          <a:p>
            <a:pPr lvl="1"/>
            <a:r>
              <a:rPr lang="en-US" dirty="0"/>
              <a:t>Generation and Optimization of Data Cleaning Pipelines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Management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052D9-4CA7-4B42-8657-A3E51790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60" y="1301715"/>
            <a:ext cx="1828800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74175" y="5436524"/>
            <a:ext cx="202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Management group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23520" y="2605682"/>
            <a:ext cx="6911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https://github.com/apache/systemds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26" name="Picture 2" descr="Sukkur IBA University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00" y="3172083"/>
            <a:ext cx="1123660" cy="112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8052D9-4CA7-4B42-8657-A3E51790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66" y="4610648"/>
            <a:ext cx="1828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3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29978"/>
            <a:ext cx="9144000" cy="6280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Course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  <a:p>
            <a:pPr lvl="1"/>
            <a:r>
              <a:rPr lang="en-US" dirty="0"/>
              <a:t>Lecturer: M.Sc. Shafaq Siddiqi, ISDS</a:t>
            </a:r>
          </a:p>
          <a:p>
            <a:pPr lvl="1"/>
            <a:endParaRPr lang="en-US" sz="400" dirty="0"/>
          </a:p>
          <a:p>
            <a:r>
              <a:rPr lang="en-US" dirty="0"/>
              <a:t>Language</a:t>
            </a:r>
          </a:p>
          <a:p>
            <a:pPr lvl="1"/>
            <a:r>
              <a:rPr lang="en-US" dirty="0"/>
              <a:t>Lectures and slides: </a:t>
            </a:r>
            <a:r>
              <a:rPr lang="en-US" b="1" dirty="0">
                <a:solidFill>
                  <a:srgbClr val="7889FB"/>
                </a:solidFill>
              </a:rPr>
              <a:t>English</a:t>
            </a:r>
          </a:p>
          <a:p>
            <a:pPr lvl="1"/>
            <a:r>
              <a:rPr lang="en-US" dirty="0"/>
              <a:t>Communication and examination: </a:t>
            </a:r>
            <a:r>
              <a:rPr lang="en-US" b="1" dirty="0">
                <a:solidFill>
                  <a:srgbClr val="7889FB"/>
                </a:solidFill>
              </a:rPr>
              <a:t>English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endParaRPr lang="en-US" sz="400" dirty="0">
              <a:solidFill>
                <a:schemeClr val="accent1"/>
              </a:solidFill>
            </a:endParaRPr>
          </a:p>
          <a:p>
            <a:r>
              <a:rPr lang="en-US" dirty="0"/>
              <a:t>Course Format</a:t>
            </a:r>
          </a:p>
          <a:p>
            <a:pPr lvl="1"/>
            <a:r>
              <a:rPr lang="en-US" dirty="0"/>
              <a:t>VU 2/1, </a:t>
            </a:r>
            <a:r>
              <a:rPr lang="en-US" b="1" dirty="0">
                <a:solidFill>
                  <a:schemeClr val="accent1"/>
                </a:solidFill>
              </a:rPr>
              <a:t>5 ECTS</a:t>
            </a:r>
            <a:r>
              <a:rPr lang="en-US" dirty="0"/>
              <a:t> (2x 1.5 ECTS + 1x 2 ECTS), bachelor/master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Weekly lectures</a:t>
            </a:r>
            <a:r>
              <a:rPr lang="en-US" dirty="0"/>
              <a:t> (</a:t>
            </a:r>
            <a:r>
              <a:rPr lang="en-US" b="1" dirty="0">
                <a:solidFill>
                  <a:schemeClr val="accent1"/>
                </a:solidFill>
              </a:rPr>
              <a:t>Fri 3pm</a:t>
            </a:r>
            <a:r>
              <a:rPr lang="en-US" dirty="0"/>
              <a:t>, including </a:t>
            </a:r>
            <a:r>
              <a:rPr lang="en-US" b="1" dirty="0">
                <a:solidFill>
                  <a:schemeClr val="accent1"/>
                </a:solidFill>
              </a:rPr>
              <a:t>Q&amp;A</a:t>
            </a:r>
            <a:r>
              <a:rPr lang="en-US" dirty="0"/>
              <a:t>), </a:t>
            </a:r>
            <a:r>
              <a:rPr lang="en-US" b="1" dirty="0">
                <a:solidFill>
                  <a:srgbClr val="7889FB"/>
                </a:solidFill>
              </a:rPr>
              <a:t>attendance optional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Mandatory exercises or programming project </a:t>
            </a:r>
            <a:r>
              <a:rPr lang="en-US" dirty="0">
                <a:solidFill>
                  <a:schemeClr val="tx1"/>
                </a:solidFill>
              </a:rPr>
              <a:t>(2 ECTS)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Recommended papers </a:t>
            </a:r>
            <a:r>
              <a:rPr lang="en-US" dirty="0"/>
              <a:t>for additional reading on your own</a:t>
            </a:r>
          </a:p>
          <a:p>
            <a:pPr lvl="1"/>
            <a:endParaRPr lang="en-US" sz="400" dirty="0"/>
          </a:p>
          <a:p>
            <a:r>
              <a:rPr lang="en-US" dirty="0"/>
              <a:t>Prerequisites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Preferred:</a:t>
            </a:r>
            <a:r>
              <a:rPr lang="en-US" dirty="0"/>
              <a:t> course Data Management / Databases is very good start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Sufficient: </a:t>
            </a:r>
            <a:r>
              <a:rPr lang="en-US" dirty="0"/>
              <a:t>basic understanding of SQL / RA (or willingness to fill gaps)</a:t>
            </a:r>
          </a:p>
          <a:p>
            <a:pPr lvl="1"/>
            <a:r>
              <a:rPr lang="en-US" dirty="0"/>
              <a:t>Basic programming skills (Python, R, Java, C++)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784" y="1225192"/>
            <a:ext cx="8196170" cy="4941101"/>
          </a:xfrm>
        </p:spPr>
        <p:txBody>
          <a:bodyPr/>
          <a:lstStyle/>
          <a:p>
            <a:r>
              <a:rPr lang="en-US" dirty="0"/>
              <a:t>Website</a:t>
            </a:r>
          </a:p>
          <a:p>
            <a:pPr lvl="1"/>
            <a:r>
              <a:rPr lang="en-US" dirty="0">
                <a:hlinkClick r:id="rId3"/>
              </a:rPr>
              <a:t>https://shafaq-siddiqi.github.io./</a:t>
            </a:r>
            <a:r>
              <a:rPr lang="en-US" dirty="0" smtClean="0">
                <a:hlinkClick r:id="rId3"/>
              </a:rPr>
              <a:t>dia2023.html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All course material (lecture slides) and dates</a:t>
            </a:r>
          </a:p>
          <a:p>
            <a:pPr lvl="1"/>
            <a:endParaRPr lang="en-US" sz="700" dirty="0"/>
          </a:p>
          <a:p>
            <a:r>
              <a:rPr lang="en-US" dirty="0"/>
              <a:t>Video Recording Lectures (</a:t>
            </a:r>
            <a:r>
              <a:rPr lang="en-US" dirty="0" err="1">
                <a:solidFill>
                  <a:schemeClr val="accent1"/>
                </a:solidFill>
              </a:rPr>
              <a:t>TUbe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sz="700" dirty="0"/>
          </a:p>
          <a:p>
            <a:r>
              <a:rPr lang="en-US" dirty="0"/>
              <a:t>Communication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Informal language </a:t>
            </a:r>
            <a:r>
              <a:rPr lang="en-US" dirty="0"/>
              <a:t>(first name is fine)</a:t>
            </a:r>
          </a:p>
          <a:p>
            <a:pPr lvl="1"/>
            <a:r>
              <a:rPr lang="en-US" dirty="0"/>
              <a:t>Please, </a:t>
            </a:r>
            <a:r>
              <a:rPr lang="en-US" b="1" dirty="0">
                <a:solidFill>
                  <a:srgbClr val="7889FB"/>
                </a:solidFill>
              </a:rPr>
              <a:t>immediate feedback </a:t>
            </a:r>
            <a:r>
              <a:rPr lang="en-US" dirty="0"/>
              <a:t>(unclear content, missing background)</a:t>
            </a:r>
          </a:p>
          <a:p>
            <a:pPr lvl="1"/>
            <a:r>
              <a:rPr lang="en-US" dirty="0"/>
              <a:t>Newsgroup: N/A – email is fine, </a:t>
            </a:r>
            <a:r>
              <a:rPr lang="en-US" dirty="0" err="1"/>
              <a:t>TeachCenter</a:t>
            </a:r>
            <a:r>
              <a:rPr lang="en-US" dirty="0"/>
              <a:t> forum for discussions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Office hours: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/>
              <a:t>appointment or after lecture</a:t>
            </a:r>
          </a:p>
          <a:p>
            <a:pPr lvl="1"/>
            <a:endParaRPr lang="en-US" sz="700" dirty="0"/>
          </a:p>
          <a:p>
            <a:r>
              <a:rPr lang="en-US" dirty="0"/>
              <a:t>Exam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Completed exercises or project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Final written exam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(oral exam if &lt;25 students take the </a:t>
            </a:r>
            <a:r>
              <a:rPr lang="en-US" dirty="0" smtClean="0">
                <a:solidFill>
                  <a:schemeClr val="tx1"/>
                </a:solidFill>
              </a:rPr>
              <a:t>exam and for Erasmus students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Grading</a:t>
            </a:r>
            <a:r>
              <a:rPr lang="en-US" dirty="0">
                <a:solidFill>
                  <a:schemeClr val="tx1"/>
                </a:solidFill>
              </a:rPr>
              <a:t> (30% project/exercises completion, 70% exam)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Organization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508" y="2441750"/>
            <a:ext cx="1727400" cy="5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8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Applicability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Bachelor</a:t>
            </a:r>
            <a:r>
              <a:rPr lang="en-US" dirty="0"/>
              <a:t> programs computer science (CS), as well as </a:t>
            </a:r>
            <a:br>
              <a:rPr lang="en-US" dirty="0"/>
            </a:br>
            <a:r>
              <a:rPr lang="en-US" dirty="0"/>
              <a:t>software engineering and management (SEM)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Master</a:t>
            </a:r>
            <a:r>
              <a:rPr lang="en-US" dirty="0"/>
              <a:t> programs computer science (CS), as well as </a:t>
            </a:r>
            <a:br>
              <a:rPr lang="en-US" dirty="0"/>
            </a:br>
            <a:r>
              <a:rPr lang="en-US" dirty="0"/>
              <a:t>software engineering and management (SEM) </a:t>
            </a:r>
          </a:p>
          <a:p>
            <a:pPr lvl="2"/>
            <a:r>
              <a:rPr lang="en-US" dirty="0"/>
              <a:t>Catalog Data Science: </a:t>
            </a:r>
            <a:r>
              <a:rPr lang="en-US" b="1" dirty="0">
                <a:solidFill>
                  <a:schemeClr val="accent1"/>
                </a:solidFill>
              </a:rPr>
              <a:t>compulsory</a:t>
            </a:r>
            <a:r>
              <a:rPr lang="en-US" dirty="0"/>
              <a:t> course in major/minor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Free subject course</a:t>
            </a:r>
            <a:r>
              <a:rPr lang="en-US" dirty="0"/>
              <a:t> in any other study program or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5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Motivation and Goals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59434"/>
      </p:ext>
    </p:extLst>
  </p:cSld>
  <p:clrMapOvr>
    <a:masterClrMapping/>
  </p:clrMapOvr>
</p:sld>
</file>

<file path=ppt/theme/theme1.xml><?xml version="1.0" encoding="utf-8"?>
<a:theme xmlns:a="http://schemas.openxmlformats.org/drawingml/2006/main" name="TU Graz Standard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ctr">
          <a:defRPr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U-Graz-Powerpoint-Standard-Juli2018-v4.potx" id="{4AC053B4-8322-43F5-A727-5B659888AAC6}" vid="{588F3A19-2155-4FC5-B6D9-DEED5DC3003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TU-Graz-Powerpoint-Standard-Juli2018-v4</Template>
  <TotalTime>6264</TotalTime>
  <Words>938</Words>
  <Application>Microsoft Office PowerPoint</Application>
  <PresentationFormat>On-screen Show (4:3)</PresentationFormat>
  <Paragraphs>242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Wingdings</vt:lpstr>
      <vt:lpstr>TU Graz Standard</vt:lpstr>
      <vt:lpstr>Data Integration and Large Scale Analysis 01 Introduction and Overview</vt:lpstr>
      <vt:lpstr>Announcements/Org</vt:lpstr>
      <vt:lpstr>Agenda</vt:lpstr>
      <vt:lpstr>About Me</vt:lpstr>
      <vt:lpstr>Course Organization</vt:lpstr>
      <vt:lpstr>Basic Course Organization</vt:lpstr>
      <vt:lpstr>Course Logistics</vt:lpstr>
      <vt:lpstr>Course Logistics, cont.</vt:lpstr>
      <vt:lpstr>Course Motivation and Goals</vt:lpstr>
      <vt:lpstr>Data Sources and Heterogeneity</vt:lpstr>
      <vt:lpstr>The Data Science Lifecycle</vt:lpstr>
      <vt:lpstr>The Data Science Lifecycle, cont.</vt:lpstr>
      <vt:lpstr>The Data Science Lifecycle, cont.</vt:lpstr>
      <vt:lpstr>The 80% Argument</vt:lpstr>
      <vt:lpstr>Complementary Architectures </vt:lpstr>
      <vt:lpstr>Course Goals</vt:lpstr>
      <vt:lpstr>Course Outline and Projects</vt:lpstr>
      <vt:lpstr>Part A: Data Integration and Preparation</vt:lpstr>
      <vt:lpstr>Part B: Large-Scale Data Management &amp; Analysis</vt:lpstr>
      <vt:lpstr>Overview Projects or Exercises</vt:lpstr>
      <vt:lpstr>Summary and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- Introduction and Overview</dc:title>
  <dc:subject/>
  <dc:creator>ssiddiqi</dc:creator>
  <cp:keywords/>
  <dc:description/>
  <cp:lastModifiedBy>Shafaq Siddiqui</cp:lastModifiedBy>
  <cp:revision>484</cp:revision>
  <cp:lastPrinted>2019-03-11T22:00:16Z</cp:lastPrinted>
  <dcterms:created xsi:type="dcterms:W3CDTF">2018-07-12T06:39:10Z</dcterms:created>
  <dcterms:modified xsi:type="dcterms:W3CDTF">2023-10-06T09:53:28Z</dcterms:modified>
  <cp:category/>
</cp:coreProperties>
</file>