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8" r:id="rId6"/>
    <p:sldId id="272" r:id="rId7"/>
    <p:sldId id="285" r:id="rId8"/>
    <p:sldId id="277" r:id="rId9"/>
    <p:sldId id="275" r:id="rId10"/>
    <p:sldId id="280" r:id="rId11"/>
    <p:sldId id="274" r:id="rId12"/>
    <p:sldId id="283" r:id="rId13"/>
    <p:sldId id="282" r:id="rId14"/>
    <p:sldId id="281" r:id="rId15"/>
    <p:sldId id="279" r:id="rId16"/>
    <p:sldId id="284" r:id="rId17"/>
    <p:sldId id="286" r:id="rId18"/>
    <p:sldId id="259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412"/>
    <a:srgbClr val="394404"/>
    <a:srgbClr val="5F6F0F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14" autoAdjust="0"/>
    <p:restoredTop sz="94660"/>
  </p:normalViewPr>
  <p:slideViewPr>
    <p:cSldViewPr>
      <p:cViewPr varScale="1">
        <p:scale>
          <a:sx n="72" d="100"/>
          <a:sy n="72" d="100"/>
        </p:scale>
        <p:origin x="606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DFBB3-CF48-49EF-852D-82F5403BC04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48E528-7A3A-4042-BC90-58D3BE1F3C05}">
      <dgm:prSet/>
      <dgm:spPr/>
      <dgm:t>
        <a:bodyPr/>
        <a:lstStyle/>
        <a:p>
          <a:pPr rtl="0"/>
          <a:r>
            <a:rPr lang="en-US" dirty="0"/>
            <a:t>Search</a:t>
          </a:r>
        </a:p>
      </dgm:t>
    </dgm:pt>
    <dgm:pt modelId="{2A7DDDDF-65CF-48DE-A299-1648114FD2F9}" type="parTrans" cxnId="{85856070-372A-43AB-940A-536BC7DAC58B}">
      <dgm:prSet/>
      <dgm:spPr/>
      <dgm:t>
        <a:bodyPr/>
        <a:lstStyle/>
        <a:p>
          <a:endParaRPr lang="en-US"/>
        </a:p>
      </dgm:t>
    </dgm:pt>
    <dgm:pt modelId="{DB79142E-FB67-403B-9365-F02831EB6E5D}" type="sibTrans" cxnId="{85856070-372A-43AB-940A-536BC7DAC58B}">
      <dgm:prSet/>
      <dgm:spPr/>
      <dgm:t>
        <a:bodyPr/>
        <a:lstStyle/>
        <a:p>
          <a:endParaRPr lang="en-US"/>
        </a:p>
      </dgm:t>
    </dgm:pt>
    <dgm:pt modelId="{25CBA7FD-B281-4933-8FB9-FA838BAC6044}">
      <dgm:prSet/>
      <dgm:spPr/>
      <dgm:t>
        <a:bodyPr/>
        <a:lstStyle/>
        <a:p>
          <a:pPr rtl="0"/>
          <a:r>
            <a:rPr lang="en-US"/>
            <a:t>Analyze</a:t>
          </a:r>
          <a:endParaRPr lang="en-US" dirty="0"/>
        </a:p>
      </dgm:t>
    </dgm:pt>
    <dgm:pt modelId="{AE6CE00E-7755-4583-B8C1-6FD4E2CA47E0}" type="parTrans" cxnId="{5FEAF977-B244-49FD-A22C-63B8E8AF7C24}">
      <dgm:prSet/>
      <dgm:spPr/>
      <dgm:t>
        <a:bodyPr/>
        <a:lstStyle/>
        <a:p>
          <a:endParaRPr lang="en-US"/>
        </a:p>
      </dgm:t>
    </dgm:pt>
    <dgm:pt modelId="{ED1BA68E-E586-4342-B3AF-672ADE2C1095}" type="sibTrans" cxnId="{5FEAF977-B244-49FD-A22C-63B8E8AF7C24}">
      <dgm:prSet/>
      <dgm:spPr/>
      <dgm:t>
        <a:bodyPr/>
        <a:lstStyle/>
        <a:p>
          <a:endParaRPr lang="en-US"/>
        </a:p>
      </dgm:t>
    </dgm:pt>
    <dgm:pt modelId="{09434DD0-BC0A-44BB-A090-A5996B5B9F2C}">
      <dgm:prSet/>
      <dgm:spPr/>
      <dgm:t>
        <a:bodyPr/>
        <a:lstStyle/>
        <a:p>
          <a:pPr rtl="0"/>
          <a:r>
            <a:rPr lang="en-US" dirty="0"/>
            <a:t>Correct</a:t>
          </a:r>
        </a:p>
      </dgm:t>
    </dgm:pt>
    <dgm:pt modelId="{7390E382-1637-4474-AF00-1D85D20EC98E}" type="parTrans" cxnId="{E8743972-1A1C-44C7-B4A3-4881BBCB9BA4}">
      <dgm:prSet/>
      <dgm:spPr/>
      <dgm:t>
        <a:bodyPr/>
        <a:lstStyle/>
        <a:p>
          <a:endParaRPr lang="en-US"/>
        </a:p>
      </dgm:t>
    </dgm:pt>
    <dgm:pt modelId="{B7CCB0AC-803B-405E-A7A3-A4715D2A753A}" type="sibTrans" cxnId="{E8743972-1A1C-44C7-B4A3-4881BBCB9BA4}">
      <dgm:prSet/>
      <dgm:spPr/>
      <dgm:t>
        <a:bodyPr/>
        <a:lstStyle/>
        <a:p>
          <a:endParaRPr lang="en-US"/>
        </a:p>
      </dgm:t>
    </dgm:pt>
    <dgm:pt modelId="{9B41AC00-049E-4A97-AE75-1F323DFE827A}" type="pres">
      <dgm:prSet presAssocID="{EF4DFBB3-CF48-49EF-852D-82F5403BC04D}" presName="linearFlow" presStyleCnt="0">
        <dgm:presLayoutVars>
          <dgm:dir/>
          <dgm:resizeHandles val="exact"/>
        </dgm:presLayoutVars>
      </dgm:prSet>
      <dgm:spPr/>
    </dgm:pt>
    <dgm:pt modelId="{5C9E3070-47D6-4E30-AFF3-1BF93EF460E3}" type="pres">
      <dgm:prSet presAssocID="{1748E528-7A3A-4042-BC90-58D3BE1F3C05}" presName="composite" presStyleCnt="0"/>
      <dgm:spPr/>
    </dgm:pt>
    <dgm:pt modelId="{633ED5D2-C424-47AB-B2FA-1A4348B26290}" type="pres">
      <dgm:prSet presAssocID="{1748E528-7A3A-4042-BC90-58D3BE1F3C05}" presName="imgShp" presStyleLbl="fgImgPlace1" presStyleIdx="0" presStyleCnt="3" custLinFactNeighborX="-10570" custLinFactNeighborY="409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2000" r="-92000"/>
          </a:stretch>
        </a:blipFill>
      </dgm:spPr>
    </dgm:pt>
    <dgm:pt modelId="{1F205E7E-84CA-4C6D-A2DD-210FD550649E}" type="pres">
      <dgm:prSet presAssocID="{1748E528-7A3A-4042-BC90-58D3BE1F3C05}" presName="txShp" presStyleLbl="node1" presStyleIdx="0" presStyleCnt="3">
        <dgm:presLayoutVars>
          <dgm:bulletEnabled val="1"/>
        </dgm:presLayoutVars>
      </dgm:prSet>
      <dgm:spPr/>
    </dgm:pt>
    <dgm:pt modelId="{2375856E-DFC8-44AD-B680-AFC1B9D946E8}" type="pres">
      <dgm:prSet presAssocID="{DB79142E-FB67-403B-9365-F02831EB6E5D}" presName="spacing" presStyleCnt="0"/>
      <dgm:spPr/>
    </dgm:pt>
    <dgm:pt modelId="{339B6C16-FDCF-4B32-A3E7-970EA7B97CE5}" type="pres">
      <dgm:prSet presAssocID="{09434DD0-BC0A-44BB-A090-A5996B5B9F2C}" presName="composite" presStyleCnt="0"/>
      <dgm:spPr/>
    </dgm:pt>
    <dgm:pt modelId="{7E03A8FB-C1AA-400F-A179-CC1140250527}" type="pres">
      <dgm:prSet presAssocID="{09434DD0-BC0A-44BB-A090-A5996B5B9F2C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4C6DB448-E999-4063-916E-8FC584C3FAA9}" type="pres">
      <dgm:prSet presAssocID="{09434DD0-BC0A-44BB-A090-A5996B5B9F2C}" presName="txShp" presStyleLbl="node1" presStyleIdx="1" presStyleCnt="3">
        <dgm:presLayoutVars>
          <dgm:bulletEnabled val="1"/>
        </dgm:presLayoutVars>
      </dgm:prSet>
      <dgm:spPr/>
    </dgm:pt>
    <dgm:pt modelId="{618067CF-2937-47CA-97CC-3CA55B819D4C}" type="pres">
      <dgm:prSet presAssocID="{B7CCB0AC-803B-405E-A7A3-A4715D2A753A}" presName="spacing" presStyleCnt="0"/>
      <dgm:spPr/>
    </dgm:pt>
    <dgm:pt modelId="{F4DD458F-1891-4D15-AE8C-D91527334FC2}" type="pres">
      <dgm:prSet presAssocID="{25CBA7FD-B281-4933-8FB9-FA838BAC6044}" presName="composite" presStyleCnt="0"/>
      <dgm:spPr/>
    </dgm:pt>
    <dgm:pt modelId="{0183B1CC-C9AF-415E-B0C8-318AE9672D5F}" type="pres">
      <dgm:prSet presAssocID="{25CBA7FD-B281-4933-8FB9-FA838BAC6044}" presName="imgShp" presStyleLbl="fgImgPlace1" presStyleIdx="2" presStyleCnt="3" custLinFactNeighborX="7858" custLinFactNeighborY="237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B61DCA2E-80B0-4B51-A92E-D24AA89EFA6B}" type="pres">
      <dgm:prSet presAssocID="{25CBA7FD-B281-4933-8FB9-FA838BAC6044}" presName="txShp" presStyleLbl="node1" presStyleIdx="2" presStyleCnt="3">
        <dgm:presLayoutVars>
          <dgm:bulletEnabled val="1"/>
        </dgm:presLayoutVars>
      </dgm:prSet>
      <dgm:spPr/>
    </dgm:pt>
  </dgm:ptLst>
  <dgm:cxnLst>
    <dgm:cxn modelId="{82697D11-2662-4CEB-AB3C-C06C292F19EE}" type="presOf" srcId="{09434DD0-BC0A-44BB-A090-A5996B5B9F2C}" destId="{4C6DB448-E999-4063-916E-8FC584C3FAA9}" srcOrd="0" destOrd="0" presId="urn:microsoft.com/office/officeart/2005/8/layout/vList3"/>
    <dgm:cxn modelId="{85856070-372A-43AB-940A-536BC7DAC58B}" srcId="{EF4DFBB3-CF48-49EF-852D-82F5403BC04D}" destId="{1748E528-7A3A-4042-BC90-58D3BE1F3C05}" srcOrd="0" destOrd="0" parTransId="{2A7DDDDF-65CF-48DE-A299-1648114FD2F9}" sibTransId="{DB79142E-FB67-403B-9365-F02831EB6E5D}"/>
    <dgm:cxn modelId="{E8743972-1A1C-44C7-B4A3-4881BBCB9BA4}" srcId="{EF4DFBB3-CF48-49EF-852D-82F5403BC04D}" destId="{09434DD0-BC0A-44BB-A090-A5996B5B9F2C}" srcOrd="1" destOrd="0" parTransId="{7390E382-1637-4474-AF00-1D85D20EC98E}" sibTransId="{B7CCB0AC-803B-405E-A7A3-A4715D2A753A}"/>
    <dgm:cxn modelId="{5FEAF977-B244-49FD-A22C-63B8E8AF7C24}" srcId="{EF4DFBB3-CF48-49EF-852D-82F5403BC04D}" destId="{25CBA7FD-B281-4933-8FB9-FA838BAC6044}" srcOrd="2" destOrd="0" parTransId="{AE6CE00E-7755-4583-B8C1-6FD4E2CA47E0}" sibTransId="{ED1BA68E-E586-4342-B3AF-672ADE2C1095}"/>
    <dgm:cxn modelId="{D39A6ADD-2581-4FEC-9F5E-207E8E08C32A}" type="presOf" srcId="{1748E528-7A3A-4042-BC90-58D3BE1F3C05}" destId="{1F205E7E-84CA-4C6D-A2DD-210FD550649E}" srcOrd="0" destOrd="0" presId="urn:microsoft.com/office/officeart/2005/8/layout/vList3"/>
    <dgm:cxn modelId="{EE272FDF-D318-4EA1-9AC1-6FB678511D6B}" type="presOf" srcId="{EF4DFBB3-CF48-49EF-852D-82F5403BC04D}" destId="{9B41AC00-049E-4A97-AE75-1F323DFE827A}" srcOrd="0" destOrd="0" presId="urn:microsoft.com/office/officeart/2005/8/layout/vList3"/>
    <dgm:cxn modelId="{B6B7FAF9-737F-4626-A198-ABF71FBF9A74}" type="presOf" srcId="{25CBA7FD-B281-4933-8FB9-FA838BAC6044}" destId="{B61DCA2E-80B0-4B51-A92E-D24AA89EFA6B}" srcOrd="0" destOrd="0" presId="urn:microsoft.com/office/officeart/2005/8/layout/vList3"/>
    <dgm:cxn modelId="{5AC5F025-4442-4064-AC53-E2C70FF7544C}" type="presParOf" srcId="{9B41AC00-049E-4A97-AE75-1F323DFE827A}" destId="{5C9E3070-47D6-4E30-AFF3-1BF93EF460E3}" srcOrd="0" destOrd="0" presId="urn:microsoft.com/office/officeart/2005/8/layout/vList3"/>
    <dgm:cxn modelId="{52C1A9F5-981F-405C-8F94-9D5FD2C2C515}" type="presParOf" srcId="{5C9E3070-47D6-4E30-AFF3-1BF93EF460E3}" destId="{633ED5D2-C424-47AB-B2FA-1A4348B26290}" srcOrd="0" destOrd="0" presId="urn:microsoft.com/office/officeart/2005/8/layout/vList3"/>
    <dgm:cxn modelId="{0D852B00-264D-4A0A-A81B-68AD9AE51416}" type="presParOf" srcId="{5C9E3070-47D6-4E30-AFF3-1BF93EF460E3}" destId="{1F205E7E-84CA-4C6D-A2DD-210FD550649E}" srcOrd="1" destOrd="0" presId="urn:microsoft.com/office/officeart/2005/8/layout/vList3"/>
    <dgm:cxn modelId="{EDBB5458-BDA2-43D7-950F-4282D4003905}" type="presParOf" srcId="{9B41AC00-049E-4A97-AE75-1F323DFE827A}" destId="{2375856E-DFC8-44AD-B680-AFC1B9D946E8}" srcOrd="1" destOrd="0" presId="urn:microsoft.com/office/officeart/2005/8/layout/vList3"/>
    <dgm:cxn modelId="{5442D366-54BF-4B7F-8292-06EF5B7EBA12}" type="presParOf" srcId="{9B41AC00-049E-4A97-AE75-1F323DFE827A}" destId="{339B6C16-FDCF-4B32-A3E7-970EA7B97CE5}" srcOrd="2" destOrd="0" presId="urn:microsoft.com/office/officeart/2005/8/layout/vList3"/>
    <dgm:cxn modelId="{E3790243-92B7-4660-A1A4-D6369D13466F}" type="presParOf" srcId="{339B6C16-FDCF-4B32-A3E7-970EA7B97CE5}" destId="{7E03A8FB-C1AA-400F-A179-CC1140250527}" srcOrd="0" destOrd="0" presId="urn:microsoft.com/office/officeart/2005/8/layout/vList3"/>
    <dgm:cxn modelId="{4B5C93AA-07F7-4E6A-8154-17B327FEA69C}" type="presParOf" srcId="{339B6C16-FDCF-4B32-A3E7-970EA7B97CE5}" destId="{4C6DB448-E999-4063-916E-8FC584C3FAA9}" srcOrd="1" destOrd="0" presId="urn:microsoft.com/office/officeart/2005/8/layout/vList3"/>
    <dgm:cxn modelId="{442E60E1-8F61-4AC6-89A4-A1ED278C8721}" type="presParOf" srcId="{9B41AC00-049E-4A97-AE75-1F323DFE827A}" destId="{618067CF-2937-47CA-97CC-3CA55B819D4C}" srcOrd="3" destOrd="0" presId="urn:microsoft.com/office/officeart/2005/8/layout/vList3"/>
    <dgm:cxn modelId="{51991127-6C7C-45A6-910F-4D9028DDAA61}" type="presParOf" srcId="{9B41AC00-049E-4A97-AE75-1F323DFE827A}" destId="{F4DD458F-1891-4D15-AE8C-D91527334FC2}" srcOrd="4" destOrd="0" presId="urn:microsoft.com/office/officeart/2005/8/layout/vList3"/>
    <dgm:cxn modelId="{0A2984CB-7B6D-44D3-9250-81296681A795}" type="presParOf" srcId="{F4DD458F-1891-4D15-AE8C-D91527334FC2}" destId="{0183B1CC-C9AF-415E-B0C8-318AE9672D5F}" srcOrd="0" destOrd="0" presId="urn:microsoft.com/office/officeart/2005/8/layout/vList3"/>
    <dgm:cxn modelId="{9E444E7C-E50E-41F5-A20F-B9C928DE85FD}" type="presParOf" srcId="{F4DD458F-1891-4D15-AE8C-D91527334FC2}" destId="{B61DCA2E-80B0-4B51-A92E-D24AA89EFA6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869D70-0B76-480C-B6CB-C8EFAF52F8D1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F7DC58-5664-4FA5-A73E-80FEAA0D1018}">
      <dgm:prSet phldrT="[Text]"/>
      <dgm:spPr/>
      <dgm:t>
        <a:bodyPr/>
        <a:lstStyle/>
        <a:p>
          <a:r>
            <a:rPr lang="en-US" dirty="0"/>
            <a:t>FM Index </a:t>
          </a:r>
        </a:p>
      </dgm:t>
    </dgm:pt>
    <dgm:pt modelId="{62EDDFC0-6C33-48A0-826D-92C2B2359536}" type="parTrans" cxnId="{57B948E6-949F-4FDC-B7AF-B4723578B5F7}">
      <dgm:prSet/>
      <dgm:spPr/>
      <dgm:t>
        <a:bodyPr/>
        <a:lstStyle/>
        <a:p>
          <a:endParaRPr lang="en-US"/>
        </a:p>
      </dgm:t>
    </dgm:pt>
    <dgm:pt modelId="{B26A7F02-019C-4605-91A2-59045CFF6A78}" type="sibTrans" cxnId="{57B948E6-949F-4FDC-B7AF-B4723578B5F7}">
      <dgm:prSet/>
      <dgm:spPr/>
      <dgm:t>
        <a:bodyPr/>
        <a:lstStyle/>
        <a:p>
          <a:endParaRPr lang="en-US"/>
        </a:p>
      </dgm:t>
    </dgm:pt>
    <dgm:pt modelId="{49512F9E-2E56-4776-B399-5EFDF652509A}">
      <dgm:prSet phldrT="[Text]"/>
      <dgm:spPr/>
      <dgm:t>
        <a:bodyPr/>
        <a:lstStyle/>
        <a:p>
          <a:r>
            <a:rPr lang="en-US" dirty="0"/>
            <a:t>Linear Search</a:t>
          </a:r>
        </a:p>
      </dgm:t>
    </dgm:pt>
    <dgm:pt modelId="{CBD8CEB4-BF65-4AF5-8014-FCD426049E89}" type="parTrans" cxnId="{FC371BA9-6388-4CA1-9431-548B6CD0A037}">
      <dgm:prSet/>
      <dgm:spPr/>
      <dgm:t>
        <a:bodyPr/>
        <a:lstStyle/>
        <a:p>
          <a:endParaRPr lang="en-US"/>
        </a:p>
      </dgm:t>
    </dgm:pt>
    <dgm:pt modelId="{25F2CC4C-E99E-4E27-A790-F523BB0A176F}" type="sibTrans" cxnId="{FC371BA9-6388-4CA1-9431-548B6CD0A037}">
      <dgm:prSet/>
      <dgm:spPr/>
      <dgm:t>
        <a:bodyPr/>
        <a:lstStyle/>
        <a:p>
          <a:endParaRPr lang="en-US"/>
        </a:p>
      </dgm:t>
    </dgm:pt>
    <dgm:pt modelId="{49A53F83-87CD-42E1-8BF7-1CCC4DB9350E}">
      <dgm:prSet phldrT="[Text]"/>
      <dgm:spPr/>
      <dgm:t>
        <a:bodyPr/>
        <a:lstStyle/>
        <a:p>
          <a:r>
            <a:rPr lang="en-US" dirty="0"/>
            <a:t>Suffix Tree </a:t>
          </a:r>
        </a:p>
      </dgm:t>
    </dgm:pt>
    <dgm:pt modelId="{3F6DAC99-478B-44A9-8A87-C3DCA862A67D}" type="parTrans" cxnId="{3E2E6545-C9A0-4D93-A4F6-5EEC906A748E}">
      <dgm:prSet/>
      <dgm:spPr/>
      <dgm:t>
        <a:bodyPr/>
        <a:lstStyle/>
        <a:p>
          <a:endParaRPr lang="en-US"/>
        </a:p>
      </dgm:t>
    </dgm:pt>
    <dgm:pt modelId="{E6859B25-CD17-4F11-986A-1AAC74C4BA4E}" type="sibTrans" cxnId="{3E2E6545-C9A0-4D93-A4F6-5EEC906A748E}">
      <dgm:prSet/>
      <dgm:spPr/>
      <dgm:t>
        <a:bodyPr/>
        <a:lstStyle/>
        <a:p>
          <a:endParaRPr lang="en-US"/>
        </a:p>
      </dgm:t>
    </dgm:pt>
    <dgm:pt modelId="{1F9361A1-D632-4FBE-8E32-1091847E5AFF}">
      <dgm:prSet phldrT="[Text]"/>
      <dgm:spPr/>
      <dgm:t>
        <a:bodyPr/>
        <a:lstStyle/>
        <a:p>
          <a:r>
            <a:rPr lang="en-US" dirty="0"/>
            <a:t>Rabin Karp </a:t>
          </a:r>
        </a:p>
      </dgm:t>
    </dgm:pt>
    <dgm:pt modelId="{0A17DBA0-43ED-41E2-A609-60791C32C95F}" type="parTrans" cxnId="{67F8AD2A-4992-491B-A826-B5E69A82F462}">
      <dgm:prSet/>
      <dgm:spPr/>
      <dgm:t>
        <a:bodyPr/>
        <a:lstStyle/>
        <a:p>
          <a:endParaRPr lang="en-US"/>
        </a:p>
      </dgm:t>
    </dgm:pt>
    <dgm:pt modelId="{75509EC5-FF4C-48C9-90C0-D507B1FDA413}" type="sibTrans" cxnId="{67F8AD2A-4992-491B-A826-B5E69A82F462}">
      <dgm:prSet/>
      <dgm:spPr/>
      <dgm:t>
        <a:bodyPr/>
        <a:lstStyle/>
        <a:p>
          <a:endParaRPr lang="en-US"/>
        </a:p>
      </dgm:t>
    </dgm:pt>
    <dgm:pt modelId="{D2013ACE-EB01-4CB1-9AEE-91B7A5D66281}" type="pres">
      <dgm:prSet presAssocID="{24869D70-0B76-480C-B6CB-C8EFAF52F8D1}" presName="matrix" presStyleCnt="0">
        <dgm:presLayoutVars>
          <dgm:chMax val="1"/>
          <dgm:dir/>
          <dgm:resizeHandles val="exact"/>
        </dgm:presLayoutVars>
      </dgm:prSet>
      <dgm:spPr/>
    </dgm:pt>
    <dgm:pt modelId="{FB3EE58B-5A17-4851-B8E8-9A5651302D24}" type="pres">
      <dgm:prSet presAssocID="{24869D70-0B76-480C-B6CB-C8EFAF52F8D1}" presName="diamond" presStyleLbl="bgShp" presStyleIdx="0" presStyleCnt="1"/>
      <dgm:spPr/>
    </dgm:pt>
    <dgm:pt modelId="{4CF6592D-003B-4DBF-9C7D-D6B6C8B065BD}" type="pres">
      <dgm:prSet presAssocID="{24869D70-0B76-480C-B6CB-C8EFAF52F8D1}" presName="quad1" presStyleLbl="node1" presStyleIdx="0" presStyleCnt="4" custLinFactNeighborX="-1235" custLinFactNeighborY="453">
        <dgm:presLayoutVars>
          <dgm:chMax val="0"/>
          <dgm:chPref val="0"/>
          <dgm:bulletEnabled val="1"/>
        </dgm:presLayoutVars>
      </dgm:prSet>
      <dgm:spPr/>
    </dgm:pt>
    <dgm:pt modelId="{0C397C95-C54D-4088-BA38-2A68828D6D3F}" type="pres">
      <dgm:prSet presAssocID="{24869D70-0B76-480C-B6CB-C8EFAF52F8D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A30F7BD-FB61-4173-AE43-81471DB7EEAF}" type="pres">
      <dgm:prSet presAssocID="{24869D70-0B76-480C-B6CB-C8EFAF52F8D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1354859-7E89-431B-8DCB-C9D9A9B88424}" type="pres">
      <dgm:prSet presAssocID="{24869D70-0B76-480C-B6CB-C8EFAF52F8D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0E9A308-4A62-4563-B38F-105F30D26275}" type="presOf" srcId="{49512F9E-2E56-4776-B399-5EFDF652509A}" destId="{0C397C95-C54D-4088-BA38-2A68828D6D3F}" srcOrd="0" destOrd="0" presId="urn:microsoft.com/office/officeart/2005/8/layout/matrix3"/>
    <dgm:cxn modelId="{11DA1529-2AB6-4C98-8C02-9BCF9AD80CD1}" type="presOf" srcId="{24869D70-0B76-480C-B6CB-C8EFAF52F8D1}" destId="{D2013ACE-EB01-4CB1-9AEE-91B7A5D66281}" srcOrd="0" destOrd="0" presId="urn:microsoft.com/office/officeart/2005/8/layout/matrix3"/>
    <dgm:cxn modelId="{67F8AD2A-4992-491B-A826-B5E69A82F462}" srcId="{24869D70-0B76-480C-B6CB-C8EFAF52F8D1}" destId="{1F9361A1-D632-4FBE-8E32-1091847E5AFF}" srcOrd="3" destOrd="0" parTransId="{0A17DBA0-43ED-41E2-A609-60791C32C95F}" sibTransId="{75509EC5-FF4C-48C9-90C0-D507B1FDA413}"/>
    <dgm:cxn modelId="{562A7533-299F-45F0-A5A2-F3664AC05A4F}" type="presOf" srcId="{1F9361A1-D632-4FBE-8E32-1091847E5AFF}" destId="{31354859-7E89-431B-8DCB-C9D9A9B88424}" srcOrd="0" destOrd="0" presId="urn:microsoft.com/office/officeart/2005/8/layout/matrix3"/>
    <dgm:cxn modelId="{DAAB043F-6572-4C1A-8C86-14A813CEC3FE}" type="presOf" srcId="{49A53F83-87CD-42E1-8BF7-1CCC4DB9350E}" destId="{4A30F7BD-FB61-4173-AE43-81471DB7EEAF}" srcOrd="0" destOrd="0" presId="urn:microsoft.com/office/officeart/2005/8/layout/matrix3"/>
    <dgm:cxn modelId="{3E2E6545-C9A0-4D93-A4F6-5EEC906A748E}" srcId="{24869D70-0B76-480C-B6CB-C8EFAF52F8D1}" destId="{49A53F83-87CD-42E1-8BF7-1CCC4DB9350E}" srcOrd="2" destOrd="0" parTransId="{3F6DAC99-478B-44A9-8A87-C3DCA862A67D}" sibTransId="{E6859B25-CD17-4F11-986A-1AAC74C4BA4E}"/>
    <dgm:cxn modelId="{FC371BA9-6388-4CA1-9431-548B6CD0A037}" srcId="{24869D70-0B76-480C-B6CB-C8EFAF52F8D1}" destId="{49512F9E-2E56-4776-B399-5EFDF652509A}" srcOrd="1" destOrd="0" parTransId="{CBD8CEB4-BF65-4AF5-8014-FCD426049E89}" sibTransId="{25F2CC4C-E99E-4E27-A790-F523BB0A176F}"/>
    <dgm:cxn modelId="{C18D6FD6-4DAB-4FBF-832A-367B47F5BC44}" type="presOf" srcId="{B5F7DC58-5664-4FA5-A73E-80FEAA0D1018}" destId="{4CF6592D-003B-4DBF-9C7D-D6B6C8B065BD}" srcOrd="0" destOrd="0" presId="urn:microsoft.com/office/officeart/2005/8/layout/matrix3"/>
    <dgm:cxn modelId="{57B948E6-949F-4FDC-B7AF-B4723578B5F7}" srcId="{24869D70-0B76-480C-B6CB-C8EFAF52F8D1}" destId="{B5F7DC58-5664-4FA5-A73E-80FEAA0D1018}" srcOrd="0" destOrd="0" parTransId="{62EDDFC0-6C33-48A0-826D-92C2B2359536}" sibTransId="{B26A7F02-019C-4605-91A2-59045CFF6A78}"/>
    <dgm:cxn modelId="{0FF2DEA6-D454-47A8-B609-EACB075B58BC}" type="presParOf" srcId="{D2013ACE-EB01-4CB1-9AEE-91B7A5D66281}" destId="{FB3EE58B-5A17-4851-B8E8-9A5651302D24}" srcOrd="0" destOrd="0" presId="urn:microsoft.com/office/officeart/2005/8/layout/matrix3"/>
    <dgm:cxn modelId="{FEE6B58E-6DCD-4256-AF54-802166BB388E}" type="presParOf" srcId="{D2013ACE-EB01-4CB1-9AEE-91B7A5D66281}" destId="{4CF6592D-003B-4DBF-9C7D-D6B6C8B065BD}" srcOrd="1" destOrd="0" presId="urn:microsoft.com/office/officeart/2005/8/layout/matrix3"/>
    <dgm:cxn modelId="{ECB2B524-28C8-4EE8-9222-2A989D5D55C5}" type="presParOf" srcId="{D2013ACE-EB01-4CB1-9AEE-91B7A5D66281}" destId="{0C397C95-C54D-4088-BA38-2A68828D6D3F}" srcOrd="2" destOrd="0" presId="urn:microsoft.com/office/officeart/2005/8/layout/matrix3"/>
    <dgm:cxn modelId="{E76C80B7-00A1-4B7E-B4F6-0EE2361297B4}" type="presParOf" srcId="{D2013ACE-EB01-4CB1-9AEE-91B7A5D66281}" destId="{4A30F7BD-FB61-4173-AE43-81471DB7EEAF}" srcOrd="3" destOrd="0" presId="urn:microsoft.com/office/officeart/2005/8/layout/matrix3"/>
    <dgm:cxn modelId="{670B8E32-C980-4B99-8C5C-22507B3B397E}" type="presParOf" srcId="{D2013ACE-EB01-4CB1-9AEE-91B7A5D66281}" destId="{31354859-7E89-431B-8DCB-C9D9A9B8842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05E7E-84CA-4C6D-A2DD-210FD550649E}">
      <dsp:nvSpPr>
        <dsp:cNvPr id="0" name=""/>
        <dsp:cNvSpPr/>
      </dsp:nvSpPr>
      <dsp:spPr>
        <a:xfrm rot="10800000">
          <a:off x="2045516" y="36"/>
          <a:ext cx="6889733" cy="12405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039" tIns="217170" rIns="405384" bIns="217170" numCol="1" spcCol="1270" anchor="ctr" anchorCtr="0">
          <a:noAutofit/>
        </a:bodyPr>
        <a:lstStyle/>
        <a:p>
          <a:pPr marL="0" lvl="0" indent="0" algn="ctr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Search</a:t>
          </a:r>
        </a:p>
      </dsp:txBody>
      <dsp:txXfrm rot="10800000">
        <a:off x="2355648" y="36"/>
        <a:ext cx="6579601" cy="1240528"/>
      </dsp:txXfrm>
    </dsp:sp>
    <dsp:sp modelId="{633ED5D2-C424-47AB-B2FA-1A4348B26290}">
      <dsp:nvSpPr>
        <dsp:cNvPr id="0" name=""/>
        <dsp:cNvSpPr/>
      </dsp:nvSpPr>
      <dsp:spPr>
        <a:xfrm>
          <a:off x="1294127" y="50798"/>
          <a:ext cx="1240528" cy="12405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2000" r="-9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DB448-E999-4063-916E-8FC584C3FAA9}">
      <dsp:nvSpPr>
        <dsp:cNvPr id="0" name=""/>
        <dsp:cNvSpPr/>
      </dsp:nvSpPr>
      <dsp:spPr>
        <a:xfrm rot="10800000">
          <a:off x="2045516" y="1610871"/>
          <a:ext cx="6889733" cy="12405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039" tIns="217170" rIns="405384" bIns="217170" numCol="1" spcCol="1270" anchor="ctr" anchorCtr="0">
          <a:noAutofit/>
        </a:bodyPr>
        <a:lstStyle/>
        <a:p>
          <a:pPr marL="0" lvl="0" indent="0" algn="ctr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Correct</a:t>
          </a:r>
        </a:p>
      </dsp:txBody>
      <dsp:txXfrm rot="10800000">
        <a:off x="2355648" y="1610871"/>
        <a:ext cx="6579601" cy="1240528"/>
      </dsp:txXfrm>
    </dsp:sp>
    <dsp:sp modelId="{7E03A8FB-C1AA-400F-A179-CC1140250527}">
      <dsp:nvSpPr>
        <dsp:cNvPr id="0" name=""/>
        <dsp:cNvSpPr/>
      </dsp:nvSpPr>
      <dsp:spPr>
        <a:xfrm>
          <a:off x="1425251" y="1610871"/>
          <a:ext cx="1240528" cy="12405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DCA2E-80B0-4B51-A92E-D24AA89EFA6B}">
      <dsp:nvSpPr>
        <dsp:cNvPr id="0" name=""/>
        <dsp:cNvSpPr/>
      </dsp:nvSpPr>
      <dsp:spPr>
        <a:xfrm rot="10800000">
          <a:off x="2045516" y="3221707"/>
          <a:ext cx="6889733" cy="12405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039" tIns="217170" rIns="405384" bIns="217170" numCol="1" spcCol="1270" anchor="ctr" anchorCtr="0">
          <a:noAutofit/>
        </a:bodyPr>
        <a:lstStyle/>
        <a:p>
          <a:pPr marL="0" lvl="0" indent="0" algn="ctr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Analyze</a:t>
          </a:r>
          <a:endParaRPr lang="en-US" sz="5700" kern="1200" dirty="0"/>
        </a:p>
      </dsp:txBody>
      <dsp:txXfrm rot="10800000">
        <a:off x="2355648" y="3221707"/>
        <a:ext cx="6579601" cy="1240528"/>
      </dsp:txXfrm>
    </dsp:sp>
    <dsp:sp modelId="{0183B1CC-C9AF-415E-B0C8-318AE9672D5F}">
      <dsp:nvSpPr>
        <dsp:cNvPr id="0" name=""/>
        <dsp:cNvSpPr/>
      </dsp:nvSpPr>
      <dsp:spPr>
        <a:xfrm>
          <a:off x="1522732" y="3221743"/>
          <a:ext cx="1240528" cy="12405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EE58B-5A17-4851-B8E8-9A5651302D24}">
      <dsp:nvSpPr>
        <dsp:cNvPr id="0" name=""/>
        <dsp:cNvSpPr/>
      </dsp:nvSpPr>
      <dsp:spPr>
        <a:xfrm>
          <a:off x="2949114" y="0"/>
          <a:ext cx="4462272" cy="4462272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F6592D-003B-4DBF-9C7D-D6B6C8B065BD}">
      <dsp:nvSpPr>
        <dsp:cNvPr id="0" name=""/>
        <dsp:cNvSpPr/>
      </dsp:nvSpPr>
      <dsp:spPr>
        <a:xfrm>
          <a:off x="3351537" y="431799"/>
          <a:ext cx="1740286" cy="1740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FM Index </a:t>
          </a:r>
        </a:p>
      </dsp:txBody>
      <dsp:txXfrm>
        <a:off x="3436491" y="516753"/>
        <a:ext cx="1570378" cy="1570378"/>
      </dsp:txXfrm>
    </dsp:sp>
    <dsp:sp modelId="{0C397C95-C54D-4088-BA38-2A68828D6D3F}">
      <dsp:nvSpPr>
        <dsp:cNvPr id="0" name=""/>
        <dsp:cNvSpPr/>
      </dsp:nvSpPr>
      <dsp:spPr>
        <a:xfrm>
          <a:off x="5247184" y="423915"/>
          <a:ext cx="1740286" cy="1740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Linear Search</a:t>
          </a:r>
        </a:p>
      </dsp:txBody>
      <dsp:txXfrm>
        <a:off x="5332138" y="508869"/>
        <a:ext cx="1570378" cy="1570378"/>
      </dsp:txXfrm>
    </dsp:sp>
    <dsp:sp modelId="{4A30F7BD-FB61-4173-AE43-81471DB7EEAF}">
      <dsp:nvSpPr>
        <dsp:cNvPr id="0" name=""/>
        <dsp:cNvSpPr/>
      </dsp:nvSpPr>
      <dsp:spPr>
        <a:xfrm>
          <a:off x="3373030" y="2298070"/>
          <a:ext cx="1740286" cy="1740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Suffix Tree </a:t>
          </a:r>
        </a:p>
      </dsp:txBody>
      <dsp:txXfrm>
        <a:off x="3457984" y="2383024"/>
        <a:ext cx="1570378" cy="1570378"/>
      </dsp:txXfrm>
    </dsp:sp>
    <dsp:sp modelId="{31354859-7E89-431B-8DCB-C9D9A9B88424}">
      <dsp:nvSpPr>
        <dsp:cNvPr id="0" name=""/>
        <dsp:cNvSpPr/>
      </dsp:nvSpPr>
      <dsp:spPr>
        <a:xfrm>
          <a:off x="5247184" y="2298070"/>
          <a:ext cx="1740286" cy="1740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Rabin Karp </a:t>
          </a:r>
        </a:p>
      </dsp:txBody>
      <dsp:txXfrm>
        <a:off x="5332138" y="2383024"/>
        <a:ext cx="1570378" cy="1570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5/21/2021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5/21/2021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5/21/2021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5/21/2021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users.dcc.uchile.cl/~gnavarro/ps/psc05.3.pdf" TargetMode="External"/><Relationship Id="rId13" Type="http://schemas.openxmlformats.org/officeDocument/2006/relationships/hyperlink" Target="https://github.com/ShafaqFatimaMughal/amortized-properties.git" TargetMode="External"/><Relationship Id="rId3" Type="http://schemas.openxmlformats.org/officeDocument/2006/relationships/hyperlink" Target="https://www.geeksforgeeks.org/burrows-wheeler-data-transform-algorithm/" TargetMode="External"/><Relationship Id="rId7" Type="http://schemas.openxmlformats.org/officeDocument/2006/relationships/hyperlink" Target="https://www.labri.fr/perso/ruricaru/bioinfo_master2/cours3.pdf" TargetMode="External"/><Relationship Id="rId12" Type="http://schemas.openxmlformats.org/officeDocument/2006/relationships/hyperlink" Target="https://github.com/mccricardo/Rabin-Karp" TargetMode="External"/><Relationship Id="rId2" Type="http://schemas.openxmlformats.org/officeDocument/2006/relationships/hyperlink" Target="https://www.geeksforgeeks.org/pattern-searching-using-suffix-tre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ademic.oup.com/bioinformatics/article/34/3/416/4160683" TargetMode="External"/><Relationship Id="rId11" Type="http://schemas.openxmlformats.org/officeDocument/2006/relationships/hyperlink" Target="https://github.com/ptrus/suffix-trees" TargetMode="External"/><Relationship Id="rId5" Type="http://schemas.openxmlformats.org/officeDocument/2006/relationships/hyperlink" Target="https://www.geeksforgeeks.org/rabin-karp-algorithm-for-pattern-searching/" TargetMode="External"/><Relationship Id="rId10" Type="http://schemas.openxmlformats.org/officeDocument/2006/relationships/hyperlink" Target="http://www.cs.jhu.edu/~langmea/resources/lecture_notes/10_bwt_and_fm_index_v2.pdf" TargetMode="External"/><Relationship Id="rId4" Type="http://schemas.openxmlformats.org/officeDocument/2006/relationships/hyperlink" Target="https://www.geeksforgeeks.org/suffix-array-set-1-introduction/" TargetMode="External"/><Relationship Id="rId9" Type="http://schemas.openxmlformats.org/officeDocument/2006/relationships/hyperlink" Target="https://www.youtube.com/watch?v=kvVGj5V65io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4653290"/>
            <a:ext cx="9753600" cy="1752600"/>
          </a:xfrm>
        </p:spPr>
        <p:txBody>
          <a:bodyPr>
            <a:normAutofit/>
          </a:bodyPr>
          <a:lstStyle/>
          <a:p>
            <a:r>
              <a:rPr lang="en-US" sz="2500" u="sng" dirty="0">
                <a:latin typeface="Britannic Bold" panose="020B0903060703020204" pitchFamily="34" charset="0"/>
              </a:rPr>
              <a:t>Amortized properties:</a:t>
            </a:r>
          </a:p>
          <a:p>
            <a:r>
              <a:rPr lang="en-US" sz="2500" dirty="0" err="1">
                <a:latin typeface="Britannic Bold" panose="020B0903060703020204" pitchFamily="34" charset="0"/>
              </a:rPr>
              <a:t>Samarah</a:t>
            </a:r>
            <a:r>
              <a:rPr lang="en-US" sz="2500" dirty="0">
                <a:latin typeface="Britannic Bold" panose="020B0903060703020204" pitchFamily="34" charset="0"/>
              </a:rPr>
              <a:t> </a:t>
            </a:r>
            <a:r>
              <a:rPr lang="en-US" sz="2500" dirty="0" err="1">
                <a:latin typeface="Britannic Bold" panose="020B0903060703020204" pitchFamily="34" charset="0"/>
              </a:rPr>
              <a:t>sahto</a:t>
            </a:r>
            <a:r>
              <a:rPr lang="en-US" sz="2500" dirty="0">
                <a:latin typeface="Britannic Bold" panose="020B0903060703020204" pitchFamily="34" charset="0"/>
              </a:rPr>
              <a:t>, Shafaq Mughal, </a:t>
            </a:r>
          </a:p>
          <a:p>
            <a:r>
              <a:rPr lang="en-US" sz="2500" dirty="0" err="1">
                <a:latin typeface="Britannic Bold" panose="020B0903060703020204" pitchFamily="34" charset="0"/>
              </a:rPr>
              <a:t>shayan</a:t>
            </a:r>
            <a:r>
              <a:rPr lang="en-US" sz="2500" dirty="0">
                <a:latin typeface="Britannic Bold" panose="020B0903060703020204" pitchFamily="34" charset="0"/>
              </a:rPr>
              <a:t> </a:t>
            </a:r>
            <a:r>
              <a:rPr lang="en-US" sz="2500" dirty="0" err="1">
                <a:latin typeface="Britannic Bold" panose="020B0903060703020204" pitchFamily="34" charset="0"/>
              </a:rPr>
              <a:t>aamir</a:t>
            </a:r>
            <a:r>
              <a:rPr lang="en-US" sz="2500" dirty="0">
                <a:latin typeface="Britannic Bold" panose="020B0903060703020204" pitchFamily="34" charset="0"/>
              </a:rPr>
              <a:t>, </a:t>
            </a:r>
            <a:r>
              <a:rPr lang="en-US" sz="2500" dirty="0" err="1">
                <a:latin typeface="Britannic Bold" panose="020B0903060703020204" pitchFamily="34" charset="0"/>
              </a:rPr>
              <a:t>zoha</a:t>
            </a:r>
            <a:r>
              <a:rPr lang="en-US" sz="2500" dirty="0">
                <a:latin typeface="Britannic Bold" panose="020B0903060703020204" pitchFamily="34" charset="0"/>
              </a:rPr>
              <a:t> </a:t>
            </a:r>
            <a:r>
              <a:rPr lang="en-US" sz="2500" dirty="0" err="1">
                <a:latin typeface="Britannic Bold" panose="020B0903060703020204" pitchFamily="34" charset="0"/>
              </a:rPr>
              <a:t>ovais</a:t>
            </a:r>
            <a:r>
              <a:rPr lang="en-US" sz="2500" dirty="0">
                <a:latin typeface="Britannic Bold" panose="020B0903060703020204" pitchFamily="34" charset="0"/>
              </a:rPr>
              <a:t> Karim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0639E-3956-4015-ACC1-F21F5D717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11" y="1328410"/>
            <a:ext cx="7653402" cy="297180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3EB635A-CCF8-4250-AE8F-FEE1C897C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1312" y="2301616"/>
            <a:ext cx="3886200" cy="1025388"/>
          </a:xfrm>
          <a:gradFill flip="none" rotWithShape="1">
            <a:gsLst>
              <a:gs pos="100000">
                <a:schemeClr val="bg2">
                  <a:lumMod val="60000"/>
                  <a:lumOff val="40000"/>
                </a:schemeClr>
              </a:gs>
              <a:gs pos="0">
                <a:srgbClr val="002060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ritannic Bold" panose="020B0903060703020204" pitchFamily="34" charset="0"/>
              </a:rPr>
              <a:t>FM-INDEX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04ABE-31E9-42FC-9E4C-7F3DACAEBE8D}"/>
              </a:ext>
            </a:extLst>
          </p:cNvPr>
          <p:cNvSpPr txBox="1"/>
          <p:nvPr/>
        </p:nvSpPr>
        <p:spPr>
          <a:xfrm flipH="1">
            <a:off x="2741612" y="597872"/>
            <a:ext cx="6896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ritannic Bold" panose="020B0903060703020204" pitchFamily="34" charset="0"/>
              </a:rPr>
              <a:t>Data Structures II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-Linear Search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600200"/>
            <a:ext cx="3505200" cy="2628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1498600"/>
            <a:ext cx="3688085" cy="2766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4114800"/>
            <a:ext cx="3840487" cy="28803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43508" y="4330700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n=1000</a:t>
            </a:r>
          </a:p>
        </p:txBody>
      </p:sp>
      <p:sp>
        <p:nvSpPr>
          <p:cNvPr id="8" name="Rectangle 7"/>
          <p:cNvSpPr/>
          <p:nvPr/>
        </p:nvSpPr>
        <p:spPr>
          <a:xfrm>
            <a:off x="9030786" y="4330699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n=100000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8685212" y="6172200"/>
            <a:ext cx="124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n=2500000</a:t>
            </a:r>
          </a:p>
        </p:txBody>
      </p:sp>
    </p:spTree>
    <p:extLst>
      <p:ext uri="{BB962C8B-B14F-4D97-AF65-F5344CB8AC3E}">
        <p14:creationId xmlns:p14="http://schemas.microsoft.com/office/powerpoint/2010/main" val="1943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13205"/>
            <a:ext cx="10360501" cy="1223963"/>
          </a:xfrm>
        </p:spPr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- Rabin Karp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8212" y="4010687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n=1000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365809"/>
            <a:ext cx="3510461" cy="263284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1394449"/>
            <a:ext cx="3434087" cy="257556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47012" y="3998655"/>
            <a:ext cx="1981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n=100000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3998655"/>
            <a:ext cx="3701669" cy="277625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923212" y="6172200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n=2500000</a:t>
            </a:r>
          </a:p>
        </p:txBody>
      </p:sp>
    </p:spTree>
    <p:extLst>
      <p:ext uri="{BB962C8B-B14F-4D97-AF65-F5344CB8AC3E}">
        <p14:creationId xmlns:p14="http://schemas.microsoft.com/office/powerpoint/2010/main" val="61986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1" y="152400"/>
            <a:ext cx="10360501" cy="1223963"/>
          </a:xfrm>
        </p:spPr>
        <p:txBody>
          <a:bodyPr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Why FM Index?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828800"/>
            <a:ext cx="5162169" cy="3886200"/>
          </a:xfrm>
        </p:spPr>
      </p:pic>
      <p:sp>
        <p:nvSpPr>
          <p:cNvPr id="5" name="TextBox 4"/>
          <p:cNvSpPr txBox="1"/>
          <p:nvPr/>
        </p:nvSpPr>
        <p:spPr>
          <a:xfrm rot="10800000" flipV="1">
            <a:off x="7105113" y="4684694"/>
            <a:ext cx="381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Expected Search Time line plot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84110">
            <a:off x="9010819" y="401807"/>
            <a:ext cx="1656475" cy="16564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9D24C8-D814-40E9-8C6C-61CC4CB338C9}"/>
              </a:ext>
            </a:extLst>
          </p:cNvPr>
          <p:cNvSpPr txBox="1">
            <a:spLocks/>
          </p:cNvSpPr>
          <p:nvPr/>
        </p:nvSpPr>
        <p:spPr>
          <a:xfrm>
            <a:off x="914161" y="11595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Why FM Index?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13D291-F37F-473B-98E1-8791F6DF0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84110">
            <a:off x="9010819" y="401806"/>
            <a:ext cx="1656475" cy="16564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811AA0B-7D32-4320-B4B4-5D66591D4D18}"/>
              </a:ext>
            </a:extLst>
          </p:cNvPr>
          <p:cNvSpPr txBox="1">
            <a:spLocks/>
          </p:cNvSpPr>
          <p:nvPr/>
        </p:nvSpPr>
        <p:spPr>
          <a:xfrm>
            <a:off x="914161" y="115956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Why FM Index?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13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78" y="1535042"/>
            <a:ext cx="5027633" cy="3770725"/>
          </a:xfrm>
        </p:spPr>
      </p:pic>
      <p:sp>
        <p:nvSpPr>
          <p:cNvPr id="5" name="TextBox 4"/>
          <p:cNvSpPr txBox="1"/>
          <p:nvPr/>
        </p:nvSpPr>
        <p:spPr>
          <a:xfrm>
            <a:off x="7313612" y="3733800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Expected Time taken to build the structures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D65C94-19B3-4C16-A3A9-D473F419B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84110">
            <a:off x="9010819" y="401806"/>
            <a:ext cx="1656475" cy="16564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C6421A8-C9CC-4CAF-AEF0-43F0C60D85ED}"/>
              </a:ext>
            </a:extLst>
          </p:cNvPr>
          <p:cNvSpPr txBox="1">
            <a:spLocks/>
          </p:cNvSpPr>
          <p:nvPr/>
        </p:nvSpPr>
        <p:spPr>
          <a:xfrm>
            <a:off x="914161" y="115956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Why FM Index?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82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Britannic Bold" panose="020B0903060703020204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>
                <a:hlinkClick r:id="rId2"/>
              </a:rPr>
              <a:t>https://www.geeksforgeeks.org/pattern-searching-using-suffix-tree/</a:t>
            </a:r>
            <a:endParaRPr lang="en-US" sz="1500" dirty="0"/>
          </a:p>
          <a:p>
            <a:r>
              <a:rPr lang="en-US" sz="1500" dirty="0">
                <a:hlinkClick r:id="rId3"/>
              </a:rPr>
              <a:t>https://www.geeksforgeeks.org/burrows-wheeler-data-transform-algorithm/</a:t>
            </a:r>
            <a:endParaRPr lang="en-US" sz="1500" dirty="0"/>
          </a:p>
          <a:p>
            <a:r>
              <a:rPr lang="en-US" sz="1500" dirty="0">
                <a:hlinkClick r:id="rId4"/>
              </a:rPr>
              <a:t>https://www.geeksforgeeks.org/suffix-array-set-1-introduction/</a:t>
            </a:r>
            <a:endParaRPr lang="en-US" sz="1500" dirty="0"/>
          </a:p>
          <a:p>
            <a:r>
              <a:rPr lang="en-US" sz="1500" dirty="0">
                <a:hlinkClick r:id="rId5"/>
              </a:rPr>
              <a:t>https://www.geeksforgeeks.org/rabin-karp-algorithm-for-pattern-searching/</a:t>
            </a:r>
            <a:endParaRPr lang="en-US" sz="1500" dirty="0"/>
          </a:p>
          <a:p>
            <a:r>
              <a:rPr lang="en-US" sz="1500" dirty="0">
                <a:hlinkClick r:id="rId6"/>
              </a:rPr>
              <a:t>https://academic.oup.com/bioinformatics/article/34/3/416/4160683</a:t>
            </a:r>
            <a:r>
              <a:rPr lang="en-US" sz="1500" dirty="0"/>
              <a:t> </a:t>
            </a:r>
          </a:p>
          <a:p>
            <a:r>
              <a:rPr lang="en-US" sz="1500" dirty="0">
                <a:hlinkClick r:id="rId7"/>
              </a:rPr>
              <a:t>https://www.labri.fr/perso/ruricaru/bioinfo_master2/cours3.pdf</a:t>
            </a:r>
            <a:r>
              <a:rPr lang="en-US" sz="1500" dirty="0"/>
              <a:t>   </a:t>
            </a:r>
          </a:p>
          <a:p>
            <a:r>
              <a:rPr lang="en-US" sz="1500" dirty="0">
                <a:hlinkClick r:id="rId8"/>
              </a:rPr>
              <a:t>https://users.dcc.uchile.cl/~gnavarro/ps/psc05.3.pdf</a:t>
            </a:r>
            <a:endParaRPr lang="en-US" sz="1500" dirty="0"/>
          </a:p>
          <a:p>
            <a:r>
              <a:rPr lang="en-US" sz="1400" dirty="0">
                <a:hlinkClick r:id="rId9"/>
              </a:rPr>
              <a:t>https://www.youtube.com/watch?v=kvVGj5V65io</a:t>
            </a:r>
            <a:r>
              <a:rPr lang="en-US" sz="1400" dirty="0"/>
              <a:t> </a:t>
            </a:r>
            <a:endParaRPr lang="en-US" sz="1500" dirty="0"/>
          </a:p>
          <a:p>
            <a:r>
              <a:rPr lang="en-US" sz="1600" dirty="0">
                <a:hlinkClick r:id="rId10"/>
              </a:rPr>
              <a:t>http://www.cs.jhu.edu/~langmea/resources/lecture_notes/10_bwt_and_fm_index_v2.pdf</a:t>
            </a:r>
            <a:endParaRPr lang="en-US" sz="1600" dirty="0"/>
          </a:p>
          <a:p>
            <a:r>
              <a:rPr lang="en-US" sz="1600" dirty="0">
                <a:hlinkClick r:id="rId11"/>
              </a:rPr>
              <a:t>https://github.com/ptrus/suffix-trees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12"/>
              </a:rPr>
              <a:t>https://github.com/mccricardo/Rabin-Karp</a:t>
            </a:r>
            <a:r>
              <a:rPr lang="en-US" sz="16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8012" y="2425150"/>
            <a:ext cx="3429000" cy="203132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Want to take a look at our project?</a:t>
            </a:r>
          </a:p>
          <a:p>
            <a:pPr algn="ctr"/>
            <a:endParaRPr lang="en-US" sz="1800" dirty="0">
              <a:solidFill>
                <a:schemeClr val="accent1"/>
              </a:solidFill>
            </a:endParaRPr>
          </a:p>
          <a:p>
            <a:pPr algn="ctr"/>
            <a:endParaRPr lang="en-US" sz="1800" dirty="0"/>
          </a:p>
          <a:p>
            <a:pPr algn="ctr"/>
            <a:r>
              <a:rPr lang="en-US" sz="1800" dirty="0">
                <a:solidFill>
                  <a:schemeClr val="accent1"/>
                </a:solidFill>
              </a:rPr>
              <a:t>Here Is the link to our GitHub repository:</a:t>
            </a:r>
          </a:p>
          <a:p>
            <a:pPr algn="ctr"/>
            <a:r>
              <a:rPr lang="en-US" sz="1800" dirty="0">
                <a:solidFill>
                  <a:schemeClr val="accent1"/>
                </a:solidFill>
                <a:hlinkClick r:id="rId13"/>
              </a:rPr>
              <a:t>https://github.com/ShafaqFatimaMughal/amortized-properties.git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9657476" y="2806150"/>
            <a:ext cx="570072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7183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6179" y="2415496"/>
            <a:ext cx="4572000" cy="2438400"/>
          </a:xfrm>
        </p:spPr>
        <p:txBody>
          <a:bodyPr>
            <a:noAutofit/>
          </a:bodyPr>
          <a:lstStyle/>
          <a:p>
            <a:pPr algn="ctr"/>
            <a:r>
              <a:rPr lang="en-US" sz="9000" b="1" dirty="0">
                <a:latin typeface="Ink Free" panose="03080402000500000000" pitchFamily="66" charset="0"/>
              </a:rPr>
              <a:t> </a:t>
            </a:r>
            <a:r>
              <a:rPr lang="en-US" sz="9000" b="1" i="0" dirty="0">
                <a:effectLst/>
                <a:latin typeface="Ink Free" panose="03080402000500000000" pitchFamily="66" charset="0"/>
              </a:rPr>
              <a:t>Thank you</a:t>
            </a:r>
            <a:endParaRPr lang="en-US" sz="9000" b="1" dirty="0">
              <a:latin typeface="Ink Free" panose="03080402000500000000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042A4B-E848-469A-ABB5-AE44B362CD38}"/>
              </a:ext>
            </a:extLst>
          </p:cNvPr>
          <p:cNvSpPr txBox="1"/>
          <p:nvPr/>
        </p:nvSpPr>
        <p:spPr>
          <a:xfrm>
            <a:off x="8989625" y="2988365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effectLst/>
                <a:latin typeface="Ink Free" panose="03080402000500000000" pitchFamily="66" charset="0"/>
              </a:rPr>
              <a:t>Gracias</a:t>
            </a:r>
            <a:endParaRPr lang="en-US" sz="3600" b="1" dirty="0">
              <a:latin typeface="Ink Free" panose="03080402000500000000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F5DCFD-EE15-4285-9222-ECA416B2BACD}"/>
              </a:ext>
            </a:extLst>
          </p:cNvPr>
          <p:cNvSpPr txBox="1"/>
          <p:nvPr/>
        </p:nvSpPr>
        <p:spPr>
          <a:xfrm flipH="1">
            <a:off x="4339893" y="361981"/>
            <a:ext cx="17297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i="0" dirty="0">
                <a:effectLst/>
                <a:latin typeface="Ink Free" panose="03080402000500000000" pitchFamily="66" charset="0"/>
              </a:rPr>
              <a:t>Merci</a:t>
            </a:r>
            <a:endParaRPr lang="en-US" sz="3800" b="1" dirty="0">
              <a:latin typeface="Ink Free" panose="03080402000500000000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CFCD3-9B50-4331-B182-73FD5D13E44B}"/>
              </a:ext>
            </a:extLst>
          </p:cNvPr>
          <p:cNvSpPr txBox="1"/>
          <p:nvPr/>
        </p:nvSpPr>
        <p:spPr>
          <a:xfrm>
            <a:off x="1347518" y="1687814"/>
            <a:ext cx="172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 err="1">
                <a:effectLst/>
                <a:latin typeface="Ink Free" panose="03080402000500000000" pitchFamily="66" charset="0"/>
              </a:rPr>
              <a:t>Grazie</a:t>
            </a:r>
            <a:endParaRPr lang="en-US" sz="3600" b="1" dirty="0">
              <a:latin typeface="Ink Free" panose="03080402000500000000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176A2-B5FD-417F-B029-B581C6111F48}"/>
              </a:ext>
            </a:extLst>
          </p:cNvPr>
          <p:cNvSpPr txBox="1"/>
          <p:nvPr/>
        </p:nvSpPr>
        <p:spPr>
          <a:xfrm>
            <a:off x="5218112" y="5405195"/>
            <a:ext cx="1752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b="1" i="0" dirty="0" err="1">
                <a:effectLst/>
                <a:latin typeface="Ink Free" panose="03080402000500000000" pitchFamily="66" charset="0"/>
              </a:rPr>
              <a:t>Arigato</a:t>
            </a:r>
            <a:endParaRPr lang="en-US" sz="3700" b="1" dirty="0">
              <a:latin typeface="Ink Free" panose="03080402000500000000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AE110-AAA7-490F-9FB5-2FAB6F17FA50}"/>
              </a:ext>
            </a:extLst>
          </p:cNvPr>
          <p:cNvSpPr txBox="1"/>
          <p:nvPr/>
        </p:nvSpPr>
        <p:spPr>
          <a:xfrm>
            <a:off x="920211" y="4523856"/>
            <a:ext cx="246093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 err="1">
                <a:effectLst/>
                <a:latin typeface="Ink Free" panose="03080402000500000000" pitchFamily="66" charset="0"/>
              </a:rPr>
              <a:t>Danke</a:t>
            </a:r>
            <a:r>
              <a:rPr lang="en-US" sz="3600" b="1" i="0" dirty="0">
                <a:effectLst/>
                <a:latin typeface="Ink Free" panose="03080402000500000000" pitchFamily="66" charset="0"/>
              </a:rPr>
              <a:t> </a:t>
            </a:r>
            <a:r>
              <a:rPr lang="en-US" sz="3900" b="1" i="0" dirty="0" err="1">
                <a:effectLst/>
                <a:latin typeface="Ink Free" panose="03080402000500000000" pitchFamily="66" charset="0"/>
              </a:rPr>
              <a:t>sehr</a:t>
            </a:r>
            <a:endParaRPr lang="en-US" sz="3900" b="1" dirty="0">
              <a:latin typeface="Ink Free" panose="03080402000500000000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08760-8615-4046-A427-ACC5922DE67B}"/>
              </a:ext>
            </a:extLst>
          </p:cNvPr>
          <p:cNvSpPr txBox="1"/>
          <p:nvPr/>
        </p:nvSpPr>
        <p:spPr>
          <a:xfrm>
            <a:off x="7389812" y="1039089"/>
            <a:ext cx="4804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 err="1">
                <a:effectLst/>
                <a:latin typeface="Ink Free" panose="03080402000500000000" pitchFamily="66" charset="0"/>
              </a:rPr>
              <a:t>Khop</a:t>
            </a:r>
            <a:r>
              <a:rPr lang="en-US" sz="3200" b="1" i="0" dirty="0">
                <a:effectLst/>
                <a:latin typeface="Ink Free" panose="03080402000500000000" pitchFamily="66" charset="0"/>
              </a:rPr>
              <a:t> </a:t>
            </a:r>
            <a:r>
              <a:rPr lang="en-US" sz="3200" b="1" i="0" dirty="0" err="1">
                <a:effectLst/>
                <a:latin typeface="Ink Free" panose="03080402000500000000" pitchFamily="66" charset="0"/>
              </a:rPr>
              <a:t>Khun</a:t>
            </a:r>
            <a:r>
              <a:rPr lang="en-US" sz="3200" b="1" i="0" dirty="0">
                <a:effectLst/>
                <a:latin typeface="Ink Free" panose="03080402000500000000" pitchFamily="66" charset="0"/>
              </a:rPr>
              <a:t> </a:t>
            </a:r>
            <a:r>
              <a:rPr lang="en-US" sz="3200" b="1" i="0" dirty="0" err="1">
                <a:effectLst/>
                <a:latin typeface="Ink Free" panose="03080402000500000000" pitchFamily="66" charset="0"/>
              </a:rPr>
              <a:t>Mak</a:t>
            </a:r>
            <a:r>
              <a:rPr lang="en-US" sz="3200" b="1" i="0" dirty="0">
                <a:effectLst/>
                <a:latin typeface="Ink Free" panose="03080402000500000000" pitchFamily="66" charset="0"/>
              </a:rPr>
              <a:t> Kha.</a:t>
            </a:r>
            <a:endParaRPr lang="en-US" sz="3200" b="1" dirty="0">
              <a:latin typeface="Ink Free" panose="03080402000500000000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C158D7-DDCC-41F3-BA7A-839096636D35}"/>
              </a:ext>
            </a:extLst>
          </p:cNvPr>
          <p:cNvSpPr txBox="1"/>
          <p:nvPr/>
        </p:nvSpPr>
        <p:spPr>
          <a:xfrm>
            <a:off x="8839337" y="4587101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3600" b="1" dirty="0">
                <a:latin typeface="Ink Free" panose="03080402000500000000" pitchFamily="66" charset="0"/>
              </a:rPr>
              <a:t>شکریہ</a:t>
            </a:r>
            <a:endParaRPr lang="en-US" sz="3600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32535" y="515936"/>
            <a:ext cx="10360501" cy="1223963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Britannic Bold" panose="020B0903060703020204" pitchFamily="34" charset="0"/>
              </a:rPr>
              <a:t>Why we chose </a:t>
            </a:r>
            <a:br>
              <a:rPr lang="en-US" sz="3800" dirty="0">
                <a:latin typeface="Britannic Bold" panose="020B0903060703020204" pitchFamily="34" charset="0"/>
              </a:rPr>
            </a:br>
            <a:r>
              <a:rPr lang="en-US" sz="3800" dirty="0">
                <a:latin typeface="Britannic Bold" panose="020B0903060703020204" pitchFamily="34" charset="0"/>
              </a:rPr>
              <a:t>FM INDEX (</a:t>
            </a:r>
            <a:r>
              <a:rPr lang="en-US" sz="3000" b="0" i="0" dirty="0">
                <a:effectLst/>
                <a:latin typeface="Britannic Bold" panose="020B0903060703020204" pitchFamily="34" charset="0"/>
              </a:rPr>
              <a:t>Full-text index in Minute space</a:t>
            </a:r>
            <a:r>
              <a:rPr lang="en-US" sz="3800" dirty="0">
                <a:latin typeface="Britannic Bold" panose="020B0903060703020204" pitchFamily="34" charset="0"/>
              </a:rPr>
              <a:t>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Bahnschrift SemiBold SemiConden" panose="020B0502040204020203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   Interesting Application</a:t>
            </a:r>
          </a:p>
          <a:p>
            <a:endParaRPr lang="en-US" dirty="0">
              <a:latin typeface="Bahnschrift SemiBold SemiConden" panose="020B0502040204020203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   Similar to Suffix Tree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2378421"/>
            <a:ext cx="457200" cy="316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3600059"/>
            <a:ext cx="480620" cy="3328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394" y="274637"/>
            <a:ext cx="1706563" cy="17065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ritannic Bold" panose="020B0903060703020204" pitchFamily="34" charset="0"/>
              </a:rPr>
              <a:t>How does FM-Index Work?</a:t>
            </a:r>
            <a:endParaRPr lang="en-US" sz="3800" dirty="0">
              <a:latin typeface="Britannic Bold" panose="020B0903060703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SemiBold SemiConden" panose="020B0502040204020203" pitchFamily="34" charset="0"/>
              </a:rPr>
              <a:t>Data Compression</a:t>
            </a:r>
          </a:p>
          <a:p>
            <a:r>
              <a:rPr lang="en-US" dirty="0">
                <a:latin typeface="Bahnschrift SemiBold SemiConden" panose="020B0502040204020203" pitchFamily="34" charset="0"/>
              </a:rPr>
              <a:t>Takes the Burrows Wheel Transform </a:t>
            </a:r>
          </a:p>
          <a:p>
            <a:r>
              <a:rPr lang="en-US" dirty="0">
                <a:latin typeface="Bahnschrift SemiBold SemiConden" panose="020B0502040204020203" pitchFamily="34" charset="0"/>
              </a:rPr>
              <a:t>Counts and locates                                           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93" y="3200401"/>
            <a:ext cx="5244028" cy="294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9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Our Problem…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Help a scientist work on DNA.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Pattern location in a large DNA data set.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Gene Correction and Analysis.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33" y="2528313"/>
            <a:ext cx="5257800" cy="405505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83370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Operations that our Application Performs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90541"/>
              </p:ext>
            </p:extLst>
          </p:nvPr>
        </p:nvGraphicFramePr>
        <p:xfrm>
          <a:off x="1218883" y="1701797"/>
          <a:ext cx="10360501" cy="446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421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87E9C79-E921-45C0-98C7-0FAA57C57366}"/>
              </a:ext>
            </a:extLst>
          </p:cNvPr>
          <p:cNvSpPr txBox="1"/>
          <p:nvPr/>
        </p:nvSpPr>
        <p:spPr>
          <a:xfrm>
            <a:off x="2741612" y="2514600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ritannic Bold" panose="020B0903060703020204" pitchFamily="34" charset="0"/>
              </a:rPr>
              <a:t>Now lets look at our application that solves this problem!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304800"/>
            <a:ext cx="2857500" cy="2057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2777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Time </a:t>
            </a:r>
            <a:r>
              <a:rPr lang="en-US">
                <a:latin typeface="Britannic Bold" panose="020B0903060703020204" pitchFamily="34" charset="0"/>
              </a:rPr>
              <a:t>Complexities for Searching</a:t>
            </a:r>
            <a:br>
              <a:rPr lang="en-US" dirty="0">
                <a:latin typeface="Britannic Bold" panose="020B0903060703020204" pitchFamily="34" charset="0"/>
              </a:rPr>
            </a:br>
            <a:r>
              <a:rPr lang="en-US" sz="2400" dirty="0">
                <a:latin typeface="Britannic Bold" panose="020B0903060703020204" pitchFamily="34" charset="0"/>
              </a:rPr>
              <a:t>Where n = length of data set, m = length of pattern, k = number of </a:t>
            </a:r>
            <a:r>
              <a:rPr lang="en-US" sz="2400" dirty="0" err="1">
                <a:latin typeface="Britannic Bold" panose="020B0903060703020204" pitchFamily="34" charset="0"/>
              </a:rPr>
              <a:t>occureences</a:t>
            </a:r>
            <a:endParaRPr lang="en-US" sz="2400" dirty="0">
              <a:latin typeface="Britannic Bold" panose="020B0903060703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86188"/>
              </p:ext>
            </p:extLst>
          </p:nvPr>
        </p:nvGraphicFramePr>
        <p:xfrm>
          <a:off x="1218883" y="1701797"/>
          <a:ext cx="10360501" cy="446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367F2F9-D766-4C48-A81A-E9296D542E1C}"/>
              </a:ext>
            </a:extLst>
          </p:cNvPr>
          <p:cNvSpPr txBox="1"/>
          <p:nvPr/>
        </p:nvSpPr>
        <p:spPr>
          <a:xfrm>
            <a:off x="3351213" y="4557355"/>
            <a:ext cx="1941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0" dirty="0">
                <a:effectLst/>
                <a:latin typeface="Bahnschrift" panose="020B0502040204020203" pitchFamily="34" charset="0"/>
              </a:rPr>
              <a:t>O(</a:t>
            </a:r>
            <a:r>
              <a:rPr lang="en-US" sz="2200" b="0" i="0" dirty="0" err="1">
                <a:effectLst/>
                <a:latin typeface="Bahnschrift" panose="020B0502040204020203" pitchFamily="34" charset="0"/>
              </a:rPr>
              <a:t>m+k</a:t>
            </a:r>
            <a:r>
              <a:rPr lang="en-US" sz="2200" b="0" i="0" dirty="0">
                <a:effectLst/>
                <a:latin typeface="Bahnschrift" panose="020B0502040204020203" pitchFamily="34" charset="0"/>
              </a:rPr>
              <a:t>)</a:t>
            </a:r>
            <a:endParaRPr lang="en-US" sz="2200" dirty="0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2F2BF-C545-49AD-8328-99514325438F}"/>
              </a:ext>
            </a:extLst>
          </p:cNvPr>
          <p:cNvSpPr txBox="1"/>
          <p:nvPr/>
        </p:nvSpPr>
        <p:spPr>
          <a:xfrm>
            <a:off x="8609012" y="4557355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Bahnschrift" panose="020B0502040204020203" pitchFamily="34" charset="0"/>
              </a:rPr>
              <a:t>O(nm)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44125-14A9-44E6-AF14-904E6A8C6D32}"/>
              </a:ext>
            </a:extLst>
          </p:cNvPr>
          <p:cNvSpPr txBox="1"/>
          <p:nvPr/>
        </p:nvSpPr>
        <p:spPr>
          <a:xfrm>
            <a:off x="3351213" y="2590895"/>
            <a:ext cx="2514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0" dirty="0">
                <a:effectLst/>
                <a:latin typeface="Bahnschrift" panose="020B0502040204020203" pitchFamily="34" charset="0"/>
              </a:rPr>
              <a:t>O(m)</a:t>
            </a:r>
            <a:endParaRPr lang="en-US" sz="2200" dirty="0"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D08097-952F-4E96-A388-9FD9262D76C0}"/>
              </a:ext>
            </a:extLst>
          </p:cNvPr>
          <p:cNvSpPr txBox="1"/>
          <p:nvPr/>
        </p:nvSpPr>
        <p:spPr>
          <a:xfrm>
            <a:off x="8532812" y="2590895"/>
            <a:ext cx="1143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0" dirty="0">
                <a:effectLst/>
                <a:latin typeface="Bahnschrift" panose="020B0502040204020203" pitchFamily="34" charset="0"/>
              </a:rPr>
              <a:t>O(nm)</a:t>
            </a:r>
            <a:endParaRPr lang="en-US" sz="2200" dirty="0">
              <a:latin typeface="Bahnschrift" panose="020B0502040204020203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482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52821" y="29103"/>
            <a:ext cx="10360501" cy="1223963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Britannic Bold" panose="020B0903060703020204" pitchFamily="34" charset="0"/>
              </a:rPr>
              <a:t>                           </a:t>
            </a:r>
            <a:r>
              <a:rPr lang="en-US" sz="3800" u="sng" dirty="0">
                <a:latin typeface="Britannic Bold" panose="020B0903060703020204" pitchFamily="34" charset="0"/>
              </a:rPr>
              <a:t>Analysis</a:t>
            </a:r>
            <a:br>
              <a:rPr lang="en-US" sz="3800" dirty="0">
                <a:latin typeface="Britannic Bold" panose="020B0903060703020204" pitchFamily="34" charset="0"/>
              </a:rPr>
            </a:br>
            <a:r>
              <a:rPr lang="en-US" sz="3800" dirty="0">
                <a:latin typeface="Britannic Bold" panose="020B0903060703020204" pitchFamily="34" charset="0"/>
              </a:rPr>
              <a:t>- FM INDEX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32084" y="65194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n=2500000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56612" y="410618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n=100000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60612" y="417142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n=1000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199893"/>
            <a:ext cx="3716063" cy="278704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269" y="1216918"/>
            <a:ext cx="3688086" cy="276606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4098159"/>
            <a:ext cx="3664731" cy="274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4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99480"/>
            <a:ext cx="10360501" cy="1223963"/>
          </a:xfrm>
        </p:spPr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-Suffix Tree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461544"/>
            <a:ext cx="3505200" cy="26289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1461544"/>
            <a:ext cx="3454399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4090445"/>
            <a:ext cx="3757212" cy="28179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4412" y="4090445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n=1000</a:t>
            </a:r>
          </a:p>
        </p:txBody>
      </p:sp>
      <p:sp>
        <p:nvSpPr>
          <p:cNvPr id="8" name="Rectangle 7"/>
          <p:cNvSpPr/>
          <p:nvPr/>
        </p:nvSpPr>
        <p:spPr>
          <a:xfrm>
            <a:off x="8327426" y="4090445"/>
            <a:ext cx="2157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n=100000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8327426" y="6096000"/>
            <a:ext cx="124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n=2500000</a:t>
            </a:r>
          </a:p>
        </p:txBody>
      </p:sp>
    </p:spTree>
    <p:extLst>
      <p:ext uri="{BB962C8B-B14F-4D97-AF65-F5344CB8AC3E}">
        <p14:creationId xmlns:p14="http://schemas.microsoft.com/office/powerpoint/2010/main" val="32506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838</TotalTime>
  <Words>425</Words>
  <Application>Microsoft Office PowerPoint</Application>
  <PresentationFormat>Custom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Bahnschrift</vt:lpstr>
      <vt:lpstr>Bahnschrift SemiBold SemiConden</vt:lpstr>
      <vt:lpstr>Britannic Bold</vt:lpstr>
      <vt:lpstr>Calibri</vt:lpstr>
      <vt:lpstr>Ink Free</vt:lpstr>
      <vt:lpstr>Tech 16x9</vt:lpstr>
      <vt:lpstr>FM-INDEX</vt:lpstr>
      <vt:lpstr>Why we chose  FM INDEX (Full-text index in Minute space)</vt:lpstr>
      <vt:lpstr>How does FM-Index Work?</vt:lpstr>
      <vt:lpstr>Our Problem…</vt:lpstr>
      <vt:lpstr>Operations that our Application Performs</vt:lpstr>
      <vt:lpstr>PowerPoint Presentation</vt:lpstr>
      <vt:lpstr>Time Complexities for Searching Where n = length of data set, m = length of pattern, k = number of occureences</vt:lpstr>
      <vt:lpstr>                           Analysis - FM INDEX </vt:lpstr>
      <vt:lpstr>-Suffix Tree </vt:lpstr>
      <vt:lpstr>-Linear Search</vt:lpstr>
      <vt:lpstr>- Rabin Karp</vt:lpstr>
      <vt:lpstr>Why FM Index?</vt:lpstr>
      <vt:lpstr>PowerPoint Presentation</vt:lpstr>
      <vt:lpstr>References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FM-INDEX</dc:title>
  <dc:creator>Shafaq Fatima Mughal</dc:creator>
  <cp:lastModifiedBy>Shafaq Fatima Mughal</cp:lastModifiedBy>
  <cp:revision>41</cp:revision>
  <dcterms:created xsi:type="dcterms:W3CDTF">2021-05-07T18:53:57Z</dcterms:created>
  <dcterms:modified xsi:type="dcterms:W3CDTF">2021-05-21T14:21:05Z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