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4" r:id="rId1"/>
  </p:sldMasterIdLst>
  <p:notesMasterIdLst>
    <p:notesMasterId r:id="rId16"/>
  </p:notesMasterIdLst>
  <p:sldIdLst>
    <p:sldId id="256" r:id="rId2"/>
    <p:sldId id="257" r:id="rId3"/>
    <p:sldId id="258" r:id="rId4"/>
    <p:sldId id="259" r:id="rId5"/>
    <p:sldId id="260" r:id="rId6"/>
    <p:sldId id="264" r:id="rId7"/>
    <p:sldId id="263" r:id="rId8"/>
    <p:sldId id="265" r:id="rId9"/>
    <p:sldId id="266" r:id="rId10"/>
    <p:sldId id="267" r:id="rId11"/>
    <p:sldId id="268" r:id="rId12"/>
    <p:sldId id="261" r:id="rId13"/>
    <p:sldId id="262" r:id="rId14"/>
    <p:sldId id="269" r:id="rId15"/>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32"/>
  </p:normalViewPr>
  <p:slideViewPr>
    <p:cSldViewPr snapToGrid="0">
      <p:cViewPr>
        <p:scale>
          <a:sx n="92" d="100"/>
          <a:sy n="92" d="100"/>
        </p:scale>
        <p:origin x="14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7B9D6-1E59-4BC7-9FA1-8BC643FBD9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693F49-FC17-4684-B5EA-AC6FC2CB0EB3}">
      <dgm:prSet/>
      <dgm:spPr/>
      <dgm:t>
        <a:bodyPr/>
        <a:lstStyle/>
        <a:p>
          <a:r>
            <a:rPr lang="en-GB" b="1"/>
            <a:t>Problem</a:t>
          </a:r>
          <a:r>
            <a:rPr lang="en-GB"/>
            <a:t>: Medical images, such as brain MRI scans in the BraTS dataset, often contain complex structures, subtle anomalies, and overlapping. Detecting and localizing these objects accurately is challenging due to their irregular shapes, low contrast, and variability across patients.</a:t>
          </a:r>
          <a:endParaRPr lang="en-US"/>
        </a:p>
      </dgm:t>
    </dgm:pt>
    <dgm:pt modelId="{CAFB083E-5071-45A8-81EA-927135DE013A}" type="parTrans" cxnId="{33F66193-8AF7-497B-B51F-3A6BFB28D1E7}">
      <dgm:prSet/>
      <dgm:spPr/>
      <dgm:t>
        <a:bodyPr/>
        <a:lstStyle/>
        <a:p>
          <a:endParaRPr lang="en-US"/>
        </a:p>
      </dgm:t>
    </dgm:pt>
    <dgm:pt modelId="{AE227328-D27A-41A2-9B83-159018E8AF29}" type="sibTrans" cxnId="{33F66193-8AF7-497B-B51F-3A6BFB28D1E7}">
      <dgm:prSet/>
      <dgm:spPr/>
      <dgm:t>
        <a:bodyPr/>
        <a:lstStyle/>
        <a:p>
          <a:endParaRPr lang="en-US"/>
        </a:p>
      </dgm:t>
    </dgm:pt>
    <dgm:pt modelId="{2EE39775-CE3D-46BB-8C86-DC9002606243}">
      <dgm:prSet/>
      <dgm:spPr/>
      <dgm:t>
        <a:bodyPr/>
        <a:lstStyle/>
        <a:p>
          <a:r>
            <a:rPr lang="en-GB" b="1"/>
            <a:t>Solution</a:t>
          </a:r>
          <a:r>
            <a:rPr lang="en-GB"/>
            <a:t> : Our work leverages multi-scale geometric feature fusion to capture both fine-grained details (local patterns) and global context, improving the model's ability to detect and localize objects in complex medical images.</a:t>
          </a:r>
          <a:endParaRPr lang="en-US"/>
        </a:p>
      </dgm:t>
    </dgm:pt>
    <dgm:pt modelId="{A14DFD2B-5952-4BD9-9BDA-FE9F5089C9CB}" type="parTrans" cxnId="{5FB623B9-20BD-4EE5-B5F3-0B944F22F29A}">
      <dgm:prSet/>
      <dgm:spPr/>
      <dgm:t>
        <a:bodyPr/>
        <a:lstStyle/>
        <a:p>
          <a:endParaRPr lang="en-US"/>
        </a:p>
      </dgm:t>
    </dgm:pt>
    <dgm:pt modelId="{EECC29BA-BB7C-4F6A-8BA8-D624DBAAC975}" type="sibTrans" cxnId="{5FB623B9-20BD-4EE5-B5F3-0B944F22F29A}">
      <dgm:prSet/>
      <dgm:spPr/>
      <dgm:t>
        <a:bodyPr/>
        <a:lstStyle/>
        <a:p>
          <a:endParaRPr lang="en-US"/>
        </a:p>
      </dgm:t>
    </dgm:pt>
    <dgm:pt modelId="{C3482EAB-EB65-4AB7-A8F3-C8E393020266}" type="pres">
      <dgm:prSet presAssocID="{07F7B9D6-1E59-4BC7-9FA1-8BC643FBD94D}" presName="root" presStyleCnt="0">
        <dgm:presLayoutVars>
          <dgm:dir/>
          <dgm:resizeHandles val="exact"/>
        </dgm:presLayoutVars>
      </dgm:prSet>
      <dgm:spPr/>
    </dgm:pt>
    <dgm:pt modelId="{F41D208C-5404-4FF8-915D-2F14C5C0EC8C}" type="pres">
      <dgm:prSet presAssocID="{20693F49-FC17-4684-B5EA-AC6FC2CB0EB3}" presName="compNode" presStyleCnt="0"/>
      <dgm:spPr/>
    </dgm:pt>
    <dgm:pt modelId="{0CD2569C-78A2-4327-8B6D-383F1F3196E1}" type="pres">
      <dgm:prSet presAssocID="{20693F49-FC17-4684-B5EA-AC6FC2CB0EB3}" presName="bgRect" presStyleLbl="bgShp" presStyleIdx="0" presStyleCnt="2"/>
      <dgm:spPr/>
    </dgm:pt>
    <dgm:pt modelId="{FC05FD93-9F14-432E-AE9B-130C040710A1}" type="pres">
      <dgm:prSet presAssocID="{20693F49-FC17-4684-B5EA-AC6FC2CB0E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7F352E3E-00BA-47FF-B3FE-385982417992}" type="pres">
      <dgm:prSet presAssocID="{20693F49-FC17-4684-B5EA-AC6FC2CB0EB3}" presName="spaceRect" presStyleCnt="0"/>
      <dgm:spPr/>
    </dgm:pt>
    <dgm:pt modelId="{6A0A91D8-3FD9-4772-91AA-5E7F43FA6C7A}" type="pres">
      <dgm:prSet presAssocID="{20693F49-FC17-4684-B5EA-AC6FC2CB0EB3}" presName="parTx" presStyleLbl="revTx" presStyleIdx="0" presStyleCnt="2">
        <dgm:presLayoutVars>
          <dgm:chMax val="0"/>
          <dgm:chPref val="0"/>
        </dgm:presLayoutVars>
      </dgm:prSet>
      <dgm:spPr/>
    </dgm:pt>
    <dgm:pt modelId="{0F2C43FD-1E6A-4BE8-8309-3139B5A8A07B}" type="pres">
      <dgm:prSet presAssocID="{AE227328-D27A-41A2-9B83-159018E8AF29}" presName="sibTrans" presStyleCnt="0"/>
      <dgm:spPr/>
    </dgm:pt>
    <dgm:pt modelId="{2880D75B-C9B6-48D6-87A3-DA541E168869}" type="pres">
      <dgm:prSet presAssocID="{2EE39775-CE3D-46BB-8C86-DC9002606243}" presName="compNode" presStyleCnt="0"/>
      <dgm:spPr/>
    </dgm:pt>
    <dgm:pt modelId="{106F3843-E0AB-46BF-8189-F18BDA23A582}" type="pres">
      <dgm:prSet presAssocID="{2EE39775-CE3D-46BB-8C86-DC9002606243}" presName="bgRect" presStyleLbl="bgShp" presStyleIdx="1" presStyleCnt="2"/>
      <dgm:spPr/>
    </dgm:pt>
    <dgm:pt modelId="{068E2EE5-C0BE-4E81-AF5A-566487CB3ED5}" type="pres">
      <dgm:prSet presAssocID="{2EE39775-CE3D-46BB-8C86-DC90026062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8DD92AE5-624D-49A5-BE8D-2A75A195E7E6}" type="pres">
      <dgm:prSet presAssocID="{2EE39775-CE3D-46BB-8C86-DC9002606243}" presName="spaceRect" presStyleCnt="0"/>
      <dgm:spPr/>
    </dgm:pt>
    <dgm:pt modelId="{7724650B-8A7E-4C59-9F7A-05D56B21CBF2}" type="pres">
      <dgm:prSet presAssocID="{2EE39775-CE3D-46BB-8C86-DC9002606243}" presName="parTx" presStyleLbl="revTx" presStyleIdx="1" presStyleCnt="2">
        <dgm:presLayoutVars>
          <dgm:chMax val="0"/>
          <dgm:chPref val="0"/>
        </dgm:presLayoutVars>
      </dgm:prSet>
      <dgm:spPr/>
    </dgm:pt>
  </dgm:ptLst>
  <dgm:cxnLst>
    <dgm:cxn modelId="{10744E51-BE71-48D2-9437-FFA1351A36D7}" type="presOf" srcId="{07F7B9D6-1E59-4BC7-9FA1-8BC643FBD94D}" destId="{C3482EAB-EB65-4AB7-A8F3-C8E393020266}" srcOrd="0" destOrd="0" presId="urn:microsoft.com/office/officeart/2018/2/layout/IconVerticalSolidList"/>
    <dgm:cxn modelId="{952E6584-DDA2-4D48-9DDD-3B8798DF8415}" type="presOf" srcId="{20693F49-FC17-4684-B5EA-AC6FC2CB0EB3}" destId="{6A0A91D8-3FD9-4772-91AA-5E7F43FA6C7A}" srcOrd="0" destOrd="0" presId="urn:microsoft.com/office/officeart/2018/2/layout/IconVerticalSolidList"/>
    <dgm:cxn modelId="{33F66193-8AF7-497B-B51F-3A6BFB28D1E7}" srcId="{07F7B9D6-1E59-4BC7-9FA1-8BC643FBD94D}" destId="{20693F49-FC17-4684-B5EA-AC6FC2CB0EB3}" srcOrd="0" destOrd="0" parTransId="{CAFB083E-5071-45A8-81EA-927135DE013A}" sibTransId="{AE227328-D27A-41A2-9B83-159018E8AF29}"/>
    <dgm:cxn modelId="{27E0EAB6-633D-43CA-A1B4-AEA9F030035F}" type="presOf" srcId="{2EE39775-CE3D-46BB-8C86-DC9002606243}" destId="{7724650B-8A7E-4C59-9F7A-05D56B21CBF2}" srcOrd="0" destOrd="0" presId="urn:microsoft.com/office/officeart/2018/2/layout/IconVerticalSolidList"/>
    <dgm:cxn modelId="{5FB623B9-20BD-4EE5-B5F3-0B944F22F29A}" srcId="{07F7B9D6-1E59-4BC7-9FA1-8BC643FBD94D}" destId="{2EE39775-CE3D-46BB-8C86-DC9002606243}" srcOrd="1" destOrd="0" parTransId="{A14DFD2B-5952-4BD9-9BDA-FE9F5089C9CB}" sibTransId="{EECC29BA-BB7C-4F6A-8BA8-D624DBAAC975}"/>
    <dgm:cxn modelId="{F15194D5-CFB3-4109-9DB9-697988D3A651}" type="presParOf" srcId="{C3482EAB-EB65-4AB7-A8F3-C8E393020266}" destId="{F41D208C-5404-4FF8-915D-2F14C5C0EC8C}" srcOrd="0" destOrd="0" presId="urn:microsoft.com/office/officeart/2018/2/layout/IconVerticalSolidList"/>
    <dgm:cxn modelId="{F3268A93-AE6E-488A-8BC4-FDE964F21997}" type="presParOf" srcId="{F41D208C-5404-4FF8-915D-2F14C5C0EC8C}" destId="{0CD2569C-78A2-4327-8B6D-383F1F3196E1}" srcOrd="0" destOrd="0" presId="urn:microsoft.com/office/officeart/2018/2/layout/IconVerticalSolidList"/>
    <dgm:cxn modelId="{ABC4A18C-83CD-439E-9BE2-B9980DADFE08}" type="presParOf" srcId="{F41D208C-5404-4FF8-915D-2F14C5C0EC8C}" destId="{FC05FD93-9F14-432E-AE9B-130C040710A1}" srcOrd="1" destOrd="0" presId="urn:microsoft.com/office/officeart/2018/2/layout/IconVerticalSolidList"/>
    <dgm:cxn modelId="{0DFA1DC8-4369-47F3-B346-247EAF0A65CA}" type="presParOf" srcId="{F41D208C-5404-4FF8-915D-2F14C5C0EC8C}" destId="{7F352E3E-00BA-47FF-B3FE-385982417992}" srcOrd="2" destOrd="0" presId="urn:microsoft.com/office/officeart/2018/2/layout/IconVerticalSolidList"/>
    <dgm:cxn modelId="{FAC25B4B-6987-4C51-B8B8-AB5EA5D37586}" type="presParOf" srcId="{F41D208C-5404-4FF8-915D-2F14C5C0EC8C}" destId="{6A0A91D8-3FD9-4772-91AA-5E7F43FA6C7A}" srcOrd="3" destOrd="0" presId="urn:microsoft.com/office/officeart/2018/2/layout/IconVerticalSolidList"/>
    <dgm:cxn modelId="{1EAFCC28-35F4-4648-BCCB-7FA2F018AB72}" type="presParOf" srcId="{C3482EAB-EB65-4AB7-A8F3-C8E393020266}" destId="{0F2C43FD-1E6A-4BE8-8309-3139B5A8A07B}" srcOrd="1" destOrd="0" presId="urn:microsoft.com/office/officeart/2018/2/layout/IconVerticalSolidList"/>
    <dgm:cxn modelId="{8CFC40A6-51B1-4828-9666-5AC5643F8919}" type="presParOf" srcId="{C3482EAB-EB65-4AB7-A8F3-C8E393020266}" destId="{2880D75B-C9B6-48D6-87A3-DA541E168869}" srcOrd="2" destOrd="0" presId="urn:microsoft.com/office/officeart/2018/2/layout/IconVerticalSolidList"/>
    <dgm:cxn modelId="{FFC3E012-A4D8-4CEB-8C51-BD3C96C8FB0B}" type="presParOf" srcId="{2880D75B-C9B6-48D6-87A3-DA541E168869}" destId="{106F3843-E0AB-46BF-8189-F18BDA23A582}" srcOrd="0" destOrd="0" presId="urn:microsoft.com/office/officeart/2018/2/layout/IconVerticalSolidList"/>
    <dgm:cxn modelId="{147C916B-0ED1-40DB-9BD1-CD7B9DB340A0}" type="presParOf" srcId="{2880D75B-C9B6-48D6-87A3-DA541E168869}" destId="{068E2EE5-C0BE-4E81-AF5A-566487CB3ED5}" srcOrd="1" destOrd="0" presId="urn:microsoft.com/office/officeart/2018/2/layout/IconVerticalSolidList"/>
    <dgm:cxn modelId="{7DF0B8A4-822D-4B13-B175-8B8923221D5A}" type="presParOf" srcId="{2880D75B-C9B6-48D6-87A3-DA541E168869}" destId="{8DD92AE5-624D-49A5-BE8D-2A75A195E7E6}" srcOrd="2" destOrd="0" presId="urn:microsoft.com/office/officeart/2018/2/layout/IconVerticalSolidList"/>
    <dgm:cxn modelId="{9C8FD511-AE92-4E3C-8C1E-516C13B3447B}" type="presParOf" srcId="{2880D75B-C9B6-48D6-87A3-DA541E168869}" destId="{7724650B-8A7E-4C59-9F7A-05D56B21CB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0943FB-E58A-4B0F-B845-3FFF2CFF3AB5}"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9071463B-7D75-46C6-B41C-B84005EB1B9B}">
      <dgm:prSet/>
      <dgm:spPr/>
      <dgm:t>
        <a:bodyPr/>
        <a:lstStyle/>
        <a:p>
          <a:r>
            <a:rPr lang="en-GB"/>
            <a:t>Problem: In brain tumor imaging, accurately distinguishing between different tumor sub-regions is critical for diagnosis and treatment planning but remains challenging due to their overlapping intensities and boundaries.</a:t>
          </a:r>
          <a:endParaRPr lang="en-US"/>
        </a:p>
      </dgm:t>
    </dgm:pt>
    <dgm:pt modelId="{14AED82E-7F02-4B42-A97C-4060D97F0B5F}" type="parTrans" cxnId="{C6B151F2-C95E-4D82-B1BA-FEEB530D1408}">
      <dgm:prSet/>
      <dgm:spPr/>
      <dgm:t>
        <a:bodyPr/>
        <a:lstStyle/>
        <a:p>
          <a:endParaRPr lang="en-US"/>
        </a:p>
      </dgm:t>
    </dgm:pt>
    <dgm:pt modelId="{90EA2677-1090-4E76-A7FB-708FACB90CA8}" type="sibTrans" cxnId="{C6B151F2-C95E-4D82-B1BA-FEEB530D1408}">
      <dgm:prSet/>
      <dgm:spPr/>
      <dgm:t>
        <a:bodyPr/>
        <a:lstStyle/>
        <a:p>
          <a:endParaRPr lang="en-US"/>
        </a:p>
      </dgm:t>
    </dgm:pt>
    <dgm:pt modelId="{B58AC713-5CFE-4595-812C-9489F95C62F9}">
      <dgm:prSet/>
      <dgm:spPr/>
      <dgm:t>
        <a:bodyPr/>
        <a:lstStyle/>
        <a:p>
          <a:r>
            <a:rPr lang="en-GB" dirty="0"/>
            <a:t>Solution: our approach focuses on capturing both local and global features, enabling the model to better differentiate between </a:t>
          </a:r>
          <a:r>
            <a:rPr lang="en-GB" dirty="0" err="1"/>
            <a:t>tumor</a:t>
          </a:r>
          <a:r>
            <a:rPr lang="en-GB" dirty="0"/>
            <a:t> sub-regions and improve segmentation accuracy.</a:t>
          </a:r>
          <a:endParaRPr lang="en-US" dirty="0"/>
        </a:p>
      </dgm:t>
    </dgm:pt>
    <dgm:pt modelId="{98CC7E3A-AE33-4CB3-852B-8CF8DA5E2142}" type="parTrans" cxnId="{15C00F15-F36A-4DFA-8D1C-7CB30571F87E}">
      <dgm:prSet/>
      <dgm:spPr/>
      <dgm:t>
        <a:bodyPr/>
        <a:lstStyle/>
        <a:p>
          <a:endParaRPr lang="en-US"/>
        </a:p>
      </dgm:t>
    </dgm:pt>
    <dgm:pt modelId="{80EB70F5-E66F-44AE-B656-2920219EEB7C}" type="sibTrans" cxnId="{15C00F15-F36A-4DFA-8D1C-7CB30571F87E}">
      <dgm:prSet/>
      <dgm:spPr/>
      <dgm:t>
        <a:bodyPr/>
        <a:lstStyle/>
        <a:p>
          <a:endParaRPr lang="en-US"/>
        </a:p>
      </dgm:t>
    </dgm:pt>
    <dgm:pt modelId="{2B88CF0F-A920-694A-82E3-D08A20DB358A}" type="pres">
      <dgm:prSet presAssocID="{7C0943FB-E58A-4B0F-B845-3FFF2CFF3AB5}" presName="Name0" presStyleCnt="0">
        <dgm:presLayoutVars>
          <dgm:dir/>
          <dgm:animLvl val="lvl"/>
          <dgm:resizeHandles val="exact"/>
        </dgm:presLayoutVars>
      </dgm:prSet>
      <dgm:spPr/>
    </dgm:pt>
    <dgm:pt modelId="{9FB73C5D-9DC5-9D40-B777-AFEB9538427E}" type="pres">
      <dgm:prSet presAssocID="{B58AC713-5CFE-4595-812C-9489F95C62F9}" presName="boxAndChildren" presStyleCnt="0"/>
      <dgm:spPr/>
    </dgm:pt>
    <dgm:pt modelId="{26AB261C-3C09-2E49-B215-B8E1110BBEFF}" type="pres">
      <dgm:prSet presAssocID="{B58AC713-5CFE-4595-812C-9489F95C62F9}" presName="parentTextBox" presStyleLbl="node1" presStyleIdx="0" presStyleCnt="2"/>
      <dgm:spPr/>
    </dgm:pt>
    <dgm:pt modelId="{162BF083-C831-BA40-AB54-1C67B016E614}" type="pres">
      <dgm:prSet presAssocID="{90EA2677-1090-4E76-A7FB-708FACB90CA8}" presName="sp" presStyleCnt="0"/>
      <dgm:spPr/>
    </dgm:pt>
    <dgm:pt modelId="{FE32C3C5-890E-7245-8D01-F26BC4831EF9}" type="pres">
      <dgm:prSet presAssocID="{9071463B-7D75-46C6-B41C-B84005EB1B9B}" presName="arrowAndChildren" presStyleCnt="0"/>
      <dgm:spPr/>
    </dgm:pt>
    <dgm:pt modelId="{871D8794-4728-FB4A-84C9-D5DCF9306293}" type="pres">
      <dgm:prSet presAssocID="{9071463B-7D75-46C6-B41C-B84005EB1B9B}" presName="parentTextArrow" presStyleLbl="node1" presStyleIdx="1" presStyleCnt="2"/>
      <dgm:spPr/>
    </dgm:pt>
  </dgm:ptLst>
  <dgm:cxnLst>
    <dgm:cxn modelId="{15C00F15-F36A-4DFA-8D1C-7CB30571F87E}" srcId="{7C0943FB-E58A-4B0F-B845-3FFF2CFF3AB5}" destId="{B58AC713-5CFE-4595-812C-9489F95C62F9}" srcOrd="1" destOrd="0" parTransId="{98CC7E3A-AE33-4CB3-852B-8CF8DA5E2142}" sibTransId="{80EB70F5-E66F-44AE-B656-2920219EEB7C}"/>
    <dgm:cxn modelId="{BDD09E44-6A63-AB46-88C2-E49E550AE4FC}" type="presOf" srcId="{9071463B-7D75-46C6-B41C-B84005EB1B9B}" destId="{871D8794-4728-FB4A-84C9-D5DCF9306293}" srcOrd="0" destOrd="0" presId="urn:microsoft.com/office/officeart/2005/8/layout/process4"/>
    <dgm:cxn modelId="{82C54CC0-CB93-1A46-BF00-C75E539C74CE}" type="presOf" srcId="{7C0943FB-E58A-4B0F-B845-3FFF2CFF3AB5}" destId="{2B88CF0F-A920-694A-82E3-D08A20DB358A}" srcOrd="0" destOrd="0" presId="urn:microsoft.com/office/officeart/2005/8/layout/process4"/>
    <dgm:cxn modelId="{C6B151F2-C95E-4D82-B1BA-FEEB530D1408}" srcId="{7C0943FB-E58A-4B0F-B845-3FFF2CFF3AB5}" destId="{9071463B-7D75-46C6-B41C-B84005EB1B9B}" srcOrd="0" destOrd="0" parTransId="{14AED82E-7F02-4B42-A97C-4060D97F0B5F}" sibTransId="{90EA2677-1090-4E76-A7FB-708FACB90CA8}"/>
    <dgm:cxn modelId="{3EF857F7-960D-F048-9BA0-597C73CC0E3D}" type="presOf" srcId="{B58AC713-5CFE-4595-812C-9489F95C62F9}" destId="{26AB261C-3C09-2E49-B215-B8E1110BBEFF}" srcOrd="0" destOrd="0" presId="urn:microsoft.com/office/officeart/2005/8/layout/process4"/>
    <dgm:cxn modelId="{E9D7994A-9327-2E49-A219-860C3688A01D}" type="presParOf" srcId="{2B88CF0F-A920-694A-82E3-D08A20DB358A}" destId="{9FB73C5D-9DC5-9D40-B777-AFEB9538427E}" srcOrd="0" destOrd="0" presId="urn:microsoft.com/office/officeart/2005/8/layout/process4"/>
    <dgm:cxn modelId="{0BCE1C72-5E5D-3646-9C93-1BBA2914A742}" type="presParOf" srcId="{9FB73C5D-9DC5-9D40-B777-AFEB9538427E}" destId="{26AB261C-3C09-2E49-B215-B8E1110BBEFF}" srcOrd="0" destOrd="0" presId="urn:microsoft.com/office/officeart/2005/8/layout/process4"/>
    <dgm:cxn modelId="{59CE3DB2-B32E-9647-9BE3-A06FD3F6A38C}" type="presParOf" srcId="{2B88CF0F-A920-694A-82E3-D08A20DB358A}" destId="{162BF083-C831-BA40-AB54-1C67B016E614}" srcOrd="1" destOrd="0" presId="urn:microsoft.com/office/officeart/2005/8/layout/process4"/>
    <dgm:cxn modelId="{EE2F6D0D-EDF9-7743-94BB-A0E58FFA9F69}" type="presParOf" srcId="{2B88CF0F-A920-694A-82E3-D08A20DB358A}" destId="{FE32C3C5-890E-7245-8D01-F26BC4831EF9}" srcOrd="2" destOrd="0" presId="urn:microsoft.com/office/officeart/2005/8/layout/process4"/>
    <dgm:cxn modelId="{1F096EC3-B0C3-C44C-AB34-28F0E69D806B}" type="presParOf" srcId="{FE32C3C5-890E-7245-8D01-F26BC4831EF9}" destId="{871D8794-4728-FB4A-84C9-D5DCF930629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FA9647-BDA2-4A61-8EE0-365B6725C4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5E5F30-6163-4EDC-BF33-A7BE8F19331E}">
      <dgm:prSet/>
      <dgm:spPr/>
      <dgm:t>
        <a:bodyPr/>
        <a:lstStyle/>
        <a:p>
          <a:pPr>
            <a:lnSpc>
              <a:spcPct val="100000"/>
            </a:lnSpc>
          </a:pPr>
          <a:r>
            <a:rPr lang="en-GB" b="1"/>
            <a:t>Problem</a:t>
          </a:r>
          <a:r>
            <a:rPr lang="en-GB"/>
            <a:t>: Medical imaging datasets often have limited annotated data, and models may overfit to specific datasets or fail to generalize to new cases.</a:t>
          </a:r>
          <a:endParaRPr lang="en-US"/>
        </a:p>
      </dgm:t>
    </dgm:pt>
    <dgm:pt modelId="{FF88E6AE-CA3C-4683-8ED6-5F9331125E17}" type="parTrans" cxnId="{7FDDC385-EEE2-45D9-83E5-B9A1F88A3C57}">
      <dgm:prSet/>
      <dgm:spPr/>
      <dgm:t>
        <a:bodyPr/>
        <a:lstStyle/>
        <a:p>
          <a:endParaRPr lang="en-US"/>
        </a:p>
      </dgm:t>
    </dgm:pt>
    <dgm:pt modelId="{C5402F7B-4CB3-4FAA-B545-203AC98ADAC3}" type="sibTrans" cxnId="{7FDDC385-EEE2-45D9-83E5-B9A1F88A3C57}">
      <dgm:prSet/>
      <dgm:spPr/>
      <dgm:t>
        <a:bodyPr/>
        <a:lstStyle/>
        <a:p>
          <a:endParaRPr lang="en-US"/>
        </a:p>
      </dgm:t>
    </dgm:pt>
    <dgm:pt modelId="{8E707502-8E88-4ED3-B2B8-46ADF0FEB291}">
      <dgm:prSet/>
      <dgm:spPr/>
      <dgm:t>
        <a:bodyPr/>
        <a:lstStyle/>
        <a:p>
          <a:pPr>
            <a:lnSpc>
              <a:spcPct val="100000"/>
            </a:lnSpc>
          </a:pPr>
          <a:r>
            <a:rPr lang="en-GB" b="1"/>
            <a:t>Solution</a:t>
          </a:r>
          <a:r>
            <a:rPr lang="en-GB"/>
            <a:t>: Knowledge distillation helps improve generalization by transferring robust feature representations from the teacher to the student. Additionally, multi-scale feature fusion ensures the model is robust to variations in object size, shape, and appearanc</a:t>
          </a:r>
          <a:endParaRPr lang="en-US"/>
        </a:p>
      </dgm:t>
    </dgm:pt>
    <dgm:pt modelId="{B15D412B-5127-4E25-85A1-832E0D75DAA0}" type="parTrans" cxnId="{646BAB4D-C282-49DF-BA7E-6C6E82E4D6ED}">
      <dgm:prSet/>
      <dgm:spPr/>
      <dgm:t>
        <a:bodyPr/>
        <a:lstStyle/>
        <a:p>
          <a:endParaRPr lang="en-US"/>
        </a:p>
      </dgm:t>
    </dgm:pt>
    <dgm:pt modelId="{116C66D5-8119-4F3A-A4B6-C8CB488E2406}" type="sibTrans" cxnId="{646BAB4D-C282-49DF-BA7E-6C6E82E4D6ED}">
      <dgm:prSet/>
      <dgm:spPr/>
      <dgm:t>
        <a:bodyPr/>
        <a:lstStyle/>
        <a:p>
          <a:endParaRPr lang="en-US"/>
        </a:p>
      </dgm:t>
    </dgm:pt>
    <dgm:pt modelId="{B899C525-2B91-45D8-8304-D7598C14C283}" type="pres">
      <dgm:prSet presAssocID="{05FA9647-BDA2-4A61-8EE0-365B6725C4B5}" presName="root" presStyleCnt="0">
        <dgm:presLayoutVars>
          <dgm:dir/>
          <dgm:resizeHandles val="exact"/>
        </dgm:presLayoutVars>
      </dgm:prSet>
      <dgm:spPr/>
    </dgm:pt>
    <dgm:pt modelId="{68C98609-62CB-46B1-A29F-21CB178795BB}" type="pres">
      <dgm:prSet presAssocID="{4C5E5F30-6163-4EDC-BF33-A7BE8F19331E}" presName="compNode" presStyleCnt="0"/>
      <dgm:spPr/>
    </dgm:pt>
    <dgm:pt modelId="{C74BEBF5-4BCE-47AB-93C7-FB2F6E96BAF1}" type="pres">
      <dgm:prSet presAssocID="{4C5E5F30-6163-4EDC-BF33-A7BE8F19331E}" presName="bgRect" presStyleLbl="bgShp" presStyleIdx="0" presStyleCnt="2"/>
      <dgm:spPr/>
    </dgm:pt>
    <dgm:pt modelId="{528388C9-C75A-46FF-8113-467924177EBD}" type="pres">
      <dgm:prSet presAssocID="{4C5E5F30-6163-4EDC-BF33-A7BE8F19331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F464E29-8A3F-4EBE-A3A1-3863B5524B75}" type="pres">
      <dgm:prSet presAssocID="{4C5E5F30-6163-4EDC-BF33-A7BE8F19331E}" presName="spaceRect" presStyleCnt="0"/>
      <dgm:spPr/>
    </dgm:pt>
    <dgm:pt modelId="{161E11B2-B67F-4B58-A1E4-435CB71FD9A4}" type="pres">
      <dgm:prSet presAssocID="{4C5E5F30-6163-4EDC-BF33-A7BE8F19331E}" presName="parTx" presStyleLbl="revTx" presStyleIdx="0" presStyleCnt="2">
        <dgm:presLayoutVars>
          <dgm:chMax val="0"/>
          <dgm:chPref val="0"/>
        </dgm:presLayoutVars>
      </dgm:prSet>
      <dgm:spPr/>
    </dgm:pt>
    <dgm:pt modelId="{6436339B-490C-4D6A-84F2-2EF29404C5FA}" type="pres">
      <dgm:prSet presAssocID="{C5402F7B-4CB3-4FAA-B545-203AC98ADAC3}" presName="sibTrans" presStyleCnt="0"/>
      <dgm:spPr/>
    </dgm:pt>
    <dgm:pt modelId="{95F5EAA1-FBA2-48AF-BDBC-8DC26A677FA4}" type="pres">
      <dgm:prSet presAssocID="{8E707502-8E88-4ED3-B2B8-46ADF0FEB291}" presName="compNode" presStyleCnt="0"/>
      <dgm:spPr/>
    </dgm:pt>
    <dgm:pt modelId="{ADBA674E-210E-4165-9484-E1F46ACFBAC9}" type="pres">
      <dgm:prSet presAssocID="{8E707502-8E88-4ED3-B2B8-46ADF0FEB291}" presName="bgRect" presStyleLbl="bgShp" presStyleIdx="1" presStyleCnt="2"/>
      <dgm:spPr/>
    </dgm:pt>
    <dgm:pt modelId="{04F001D2-87C3-4AC8-8B94-4D686E52A5AC}" type="pres">
      <dgm:prSet presAssocID="{8E707502-8E88-4ED3-B2B8-46ADF0FEB2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DA38E0E1-F3C6-4BCA-B07C-BC3257CEEFF3}" type="pres">
      <dgm:prSet presAssocID="{8E707502-8E88-4ED3-B2B8-46ADF0FEB291}" presName="spaceRect" presStyleCnt="0"/>
      <dgm:spPr/>
    </dgm:pt>
    <dgm:pt modelId="{92AB8389-7776-4E40-92F8-020709F8D85D}" type="pres">
      <dgm:prSet presAssocID="{8E707502-8E88-4ED3-B2B8-46ADF0FEB291}" presName="parTx" presStyleLbl="revTx" presStyleIdx="1" presStyleCnt="2">
        <dgm:presLayoutVars>
          <dgm:chMax val="0"/>
          <dgm:chPref val="0"/>
        </dgm:presLayoutVars>
      </dgm:prSet>
      <dgm:spPr/>
    </dgm:pt>
  </dgm:ptLst>
  <dgm:cxnLst>
    <dgm:cxn modelId="{646BAB4D-C282-49DF-BA7E-6C6E82E4D6ED}" srcId="{05FA9647-BDA2-4A61-8EE0-365B6725C4B5}" destId="{8E707502-8E88-4ED3-B2B8-46ADF0FEB291}" srcOrd="1" destOrd="0" parTransId="{B15D412B-5127-4E25-85A1-832E0D75DAA0}" sibTransId="{116C66D5-8119-4F3A-A4B6-C8CB488E2406}"/>
    <dgm:cxn modelId="{7FDDC385-EEE2-45D9-83E5-B9A1F88A3C57}" srcId="{05FA9647-BDA2-4A61-8EE0-365B6725C4B5}" destId="{4C5E5F30-6163-4EDC-BF33-A7BE8F19331E}" srcOrd="0" destOrd="0" parTransId="{FF88E6AE-CA3C-4683-8ED6-5F9331125E17}" sibTransId="{C5402F7B-4CB3-4FAA-B545-203AC98ADAC3}"/>
    <dgm:cxn modelId="{0FA2AB9E-C578-9543-A658-C51667BD1782}" type="presOf" srcId="{4C5E5F30-6163-4EDC-BF33-A7BE8F19331E}" destId="{161E11B2-B67F-4B58-A1E4-435CB71FD9A4}" srcOrd="0" destOrd="0" presId="urn:microsoft.com/office/officeart/2018/2/layout/IconVerticalSolidList"/>
    <dgm:cxn modelId="{652BDDEB-6570-1745-AAFC-589D2A431824}" type="presOf" srcId="{8E707502-8E88-4ED3-B2B8-46ADF0FEB291}" destId="{92AB8389-7776-4E40-92F8-020709F8D85D}" srcOrd="0" destOrd="0" presId="urn:microsoft.com/office/officeart/2018/2/layout/IconVerticalSolidList"/>
    <dgm:cxn modelId="{E7D1A0F6-D066-D04A-8050-91D17EEE319E}" type="presOf" srcId="{05FA9647-BDA2-4A61-8EE0-365B6725C4B5}" destId="{B899C525-2B91-45D8-8304-D7598C14C283}" srcOrd="0" destOrd="0" presId="urn:microsoft.com/office/officeart/2018/2/layout/IconVerticalSolidList"/>
    <dgm:cxn modelId="{CE5591C0-EC2C-9F4C-ADA9-599FC572D090}" type="presParOf" srcId="{B899C525-2B91-45D8-8304-D7598C14C283}" destId="{68C98609-62CB-46B1-A29F-21CB178795BB}" srcOrd="0" destOrd="0" presId="urn:microsoft.com/office/officeart/2018/2/layout/IconVerticalSolidList"/>
    <dgm:cxn modelId="{72EB56D2-9ADF-B540-86FA-725825FDF61E}" type="presParOf" srcId="{68C98609-62CB-46B1-A29F-21CB178795BB}" destId="{C74BEBF5-4BCE-47AB-93C7-FB2F6E96BAF1}" srcOrd="0" destOrd="0" presId="urn:microsoft.com/office/officeart/2018/2/layout/IconVerticalSolidList"/>
    <dgm:cxn modelId="{55CF1E54-E8F8-9941-8A46-A815E0E1871D}" type="presParOf" srcId="{68C98609-62CB-46B1-A29F-21CB178795BB}" destId="{528388C9-C75A-46FF-8113-467924177EBD}" srcOrd="1" destOrd="0" presId="urn:microsoft.com/office/officeart/2018/2/layout/IconVerticalSolidList"/>
    <dgm:cxn modelId="{67F89088-22D3-3D48-B755-55525E54FFEF}" type="presParOf" srcId="{68C98609-62CB-46B1-A29F-21CB178795BB}" destId="{3F464E29-8A3F-4EBE-A3A1-3863B5524B75}" srcOrd="2" destOrd="0" presId="urn:microsoft.com/office/officeart/2018/2/layout/IconVerticalSolidList"/>
    <dgm:cxn modelId="{DE694BCB-C039-3146-9994-FBE0802C37C2}" type="presParOf" srcId="{68C98609-62CB-46B1-A29F-21CB178795BB}" destId="{161E11B2-B67F-4B58-A1E4-435CB71FD9A4}" srcOrd="3" destOrd="0" presId="urn:microsoft.com/office/officeart/2018/2/layout/IconVerticalSolidList"/>
    <dgm:cxn modelId="{630D2F71-0031-8F4C-8913-575B4B90CFE2}" type="presParOf" srcId="{B899C525-2B91-45D8-8304-D7598C14C283}" destId="{6436339B-490C-4D6A-84F2-2EF29404C5FA}" srcOrd="1" destOrd="0" presId="urn:microsoft.com/office/officeart/2018/2/layout/IconVerticalSolidList"/>
    <dgm:cxn modelId="{B576BB25-5F52-C240-B1E8-B6DBF0D82D25}" type="presParOf" srcId="{B899C525-2B91-45D8-8304-D7598C14C283}" destId="{95F5EAA1-FBA2-48AF-BDBC-8DC26A677FA4}" srcOrd="2" destOrd="0" presId="urn:microsoft.com/office/officeart/2018/2/layout/IconVerticalSolidList"/>
    <dgm:cxn modelId="{68D9BE1F-7832-3C47-8F3D-DFBC68133551}" type="presParOf" srcId="{95F5EAA1-FBA2-48AF-BDBC-8DC26A677FA4}" destId="{ADBA674E-210E-4165-9484-E1F46ACFBAC9}" srcOrd="0" destOrd="0" presId="urn:microsoft.com/office/officeart/2018/2/layout/IconVerticalSolidList"/>
    <dgm:cxn modelId="{828E6C0C-CA81-D943-B18D-0A6A6A267E7B}" type="presParOf" srcId="{95F5EAA1-FBA2-48AF-BDBC-8DC26A677FA4}" destId="{04F001D2-87C3-4AC8-8B94-4D686E52A5AC}" srcOrd="1" destOrd="0" presId="urn:microsoft.com/office/officeart/2018/2/layout/IconVerticalSolidList"/>
    <dgm:cxn modelId="{A5C51830-EDEB-A64F-A86B-315EFEBF745C}" type="presParOf" srcId="{95F5EAA1-FBA2-48AF-BDBC-8DC26A677FA4}" destId="{DA38E0E1-F3C6-4BCA-B07C-BC3257CEEFF3}" srcOrd="2" destOrd="0" presId="urn:microsoft.com/office/officeart/2018/2/layout/IconVerticalSolidList"/>
    <dgm:cxn modelId="{397E64B5-1992-224E-B1E0-1587A6FAA447}" type="presParOf" srcId="{95F5EAA1-FBA2-48AF-BDBC-8DC26A677FA4}" destId="{92AB8389-7776-4E40-92F8-020709F8D8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4310F4-BF92-4D8F-B75A-53D7DBA63BB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1AFD275-0DE4-45A1-939A-7DF458371033}">
      <dgm:prSet/>
      <dgm:spPr/>
      <dgm:t>
        <a:bodyPr/>
        <a:lstStyle/>
        <a:p>
          <a:pPr>
            <a:lnSpc>
              <a:spcPct val="100000"/>
            </a:lnSpc>
          </a:pPr>
          <a:r>
            <a:rPr lang="en-GB"/>
            <a:t>Capture features at different scales to ensure the model can detect both small and large objects, as well as subtle details and global context.</a:t>
          </a:r>
          <a:endParaRPr lang="en-US"/>
        </a:p>
      </dgm:t>
    </dgm:pt>
    <dgm:pt modelId="{4146E91B-23A1-48A6-AB53-6D09432B3D71}" type="parTrans" cxnId="{CF83313D-A009-411E-8D5A-086D45207BFB}">
      <dgm:prSet/>
      <dgm:spPr/>
      <dgm:t>
        <a:bodyPr/>
        <a:lstStyle/>
        <a:p>
          <a:endParaRPr lang="en-US"/>
        </a:p>
      </dgm:t>
    </dgm:pt>
    <dgm:pt modelId="{A1E64E91-3687-4C85-B467-DC665AE9124C}" type="sibTrans" cxnId="{CF83313D-A009-411E-8D5A-086D45207BFB}">
      <dgm:prSet/>
      <dgm:spPr/>
      <dgm:t>
        <a:bodyPr/>
        <a:lstStyle/>
        <a:p>
          <a:pPr>
            <a:lnSpc>
              <a:spcPct val="100000"/>
            </a:lnSpc>
          </a:pPr>
          <a:endParaRPr lang="en-US"/>
        </a:p>
      </dgm:t>
    </dgm:pt>
    <dgm:pt modelId="{47C53873-2FC7-450F-8642-400B48FF6C59}">
      <dgm:prSet/>
      <dgm:spPr/>
      <dgm:t>
        <a:bodyPr/>
        <a:lstStyle/>
        <a:p>
          <a:pPr>
            <a:lnSpc>
              <a:spcPct val="100000"/>
            </a:lnSpc>
          </a:pPr>
          <a:r>
            <a:rPr lang="en-GB"/>
            <a:t>Extract features from different layers of the network</a:t>
          </a:r>
          <a:endParaRPr lang="en-US"/>
        </a:p>
      </dgm:t>
    </dgm:pt>
    <dgm:pt modelId="{9C0F6DA5-71C8-462E-87AF-D9ED4B9167AC}" type="parTrans" cxnId="{82DD5C6C-943C-46D6-A523-B0101C46494A}">
      <dgm:prSet/>
      <dgm:spPr/>
      <dgm:t>
        <a:bodyPr/>
        <a:lstStyle/>
        <a:p>
          <a:endParaRPr lang="en-US"/>
        </a:p>
      </dgm:t>
    </dgm:pt>
    <dgm:pt modelId="{A1AFECF5-6888-4045-9D87-88D09BC466EC}" type="sibTrans" cxnId="{82DD5C6C-943C-46D6-A523-B0101C46494A}">
      <dgm:prSet/>
      <dgm:spPr/>
      <dgm:t>
        <a:bodyPr/>
        <a:lstStyle/>
        <a:p>
          <a:pPr>
            <a:lnSpc>
              <a:spcPct val="100000"/>
            </a:lnSpc>
          </a:pPr>
          <a:endParaRPr lang="en-US"/>
        </a:p>
      </dgm:t>
    </dgm:pt>
    <dgm:pt modelId="{B0927D86-1404-48CB-85C9-66E8BE77BE07}">
      <dgm:prSet/>
      <dgm:spPr/>
      <dgm:t>
        <a:bodyPr/>
        <a:lstStyle/>
        <a:p>
          <a:pPr>
            <a:lnSpc>
              <a:spcPct val="100000"/>
            </a:lnSpc>
          </a:pPr>
          <a:r>
            <a:rPr lang="en-GB"/>
            <a:t>Extract geometric properties (e.g., shapes, boundaries, curvature) from the feature maps to better represent the structure of objects.</a:t>
          </a:r>
          <a:endParaRPr lang="en-US"/>
        </a:p>
      </dgm:t>
    </dgm:pt>
    <dgm:pt modelId="{D8DCAADF-86DB-4FA3-A3AB-0E73B0ACD2AA}" type="parTrans" cxnId="{73F9DA8D-E6AD-4180-8264-0E1975367ADE}">
      <dgm:prSet/>
      <dgm:spPr/>
      <dgm:t>
        <a:bodyPr/>
        <a:lstStyle/>
        <a:p>
          <a:endParaRPr lang="en-US"/>
        </a:p>
      </dgm:t>
    </dgm:pt>
    <dgm:pt modelId="{FFBA5013-5B4A-40BD-BCC3-CCFD1DD971AD}" type="sibTrans" cxnId="{73F9DA8D-E6AD-4180-8264-0E1975367ADE}">
      <dgm:prSet/>
      <dgm:spPr/>
      <dgm:t>
        <a:bodyPr/>
        <a:lstStyle/>
        <a:p>
          <a:pPr>
            <a:lnSpc>
              <a:spcPct val="100000"/>
            </a:lnSpc>
          </a:pPr>
          <a:endParaRPr lang="en-US"/>
        </a:p>
      </dgm:t>
    </dgm:pt>
    <dgm:pt modelId="{EAEA19F8-4F58-4902-84C2-2A90BC56D6B7}">
      <dgm:prSet/>
      <dgm:spPr/>
      <dgm:t>
        <a:bodyPr/>
        <a:lstStyle/>
        <a:p>
          <a:pPr>
            <a:lnSpc>
              <a:spcPct val="100000"/>
            </a:lnSpc>
          </a:pPr>
          <a:r>
            <a:rPr lang="en-GB"/>
            <a:t>By Using geometric operators (e.g., edge detection filters) to extract geometric features.</a:t>
          </a:r>
          <a:endParaRPr lang="en-US"/>
        </a:p>
      </dgm:t>
    </dgm:pt>
    <dgm:pt modelId="{101A8034-F7B0-4E74-81E9-A0911A4880D7}" type="parTrans" cxnId="{0605B29E-51AC-458D-B2A2-A77AC9D170B3}">
      <dgm:prSet/>
      <dgm:spPr/>
      <dgm:t>
        <a:bodyPr/>
        <a:lstStyle/>
        <a:p>
          <a:endParaRPr lang="en-US"/>
        </a:p>
      </dgm:t>
    </dgm:pt>
    <dgm:pt modelId="{3B47FC2F-E48D-4513-81C0-E79D4D43E87D}" type="sibTrans" cxnId="{0605B29E-51AC-458D-B2A2-A77AC9D170B3}">
      <dgm:prSet/>
      <dgm:spPr/>
      <dgm:t>
        <a:bodyPr/>
        <a:lstStyle/>
        <a:p>
          <a:endParaRPr lang="en-US"/>
        </a:p>
      </dgm:t>
    </dgm:pt>
    <dgm:pt modelId="{728DB0AC-1C6B-4A52-BFE0-A225CCBC6A13}" type="pres">
      <dgm:prSet presAssocID="{4E4310F4-BF92-4D8F-B75A-53D7DBA63BB8}" presName="root" presStyleCnt="0">
        <dgm:presLayoutVars>
          <dgm:dir/>
          <dgm:resizeHandles val="exact"/>
        </dgm:presLayoutVars>
      </dgm:prSet>
      <dgm:spPr/>
    </dgm:pt>
    <dgm:pt modelId="{3CC58442-10CD-466C-8FA4-E8588DCF5BBA}" type="pres">
      <dgm:prSet presAssocID="{4E4310F4-BF92-4D8F-B75A-53D7DBA63BB8}" presName="container" presStyleCnt="0">
        <dgm:presLayoutVars>
          <dgm:dir/>
          <dgm:resizeHandles val="exact"/>
        </dgm:presLayoutVars>
      </dgm:prSet>
      <dgm:spPr/>
    </dgm:pt>
    <dgm:pt modelId="{D0E76323-E749-4C3B-AF3D-A2B6CF161D80}" type="pres">
      <dgm:prSet presAssocID="{91AFD275-0DE4-45A1-939A-7DF458371033}" presName="compNode" presStyleCnt="0"/>
      <dgm:spPr/>
    </dgm:pt>
    <dgm:pt modelId="{D1AD7E2A-0C6A-4E17-B713-119CF5991FC4}" type="pres">
      <dgm:prSet presAssocID="{91AFD275-0DE4-45A1-939A-7DF458371033}" presName="iconBgRect" presStyleLbl="bgShp" presStyleIdx="0" presStyleCnt="4"/>
      <dgm:spPr/>
    </dgm:pt>
    <dgm:pt modelId="{57A30D64-DD18-46B3-B36B-AF6FFFF15913}" type="pres">
      <dgm:prSet presAssocID="{91AFD275-0DE4-45A1-939A-7DF45837103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496B36B-55ED-48CB-AEDC-54E3FF247561}" type="pres">
      <dgm:prSet presAssocID="{91AFD275-0DE4-45A1-939A-7DF458371033}" presName="spaceRect" presStyleCnt="0"/>
      <dgm:spPr/>
    </dgm:pt>
    <dgm:pt modelId="{B2937D54-E16E-4C7A-BA1F-DF7D509EB394}" type="pres">
      <dgm:prSet presAssocID="{91AFD275-0DE4-45A1-939A-7DF458371033}" presName="textRect" presStyleLbl="revTx" presStyleIdx="0" presStyleCnt="4">
        <dgm:presLayoutVars>
          <dgm:chMax val="1"/>
          <dgm:chPref val="1"/>
        </dgm:presLayoutVars>
      </dgm:prSet>
      <dgm:spPr/>
    </dgm:pt>
    <dgm:pt modelId="{03AC5750-96FA-4E41-8EAF-E7E895D41C23}" type="pres">
      <dgm:prSet presAssocID="{A1E64E91-3687-4C85-B467-DC665AE9124C}" presName="sibTrans" presStyleLbl="sibTrans2D1" presStyleIdx="0" presStyleCnt="0"/>
      <dgm:spPr/>
    </dgm:pt>
    <dgm:pt modelId="{D9654BF6-796B-43B9-876B-F93F80AB526B}" type="pres">
      <dgm:prSet presAssocID="{47C53873-2FC7-450F-8642-400B48FF6C59}" presName="compNode" presStyleCnt="0"/>
      <dgm:spPr/>
    </dgm:pt>
    <dgm:pt modelId="{A0D99DE0-858C-4565-A71E-DCEEA1722E49}" type="pres">
      <dgm:prSet presAssocID="{47C53873-2FC7-450F-8642-400B48FF6C59}" presName="iconBgRect" presStyleLbl="bgShp" presStyleIdx="1" presStyleCnt="4"/>
      <dgm:spPr/>
    </dgm:pt>
    <dgm:pt modelId="{0FC3B257-D5F9-4CF8-913E-B219E6679BAC}" type="pres">
      <dgm:prSet presAssocID="{47C53873-2FC7-450F-8642-400B48FF6C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178D51D7-1F62-4359-9869-1DB72818E77E}" type="pres">
      <dgm:prSet presAssocID="{47C53873-2FC7-450F-8642-400B48FF6C59}" presName="spaceRect" presStyleCnt="0"/>
      <dgm:spPr/>
    </dgm:pt>
    <dgm:pt modelId="{354F005A-FEF8-47D1-B64B-5356BE3BCE1E}" type="pres">
      <dgm:prSet presAssocID="{47C53873-2FC7-450F-8642-400B48FF6C59}" presName="textRect" presStyleLbl="revTx" presStyleIdx="1" presStyleCnt="4">
        <dgm:presLayoutVars>
          <dgm:chMax val="1"/>
          <dgm:chPref val="1"/>
        </dgm:presLayoutVars>
      </dgm:prSet>
      <dgm:spPr/>
    </dgm:pt>
    <dgm:pt modelId="{B999F67A-965A-496D-BCDF-EC67ABF3593E}" type="pres">
      <dgm:prSet presAssocID="{A1AFECF5-6888-4045-9D87-88D09BC466EC}" presName="sibTrans" presStyleLbl="sibTrans2D1" presStyleIdx="0" presStyleCnt="0"/>
      <dgm:spPr/>
    </dgm:pt>
    <dgm:pt modelId="{FC9420AB-F605-46DC-A75F-F9F02A4D30B7}" type="pres">
      <dgm:prSet presAssocID="{B0927D86-1404-48CB-85C9-66E8BE77BE07}" presName="compNode" presStyleCnt="0"/>
      <dgm:spPr/>
    </dgm:pt>
    <dgm:pt modelId="{2CFDDAE7-7EBC-4D8E-A96B-5174EF1A78B0}" type="pres">
      <dgm:prSet presAssocID="{B0927D86-1404-48CB-85C9-66E8BE77BE07}" presName="iconBgRect" presStyleLbl="bgShp" presStyleIdx="2" presStyleCnt="4"/>
      <dgm:spPr/>
    </dgm:pt>
    <dgm:pt modelId="{69A32B09-9FE4-497B-928D-98E1F9B9F062}" type="pres">
      <dgm:prSet presAssocID="{B0927D86-1404-48CB-85C9-66E8BE77BE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16868EE8-4C65-4D04-BC95-EB7A47E222E9}" type="pres">
      <dgm:prSet presAssocID="{B0927D86-1404-48CB-85C9-66E8BE77BE07}" presName="spaceRect" presStyleCnt="0"/>
      <dgm:spPr/>
    </dgm:pt>
    <dgm:pt modelId="{A5DDA286-DB0D-4AF5-A5A3-C9946BD55030}" type="pres">
      <dgm:prSet presAssocID="{B0927D86-1404-48CB-85C9-66E8BE77BE07}" presName="textRect" presStyleLbl="revTx" presStyleIdx="2" presStyleCnt="4">
        <dgm:presLayoutVars>
          <dgm:chMax val="1"/>
          <dgm:chPref val="1"/>
        </dgm:presLayoutVars>
      </dgm:prSet>
      <dgm:spPr/>
    </dgm:pt>
    <dgm:pt modelId="{266B8BD5-8B51-4BE7-8E43-8206F97DCC26}" type="pres">
      <dgm:prSet presAssocID="{FFBA5013-5B4A-40BD-BCC3-CCFD1DD971AD}" presName="sibTrans" presStyleLbl="sibTrans2D1" presStyleIdx="0" presStyleCnt="0"/>
      <dgm:spPr/>
    </dgm:pt>
    <dgm:pt modelId="{E34F5152-EFE5-42B0-B6D5-9F81AB8B1DA4}" type="pres">
      <dgm:prSet presAssocID="{EAEA19F8-4F58-4902-84C2-2A90BC56D6B7}" presName="compNode" presStyleCnt="0"/>
      <dgm:spPr/>
    </dgm:pt>
    <dgm:pt modelId="{BA465129-60E6-4F5C-8187-D819E0723DEC}" type="pres">
      <dgm:prSet presAssocID="{EAEA19F8-4F58-4902-84C2-2A90BC56D6B7}" presName="iconBgRect" presStyleLbl="bgShp" presStyleIdx="3" presStyleCnt="4"/>
      <dgm:spPr/>
    </dgm:pt>
    <dgm:pt modelId="{8C09A9D3-DFB5-4326-9F67-E6D5A8637C03}" type="pres">
      <dgm:prSet presAssocID="{EAEA19F8-4F58-4902-84C2-2A90BC56D6B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D0AA66C7-FFEF-41CF-B08C-950D221E5A41}" type="pres">
      <dgm:prSet presAssocID="{EAEA19F8-4F58-4902-84C2-2A90BC56D6B7}" presName="spaceRect" presStyleCnt="0"/>
      <dgm:spPr/>
    </dgm:pt>
    <dgm:pt modelId="{D79934B2-EC54-427C-A02B-37A4C4343409}" type="pres">
      <dgm:prSet presAssocID="{EAEA19F8-4F58-4902-84C2-2A90BC56D6B7}" presName="textRect" presStyleLbl="revTx" presStyleIdx="3" presStyleCnt="4">
        <dgm:presLayoutVars>
          <dgm:chMax val="1"/>
          <dgm:chPref val="1"/>
        </dgm:presLayoutVars>
      </dgm:prSet>
      <dgm:spPr/>
    </dgm:pt>
  </dgm:ptLst>
  <dgm:cxnLst>
    <dgm:cxn modelId="{58D90A00-98DA-4BE2-B7DE-6697FC9A8240}" type="presOf" srcId="{A1AFECF5-6888-4045-9D87-88D09BC466EC}" destId="{B999F67A-965A-496D-BCDF-EC67ABF3593E}" srcOrd="0" destOrd="0" presId="urn:microsoft.com/office/officeart/2018/2/layout/IconCircleList"/>
    <dgm:cxn modelId="{A8461031-E9A7-4BCD-A724-A5019BADE27A}" type="presOf" srcId="{91AFD275-0DE4-45A1-939A-7DF458371033}" destId="{B2937D54-E16E-4C7A-BA1F-DF7D509EB394}" srcOrd="0" destOrd="0" presId="urn:microsoft.com/office/officeart/2018/2/layout/IconCircleList"/>
    <dgm:cxn modelId="{CF83313D-A009-411E-8D5A-086D45207BFB}" srcId="{4E4310F4-BF92-4D8F-B75A-53D7DBA63BB8}" destId="{91AFD275-0DE4-45A1-939A-7DF458371033}" srcOrd="0" destOrd="0" parTransId="{4146E91B-23A1-48A6-AB53-6D09432B3D71}" sibTransId="{A1E64E91-3687-4C85-B467-DC665AE9124C}"/>
    <dgm:cxn modelId="{979BC36A-7D31-4C6E-983E-B9C21C8EEEBF}" type="presOf" srcId="{A1E64E91-3687-4C85-B467-DC665AE9124C}" destId="{03AC5750-96FA-4E41-8EAF-E7E895D41C23}" srcOrd="0" destOrd="0" presId="urn:microsoft.com/office/officeart/2018/2/layout/IconCircleList"/>
    <dgm:cxn modelId="{82DD5C6C-943C-46D6-A523-B0101C46494A}" srcId="{4E4310F4-BF92-4D8F-B75A-53D7DBA63BB8}" destId="{47C53873-2FC7-450F-8642-400B48FF6C59}" srcOrd="1" destOrd="0" parTransId="{9C0F6DA5-71C8-462E-87AF-D9ED4B9167AC}" sibTransId="{A1AFECF5-6888-4045-9D87-88D09BC466EC}"/>
    <dgm:cxn modelId="{D16BE887-39D3-41C5-BD3D-1B5683F0361E}" type="presOf" srcId="{47C53873-2FC7-450F-8642-400B48FF6C59}" destId="{354F005A-FEF8-47D1-B64B-5356BE3BCE1E}" srcOrd="0" destOrd="0" presId="urn:microsoft.com/office/officeart/2018/2/layout/IconCircleList"/>
    <dgm:cxn modelId="{73F9DA8D-E6AD-4180-8264-0E1975367ADE}" srcId="{4E4310F4-BF92-4D8F-B75A-53D7DBA63BB8}" destId="{B0927D86-1404-48CB-85C9-66E8BE77BE07}" srcOrd="2" destOrd="0" parTransId="{D8DCAADF-86DB-4FA3-A3AB-0E73B0ACD2AA}" sibTransId="{FFBA5013-5B4A-40BD-BCC3-CCFD1DD971AD}"/>
    <dgm:cxn modelId="{7CCCF290-F3D5-4D2E-AE55-95BAE213552E}" type="presOf" srcId="{FFBA5013-5B4A-40BD-BCC3-CCFD1DD971AD}" destId="{266B8BD5-8B51-4BE7-8E43-8206F97DCC26}" srcOrd="0" destOrd="0" presId="urn:microsoft.com/office/officeart/2018/2/layout/IconCircleList"/>
    <dgm:cxn modelId="{496AE892-9002-42A2-8E2B-BE84C577B310}" type="presOf" srcId="{EAEA19F8-4F58-4902-84C2-2A90BC56D6B7}" destId="{D79934B2-EC54-427C-A02B-37A4C4343409}" srcOrd="0" destOrd="0" presId="urn:microsoft.com/office/officeart/2018/2/layout/IconCircleList"/>
    <dgm:cxn modelId="{0605B29E-51AC-458D-B2A2-A77AC9D170B3}" srcId="{4E4310F4-BF92-4D8F-B75A-53D7DBA63BB8}" destId="{EAEA19F8-4F58-4902-84C2-2A90BC56D6B7}" srcOrd="3" destOrd="0" parTransId="{101A8034-F7B0-4E74-81E9-A0911A4880D7}" sibTransId="{3B47FC2F-E48D-4513-81C0-E79D4D43E87D}"/>
    <dgm:cxn modelId="{8CC011B6-9781-4447-B4F1-8309E4134F05}" type="presOf" srcId="{B0927D86-1404-48CB-85C9-66E8BE77BE07}" destId="{A5DDA286-DB0D-4AF5-A5A3-C9946BD55030}" srcOrd="0" destOrd="0" presId="urn:microsoft.com/office/officeart/2018/2/layout/IconCircleList"/>
    <dgm:cxn modelId="{E44E44BC-152F-4B3E-B70B-E94949B47AE9}" type="presOf" srcId="{4E4310F4-BF92-4D8F-B75A-53D7DBA63BB8}" destId="{728DB0AC-1C6B-4A52-BFE0-A225CCBC6A13}" srcOrd="0" destOrd="0" presId="urn:microsoft.com/office/officeart/2018/2/layout/IconCircleList"/>
    <dgm:cxn modelId="{9B01D44A-9670-48F5-9151-020B09BBE269}" type="presParOf" srcId="{728DB0AC-1C6B-4A52-BFE0-A225CCBC6A13}" destId="{3CC58442-10CD-466C-8FA4-E8588DCF5BBA}" srcOrd="0" destOrd="0" presId="urn:microsoft.com/office/officeart/2018/2/layout/IconCircleList"/>
    <dgm:cxn modelId="{E0814525-C4FE-46EB-A35C-EF8025C11DD3}" type="presParOf" srcId="{3CC58442-10CD-466C-8FA4-E8588DCF5BBA}" destId="{D0E76323-E749-4C3B-AF3D-A2B6CF161D80}" srcOrd="0" destOrd="0" presId="urn:microsoft.com/office/officeart/2018/2/layout/IconCircleList"/>
    <dgm:cxn modelId="{0BCFB636-DB6F-458C-9471-6652D1DC1883}" type="presParOf" srcId="{D0E76323-E749-4C3B-AF3D-A2B6CF161D80}" destId="{D1AD7E2A-0C6A-4E17-B713-119CF5991FC4}" srcOrd="0" destOrd="0" presId="urn:microsoft.com/office/officeart/2018/2/layout/IconCircleList"/>
    <dgm:cxn modelId="{0197DDAE-C803-4BA5-A7B2-C9FF70B4FAB7}" type="presParOf" srcId="{D0E76323-E749-4C3B-AF3D-A2B6CF161D80}" destId="{57A30D64-DD18-46B3-B36B-AF6FFFF15913}" srcOrd="1" destOrd="0" presId="urn:microsoft.com/office/officeart/2018/2/layout/IconCircleList"/>
    <dgm:cxn modelId="{F591995B-2536-4ECA-B1E6-FD3BCC875861}" type="presParOf" srcId="{D0E76323-E749-4C3B-AF3D-A2B6CF161D80}" destId="{F496B36B-55ED-48CB-AEDC-54E3FF247561}" srcOrd="2" destOrd="0" presId="urn:microsoft.com/office/officeart/2018/2/layout/IconCircleList"/>
    <dgm:cxn modelId="{26B998E8-FB98-44E3-B66D-E7C256FC3AE4}" type="presParOf" srcId="{D0E76323-E749-4C3B-AF3D-A2B6CF161D80}" destId="{B2937D54-E16E-4C7A-BA1F-DF7D509EB394}" srcOrd="3" destOrd="0" presId="urn:microsoft.com/office/officeart/2018/2/layout/IconCircleList"/>
    <dgm:cxn modelId="{501DE89B-035C-45F1-8107-FF4BF1FDE010}" type="presParOf" srcId="{3CC58442-10CD-466C-8FA4-E8588DCF5BBA}" destId="{03AC5750-96FA-4E41-8EAF-E7E895D41C23}" srcOrd="1" destOrd="0" presId="urn:microsoft.com/office/officeart/2018/2/layout/IconCircleList"/>
    <dgm:cxn modelId="{DE02103A-B708-4ECE-ACCD-3195E81B8010}" type="presParOf" srcId="{3CC58442-10CD-466C-8FA4-E8588DCF5BBA}" destId="{D9654BF6-796B-43B9-876B-F93F80AB526B}" srcOrd="2" destOrd="0" presId="urn:microsoft.com/office/officeart/2018/2/layout/IconCircleList"/>
    <dgm:cxn modelId="{F5DB8A74-A832-454D-BAC6-5FD0D78803B7}" type="presParOf" srcId="{D9654BF6-796B-43B9-876B-F93F80AB526B}" destId="{A0D99DE0-858C-4565-A71E-DCEEA1722E49}" srcOrd="0" destOrd="0" presId="urn:microsoft.com/office/officeart/2018/2/layout/IconCircleList"/>
    <dgm:cxn modelId="{AAED5E12-2690-4ABB-A442-72A27E66D353}" type="presParOf" srcId="{D9654BF6-796B-43B9-876B-F93F80AB526B}" destId="{0FC3B257-D5F9-4CF8-913E-B219E6679BAC}" srcOrd="1" destOrd="0" presId="urn:microsoft.com/office/officeart/2018/2/layout/IconCircleList"/>
    <dgm:cxn modelId="{AD2A2769-74AF-4D7A-9091-2B0518FE1ADC}" type="presParOf" srcId="{D9654BF6-796B-43B9-876B-F93F80AB526B}" destId="{178D51D7-1F62-4359-9869-1DB72818E77E}" srcOrd="2" destOrd="0" presId="urn:microsoft.com/office/officeart/2018/2/layout/IconCircleList"/>
    <dgm:cxn modelId="{38057A46-3706-4A53-A89D-8787C03EB3A2}" type="presParOf" srcId="{D9654BF6-796B-43B9-876B-F93F80AB526B}" destId="{354F005A-FEF8-47D1-B64B-5356BE3BCE1E}" srcOrd="3" destOrd="0" presId="urn:microsoft.com/office/officeart/2018/2/layout/IconCircleList"/>
    <dgm:cxn modelId="{F830600D-5E80-4134-8109-32EE02263FC7}" type="presParOf" srcId="{3CC58442-10CD-466C-8FA4-E8588DCF5BBA}" destId="{B999F67A-965A-496D-BCDF-EC67ABF3593E}" srcOrd="3" destOrd="0" presId="urn:microsoft.com/office/officeart/2018/2/layout/IconCircleList"/>
    <dgm:cxn modelId="{547A8C13-6279-46B9-B8E9-735DC49194E5}" type="presParOf" srcId="{3CC58442-10CD-466C-8FA4-E8588DCF5BBA}" destId="{FC9420AB-F605-46DC-A75F-F9F02A4D30B7}" srcOrd="4" destOrd="0" presId="urn:microsoft.com/office/officeart/2018/2/layout/IconCircleList"/>
    <dgm:cxn modelId="{1981C417-FCBE-4D70-86E3-8993C52A266E}" type="presParOf" srcId="{FC9420AB-F605-46DC-A75F-F9F02A4D30B7}" destId="{2CFDDAE7-7EBC-4D8E-A96B-5174EF1A78B0}" srcOrd="0" destOrd="0" presId="urn:microsoft.com/office/officeart/2018/2/layout/IconCircleList"/>
    <dgm:cxn modelId="{714A80DD-7A3B-4E50-A589-7F627437E169}" type="presParOf" srcId="{FC9420AB-F605-46DC-A75F-F9F02A4D30B7}" destId="{69A32B09-9FE4-497B-928D-98E1F9B9F062}" srcOrd="1" destOrd="0" presId="urn:microsoft.com/office/officeart/2018/2/layout/IconCircleList"/>
    <dgm:cxn modelId="{EC04F14D-8B90-4F9E-992F-99D304B48320}" type="presParOf" srcId="{FC9420AB-F605-46DC-A75F-F9F02A4D30B7}" destId="{16868EE8-4C65-4D04-BC95-EB7A47E222E9}" srcOrd="2" destOrd="0" presId="urn:microsoft.com/office/officeart/2018/2/layout/IconCircleList"/>
    <dgm:cxn modelId="{BBF03018-94D0-4AA2-8673-9EAA50EF2AB6}" type="presParOf" srcId="{FC9420AB-F605-46DC-A75F-F9F02A4D30B7}" destId="{A5DDA286-DB0D-4AF5-A5A3-C9946BD55030}" srcOrd="3" destOrd="0" presId="urn:microsoft.com/office/officeart/2018/2/layout/IconCircleList"/>
    <dgm:cxn modelId="{6EF17F97-1785-419D-86AD-A1B3EC23CC1E}" type="presParOf" srcId="{3CC58442-10CD-466C-8FA4-E8588DCF5BBA}" destId="{266B8BD5-8B51-4BE7-8E43-8206F97DCC26}" srcOrd="5" destOrd="0" presId="urn:microsoft.com/office/officeart/2018/2/layout/IconCircleList"/>
    <dgm:cxn modelId="{12A1C14E-360B-41FF-988B-FFF85105E814}" type="presParOf" srcId="{3CC58442-10CD-466C-8FA4-E8588DCF5BBA}" destId="{E34F5152-EFE5-42B0-B6D5-9F81AB8B1DA4}" srcOrd="6" destOrd="0" presId="urn:microsoft.com/office/officeart/2018/2/layout/IconCircleList"/>
    <dgm:cxn modelId="{808663A0-248A-4926-A04E-05AD95B44F01}" type="presParOf" srcId="{E34F5152-EFE5-42B0-B6D5-9F81AB8B1DA4}" destId="{BA465129-60E6-4F5C-8187-D819E0723DEC}" srcOrd="0" destOrd="0" presId="urn:microsoft.com/office/officeart/2018/2/layout/IconCircleList"/>
    <dgm:cxn modelId="{A07F16CD-2176-4ABE-A6E7-D648DF20B472}" type="presParOf" srcId="{E34F5152-EFE5-42B0-B6D5-9F81AB8B1DA4}" destId="{8C09A9D3-DFB5-4326-9F67-E6D5A8637C03}" srcOrd="1" destOrd="0" presId="urn:microsoft.com/office/officeart/2018/2/layout/IconCircleList"/>
    <dgm:cxn modelId="{04A95F8C-6EA9-437D-9282-F02FB19153FF}" type="presParOf" srcId="{E34F5152-EFE5-42B0-B6D5-9F81AB8B1DA4}" destId="{D0AA66C7-FFEF-41CF-B08C-950D221E5A41}" srcOrd="2" destOrd="0" presId="urn:microsoft.com/office/officeart/2018/2/layout/IconCircleList"/>
    <dgm:cxn modelId="{643522C7-00C5-4492-8FA8-3D4813304F93}" type="presParOf" srcId="{E34F5152-EFE5-42B0-B6D5-9F81AB8B1DA4}" destId="{D79934B2-EC54-427C-A02B-37A4C434340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2569C-78A2-4327-8B6D-383F1F3196E1}">
      <dsp:nvSpPr>
        <dsp:cNvPr id="0" name=""/>
        <dsp:cNvSpPr/>
      </dsp:nvSpPr>
      <dsp:spPr>
        <a:xfrm>
          <a:off x="0" y="819742"/>
          <a:ext cx="6762434" cy="1513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05FD93-9F14-432E-AE9B-130C040710A1}">
      <dsp:nvSpPr>
        <dsp:cNvPr id="0" name=""/>
        <dsp:cNvSpPr/>
      </dsp:nvSpPr>
      <dsp:spPr>
        <a:xfrm>
          <a:off x="457794" y="1160250"/>
          <a:ext cx="832353" cy="8323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0A91D8-3FD9-4772-91AA-5E7F43FA6C7A}">
      <dsp:nvSpPr>
        <dsp:cNvPr id="0" name=""/>
        <dsp:cNvSpPr/>
      </dsp:nvSpPr>
      <dsp:spPr>
        <a:xfrm>
          <a:off x="1747942" y="819742"/>
          <a:ext cx="5014491" cy="151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65" tIns="160165" rIns="160165" bIns="160165" numCol="1" spcCol="1270" anchor="ctr" anchorCtr="0">
          <a:noAutofit/>
        </a:bodyPr>
        <a:lstStyle/>
        <a:p>
          <a:pPr marL="0" lvl="0" indent="0" algn="l" defTabSz="622300">
            <a:lnSpc>
              <a:spcPct val="90000"/>
            </a:lnSpc>
            <a:spcBef>
              <a:spcPct val="0"/>
            </a:spcBef>
            <a:spcAft>
              <a:spcPct val="35000"/>
            </a:spcAft>
            <a:buNone/>
          </a:pPr>
          <a:r>
            <a:rPr lang="en-GB" sz="1400" b="1" kern="1200"/>
            <a:t>Problem</a:t>
          </a:r>
          <a:r>
            <a:rPr lang="en-GB" sz="1400" kern="1200"/>
            <a:t>: Medical images, such as brain MRI scans in the BraTS dataset, often contain complex structures, subtle anomalies, and overlapping. Detecting and localizing these objects accurately is challenging due to their irregular shapes, low contrast, and variability across patients.</a:t>
          </a:r>
          <a:endParaRPr lang="en-US" sz="1400" kern="1200"/>
        </a:p>
      </dsp:txBody>
      <dsp:txXfrm>
        <a:off x="1747942" y="819742"/>
        <a:ext cx="5014491" cy="1513370"/>
      </dsp:txXfrm>
    </dsp:sp>
    <dsp:sp modelId="{106F3843-E0AB-46BF-8189-F18BDA23A582}">
      <dsp:nvSpPr>
        <dsp:cNvPr id="0" name=""/>
        <dsp:cNvSpPr/>
      </dsp:nvSpPr>
      <dsp:spPr>
        <a:xfrm>
          <a:off x="0" y="2711455"/>
          <a:ext cx="6762434" cy="1513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E2EE5-C0BE-4E81-AF5A-566487CB3ED5}">
      <dsp:nvSpPr>
        <dsp:cNvPr id="0" name=""/>
        <dsp:cNvSpPr/>
      </dsp:nvSpPr>
      <dsp:spPr>
        <a:xfrm>
          <a:off x="457794" y="3051963"/>
          <a:ext cx="832353" cy="8323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24650B-8A7E-4C59-9F7A-05D56B21CBF2}">
      <dsp:nvSpPr>
        <dsp:cNvPr id="0" name=""/>
        <dsp:cNvSpPr/>
      </dsp:nvSpPr>
      <dsp:spPr>
        <a:xfrm>
          <a:off x="1747942" y="2711455"/>
          <a:ext cx="5014491" cy="151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65" tIns="160165" rIns="160165" bIns="160165" numCol="1" spcCol="1270" anchor="ctr" anchorCtr="0">
          <a:noAutofit/>
        </a:bodyPr>
        <a:lstStyle/>
        <a:p>
          <a:pPr marL="0" lvl="0" indent="0" algn="l" defTabSz="622300">
            <a:lnSpc>
              <a:spcPct val="90000"/>
            </a:lnSpc>
            <a:spcBef>
              <a:spcPct val="0"/>
            </a:spcBef>
            <a:spcAft>
              <a:spcPct val="35000"/>
            </a:spcAft>
            <a:buNone/>
          </a:pPr>
          <a:r>
            <a:rPr lang="en-GB" sz="1400" b="1" kern="1200"/>
            <a:t>Solution</a:t>
          </a:r>
          <a:r>
            <a:rPr lang="en-GB" sz="1400" kern="1200"/>
            <a:t> : Our work leverages multi-scale geometric feature fusion to capture both fine-grained details (local patterns) and global context, improving the model's ability to detect and localize objects in complex medical images.</a:t>
          </a:r>
          <a:endParaRPr lang="en-US" sz="1400" kern="1200"/>
        </a:p>
      </dsp:txBody>
      <dsp:txXfrm>
        <a:off x="1747942" y="2711455"/>
        <a:ext cx="5014491" cy="1513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B261C-3C09-2E49-B215-B8E1110BBEFF}">
      <dsp:nvSpPr>
        <dsp:cNvPr id="0" name=""/>
        <dsp:cNvSpPr/>
      </dsp:nvSpPr>
      <dsp:spPr>
        <a:xfrm>
          <a:off x="0" y="3044664"/>
          <a:ext cx="6762434" cy="199762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Solution: our approach focuses on capturing both local and global features, enabling the model to better differentiate between </a:t>
          </a:r>
          <a:r>
            <a:rPr lang="en-GB" sz="2300" kern="1200" dirty="0" err="1"/>
            <a:t>tumor</a:t>
          </a:r>
          <a:r>
            <a:rPr lang="en-GB" sz="2300" kern="1200" dirty="0"/>
            <a:t> sub-regions and improve segmentation accuracy.</a:t>
          </a:r>
          <a:endParaRPr lang="en-US" sz="2300" kern="1200" dirty="0"/>
        </a:p>
      </dsp:txBody>
      <dsp:txXfrm>
        <a:off x="0" y="3044664"/>
        <a:ext cx="6762434" cy="1997629"/>
      </dsp:txXfrm>
    </dsp:sp>
    <dsp:sp modelId="{871D8794-4728-FB4A-84C9-D5DCF9306293}">
      <dsp:nvSpPr>
        <dsp:cNvPr id="0" name=""/>
        <dsp:cNvSpPr/>
      </dsp:nvSpPr>
      <dsp:spPr>
        <a:xfrm rot="10800000">
          <a:off x="0" y="2274"/>
          <a:ext cx="6762434" cy="3072353"/>
        </a:xfrm>
        <a:prstGeom prst="upArrowCallout">
          <a:avLst/>
        </a:prstGeom>
        <a:solidFill>
          <a:schemeClr val="accent2">
            <a:hueOff val="-778347"/>
            <a:satOff val="-21515"/>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a:t>Problem: In brain tumor imaging, accurately distinguishing between different tumor sub-regions is critical for diagnosis and treatment planning but remains challenging due to their overlapping intensities and boundaries.</a:t>
          </a:r>
          <a:endParaRPr lang="en-US" sz="2300" kern="1200"/>
        </a:p>
      </dsp:txBody>
      <dsp:txXfrm rot="10800000">
        <a:off x="0" y="2274"/>
        <a:ext cx="6762434" cy="1996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BEBF5-4BCE-47AB-93C7-FB2F6E96BAF1}">
      <dsp:nvSpPr>
        <dsp:cNvPr id="0" name=""/>
        <dsp:cNvSpPr/>
      </dsp:nvSpPr>
      <dsp:spPr>
        <a:xfrm>
          <a:off x="0" y="819742"/>
          <a:ext cx="6762434" cy="1513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388C9-C75A-46FF-8113-467924177EBD}">
      <dsp:nvSpPr>
        <dsp:cNvPr id="0" name=""/>
        <dsp:cNvSpPr/>
      </dsp:nvSpPr>
      <dsp:spPr>
        <a:xfrm>
          <a:off x="457794" y="1160250"/>
          <a:ext cx="832353" cy="8323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1E11B2-B67F-4B58-A1E4-435CB71FD9A4}">
      <dsp:nvSpPr>
        <dsp:cNvPr id="0" name=""/>
        <dsp:cNvSpPr/>
      </dsp:nvSpPr>
      <dsp:spPr>
        <a:xfrm>
          <a:off x="1747942" y="819742"/>
          <a:ext cx="5014491" cy="151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65" tIns="160165" rIns="160165" bIns="160165" numCol="1" spcCol="1270" anchor="ctr" anchorCtr="0">
          <a:noAutofit/>
        </a:bodyPr>
        <a:lstStyle/>
        <a:p>
          <a:pPr marL="0" lvl="0" indent="0" algn="l" defTabSz="622300">
            <a:lnSpc>
              <a:spcPct val="100000"/>
            </a:lnSpc>
            <a:spcBef>
              <a:spcPct val="0"/>
            </a:spcBef>
            <a:spcAft>
              <a:spcPct val="35000"/>
            </a:spcAft>
            <a:buNone/>
          </a:pPr>
          <a:r>
            <a:rPr lang="en-GB" sz="1400" b="1" kern="1200"/>
            <a:t>Problem</a:t>
          </a:r>
          <a:r>
            <a:rPr lang="en-GB" sz="1400" kern="1200"/>
            <a:t>: Medical imaging datasets often have limited annotated data, and models may overfit to specific datasets or fail to generalize to new cases.</a:t>
          </a:r>
          <a:endParaRPr lang="en-US" sz="1400" kern="1200"/>
        </a:p>
      </dsp:txBody>
      <dsp:txXfrm>
        <a:off x="1747942" y="819742"/>
        <a:ext cx="5014491" cy="1513370"/>
      </dsp:txXfrm>
    </dsp:sp>
    <dsp:sp modelId="{ADBA674E-210E-4165-9484-E1F46ACFBAC9}">
      <dsp:nvSpPr>
        <dsp:cNvPr id="0" name=""/>
        <dsp:cNvSpPr/>
      </dsp:nvSpPr>
      <dsp:spPr>
        <a:xfrm>
          <a:off x="0" y="2711455"/>
          <a:ext cx="6762434" cy="15133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F001D2-87C3-4AC8-8B94-4D686E52A5AC}">
      <dsp:nvSpPr>
        <dsp:cNvPr id="0" name=""/>
        <dsp:cNvSpPr/>
      </dsp:nvSpPr>
      <dsp:spPr>
        <a:xfrm>
          <a:off x="457794" y="3051963"/>
          <a:ext cx="832353" cy="8323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AB8389-7776-4E40-92F8-020709F8D85D}">
      <dsp:nvSpPr>
        <dsp:cNvPr id="0" name=""/>
        <dsp:cNvSpPr/>
      </dsp:nvSpPr>
      <dsp:spPr>
        <a:xfrm>
          <a:off x="1747942" y="2711455"/>
          <a:ext cx="5014491" cy="151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165" tIns="160165" rIns="160165" bIns="160165" numCol="1" spcCol="1270" anchor="ctr" anchorCtr="0">
          <a:noAutofit/>
        </a:bodyPr>
        <a:lstStyle/>
        <a:p>
          <a:pPr marL="0" lvl="0" indent="0" algn="l" defTabSz="622300">
            <a:lnSpc>
              <a:spcPct val="100000"/>
            </a:lnSpc>
            <a:spcBef>
              <a:spcPct val="0"/>
            </a:spcBef>
            <a:spcAft>
              <a:spcPct val="35000"/>
            </a:spcAft>
            <a:buNone/>
          </a:pPr>
          <a:r>
            <a:rPr lang="en-GB" sz="1400" b="1" kern="1200"/>
            <a:t>Solution</a:t>
          </a:r>
          <a:r>
            <a:rPr lang="en-GB" sz="1400" kern="1200"/>
            <a:t>: Knowledge distillation helps improve generalization by transferring robust feature representations from the teacher to the student. Additionally, multi-scale feature fusion ensures the model is robust to variations in object size, shape, and appearanc</a:t>
          </a:r>
          <a:endParaRPr lang="en-US" sz="1400" kern="1200"/>
        </a:p>
      </dsp:txBody>
      <dsp:txXfrm>
        <a:off x="1747942" y="2711455"/>
        <a:ext cx="5014491" cy="15133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D7E2A-0C6A-4E17-B713-119CF5991FC4}">
      <dsp:nvSpPr>
        <dsp:cNvPr id="0" name=""/>
        <dsp:cNvSpPr/>
      </dsp:nvSpPr>
      <dsp:spPr>
        <a:xfrm>
          <a:off x="10485" y="161652"/>
          <a:ext cx="1461406" cy="14614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30D64-DD18-46B3-B36B-AF6FFFF15913}">
      <dsp:nvSpPr>
        <dsp:cNvPr id="0" name=""/>
        <dsp:cNvSpPr/>
      </dsp:nvSpPr>
      <dsp:spPr>
        <a:xfrm>
          <a:off x="317380" y="468548"/>
          <a:ext cx="847615" cy="847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37D54-E16E-4C7A-BA1F-DF7D509EB394}">
      <dsp:nvSpPr>
        <dsp:cNvPr id="0" name=""/>
        <dsp:cNvSpPr/>
      </dsp:nvSpPr>
      <dsp:spPr>
        <a:xfrm>
          <a:off x="1785050" y="161652"/>
          <a:ext cx="3444744" cy="146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Capture features at different scales to ensure the model can detect both small and large objects, as well as subtle details and global context.</a:t>
          </a:r>
          <a:endParaRPr lang="en-US" sz="1800" kern="1200"/>
        </a:p>
      </dsp:txBody>
      <dsp:txXfrm>
        <a:off x="1785050" y="161652"/>
        <a:ext cx="3444744" cy="1461406"/>
      </dsp:txXfrm>
    </dsp:sp>
    <dsp:sp modelId="{A0D99DE0-858C-4565-A71E-DCEEA1722E49}">
      <dsp:nvSpPr>
        <dsp:cNvPr id="0" name=""/>
        <dsp:cNvSpPr/>
      </dsp:nvSpPr>
      <dsp:spPr>
        <a:xfrm>
          <a:off x="5830015" y="161652"/>
          <a:ext cx="1461406" cy="14614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3B257-D5F9-4CF8-913E-B219E6679BAC}">
      <dsp:nvSpPr>
        <dsp:cNvPr id="0" name=""/>
        <dsp:cNvSpPr/>
      </dsp:nvSpPr>
      <dsp:spPr>
        <a:xfrm>
          <a:off x="6136911" y="468548"/>
          <a:ext cx="847615" cy="847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F005A-FEF8-47D1-B64B-5356BE3BCE1E}">
      <dsp:nvSpPr>
        <dsp:cNvPr id="0" name=""/>
        <dsp:cNvSpPr/>
      </dsp:nvSpPr>
      <dsp:spPr>
        <a:xfrm>
          <a:off x="7604581" y="161652"/>
          <a:ext cx="3444744" cy="146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Extract features from different layers of the network</a:t>
          </a:r>
          <a:endParaRPr lang="en-US" sz="1800" kern="1200"/>
        </a:p>
      </dsp:txBody>
      <dsp:txXfrm>
        <a:off x="7604581" y="161652"/>
        <a:ext cx="3444744" cy="1461406"/>
      </dsp:txXfrm>
    </dsp:sp>
    <dsp:sp modelId="{2CFDDAE7-7EBC-4D8E-A96B-5174EF1A78B0}">
      <dsp:nvSpPr>
        <dsp:cNvPr id="0" name=""/>
        <dsp:cNvSpPr/>
      </dsp:nvSpPr>
      <dsp:spPr>
        <a:xfrm>
          <a:off x="10485" y="2287927"/>
          <a:ext cx="1461406" cy="14614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A32B09-9FE4-497B-928D-98E1F9B9F062}">
      <dsp:nvSpPr>
        <dsp:cNvPr id="0" name=""/>
        <dsp:cNvSpPr/>
      </dsp:nvSpPr>
      <dsp:spPr>
        <a:xfrm>
          <a:off x="317380" y="2594822"/>
          <a:ext cx="847615" cy="847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DA286-DB0D-4AF5-A5A3-C9946BD55030}">
      <dsp:nvSpPr>
        <dsp:cNvPr id="0" name=""/>
        <dsp:cNvSpPr/>
      </dsp:nvSpPr>
      <dsp:spPr>
        <a:xfrm>
          <a:off x="1785050" y="2287927"/>
          <a:ext cx="3444744" cy="146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Extract geometric properties (e.g., shapes, boundaries, curvature) from the feature maps to better represent the structure of objects.</a:t>
          </a:r>
          <a:endParaRPr lang="en-US" sz="1800" kern="1200"/>
        </a:p>
      </dsp:txBody>
      <dsp:txXfrm>
        <a:off x="1785050" y="2287927"/>
        <a:ext cx="3444744" cy="1461406"/>
      </dsp:txXfrm>
    </dsp:sp>
    <dsp:sp modelId="{BA465129-60E6-4F5C-8187-D819E0723DEC}">
      <dsp:nvSpPr>
        <dsp:cNvPr id="0" name=""/>
        <dsp:cNvSpPr/>
      </dsp:nvSpPr>
      <dsp:spPr>
        <a:xfrm>
          <a:off x="5830015" y="2287927"/>
          <a:ext cx="1461406" cy="146140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09A9D3-DFB5-4326-9F67-E6D5A8637C03}">
      <dsp:nvSpPr>
        <dsp:cNvPr id="0" name=""/>
        <dsp:cNvSpPr/>
      </dsp:nvSpPr>
      <dsp:spPr>
        <a:xfrm>
          <a:off x="6136911" y="2594822"/>
          <a:ext cx="847615" cy="847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9934B2-EC54-427C-A02B-37A4C4343409}">
      <dsp:nvSpPr>
        <dsp:cNvPr id="0" name=""/>
        <dsp:cNvSpPr/>
      </dsp:nvSpPr>
      <dsp:spPr>
        <a:xfrm>
          <a:off x="7604581" y="2287927"/>
          <a:ext cx="3444744" cy="1461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a:t>By Using geometric operators (e.g., edge detection filters) to extract geometric features.</a:t>
          </a:r>
          <a:endParaRPr lang="en-US" sz="1800" kern="1200"/>
        </a:p>
      </dsp:txBody>
      <dsp:txXfrm>
        <a:off x="7604581" y="2287927"/>
        <a:ext cx="3444744" cy="14614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F5206-9188-9749-8238-724742F0D6C7}" type="datetimeFigureOut">
              <a:rPr lang="en-BD" smtClean="0"/>
              <a:t>8/2/25</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3A9FF-9F35-C84E-81D3-5331FB735742}" type="slidenum">
              <a:rPr lang="en-BD" smtClean="0"/>
              <a:t>‹#›</a:t>
            </a:fld>
            <a:endParaRPr lang="en-BD"/>
          </a:p>
        </p:txBody>
      </p:sp>
    </p:spTree>
    <p:extLst>
      <p:ext uri="{BB962C8B-B14F-4D97-AF65-F5344CB8AC3E}">
        <p14:creationId xmlns:p14="http://schemas.microsoft.com/office/powerpoint/2010/main" val="2638021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70C3A9FF-9F35-C84E-81D3-5331FB735742}" type="slidenum">
              <a:rPr lang="en-BD" smtClean="0"/>
              <a:t>1</a:t>
            </a:fld>
            <a:endParaRPr lang="en-BD"/>
          </a:p>
        </p:txBody>
      </p:sp>
    </p:spTree>
    <p:extLst>
      <p:ext uri="{BB962C8B-B14F-4D97-AF65-F5344CB8AC3E}">
        <p14:creationId xmlns:p14="http://schemas.microsoft.com/office/powerpoint/2010/main" val="183575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70C3A9FF-9F35-C84E-81D3-5331FB735742}" type="slidenum">
              <a:rPr lang="en-BD" smtClean="0"/>
              <a:t>3</a:t>
            </a:fld>
            <a:endParaRPr lang="en-BD"/>
          </a:p>
        </p:txBody>
      </p:sp>
    </p:spTree>
    <p:extLst>
      <p:ext uri="{BB962C8B-B14F-4D97-AF65-F5344CB8AC3E}">
        <p14:creationId xmlns:p14="http://schemas.microsoft.com/office/powerpoint/2010/main" val="1697904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70C3A9FF-9F35-C84E-81D3-5331FB735742}" type="slidenum">
              <a:rPr lang="en-BD" smtClean="0"/>
              <a:t>4</a:t>
            </a:fld>
            <a:endParaRPr lang="en-BD"/>
          </a:p>
        </p:txBody>
      </p:sp>
    </p:spTree>
    <p:extLst>
      <p:ext uri="{BB962C8B-B14F-4D97-AF65-F5344CB8AC3E}">
        <p14:creationId xmlns:p14="http://schemas.microsoft.com/office/powerpoint/2010/main" val="1752811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70C3A9FF-9F35-C84E-81D3-5331FB735742}" type="slidenum">
              <a:rPr lang="en-BD" smtClean="0"/>
              <a:t>13</a:t>
            </a:fld>
            <a:endParaRPr lang="en-BD"/>
          </a:p>
        </p:txBody>
      </p:sp>
    </p:spTree>
    <p:extLst>
      <p:ext uri="{BB962C8B-B14F-4D97-AF65-F5344CB8AC3E}">
        <p14:creationId xmlns:p14="http://schemas.microsoft.com/office/powerpoint/2010/main" val="289681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2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05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30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3120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059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05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4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92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44969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9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2/8/25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03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2/8/25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85010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63" r:id="rId6"/>
    <p:sldLayoutId id="2147483858" r:id="rId7"/>
    <p:sldLayoutId id="2147483859" r:id="rId8"/>
    <p:sldLayoutId id="2147483860" r:id="rId9"/>
    <p:sldLayoutId id="2147483862" r:id="rId10"/>
    <p:sldLayoutId id="214748386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blogs.imperial.ac.uk/imperial-medicine/2018/01/17/how-machine-learning-will-transform-the-way-we-look-at-medical-imag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edium.com/@xcloudx8/how-to-apply-segmentation-on-a-mri-image-of-a-brain-67c4b667769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rehistorialdia.blogspot.com/2021/02/the-end.html"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Knowledge_transfer"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frontiersin.org/articles/10.3389/fneur.2019.00869/fu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ijisae.org/index.php/IJISAE/article/view/286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quikchange/1381237436/"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lage of x-ray images&#10;&#10;Description automatically generated">
            <a:extLst>
              <a:ext uri="{FF2B5EF4-FFF2-40B4-BE49-F238E27FC236}">
                <a16:creationId xmlns:a16="http://schemas.microsoft.com/office/drawing/2014/main" id="{325D54EC-0E19-55E3-E1A4-847CA2CECBF1}"/>
              </a:ext>
            </a:extLst>
          </p:cNvPr>
          <p:cNvPicPr>
            <a:picLocks noChangeAspect="1"/>
          </p:cNvPicPr>
          <p:nvPr/>
        </p:nvPicPr>
        <p:blipFill>
          <a:blip r:embed="rId3">
            <a:alphaModFix amt="60000"/>
            <a:extLst>
              <a:ext uri="{837473B0-CC2E-450A-ABE3-18F120FF3D39}">
                <a1611:picAttrSrcUrl xmlns:a1611="http://schemas.microsoft.com/office/drawing/2016/11/main" r:id="rId4"/>
              </a:ext>
            </a:extLst>
          </a:blip>
          <a:srcRect/>
          <a:stretch/>
        </p:blipFill>
        <p:spPr>
          <a:xfrm>
            <a:off x="20" y="10"/>
            <a:ext cx="12191979" cy="6857989"/>
          </a:xfrm>
          <a:prstGeom prst="rect">
            <a:avLst/>
          </a:prstGeom>
        </p:spPr>
      </p:pic>
      <p:sp>
        <p:nvSpPr>
          <p:cNvPr id="2" name="Title 1">
            <a:extLst>
              <a:ext uri="{FF2B5EF4-FFF2-40B4-BE49-F238E27FC236}">
                <a16:creationId xmlns:a16="http://schemas.microsoft.com/office/drawing/2014/main" id="{E5D80613-3D48-8588-E294-A4686B490E22}"/>
              </a:ext>
            </a:extLst>
          </p:cNvPr>
          <p:cNvSpPr>
            <a:spLocks noGrp="1"/>
          </p:cNvSpPr>
          <p:nvPr>
            <p:ph type="ctrTitle"/>
          </p:nvPr>
        </p:nvSpPr>
        <p:spPr>
          <a:xfrm>
            <a:off x="521208" y="908791"/>
            <a:ext cx="6108192" cy="5099101"/>
          </a:xfrm>
        </p:spPr>
        <p:txBody>
          <a:bodyPr anchor="b">
            <a:normAutofit/>
          </a:bodyPr>
          <a:lstStyle/>
          <a:p>
            <a:r>
              <a:rPr lang="en-GB" sz="4700" b="1">
                <a:solidFill>
                  <a:srgbClr val="FFFFFF"/>
                </a:solidFill>
                <a:effectLst/>
                <a:latin typeface="TimesNewRomanPS"/>
              </a:rPr>
              <a:t>Cross-Architectural Knowledge Distillation in Medical Imaging : Multi-Scale Geometric Feature Fusion for Object Detection </a:t>
            </a:r>
            <a:br>
              <a:rPr lang="en-GB" sz="4700">
                <a:solidFill>
                  <a:srgbClr val="FFFFFF"/>
                </a:solidFill>
              </a:rPr>
            </a:br>
            <a:endParaRPr lang="en-BD" sz="4700">
              <a:solidFill>
                <a:srgbClr val="FFFFFF"/>
              </a:solidFill>
            </a:endParaRPr>
          </a:p>
        </p:txBody>
      </p:sp>
      <p:cxnSp>
        <p:nvCxnSpPr>
          <p:cNvPr id="112" name="Straight Connector 111">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6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4258B-A56E-0067-D3E7-7AE2A0816E01}"/>
              </a:ext>
            </a:extLst>
          </p:cNvPr>
          <p:cNvSpPr>
            <a:spLocks noGrp="1"/>
          </p:cNvSpPr>
          <p:nvPr>
            <p:ph type="title"/>
          </p:nvPr>
        </p:nvSpPr>
        <p:spPr>
          <a:xfrm>
            <a:off x="521209" y="786384"/>
            <a:ext cx="3623244" cy="2665614"/>
          </a:xfrm>
        </p:spPr>
        <p:txBody>
          <a:bodyPr anchor="t">
            <a:normAutofit/>
          </a:bodyPr>
          <a:lstStyle/>
          <a:p>
            <a:r>
              <a:rPr lang="en-BD"/>
              <a:t>Whats our Novelty?</a:t>
            </a:r>
            <a:endParaRPr lang="en-BD" dirty="0"/>
          </a:p>
        </p:txBody>
      </p:sp>
      <p:cxnSp>
        <p:nvCxnSpPr>
          <p:cNvPr id="43" name="Straight Connector 4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descr="Fingerprint">
            <a:extLst>
              <a:ext uri="{FF2B5EF4-FFF2-40B4-BE49-F238E27FC236}">
                <a16:creationId xmlns:a16="http://schemas.microsoft.com/office/drawing/2014/main" id="{A7680BD7-8F27-4703-D398-45DDE63D4F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1511783D-9A67-53E5-655E-360D74308502}"/>
              </a:ext>
            </a:extLst>
          </p:cNvPr>
          <p:cNvSpPr>
            <a:spLocks noGrp="1"/>
          </p:cNvSpPr>
          <p:nvPr>
            <p:ph idx="1"/>
          </p:nvPr>
        </p:nvSpPr>
        <p:spPr>
          <a:xfrm>
            <a:off x="4931765" y="989350"/>
            <a:ext cx="6699544" cy="5021609"/>
          </a:xfrm>
        </p:spPr>
        <p:txBody>
          <a:bodyPr anchor="t">
            <a:normAutofit/>
          </a:bodyPr>
          <a:lstStyle/>
          <a:p>
            <a:r>
              <a:rPr lang="en-BD" sz="4000" dirty="0">
                <a:latin typeface="Arial" panose="020B0604020202020204" pitchFamily="34" charset="0"/>
                <a:cs typeface="Arial" panose="020B0604020202020204" pitchFamily="34" charset="0"/>
              </a:rPr>
              <a:t>Multi Scaler Geometric feature Fusion </a:t>
            </a:r>
          </a:p>
          <a:p>
            <a:endParaRPr lang="en-BD" sz="1800" dirty="0"/>
          </a:p>
        </p:txBody>
      </p:sp>
      <p:cxnSp>
        <p:nvCxnSpPr>
          <p:cNvPr id="45" name="Straight Connector 4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6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E334-A270-6538-DB89-C5F6C070135D}"/>
              </a:ext>
            </a:extLst>
          </p:cNvPr>
          <p:cNvSpPr>
            <a:spLocks noGrp="1"/>
          </p:cNvSpPr>
          <p:nvPr>
            <p:ph type="title"/>
          </p:nvPr>
        </p:nvSpPr>
        <p:spPr/>
        <p:txBody>
          <a:bodyPr/>
          <a:lstStyle/>
          <a:p>
            <a:r>
              <a:rPr lang="en-GB" dirty="0"/>
              <a:t>H</a:t>
            </a:r>
            <a:r>
              <a:rPr lang="en-BD" dirty="0"/>
              <a:t>ow it will be done </a:t>
            </a:r>
          </a:p>
        </p:txBody>
      </p:sp>
      <p:graphicFrame>
        <p:nvGraphicFramePr>
          <p:cNvPr id="5" name="Content Placeholder 2">
            <a:extLst>
              <a:ext uri="{FF2B5EF4-FFF2-40B4-BE49-F238E27FC236}">
                <a16:creationId xmlns:a16="http://schemas.microsoft.com/office/drawing/2014/main" id="{D43BA5E5-928E-806A-1A48-6B258A50B335}"/>
              </a:ext>
            </a:extLst>
          </p:cNvPr>
          <p:cNvGraphicFramePr>
            <a:graphicFrameLocks noGrp="1"/>
          </p:cNvGraphicFramePr>
          <p:nvPr>
            <p:ph idx="1"/>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713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CC05AC7-C76D-437A-940E-567DF01FF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671EA0E3-B720-4500-BCC6-E6676D564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7537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A diagram of a machine&#10;&#10;Description automatically generated">
            <a:extLst>
              <a:ext uri="{FF2B5EF4-FFF2-40B4-BE49-F238E27FC236}">
                <a16:creationId xmlns:a16="http://schemas.microsoft.com/office/drawing/2014/main" id="{373E909B-41E2-738C-92AA-DEAD20ABBC40}"/>
              </a:ext>
            </a:extLst>
          </p:cNvPr>
          <p:cNvPicPr>
            <a:picLocks noChangeAspect="1"/>
          </p:cNvPicPr>
          <p:nvPr/>
        </p:nvPicPr>
        <p:blipFill>
          <a:blip r:embed="rId2"/>
          <a:srcRect l="4659" r="-2" b="-2"/>
          <a:stretch/>
        </p:blipFill>
        <p:spPr>
          <a:xfrm>
            <a:off x="2209799" y="861062"/>
            <a:ext cx="7772400" cy="5135878"/>
          </a:xfrm>
          <a:prstGeom prst="rect">
            <a:avLst/>
          </a:prstGeom>
        </p:spPr>
      </p:pic>
      <p:cxnSp>
        <p:nvCxnSpPr>
          <p:cNvPr id="48" name="Straight Connector 47">
            <a:extLst>
              <a:ext uri="{FF2B5EF4-FFF2-40B4-BE49-F238E27FC236}">
                <a16:creationId xmlns:a16="http://schemas.microsoft.com/office/drawing/2014/main" id="{985AAA19-C81B-40EF-BE0A-482F0BCEC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08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2B9CF-A8B4-F936-4BFC-4BB1EF0D2541}"/>
              </a:ext>
            </a:extLst>
          </p:cNvPr>
          <p:cNvSpPr>
            <a:spLocks noGrp="1"/>
          </p:cNvSpPr>
          <p:nvPr>
            <p:ph type="title"/>
          </p:nvPr>
        </p:nvSpPr>
        <p:spPr>
          <a:xfrm>
            <a:off x="521208" y="685491"/>
            <a:ext cx="11110427" cy="847984"/>
          </a:xfrm>
        </p:spPr>
        <p:txBody>
          <a:bodyPr anchor="ctr">
            <a:normAutofit/>
          </a:bodyPr>
          <a:lstStyle/>
          <a:p>
            <a:r>
              <a:rPr lang="en-GB"/>
              <a:t>BraTS dataset (BraTS 2023) </a:t>
            </a:r>
            <a:endParaRPr lang="en-BD" dirty="0"/>
          </a:p>
        </p:txBody>
      </p:sp>
      <p:cxnSp>
        <p:nvCxnSpPr>
          <p:cNvPr id="26" name="Straight Connector 25">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close-up of a mri scan&#10;&#10;Description automatically generated">
            <a:extLst>
              <a:ext uri="{FF2B5EF4-FFF2-40B4-BE49-F238E27FC236}">
                <a16:creationId xmlns:a16="http://schemas.microsoft.com/office/drawing/2014/main" id="{6DF53023-E0B9-0A58-E038-1284804F0FC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3253" y="1919335"/>
            <a:ext cx="6133929" cy="4079063"/>
          </a:xfrm>
          <a:prstGeom prst="rect">
            <a:avLst/>
          </a:prstGeom>
        </p:spPr>
      </p:pic>
      <p:sp>
        <p:nvSpPr>
          <p:cNvPr id="3" name="Content Placeholder 2">
            <a:extLst>
              <a:ext uri="{FF2B5EF4-FFF2-40B4-BE49-F238E27FC236}">
                <a16:creationId xmlns:a16="http://schemas.microsoft.com/office/drawing/2014/main" id="{04460138-0077-AB45-15AF-344B6947BD93}"/>
              </a:ext>
            </a:extLst>
          </p:cNvPr>
          <p:cNvSpPr>
            <a:spLocks noGrp="1"/>
          </p:cNvSpPr>
          <p:nvPr>
            <p:ph idx="1"/>
          </p:nvPr>
        </p:nvSpPr>
        <p:spPr>
          <a:xfrm>
            <a:off x="8184630" y="2031167"/>
            <a:ext cx="3446679" cy="3967235"/>
          </a:xfrm>
        </p:spPr>
        <p:txBody>
          <a:bodyPr>
            <a:normAutofit/>
          </a:bodyPr>
          <a:lstStyle/>
          <a:p>
            <a:r>
              <a:rPr lang="en-GB" sz="1800"/>
              <a:t>It includes multi-modal MRI scans (T1, T1ce, T2, FLAIR) with annotated labels for tumor sub-regions (e.g., enhancing tumor, edema, necrotic core)</a:t>
            </a:r>
            <a:endParaRPr lang="en-BD" sz="1800"/>
          </a:p>
        </p:txBody>
      </p:sp>
      <p:cxnSp>
        <p:nvCxnSpPr>
          <p:cNvPr id="32" name="Straight Connector 31">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1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8F14E13-1923-411D-9A16-1C28898D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EB41C-908D-6127-6E0A-D63D2B9D9B5A}"/>
              </a:ext>
            </a:extLst>
          </p:cNvPr>
          <p:cNvSpPr>
            <a:spLocks noGrp="1"/>
          </p:cNvSpPr>
          <p:nvPr>
            <p:ph type="title"/>
          </p:nvPr>
        </p:nvSpPr>
        <p:spPr>
          <a:xfrm>
            <a:off x="555870" y="4572001"/>
            <a:ext cx="3695699" cy="1508356"/>
          </a:xfrm>
        </p:spPr>
        <p:txBody>
          <a:bodyPr anchor="ctr">
            <a:normAutofit/>
          </a:bodyPr>
          <a:lstStyle/>
          <a:p>
            <a:r>
              <a:rPr lang="en-BD"/>
              <a:t>Conclusion</a:t>
            </a:r>
            <a:endParaRPr lang="en-BD" dirty="0"/>
          </a:p>
        </p:txBody>
      </p:sp>
      <p:pic>
        <p:nvPicPr>
          <p:cNvPr id="6" name="Picture 5" descr="A black background with white letters&#10;&#10;Description automatically generated">
            <a:extLst>
              <a:ext uri="{FF2B5EF4-FFF2-40B4-BE49-F238E27FC236}">
                <a16:creationId xmlns:a16="http://schemas.microsoft.com/office/drawing/2014/main" id="{41FC70CC-C747-DAE1-BCBF-1AC5998E2D65}"/>
              </a:ext>
            </a:extLst>
          </p:cNvPr>
          <p:cNvPicPr>
            <a:picLocks noChangeAspect="1"/>
          </p:cNvPicPr>
          <p:nvPr/>
        </p:nvPicPr>
        <p:blipFill>
          <a:blip r:embed="rId2">
            <a:extLst>
              <a:ext uri="{837473B0-CC2E-450A-ABE3-18F120FF3D39}">
                <a1611:picAttrSrcUrl xmlns:a1611="http://schemas.microsoft.com/office/drawing/2016/11/main" r:id="rId3"/>
              </a:ext>
            </a:extLst>
          </a:blip>
          <a:srcRect t="1879" r="2" b="7983"/>
          <a:stretch/>
        </p:blipFill>
        <p:spPr>
          <a:xfrm>
            <a:off x="571333" y="571499"/>
            <a:ext cx="11059978" cy="3323169"/>
          </a:xfrm>
          <a:prstGeom prst="rect">
            <a:avLst/>
          </a:prstGeom>
        </p:spPr>
      </p:pic>
      <p:cxnSp>
        <p:nvCxnSpPr>
          <p:cNvPr id="13" name="Straight Connector 12">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4337068"/>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6EAB60-B8E4-0047-7BE1-C57B7F3809EA}"/>
              </a:ext>
            </a:extLst>
          </p:cNvPr>
          <p:cNvSpPr>
            <a:spLocks noGrp="1"/>
          </p:cNvSpPr>
          <p:nvPr>
            <p:ph idx="1"/>
          </p:nvPr>
        </p:nvSpPr>
        <p:spPr>
          <a:xfrm>
            <a:off x="4728315" y="4572001"/>
            <a:ext cx="6902996" cy="1508361"/>
          </a:xfrm>
        </p:spPr>
        <p:txBody>
          <a:bodyPr anchor="ctr">
            <a:normAutofit/>
          </a:bodyPr>
          <a:lstStyle/>
          <a:p>
            <a:pPr>
              <a:lnSpc>
                <a:spcPct val="110000"/>
              </a:lnSpc>
            </a:pPr>
            <a:r>
              <a:rPr lang="en-GB" sz="1700"/>
              <a:t>Our approach not only enhances the model's ability to handle multi-modal MRI data but also improves generalization across diverse cases. This work contributes to the development of robust, automated diagnostic tools, paving the way for more accurate and efficient brain </a:t>
            </a:r>
            <a:r>
              <a:rPr lang="en-GB" sz="1700" err="1"/>
              <a:t>tumor</a:t>
            </a:r>
            <a:r>
              <a:rPr lang="en-GB" sz="1700"/>
              <a:t> analysis in clinical practice.</a:t>
            </a:r>
            <a:endParaRPr lang="en-BD" sz="1700"/>
          </a:p>
        </p:txBody>
      </p:sp>
      <p:cxnSp>
        <p:nvCxnSpPr>
          <p:cNvPr id="15" name="Straight Connector 14">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4337068"/>
            <a:ext cx="0" cy="1949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0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4232A-4594-278B-9E04-8C90079A9FF7}"/>
              </a:ext>
            </a:extLst>
          </p:cNvPr>
          <p:cNvSpPr>
            <a:spLocks noGrp="1"/>
          </p:cNvSpPr>
          <p:nvPr>
            <p:ph type="title"/>
          </p:nvPr>
        </p:nvSpPr>
        <p:spPr>
          <a:xfrm>
            <a:off x="521208" y="685491"/>
            <a:ext cx="11110427" cy="847984"/>
          </a:xfrm>
        </p:spPr>
        <p:txBody>
          <a:bodyPr anchor="ctr">
            <a:normAutofit/>
          </a:bodyPr>
          <a:lstStyle/>
          <a:p>
            <a:r>
              <a:rPr lang="en-BD" dirty="0"/>
              <a:t>What is Knowledge Distillation?</a:t>
            </a:r>
          </a:p>
        </p:txBody>
      </p:sp>
      <p:cxnSp>
        <p:nvCxnSpPr>
          <p:cNvPr id="24" name="Straight Connector 2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black background with a black square&#10;&#10;Description automatically generated with medium confidence">
            <a:extLst>
              <a:ext uri="{FF2B5EF4-FFF2-40B4-BE49-F238E27FC236}">
                <a16:creationId xmlns:a16="http://schemas.microsoft.com/office/drawing/2014/main" id="{1347DEB8-6ED9-FC5A-DCC9-4F67806AD8E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351475" y="1919335"/>
            <a:ext cx="5297484" cy="4079063"/>
          </a:xfrm>
          <a:prstGeom prst="rect">
            <a:avLst/>
          </a:prstGeom>
        </p:spPr>
      </p:pic>
      <p:sp>
        <p:nvSpPr>
          <p:cNvPr id="3" name="Content Placeholder 2">
            <a:extLst>
              <a:ext uri="{FF2B5EF4-FFF2-40B4-BE49-F238E27FC236}">
                <a16:creationId xmlns:a16="http://schemas.microsoft.com/office/drawing/2014/main" id="{4E64DF96-7CED-1807-A4CF-8D7E341D26E7}"/>
              </a:ext>
            </a:extLst>
          </p:cNvPr>
          <p:cNvSpPr>
            <a:spLocks noGrp="1"/>
          </p:cNvSpPr>
          <p:nvPr>
            <p:ph idx="1"/>
          </p:nvPr>
        </p:nvSpPr>
        <p:spPr>
          <a:xfrm>
            <a:off x="8184630" y="2031167"/>
            <a:ext cx="3446679" cy="3967235"/>
          </a:xfrm>
        </p:spPr>
        <p:txBody>
          <a:bodyPr>
            <a:normAutofit/>
          </a:bodyPr>
          <a:lstStyle/>
          <a:p>
            <a:r>
              <a:rPr lang="en-GB" sz="1700" dirty="0"/>
              <a:t>Knowledge Distillation (KD) is a training technique where a smaller student model learns from a larger, more complex teacher model by mimicking its predictions. This helps compress knowledge while maintaining high performance, making models more efficient for deployment.</a:t>
            </a:r>
            <a:endParaRPr lang="en-BD" sz="1700" dirty="0"/>
          </a:p>
        </p:txBody>
      </p:sp>
      <p:cxnSp>
        <p:nvCxnSpPr>
          <p:cNvPr id="30" name="Straight Connector 2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74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5102E-9B83-8B49-8018-CBE91D7D207E}"/>
              </a:ext>
            </a:extLst>
          </p:cNvPr>
          <p:cNvSpPr>
            <a:spLocks noGrp="1"/>
          </p:cNvSpPr>
          <p:nvPr>
            <p:ph type="title"/>
          </p:nvPr>
        </p:nvSpPr>
        <p:spPr>
          <a:xfrm>
            <a:off x="521208" y="786384"/>
            <a:ext cx="3509192" cy="2008193"/>
          </a:xfrm>
        </p:spPr>
        <p:txBody>
          <a:bodyPr anchor="t">
            <a:normAutofit/>
          </a:bodyPr>
          <a:lstStyle/>
          <a:p>
            <a:r>
              <a:rPr lang="en-BD" dirty="0"/>
              <a:t>Why Cross-Architectural KD?</a:t>
            </a:r>
          </a:p>
        </p:txBody>
      </p:sp>
      <p:cxnSp>
        <p:nvCxnSpPr>
          <p:cNvPr id="23" name="Straight Connector 2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B614E0-CA59-FF07-8253-A0CC4E0944D8}"/>
              </a:ext>
            </a:extLst>
          </p:cNvPr>
          <p:cNvSpPr>
            <a:spLocks noGrp="1"/>
          </p:cNvSpPr>
          <p:nvPr>
            <p:ph idx="1"/>
          </p:nvPr>
        </p:nvSpPr>
        <p:spPr>
          <a:xfrm>
            <a:off x="571502" y="3066892"/>
            <a:ext cx="3276598" cy="2856476"/>
          </a:xfrm>
        </p:spPr>
        <p:txBody>
          <a:bodyPr anchor="b">
            <a:normAutofit fontScale="85000" lnSpcReduction="10000"/>
          </a:bodyPr>
          <a:lstStyle/>
          <a:p>
            <a:r>
              <a:rPr lang="en-GB" sz="1800" b="1" i="0" u="none" strike="noStrike" dirty="0">
                <a:effectLst/>
              </a:rPr>
              <a:t>Improved Feature Representation</a:t>
            </a:r>
            <a:r>
              <a:rPr lang="en-GB" sz="1800" b="0" i="0" u="none" strike="noStrike" dirty="0">
                <a:effectLst/>
                <a:latin typeface="-webkit-standard"/>
              </a:rPr>
              <a:t> – CNNs( VGG19) excel at capturing </a:t>
            </a:r>
            <a:r>
              <a:rPr lang="en-GB" sz="1800" b="1" i="0" u="none" strike="noStrike" dirty="0">
                <a:effectLst/>
              </a:rPr>
              <a:t>fine-grained spatial details</a:t>
            </a:r>
          </a:p>
          <a:p>
            <a:r>
              <a:rPr lang="en-GB" sz="1600" dirty="0"/>
              <a:t>In an image of a face, fine-grained spatial details might include the texture of the skin, the shape of individual eyelashes, or the subtle gradients in lighting</a:t>
            </a:r>
            <a:br>
              <a:rPr lang="en-GB" sz="1600" dirty="0"/>
            </a:br>
            <a:endParaRPr lang="en-GB" sz="1800" dirty="0">
              <a:latin typeface="-webkit-standard"/>
            </a:endParaRPr>
          </a:p>
        </p:txBody>
      </p:sp>
      <p:cxnSp>
        <p:nvCxnSpPr>
          <p:cNvPr id="25" name="Straight Connector 2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brain network&#10;&#10;Description automatically generated">
            <a:extLst>
              <a:ext uri="{FF2B5EF4-FFF2-40B4-BE49-F238E27FC236}">
                <a16:creationId xmlns:a16="http://schemas.microsoft.com/office/drawing/2014/main" id="{548CCC48-3885-CFBC-1F94-B5EC1356C292}"/>
              </a:ext>
            </a:extLst>
          </p:cNvPr>
          <p:cNvPicPr>
            <a:picLocks noChangeAspect="1"/>
          </p:cNvPicPr>
          <p:nvPr/>
        </p:nvPicPr>
        <p:blipFill>
          <a:blip r:embed="rId3">
            <a:extLst>
              <a:ext uri="{837473B0-CC2E-450A-ABE3-18F120FF3D39}">
                <a1611:picAttrSrcUrl xmlns:a1611="http://schemas.microsoft.com/office/drawing/2016/11/main" r:id="rId4"/>
              </a:ext>
            </a:extLst>
          </a:blip>
          <a:srcRect t="634" r="-1" b="-1"/>
          <a:stretch/>
        </p:blipFill>
        <p:spPr>
          <a:xfrm>
            <a:off x="4707120" y="876637"/>
            <a:ext cx="6913366" cy="5152152"/>
          </a:xfrm>
          <a:prstGeom prst="rect">
            <a:avLst/>
          </a:prstGeom>
        </p:spPr>
      </p:pic>
      <p:cxnSp>
        <p:nvCxnSpPr>
          <p:cNvPr id="27" name="Straight Connector 2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11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transformer&#10;&#10;Description automatically generated">
            <a:extLst>
              <a:ext uri="{FF2B5EF4-FFF2-40B4-BE49-F238E27FC236}">
                <a16:creationId xmlns:a16="http://schemas.microsoft.com/office/drawing/2014/main" id="{3C34BD25-35AE-07D6-95CC-3B8BB215CBF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86429" y="1919335"/>
            <a:ext cx="6227577" cy="4079063"/>
          </a:xfrm>
          <a:prstGeom prst="rect">
            <a:avLst/>
          </a:prstGeom>
        </p:spPr>
      </p:pic>
      <p:sp>
        <p:nvSpPr>
          <p:cNvPr id="3" name="Content Placeholder 2">
            <a:extLst>
              <a:ext uri="{FF2B5EF4-FFF2-40B4-BE49-F238E27FC236}">
                <a16:creationId xmlns:a16="http://schemas.microsoft.com/office/drawing/2014/main" id="{91FCF36A-1018-06C5-C1DC-1B74D1F6705C}"/>
              </a:ext>
            </a:extLst>
          </p:cNvPr>
          <p:cNvSpPr>
            <a:spLocks noGrp="1"/>
          </p:cNvSpPr>
          <p:nvPr>
            <p:ph idx="1"/>
          </p:nvPr>
        </p:nvSpPr>
        <p:spPr>
          <a:xfrm>
            <a:off x="8184630" y="2031167"/>
            <a:ext cx="3446679" cy="3967235"/>
          </a:xfrm>
        </p:spPr>
        <p:txBody>
          <a:bodyPr>
            <a:normAutofit/>
          </a:bodyPr>
          <a:lstStyle/>
          <a:p>
            <a:pPr>
              <a:lnSpc>
                <a:spcPct val="110000"/>
              </a:lnSpc>
            </a:pPr>
            <a:r>
              <a:rPr lang="en-GB" sz="1500" b="0" i="0" u="none" strike="noStrike" dirty="0">
                <a:effectLst/>
                <a:latin typeface="-webkit-standard"/>
              </a:rPr>
              <a:t> While Transformers (</a:t>
            </a:r>
            <a:r>
              <a:rPr lang="en-GB" sz="1500" b="0" i="0" u="none" strike="noStrike" dirty="0" err="1">
                <a:effectLst/>
                <a:latin typeface="-webkit-standard"/>
              </a:rPr>
              <a:t>ViT</a:t>
            </a:r>
            <a:r>
              <a:rPr lang="en-GB" sz="1500" b="0" i="0" u="none" strike="noStrike" dirty="0">
                <a:effectLst/>
                <a:latin typeface="-webkit-standard"/>
              </a:rPr>
              <a:t>) learn </a:t>
            </a:r>
            <a:r>
              <a:rPr lang="en-GB" sz="1500" b="1" i="0" u="none" strike="noStrike" dirty="0">
                <a:effectLst/>
              </a:rPr>
              <a:t>long-range dependencies</a:t>
            </a:r>
            <a:r>
              <a:rPr lang="en-GB" sz="1500" b="0" i="0" u="none" strike="noStrike" dirty="0">
                <a:effectLst/>
                <a:latin typeface="-webkit-standard"/>
              </a:rPr>
              <a:t>, making the student model more effective in detecting subtle anomalies in medical scans (e.g., </a:t>
            </a:r>
            <a:r>
              <a:rPr lang="en-GB" sz="1500" b="0" i="0" u="none" strike="noStrike" dirty="0" err="1">
                <a:effectLst/>
                <a:latin typeface="-webkit-standard"/>
              </a:rPr>
              <a:t>tumors</a:t>
            </a:r>
            <a:r>
              <a:rPr lang="en-GB" sz="1500" b="0" i="0" u="none" strike="noStrike" dirty="0">
                <a:effectLst/>
                <a:latin typeface="-webkit-standard"/>
              </a:rPr>
              <a:t>, lesions).</a:t>
            </a:r>
          </a:p>
          <a:p>
            <a:pPr>
              <a:lnSpc>
                <a:spcPct val="110000"/>
              </a:lnSpc>
            </a:pPr>
            <a:r>
              <a:rPr lang="en-GB" sz="1500" dirty="0"/>
              <a:t>Transformers' ability to learn long-range dependencies means they can effectively model relationships between distant parts of an image, making them particularly well-suited for detecting subtle, globally distributed anomalies in medical scans.</a:t>
            </a:r>
            <a:endParaRPr lang="en-BD" sz="1500" dirty="0"/>
          </a:p>
          <a:p>
            <a:pPr>
              <a:lnSpc>
                <a:spcPct val="110000"/>
              </a:lnSpc>
            </a:pPr>
            <a:endParaRPr lang="en-BD" sz="1500" dirty="0"/>
          </a:p>
        </p:txBody>
      </p:sp>
      <p:cxnSp>
        <p:nvCxnSpPr>
          <p:cNvPr id="44" name="Straight Connector 43">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83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ADB4F-A12D-9E2C-06E8-E42D58D31667}"/>
              </a:ext>
            </a:extLst>
          </p:cNvPr>
          <p:cNvSpPr>
            <a:spLocks noGrp="1"/>
          </p:cNvSpPr>
          <p:nvPr>
            <p:ph type="title"/>
          </p:nvPr>
        </p:nvSpPr>
        <p:spPr>
          <a:xfrm>
            <a:off x="521208" y="685491"/>
            <a:ext cx="11110427" cy="847984"/>
          </a:xfrm>
        </p:spPr>
        <p:txBody>
          <a:bodyPr anchor="ctr">
            <a:normAutofit/>
          </a:bodyPr>
          <a:lstStyle/>
          <a:p>
            <a:r>
              <a:rPr lang="en-GB" b="1" i="0" u="none" strike="noStrike">
                <a:effectLst/>
              </a:rPr>
              <a:t>Better Generalization &amp; Robustness</a:t>
            </a:r>
            <a:r>
              <a:rPr lang="en-GB" b="0" i="0" u="none" strike="noStrike">
                <a:effectLst/>
                <a:latin typeface="-webkit-standard"/>
              </a:rPr>
              <a:t> </a:t>
            </a:r>
            <a:endParaRPr lang="en-BD" dirty="0"/>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Television">
            <a:extLst>
              <a:ext uri="{FF2B5EF4-FFF2-40B4-BE49-F238E27FC236}">
                <a16:creationId xmlns:a16="http://schemas.microsoft.com/office/drawing/2014/main" id="{9A9DA26C-E7BF-E929-FD76-E182E7B48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0686" y="1919335"/>
            <a:ext cx="4079063" cy="4079063"/>
          </a:xfrm>
          <a:prstGeom prst="rect">
            <a:avLst/>
          </a:prstGeom>
        </p:spPr>
      </p:pic>
      <p:sp>
        <p:nvSpPr>
          <p:cNvPr id="3" name="Content Placeholder 2">
            <a:extLst>
              <a:ext uri="{FF2B5EF4-FFF2-40B4-BE49-F238E27FC236}">
                <a16:creationId xmlns:a16="http://schemas.microsoft.com/office/drawing/2014/main" id="{45243DCF-0C8B-DA8C-6AC7-BA8FAB05E30D}"/>
              </a:ext>
            </a:extLst>
          </p:cNvPr>
          <p:cNvSpPr>
            <a:spLocks noGrp="1"/>
          </p:cNvSpPr>
          <p:nvPr>
            <p:ph idx="1"/>
          </p:nvPr>
        </p:nvSpPr>
        <p:spPr>
          <a:xfrm>
            <a:off x="8184630" y="2031167"/>
            <a:ext cx="3446679" cy="3967235"/>
          </a:xfrm>
        </p:spPr>
        <p:txBody>
          <a:bodyPr>
            <a:normAutofit/>
          </a:bodyPr>
          <a:lstStyle/>
          <a:p>
            <a:r>
              <a:rPr lang="en-GB" sz="1800" b="0" i="0" u="none" strike="noStrike">
                <a:effectLst/>
                <a:latin typeface="-webkit-standard"/>
              </a:rPr>
              <a:t>Combining CNN and ViT knowledge helps the student model generalize well across different imaging modalities (X-rays, MRIs, CT scans) and handle </a:t>
            </a:r>
            <a:r>
              <a:rPr lang="en-GB" sz="1800" b="1" i="0" u="none" strike="noStrike">
                <a:effectLst/>
              </a:rPr>
              <a:t>variations in contrast, noise, and resolution</a:t>
            </a:r>
            <a:r>
              <a:rPr lang="en-GB" sz="1800" b="0" i="0" u="none" strike="noStrike">
                <a:effectLst/>
                <a:latin typeface="-webkit-standard"/>
              </a:rPr>
              <a:t>, crucial for medical diagnosis.</a:t>
            </a:r>
            <a:endParaRPr lang="en-BD" sz="1800"/>
          </a:p>
        </p:txBody>
      </p:sp>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68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096F0-0C50-F893-0372-5458796C0D14}"/>
              </a:ext>
            </a:extLst>
          </p:cNvPr>
          <p:cNvSpPr>
            <a:spLocks noGrp="1"/>
          </p:cNvSpPr>
          <p:nvPr>
            <p:ph type="title"/>
          </p:nvPr>
        </p:nvSpPr>
        <p:spPr>
          <a:xfrm>
            <a:off x="521208" y="685491"/>
            <a:ext cx="11110427" cy="847984"/>
          </a:xfrm>
        </p:spPr>
        <p:txBody>
          <a:bodyPr anchor="ctr">
            <a:normAutofit/>
          </a:bodyPr>
          <a:lstStyle/>
          <a:p>
            <a:r>
              <a:rPr lang="en-GB" dirty="0"/>
              <a:t>W</a:t>
            </a:r>
            <a:r>
              <a:rPr lang="en-BD" dirty="0"/>
              <a:t>hat problem are we solving?</a:t>
            </a:r>
          </a:p>
        </p:txBody>
      </p:sp>
      <p:cxnSp>
        <p:nvCxnSpPr>
          <p:cNvPr id="12" name="Straight Connector 11">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een banner with a person pushing a person on it&#10;&#10;Description automatically generated">
            <a:extLst>
              <a:ext uri="{FF2B5EF4-FFF2-40B4-BE49-F238E27FC236}">
                <a16:creationId xmlns:a16="http://schemas.microsoft.com/office/drawing/2014/main" id="{0597AB94-A07E-CDFD-CBA3-14E5E7DDE2C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0998" y="1919335"/>
            <a:ext cx="6798438" cy="4079063"/>
          </a:xfrm>
          <a:prstGeom prst="rect">
            <a:avLst/>
          </a:prstGeom>
        </p:spPr>
      </p:pic>
      <p:sp>
        <p:nvSpPr>
          <p:cNvPr id="3" name="Content Placeholder 2">
            <a:extLst>
              <a:ext uri="{FF2B5EF4-FFF2-40B4-BE49-F238E27FC236}">
                <a16:creationId xmlns:a16="http://schemas.microsoft.com/office/drawing/2014/main" id="{4E2B7F55-2FAE-58A0-98BF-B9BC191699E8}"/>
              </a:ext>
            </a:extLst>
          </p:cNvPr>
          <p:cNvSpPr>
            <a:spLocks noGrp="1"/>
          </p:cNvSpPr>
          <p:nvPr>
            <p:ph idx="1"/>
          </p:nvPr>
        </p:nvSpPr>
        <p:spPr>
          <a:xfrm>
            <a:off x="8184630" y="2031167"/>
            <a:ext cx="3446679" cy="3967235"/>
          </a:xfrm>
        </p:spPr>
        <p:txBody>
          <a:bodyPr>
            <a:normAutofit/>
          </a:bodyPr>
          <a:lstStyle/>
          <a:p>
            <a:pPr>
              <a:lnSpc>
                <a:spcPct val="110000"/>
              </a:lnSpc>
            </a:pPr>
            <a:r>
              <a:rPr lang="en-GB" sz="1500" b="1"/>
              <a:t>Problem</a:t>
            </a:r>
            <a:r>
              <a:rPr lang="en-GB" sz="1500"/>
              <a:t>: Models like Transformers are computationally expensive and may not be practical for real-world medical applications, especially in resource-constrained settings.</a:t>
            </a:r>
          </a:p>
          <a:p>
            <a:pPr>
              <a:lnSpc>
                <a:spcPct val="110000"/>
              </a:lnSpc>
            </a:pPr>
            <a:r>
              <a:rPr lang="en-GB" sz="1500" b="1"/>
              <a:t>Solution</a:t>
            </a:r>
            <a:r>
              <a:rPr lang="en-GB" sz="1500"/>
              <a:t> : By distilling knowledge from a large, high-performing teacher model into a smaller, more efficient student model, you reduce computational costs while maintaining high detection accuracy</a:t>
            </a:r>
            <a:endParaRPr lang="en-BD" sz="1500"/>
          </a:p>
        </p:txBody>
      </p:sp>
      <p:cxnSp>
        <p:nvCxnSpPr>
          <p:cNvPr id="18" name="Straight Connector 17">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6932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EA8DB-4D91-9AE4-91C9-593053F949EC}"/>
              </a:ext>
            </a:extLst>
          </p:cNvPr>
          <p:cNvSpPr>
            <a:spLocks noGrp="1"/>
          </p:cNvSpPr>
          <p:nvPr>
            <p:ph type="title"/>
          </p:nvPr>
        </p:nvSpPr>
        <p:spPr>
          <a:xfrm>
            <a:off x="521208" y="783863"/>
            <a:ext cx="3448812" cy="5048339"/>
          </a:xfrm>
        </p:spPr>
        <p:txBody>
          <a:bodyPr anchor="t">
            <a:normAutofit/>
          </a:bodyPr>
          <a:lstStyle/>
          <a:p>
            <a:r>
              <a:rPr lang="en-BD" dirty="0"/>
              <a:t>What problem are we solving?</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9357363-E1D2-60B3-3255-2DB88546F15F}"/>
              </a:ext>
            </a:extLst>
          </p:cNvPr>
          <p:cNvGraphicFramePr>
            <a:graphicFrameLocks noGrp="1"/>
          </p:cNvGraphicFramePr>
          <p:nvPr>
            <p:ph idx="1"/>
            <p:extLst>
              <p:ext uri="{D42A27DB-BD31-4B8C-83A1-F6EECF244321}">
                <p14:modId xmlns:p14="http://schemas.microsoft.com/office/powerpoint/2010/main" val="244533805"/>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398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FF920-E4EE-F015-3421-9C4E727BDF04}"/>
              </a:ext>
            </a:extLst>
          </p:cNvPr>
          <p:cNvSpPr>
            <a:spLocks noGrp="1"/>
          </p:cNvSpPr>
          <p:nvPr>
            <p:ph type="title"/>
          </p:nvPr>
        </p:nvSpPr>
        <p:spPr>
          <a:xfrm>
            <a:off x="521208" y="783863"/>
            <a:ext cx="3448812" cy="5048339"/>
          </a:xfrm>
        </p:spPr>
        <p:txBody>
          <a:bodyPr anchor="t">
            <a:normAutofit/>
          </a:bodyPr>
          <a:lstStyle/>
          <a:p>
            <a:r>
              <a:rPr lang="en-GB" dirty="0"/>
              <a:t>Enhancing </a:t>
            </a:r>
            <a:r>
              <a:rPr lang="en-GB" dirty="0" err="1"/>
              <a:t>Tumor</a:t>
            </a:r>
            <a:r>
              <a:rPr lang="en-GB" dirty="0"/>
              <a:t> Sub-Region Detection</a:t>
            </a:r>
            <a:br>
              <a:rPr lang="en-GB" dirty="0"/>
            </a:br>
            <a:endParaRPr lang="en-BD" dirty="0"/>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3ED8E8E-5139-8EFF-9D14-0077688322C9}"/>
              </a:ext>
            </a:extLst>
          </p:cNvPr>
          <p:cNvGraphicFramePr>
            <a:graphicFrameLocks noGrp="1"/>
          </p:cNvGraphicFramePr>
          <p:nvPr>
            <p:ph idx="1"/>
            <p:extLst>
              <p:ext uri="{D42A27DB-BD31-4B8C-83A1-F6EECF244321}">
                <p14:modId xmlns:p14="http://schemas.microsoft.com/office/powerpoint/2010/main" val="2826313082"/>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E972F-C4DD-1FD0-8BBF-10572194C5FE}"/>
              </a:ext>
            </a:extLst>
          </p:cNvPr>
          <p:cNvSpPr>
            <a:spLocks noGrp="1"/>
          </p:cNvSpPr>
          <p:nvPr>
            <p:ph type="title"/>
          </p:nvPr>
        </p:nvSpPr>
        <p:spPr>
          <a:xfrm>
            <a:off x="521208" y="783863"/>
            <a:ext cx="3448812" cy="5048339"/>
          </a:xfrm>
        </p:spPr>
        <p:txBody>
          <a:bodyPr anchor="t">
            <a:normAutofit/>
          </a:bodyPr>
          <a:lstStyle/>
          <a:p>
            <a:r>
              <a:rPr lang="en-GB" dirty="0"/>
              <a:t>W</a:t>
            </a:r>
            <a:r>
              <a:rPr lang="en-BD" dirty="0"/>
              <a:t>hat problem are we solving?</a:t>
            </a:r>
          </a:p>
        </p:txBody>
      </p:sp>
      <p:cxnSp>
        <p:nvCxnSpPr>
          <p:cNvPr id="22" name="Straight Connector 21">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98C3C37-A7A7-5699-0EDC-6F1AF5201383}"/>
              </a:ext>
            </a:extLst>
          </p:cNvPr>
          <p:cNvGraphicFramePr>
            <a:graphicFrameLocks noGrp="1"/>
          </p:cNvGraphicFramePr>
          <p:nvPr>
            <p:ph idx="1"/>
            <p:extLst>
              <p:ext uri="{D42A27DB-BD31-4B8C-83A1-F6EECF244321}">
                <p14:modId xmlns:p14="http://schemas.microsoft.com/office/powerpoint/2010/main" val="1192274003"/>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076011"/>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694</Words>
  <Application>Microsoft Macintosh PowerPoint</Application>
  <PresentationFormat>Widescreen</PresentationFormat>
  <Paragraphs>37</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Batang</vt:lpstr>
      <vt:lpstr>-webkit-standard</vt:lpstr>
      <vt:lpstr>Aptos</vt:lpstr>
      <vt:lpstr>Arial</vt:lpstr>
      <vt:lpstr>Avenir Next LT Pro Light</vt:lpstr>
      <vt:lpstr>TimesNewRomanPS</vt:lpstr>
      <vt:lpstr>AlignmentVTI</vt:lpstr>
      <vt:lpstr>Cross-Architectural Knowledge Distillation in Medical Imaging : Multi-Scale Geometric Feature Fusion for Object Detection  </vt:lpstr>
      <vt:lpstr>What is Knowledge Distillation?</vt:lpstr>
      <vt:lpstr>Why Cross-Architectural KD?</vt:lpstr>
      <vt:lpstr>PowerPoint Presentation</vt:lpstr>
      <vt:lpstr>Better Generalization &amp; Robustness </vt:lpstr>
      <vt:lpstr>What problem are we solving?</vt:lpstr>
      <vt:lpstr>What problem are we solving?</vt:lpstr>
      <vt:lpstr>Enhancing Tumor Sub-Region Detection </vt:lpstr>
      <vt:lpstr>What problem are we solving?</vt:lpstr>
      <vt:lpstr>Whats our Novelty?</vt:lpstr>
      <vt:lpstr>How it will be done </vt:lpstr>
      <vt:lpstr>PowerPoint Presentation</vt:lpstr>
      <vt:lpstr>BraTS dataset (BraTS 2023)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0 0</dc:creator>
  <cp:lastModifiedBy>0 0</cp:lastModifiedBy>
  <cp:revision>1</cp:revision>
  <dcterms:created xsi:type="dcterms:W3CDTF">2025-02-08T13:46:33Z</dcterms:created>
  <dcterms:modified xsi:type="dcterms:W3CDTF">2025-02-08T18:56:12Z</dcterms:modified>
</cp:coreProperties>
</file>