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6AC27E-949B-4C58-9DFC-959D660B19FA}">
          <p14:sldIdLst>
            <p14:sldId id="256"/>
            <p14:sldId id="257"/>
            <p14:sldId id="258"/>
            <p14:sldId id="259"/>
            <p14:sldId id="260"/>
            <p14:sldId id="261"/>
          </p14:sldIdLst>
        </p14:section>
        <p14:section name="Untitled Section" id="{0DC02638-F251-49E4-A8CE-D5B9EF72BDFE}">
          <p14:sldIdLst>
            <p14:sldId id="262"/>
            <p14:sldId id="263"/>
            <p14:sldId id="264"/>
            <p14:sldId id="26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FAYET TUHIN" initials="ST" lastIdx="1" clrIdx="0">
    <p:extLst>
      <p:ext uri="{19B8F6BF-5375-455C-9EA6-DF929625EA0E}">
        <p15:presenceInfo xmlns:p15="http://schemas.microsoft.com/office/powerpoint/2012/main" userId="201021a82d65f5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3" d="100"/>
          <a:sy n="113" d="100"/>
        </p:scale>
        <p:origin x="3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3138-B88A-4318-8180-6A1EC257A7BE}"/>
              </a:ext>
            </a:extLst>
          </p:cNvPr>
          <p:cNvSpPr>
            <a:spLocks noGrp="1"/>
          </p:cNvSpPr>
          <p:nvPr>
            <p:ph type="ctrTitle"/>
          </p:nvPr>
        </p:nvSpPr>
        <p:spPr/>
        <p:txBody>
          <a:bodyPr/>
          <a:lstStyle/>
          <a:p>
            <a:r>
              <a:rPr lang="en-US" dirty="0"/>
              <a:t>News Summarization: AI-powered Insights</a:t>
            </a:r>
          </a:p>
        </p:txBody>
      </p:sp>
      <p:sp>
        <p:nvSpPr>
          <p:cNvPr id="3" name="Subtitle 2">
            <a:extLst>
              <a:ext uri="{FF2B5EF4-FFF2-40B4-BE49-F238E27FC236}">
                <a16:creationId xmlns:a16="http://schemas.microsoft.com/office/drawing/2014/main" id="{1F91540D-B28F-4859-9E88-92192C027061}"/>
              </a:ext>
            </a:extLst>
          </p:cNvPr>
          <p:cNvSpPr>
            <a:spLocks noGrp="1"/>
          </p:cNvSpPr>
          <p:nvPr>
            <p:ph type="subTitle" idx="1"/>
          </p:nvPr>
        </p:nvSpPr>
        <p:spPr>
          <a:xfrm>
            <a:off x="581194" y="3291839"/>
            <a:ext cx="10993546" cy="2886323"/>
          </a:xfrm>
        </p:spPr>
        <p:txBody>
          <a:bodyPr/>
          <a:lstStyle/>
          <a:p>
            <a:pPr algn="ctr"/>
            <a:r>
              <a:rPr lang="en-US" b="1" dirty="0">
                <a:solidFill>
                  <a:schemeClr val="bg2"/>
                </a:solidFill>
              </a:rPr>
              <a:t>Team name : trouble shooters</a:t>
            </a:r>
          </a:p>
          <a:p>
            <a:pPr marL="285750" indent="-285750">
              <a:buFont typeface="Arial" panose="020B0604020202020204" pitchFamily="34" charset="0"/>
              <a:buChar char="•"/>
            </a:pPr>
            <a:r>
              <a:rPr lang="en-US" b="1" dirty="0">
                <a:solidFill>
                  <a:schemeClr val="bg2"/>
                </a:solidFill>
              </a:rPr>
              <a:t>Team members :</a:t>
            </a:r>
          </a:p>
          <a:p>
            <a:pPr marL="285750" indent="-285750">
              <a:buFont typeface="Arial" panose="020B0604020202020204" pitchFamily="34" charset="0"/>
              <a:buChar char="•"/>
            </a:pPr>
            <a:endParaRPr lang="en-US" b="1" dirty="0">
              <a:solidFill>
                <a:schemeClr val="bg2"/>
              </a:solidFill>
            </a:endParaRPr>
          </a:p>
          <a:p>
            <a:pPr marL="285750" indent="-285750">
              <a:buFont typeface="Arial" panose="020B0604020202020204" pitchFamily="34" charset="0"/>
              <a:buChar char="•"/>
            </a:pPr>
            <a:r>
              <a:rPr lang="en-US" b="1" dirty="0" err="1">
                <a:solidFill>
                  <a:schemeClr val="bg2"/>
                </a:solidFill>
              </a:rPr>
              <a:t>shafayet</a:t>
            </a:r>
            <a:r>
              <a:rPr lang="en-US" b="1" dirty="0">
                <a:solidFill>
                  <a:schemeClr val="bg2"/>
                </a:solidFill>
              </a:rPr>
              <a:t> Hossain </a:t>
            </a:r>
            <a:r>
              <a:rPr lang="en-US" b="1" dirty="0">
                <a:solidFill>
                  <a:schemeClr val="bg2"/>
                </a:solidFill>
                <a:sym typeface="Wingdings" panose="05000000000000000000" pitchFamily="2" charset="2"/>
              </a:rPr>
              <a:t> C201121</a:t>
            </a:r>
          </a:p>
          <a:p>
            <a:pPr marL="285750" indent="-285750">
              <a:buFont typeface="Arial" panose="020B0604020202020204" pitchFamily="34" charset="0"/>
              <a:buChar char="•"/>
            </a:pPr>
            <a:r>
              <a:rPr lang="en-US" b="1" dirty="0">
                <a:solidFill>
                  <a:schemeClr val="bg2"/>
                </a:solidFill>
                <a:sym typeface="Wingdings" panose="05000000000000000000" pitchFamily="2" charset="2"/>
              </a:rPr>
              <a:t>Rabi al </a:t>
            </a:r>
            <a:r>
              <a:rPr lang="en-US" b="1" dirty="0" err="1">
                <a:solidFill>
                  <a:schemeClr val="bg2"/>
                </a:solidFill>
                <a:sym typeface="Wingdings" panose="05000000000000000000" pitchFamily="2" charset="2"/>
              </a:rPr>
              <a:t>hasan</a:t>
            </a:r>
            <a:r>
              <a:rPr lang="en-US" b="1" dirty="0">
                <a:solidFill>
                  <a:schemeClr val="bg2"/>
                </a:solidFill>
                <a:sym typeface="Wingdings" panose="05000000000000000000" pitchFamily="2" charset="2"/>
              </a:rPr>
              <a:t>  C201113</a:t>
            </a:r>
          </a:p>
          <a:p>
            <a:pPr marL="285750" indent="-285750">
              <a:buFont typeface="Arial" panose="020B0604020202020204" pitchFamily="34" charset="0"/>
              <a:buChar char="•"/>
            </a:pPr>
            <a:r>
              <a:rPr lang="en-US" b="1" dirty="0">
                <a:solidFill>
                  <a:schemeClr val="bg2"/>
                </a:solidFill>
                <a:sym typeface="Wingdings" panose="05000000000000000000" pitchFamily="2" charset="2"/>
              </a:rPr>
              <a:t>Mohammad Ammar Hossain  C201109</a:t>
            </a:r>
          </a:p>
          <a:p>
            <a:pPr marL="285750" indent="-285750">
              <a:buFont typeface="Arial" panose="020B0604020202020204" pitchFamily="34" charset="0"/>
              <a:buChar char="•"/>
            </a:pPr>
            <a:r>
              <a:rPr lang="en-US" b="1" dirty="0" err="1">
                <a:solidFill>
                  <a:schemeClr val="bg2"/>
                </a:solidFill>
                <a:sym typeface="Wingdings" panose="05000000000000000000" pitchFamily="2" charset="2"/>
              </a:rPr>
              <a:t>Kakon</a:t>
            </a:r>
            <a:r>
              <a:rPr lang="en-US" b="1" dirty="0">
                <a:solidFill>
                  <a:schemeClr val="bg2"/>
                </a:solidFill>
                <a:sym typeface="Wingdings" panose="05000000000000000000" pitchFamily="2" charset="2"/>
              </a:rPr>
              <a:t> </a:t>
            </a:r>
            <a:r>
              <a:rPr lang="en-US" b="1" dirty="0" err="1">
                <a:solidFill>
                  <a:schemeClr val="bg2"/>
                </a:solidFill>
                <a:sym typeface="Wingdings" panose="05000000000000000000" pitchFamily="2" charset="2"/>
              </a:rPr>
              <a:t>kumar</a:t>
            </a:r>
            <a:r>
              <a:rPr lang="en-US" b="1" dirty="0">
                <a:solidFill>
                  <a:schemeClr val="bg2"/>
                </a:solidFill>
                <a:sym typeface="Wingdings" panose="05000000000000000000" pitchFamily="2" charset="2"/>
              </a:rPr>
              <a:t> </a:t>
            </a:r>
            <a:r>
              <a:rPr lang="en-US" b="1" dirty="0" err="1">
                <a:solidFill>
                  <a:schemeClr val="bg2"/>
                </a:solidFill>
                <a:sym typeface="Wingdings" panose="05000000000000000000" pitchFamily="2" charset="2"/>
              </a:rPr>
              <a:t>dhar</a:t>
            </a:r>
            <a:r>
              <a:rPr lang="en-US" b="1" dirty="0">
                <a:solidFill>
                  <a:schemeClr val="bg2"/>
                </a:solidFill>
                <a:sym typeface="Wingdings" panose="05000000000000000000" pitchFamily="2" charset="2"/>
              </a:rPr>
              <a:t>  C201114</a:t>
            </a:r>
          </a:p>
        </p:txBody>
      </p:sp>
    </p:spTree>
    <p:extLst>
      <p:ext uri="{BB962C8B-B14F-4D97-AF65-F5344CB8AC3E}">
        <p14:creationId xmlns:p14="http://schemas.microsoft.com/office/powerpoint/2010/main" val="154191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Thank you lettering Vectors &amp; Illustrations for Free Download | Freepik">
            <a:extLst>
              <a:ext uri="{FF2B5EF4-FFF2-40B4-BE49-F238E27FC236}">
                <a16:creationId xmlns:a16="http://schemas.microsoft.com/office/drawing/2014/main" id="{21B62F85-0D7D-47DD-B843-EADE8A5A8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1319213"/>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0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E452-6373-428D-8EFA-38EE4CBE9B1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F1EACB6-8D8E-4CD3-916F-EC07305D1966}"/>
              </a:ext>
            </a:extLst>
          </p:cNvPr>
          <p:cNvSpPr>
            <a:spLocks noGrp="1"/>
          </p:cNvSpPr>
          <p:nvPr>
            <p:ph idx="1"/>
          </p:nvPr>
        </p:nvSpPr>
        <p:spPr>
          <a:xfrm>
            <a:off x="581193" y="2180496"/>
            <a:ext cx="6556207" cy="4203371"/>
          </a:xfrm>
        </p:spPr>
        <p:txBody>
          <a:bodyPr/>
          <a:lstStyle/>
          <a:p>
            <a:r>
              <a:rPr lang="en-US" sz="2000" dirty="0"/>
              <a:t>The ability to quickly and accurately summarize news articles is becoming increasingly important in today's fast-paced world. With so much information available at our fingertips, it can be overwhelming to sift through all the noise and find the most relevant and important information. This is where AI-powered news article summarization comes in.</a:t>
            </a:r>
          </a:p>
          <a:p>
            <a:r>
              <a:rPr lang="en-US" sz="2000" dirty="0"/>
              <a:t>Using Python and various machine learning techniques, we can train algorithms to automatically summarize news articles, saving time and increasing efficiency for both individuals and organizations.</a:t>
            </a:r>
          </a:p>
          <a:p>
            <a:endParaRPr lang="en-US" dirty="0"/>
          </a:p>
        </p:txBody>
      </p:sp>
      <p:sp>
        <p:nvSpPr>
          <p:cNvPr id="5" name="TextBox 4">
            <a:extLst>
              <a:ext uri="{FF2B5EF4-FFF2-40B4-BE49-F238E27FC236}">
                <a16:creationId xmlns:a16="http://schemas.microsoft.com/office/drawing/2014/main" id="{3844CA91-18CF-4068-9B18-94C3112B17AA}"/>
              </a:ext>
            </a:extLst>
          </p:cNvPr>
          <p:cNvSpPr txBox="1"/>
          <p:nvPr/>
        </p:nvSpPr>
        <p:spPr>
          <a:xfrm>
            <a:off x="3048000" y="3244334"/>
            <a:ext cx="6096000" cy="369332"/>
          </a:xfrm>
          <a:prstGeom prst="rect">
            <a:avLst/>
          </a:prstGeom>
          <a:noFill/>
        </p:spPr>
        <p:txBody>
          <a:bodyPr wrap="square">
            <a:spAutoFit/>
          </a:bodyPr>
          <a:lstStyle/>
          <a:p>
            <a:endParaRPr lang="en-US" dirty="0"/>
          </a:p>
        </p:txBody>
      </p:sp>
      <p:pic>
        <p:nvPicPr>
          <p:cNvPr id="7" name="Picture 6">
            <a:extLst>
              <a:ext uri="{FF2B5EF4-FFF2-40B4-BE49-F238E27FC236}">
                <a16:creationId xmlns:a16="http://schemas.microsoft.com/office/drawing/2014/main" id="{7F7078D9-9232-4826-BFD6-F74BB4DB64FD}"/>
              </a:ext>
            </a:extLst>
          </p:cNvPr>
          <p:cNvPicPr>
            <a:picLocks noChangeAspect="1"/>
          </p:cNvPicPr>
          <p:nvPr/>
        </p:nvPicPr>
        <p:blipFill>
          <a:blip r:embed="rId2"/>
          <a:stretch>
            <a:fillRect/>
          </a:stretch>
        </p:blipFill>
        <p:spPr>
          <a:xfrm>
            <a:off x="7622443" y="1963249"/>
            <a:ext cx="4039164" cy="4448796"/>
          </a:xfrm>
          <a:prstGeom prst="rect">
            <a:avLst/>
          </a:prstGeom>
        </p:spPr>
      </p:pic>
    </p:spTree>
    <p:extLst>
      <p:ext uri="{BB962C8B-B14F-4D97-AF65-F5344CB8AC3E}">
        <p14:creationId xmlns:p14="http://schemas.microsoft.com/office/powerpoint/2010/main" val="42571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40C0-6D41-4C99-AD86-B288305E0B62}"/>
              </a:ext>
            </a:extLst>
          </p:cNvPr>
          <p:cNvSpPr>
            <a:spLocks noGrp="1"/>
          </p:cNvSpPr>
          <p:nvPr>
            <p:ph type="title"/>
          </p:nvPr>
        </p:nvSpPr>
        <p:spPr/>
        <p:txBody>
          <a:bodyPr/>
          <a:lstStyle/>
          <a:p>
            <a:r>
              <a:rPr lang="en-US" b="1" dirty="0"/>
              <a:t>The Problem</a:t>
            </a:r>
            <a:endParaRPr lang="en-US" dirty="0"/>
          </a:p>
        </p:txBody>
      </p:sp>
      <p:sp>
        <p:nvSpPr>
          <p:cNvPr id="3" name="Content Placeholder 2">
            <a:extLst>
              <a:ext uri="{FF2B5EF4-FFF2-40B4-BE49-F238E27FC236}">
                <a16:creationId xmlns:a16="http://schemas.microsoft.com/office/drawing/2014/main" id="{5ADAFD97-0D5A-4AB4-9775-F7D80F6791F4}"/>
              </a:ext>
            </a:extLst>
          </p:cNvPr>
          <p:cNvSpPr>
            <a:spLocks noGrp="1"/>
          </p:cNvSpPr>
          <p:nvPr>
            <p:ph idx="1"/>
          </p:nvPr>
        </p:nvSpPr>
        <p:spPr>
          <a:xfrm>
            <a:off x="581192" y="2180496"/>
            <a:ext cx="7030341" cy="3678303"/>
          </a:xfrm>
        </p:spPr>
        <p:txBody>
          <a:bodyPr/>
          <a:lstStyle/>
          <a:p>
            <a:r>
              <a:rPr lang="en-US" dirty="0"/>
              <a:t>Manually summarizing news articles is a time-consuming and often tedious process. It requires reading through large amounts of text, identifying the key points, and then condensing them into a shorter summary. This can lead to inconsistencies in the quality and accuracy of the summaries produced, as well as delays in getting the information out to those who need it.</a:t>
            </a:r>
          </a:p>
          <a:p>
            <a:r>
              <a:rPr lang="en-US" dirty="0"/>
              <a:t>AI-powered news article summarization solves these problems by automating the process. By using natural language processing and other machine learning techniques, algorithms can quickly identify the most important information in an article and generate a concise summary, all without human intervention.</a:t>
            </a:r>
          </a:p>
          <a:p>
            <a:endParaRPr lang="en-US" dirty="0"/>
          </a:p>
        </p:txBody>
      </p:sp>
      <p:pic>
        <p:nvPicPr>
          <p:cNvPr id="5" name="Picture 4">
            <a:extLst>
              <a:ext uri="{FF2B5EF4-FFF2-40B4-BE49-F238E27FC236}">
                <a16:creationId xmlns:a16="http://schemas.microsoft.com/office/drawing/2014/main" id="{3FC2F2D1-37D8-46A6-AB65-5ECCCB631A19}"/>
              </a:ext>
            </a:extLst>
          </p:cNvPr>
          <p:cNvPicPr>
            <a:picLocks noChangeAspect="1"/>
          </p:cNvPicPr>
          <p:nvPr/>
        </p:nvPicPr>
        <p:blipFill>
          <a:blip r:embed="rId2"/>
          <a:stretch>
            <a:fillRect/>
          </a:stretch>
        </p:blipFill>
        <p:spPr>
          <a:xfrm>
            <a:off x="7678455" y="1992002"/>
            <a:ext cx="4048690" cy="4448796"/>
          </a:xfrm>
          <a:prstGeom prst="rect">
            <a:avLst/>
          </a:prstGeom>
        </p:spPr>
      </p:pic>
    </p:spTree>
    <p:extLst>
      <p:ext uri="{BB962C8B-B14F-4D97-AF65-F5344CB8AC3E}">
        <p14:creationId xmlns:p14="http://schemas.microsoft.com/office/powerpoint/2010/main" val="61888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DF4F-80D0-4D0F-B909-9864F00937D6}"/>
              </a:ext>
            </a:extLst>
          </p:cNvPr>
          <p:cNvSpPr>
            <a:spLocks noGrp="1"/>
          </p:cNvSpPr>
          <p:nvPr>
            <p:ph type="title"/>
          </p:nvPr>
        </p:nvSpPr>
        <p:spPr/>
        <p:txBody>
          <a:bodyPr/>
          <a:lstStyle/>
          <a:p>
            <a:r>
              <a:rPr lang="en-US" b="1" dirty="0"/>
              <a:t>The Solution</a:t>
            </a:r>
            <a:endParaRPr lang="en-US" dirty="0"/>
          </a:p>
        </p:txBody>
      </p:sp>
      <p:sp>
        <p:nvSpPr>
          <p:cNvPr id="3" name="Content Placeholder 2">
            <a:extLst>
              <a:ext uri="{FF2B5EF4-FFF2-40B4-BE49-F238E27FC236}">
                <a16:creationId xmlns:a16="http://schemas.microsoft.com/office/drawing/2014/main" id="{EED43084-84FD-4AE5-BAD5-47AD0A8DF3CA}"/>
              </a:ext>
            </a:extLst>
          </p:cNvPr>
          <p:cNvSpPr>
            <a:spLocks noGrp="1"/>
          </p:cNvSpPr>
          <p:nvPr>
            <p:ph idx="1"/>
          </p:nvPr>
        </p:nvSpPr>
        <p:spPr>
          <a:xfrm>
            <a:off x="581192" y="2180496"/>
            <a:ext cx="6522341" cy="3678303"/>
          </a:xfrm>
        </p:spPr>
        <p:txBody>
          <a:bodyPr/>
          <a:lstStyle/>
          <a:p>
            <a:r>
              <a:rPr lang="en-US" dirty="0"/>
              <a:t>Python is a popular programming language for implementing AI-powered news article summarization. There are several techniques and algorithms that can be used to accomplish this task, including text rank, latent semantic analysis, and neural networks.</a:t>
            </a:r>
          </a:p>
          <a:p>
            <a:r>
              <a:rPr lang="en-US" dirty="0"/>
              <a:t>Text rank is a graph-based algorithm that ranks the sentences in an article based on their importance. Latent semantic analysis uses singular value decomposition to identify the underlying concepts in the text and generate a summary based on those concepts. Neural networks can be used to train models to generate summaries based on examples of human-written summaries.</a:t>
            </a:r>
          </a:p>
          <a:p>
            <a:endParaRPr lang="en-US" dirty="0"/>
          </a:p>
        </p:txBody>
      </p:sp>
      <p:pic>
        <p:nvPicPr>
          <p:cNvPr id="1028" name="Picture 4" descr="Text Summarizer. “Text Summarization is the task of… | by Phoenix SV |  Medium">
            <a:extLst>
              <a:ext uri="{FF2B5EF4-FFF2-40B4-BE49-F238E27FC236}">
                <a16:creationId xmlns:a16="http://schemas.microsoft.com/office/drawing/2014/main" id="{F3A51D71-9D17-467A-969E-BDAE6D847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3200" y="2227395"/>
            <a:ext cx="36226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5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934B-73CF-46C5-B3A3-41899532FFA3}"/>
              </a:ext>
            </a:extLst>
          </p:cNvPr>
          <p:cNvSpPr>
            <a:spLocks noGrp="1"/>
          </p:cNvSpPr>
          <p:nvPr>
            <p:ph type="title"/>
          </p:nvPr>
        </p:nvSpPr>
        <p:spPr/>
        <p:txBody>
          <a:bodyPr/>
          <a:lstStyle/>
          <a:p>
            <a:r>
              <a:rPr lang="en-US" dirty="0"/>
              <a:t>Overview of the Application</a:t>
            </a:r>
          </a:p>
        </p:txBody>
      </p:sp>
      <p:sp>
        <p:nvSpPr>
          <p:cNvPr id="3" name="Content Placeholder 2">
            <a:extLst>
              <a:ext uri="{FF2B5EF4-FFF2-40B4-BE49-F238E27FC236}">
                <a16:creationId xmlns:a16="http://schemas.microsoft.com/office/drawing/2014/main" id="{9FEA0C7B-E302-4427-87D9-EE2C3256F83E}"/>
              </a:ext>
            </a:extLst>
          </p:cNvPr>
          <p:cNvSpPr>
            <a:spLocks noGrp="1"/>
          </p:cNvSpPr>
          <p:nvPr>
            <p:ph idx="1"/>
          </p:nvPr>
        </p:nvSpPr>
        <p:spPr>
          <a:xfrm>
            <a:off x="440267" y="2712555"/>
            <a:ext cx="4916757" cy="2782311"/>
          </a:xfrm>
        </p:spPr>
        <p:txBody>
          <a:bodyPr/>
          <a:lstStyle/>
          <a:p>
            <a:pPr marL="0" indent="0" algn="l">
              <a:buNone/>
            </a:pPr>
            <a:r>
              <a:rPr lang="en-US" sz="2800" b="1" i="0" dirty="0">
                <a:solidFill>
                  <a:srgbClr val="374151"/>
                </a:solidFill>
                <a:effectLst/>
                <a:latin typeface="Söhne"/>
              </a:rPr>
              <a:t>Features:</a:t>
            </a:r>
          </a:p>
          <a:p>
            <a:pPr algn="l">
              <a:buFont typeface="Arial" panose="020B0604020202020204" pitchFamily="34" charset="0"/>
              <a:buChar char="•"/>
            </a:pPr>
            <a:r>
              <a:rPr lang="en-US" b="0" i="0" dirty="0">
                <a:solidFill>
                  <a:srgbClr val="374151"/>
                </a:solidFill>
                <a:effectLst/>
                <a:latin typeface="Söhne"/>
              </a:rPr>
              <a:t>Extracts news articles from a given URL</a:t>
            </a:r>
          </a:p>
          <a:p>
            <a:pPr algn="l">
              <a:buFont typeface="Arial" panose="020B0604020202020204" pitchFamily="34" charset="0"/>
              <a:buChar char="•"/>
            </a:pPr>
            <a:r>
              <a:rPr lang="en-US" b="0" i="0" dirty="0">
                <a:solidFill>
                  <a:srgbClr val="374151"/>
                </a:solidFill>
                <a:effectLst/>
                <a:latin typeface="Söhne"/>
              </a:rPr>
              <a:t>Performs text summarization</a:t>
            </a:r>
          </a:p>
          <a:p>
            <a:pPr algn="l">
              <a:buFont typeface="Arial" panose="020B0604020202020204" pitchFamily="34" charset="0"/>
              <a:buChar char="•"/>
            </a:pPr>
            <a:r>
              <a:rPr lang="en-US" b="0" i="0" dirty="0">
                <a:solidFill>
                  <a:srgbClr val="374151"/>
                </a:solidFill>
                <a:effectLst/>
                <a:latin typeface="Söhne"/>
              </a:rPr>
              <a:t>Displays key information about the article and sentiment analysis</a:t>
            </a:r>
          </a:p>
          <a:p>
            <a:endParaRPr lang="en-US" dirty="0"/>
          </a:p>
        </p:txBody>
      </p:sp>
      <p:pic>
        <p:nvPicPr>
          <p:cNvPr id="5" name="Picture 4">
            <a:extLst>
              <a:ext uri="{FF2B5EF4-FFF2-40B4-BE49-F238E27FC236}">
                <a16:creationId xmlns:a16="http://schemas.microsoft.com/office/drawing/2014/main" id="{3A4E1D32-5710-4AAE-95E2-A210D70A714D}"/>
              </a:ext>
            </a:extLst>
          </p:cNvPr>
          <p:cNvPicPr>
            <a:picLocks noChangeAspect="1"/>
          </p:cNvPicPr>
          <p:nvPr/>
        </p:nvPicPr>
        <p:blipFill>
          <a:blip r:embed="rId2"/>
          <a:stretch>
            <a:fillRect/>
          </a:stretch>
        </p:blipFill>
        <p:spPr>
          <a:xfrm>
            <a:off x="5232401" y="2040467"/>
            <a:ext cx="6519332" cy="4422124"/>
          </a:xfrm>
          <a:prstGeom prst="rect">
            <a:avLst/>
          </a:prstGeom>
        </p:spPr>
      </p:pic>
    </p:spTree>
    <p:extLst>
      <p:ext uri="{BB962C8B-B14F-4D97-AF65-F5344CB8AC3E}">
        <p14:creationId xmlns:p14="http://schemas.microsoft.com/office/powerpoint/2010/main" val="93066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58CD-E50F-458C-B9FC-C9D826E33DB2}"/>
              </a:ext>
            </a:extLst>
          </p:cNvPr>
          <p:cNvSpPr>
            <a:spLocks noGrp="1"/>
          </p:cNvSpPr>
          <p:nvPr>
            <p:ph type="title"/>
          </p:nvPr>
        </p:nvSpPr>
        <p:spPr/>
        <p:txBody>
          <a:bodyPr/>
          <a:lstStyle/>
          <a:p>
            <a:r>
              <a:rPr lang="en-US" dirty="0"/>
              <a:t>Things  we  used </a:t>
            </a:r>
          </a:p>
        </p:txBody>
      </p:sp>
      <p:sp>
        <p:nvSpPr>
          <p:cNvPr id="3" name="Content Placeholder 2">
            <a:extLst>
              <a:ext uri="{FF2B5EF4-FFF2-40B4-BE49-F238E27FC236}">
                <a16:creationId xmlns:a16="http://schemas.microsoft.com/office/drawing/2014/main" id="{297E7CEB-1C3C-46D7-B59C-528512D8B643}"/>
              </a:ext>
            </a:extLst>
          </p:cNvPr>
          <p:cNvSpPr>
            <a:spLocks noGrp="1"/>
          </p:cNvSpPr>
          <p:nvPr>
            <p:ph sz="half" idx="1"/>
          </p:nvPr>
        </p:nvSpPr>
        <p:spPr/>
        <p:txBody>
          <a:bodyPr/>
          <a:lstStyle/>
          <a:p>
            <a:pPr marL="0" indent="0">
              <a:buNone/>
            </a:pPr>
            <a:r>
              <a:rPr lang="en-US" dirty="0"/>
              <a:t>   </a:t>
            </a:r>
            <a:r>
              <a:rPr lang="en-US" sz="2400" b="1" dirty="0"/>
              <a:t>Libraries Used: </a:t>
            </a:r>
            <a:endParaRPr lang="en-US" b="1" dirty="0"/>
          </a:p>
          <a:p>
            <a:r>
              <a:rPr lang="en-US" sz="1600" b="1" dirty="0" err="1"/>
              <a:t>Tkinter</a:t>
            </a:r>
            <a:r>
              <a:rPr lang="en-US" sz="1600" b="1" dirty="0"/>
              <a:t> :  </a:t>
            </a:r>
            <a:r>
              <a:rPr lang="en-US" sz="1600" dirty="0"/>
              <a:t>A standard library in Python used for creating GUI applications. </a:t>
            </a:r>
          </a:p>
          <a:p>
            <a:r>
              <a:rPr lang="en-US" sz="1600" b="1" dirty="0" err="1"/>
              <a:t>Textblob</a:t>
            </a:r>
            <a:r>
              <a:rPr lang="en-US" sz="1600" b="1" dirty="0"/>
              <a:t> :  </a:t>
            </a:r>
            <a:r>
              <a:rPr lang="en-US" sz="1600" dirty="0"/>
              <a:t>A library for natural language processing tasks, including sentiment analysis, part-of-speech tagging, and more.</a:t>
            </a:r>
          </a:p>
          <a:p>
            <a:r>
              <a:rPr lang="en-US" sz="1600" b="1" dirty="0"/>
              <a:t>Newspaper :  </a:t>
            </a:r>
            <a:r>
              <a:rPr lang="en-US" sz="1600" dirty="0"/>
              <a:t>A library for extracting and parsing articles from news websites, providing functionality for downloading, parsing, and extracting relevant information.</a:t>
            </a:r>
          </a:p>
        </p:txBody>
      </p:sp>
      <p:sp>
        <p:nvSpPr>
          <p:cNvPr id="9" name="Content Placeholder 8">
            <a:extLst>
              <a:ext uri="{FF2B5EF4-FFF2-40B4-BE49-F238E27FC236}">
                <a16:creationId xmlns:a16="http://schemas.microsoft.com/office/drawing/2014/main" id="{94C9A1ED-A514-4F35-A13C-7CC0E51D97F7}"/>
              </a:ext>
            </a:extLst>
          </p:cNvPr>
          <p:cNvSpPr>
            <a:spLocks noGrp="1"/>
          </p:cNvSpPr>
          <p:nvPr>
            <p:ph sz="half" idx="2"/>
          </p:nvPr>
        </p:nvSpPr>
        <p:spPr>
          <a:xfrm>
            <a:off x="6332351" y="2228003"/>
            <a:ext cx="5422392" cy="3633047"/>
          </a:xfrm>
        </p:spPr>
        <p:txBody>
          <a:bodyPr/>
          <a:lstStyle/>
          <a:p>
            <a:pPr marL="0" indent="0">
              <a:buNone/>
            </a:pPr>
            <a:r>
              <a:rPr lang="en-US" sz="2400" b="1" dirty="0"/>
              <a:t>Graphical User Interface (GUI):</a:t>
            </a:r>
          </a:p>
          <a:p>
            <a:r>
              <a:rPr lang="en-US" sz="1600" dirty="0"/>
              <a:t>The GUI is created using the </a:t>
            </a:r>
            <a:r>
              <a:rPr lang="en-US" sz="1600" dirty="0" err="1"/>
              <a:t>tkinter</a:t>
            </a:r>
            <a:r>
              <a:rPr lang="en-US" sz="1600" dirty="0"/>
              <a:t> library, which provides tools for building GUI applications.</a:t>
            </a:r>
          </a:p>
          <a:p>
            <a:r>
              <a:rPr lang="en-US" sz="1600" dirty="0"/>
              <a:t>Various GUI elements are utilized, such as labels (</a:t>
            </a:r>
            <a:r>
              <a:rPr lang="en-US" sz="1600" dirty="0" err="1"/>
              <a:t>tk.Label</a:t>
            </a:r>
            <a:r>
              <a:rPr lang="en-US" sz="1600" dirty="0"/>
              <a:t>), text fields (</a:t>
            </a:r>
            <a:r>
              <a:rPr lang="en-US" sz="1600" dirty="0" err="1"/>
              <a:t>tk.Text</a:t>
            </a:r>
            <a:r>
              <a:rPr lang="en-US" sz="1600" dirty="0"/>
              <a:t>), and buttons (</a:t>
            </a:r>
            <a:r>
              <a:rPr lang="en-US" sz="1600" dirty="0" err="1"/>
              <a:t>tk.Button</a:t>
            </a:r>
            <a:r>
              <a:rPr lang="en-US" sz="1600" dirty="0"/>
              <a:t>).</a:t>
            </a:r>
          </a:p>
          <a:p>
            <a:r>
              <a:rPr lang="en-US" sz="1600" dirty="0"/>
              <a:t>The GUI allows users to input a news article URL and displays the article's information, summary, and sentiment analysis results.</a:t>
            </a:r>
          </a:p>
          <a:p>
            <a:endParaRPr lang="en-US" dirty="0"/>
          </a:p>
        </p:txBody>
      </p:sp>
    </p:spTree>
    <p:extLst>
      <p:ext uri="{BB962C8B-B14F-4D97-AF65-F5344CB8AC3E}">
        <p14:creationId xmlns:p14="http://schemas.microsoft.com/office/powerpoint/2010/main" val="17715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4CF3-328A-488B-97A9-14A826A11BBC}"/>
              </a:ext>
            </a:extLst>
          </p:cNvPr>
          <p:cNvSpPr>
            <a:spLocks noGrp="1"/>
          </p:cNvSpPr>
          <p:nvPr>
            <p:ph type="title"/>
          </p:nvPr>
        </p:nvSpPr>
        <p:spPr/>
        <p:txBody>
          <a:bodyPr/>
          <a:lstStyle/>
          <a:p>
            <a:r>
              <a:rPr lang="en-US" dirty="0"/>
              <a:t>Benefits</a:t>
            </a:r>
          </a:p>
        </p:txBody>
      </p:sp>
      <p:sp>
        <p:nvSpPr>
          <p:cNvPr id="5" name="Content Placeholder 4">
            <a:extLst>
              <a:ext uri="{FF2B5EF4-FFF2-40B4-BE49-F238E27FC236}">
                <a16:creationId xmlns:a16="http://schemas.microsoft.com/office/drawing/2014/main" id="{CD30B05E-781B-4571-9743-B4EFFA899FF5}"/>
              </a:ext>
            </a:extLst>
          </p:cNvPr>
          <p:cNvSpPr>
            <a:spLocks noGrp="1"/>
          </p:cNvSpPr>
          <p:nvPr>
            <p:ph idx="1"/>
          </p:nvPr>
        </p:nvSpPr>
        <p:spPr>
          <a:xfrm>
            <a:off x="581192" y="2180496"/>
            <a:ext cx="6818675" cy="3678303"/>
          </a:xfrm>
        </p:spPr>
        <p:txBody>
          <a:bodyPr/>
          <a:lstStyle/>
          <a:p>
            <a:r>
              <a:rPr lang="en-US" dirty="0"/>
              <a:t>The benefits of using AI-powered news article summarization are numerous. First and foremost, it saves time by automating a previously manual process. This allows individuals and organizations to quickly get the information they need without having to spend hours reading through articles.</a:t>
            </a:r>
          </a:p>
          <a:p>
            <a:r>
              <a:rPr lang="en-US" dirty="0"/>
              <a:t>In addition to increased efficiency, AI-powered summarization also improves accuracy and consistency. Algorithms are able to identify the most important information in an article regardless of personal biases or preferences, leading to more objective and reliable summaries.</a:t>
            </a:r>
          </a:p>
          <a:p>
            <a:endParaRPr lang="en-US" dirty="0"/>
          </a:p>
        </p:txBody>
      </p:sp>
      <p:pic>
        <p:nvPicPr>
          <p:cNvPr id="7" name="Picture 6">
            <a:extLst>
              <a:ext uri="{FF2B5EF4-FFF2-40B4-BE49-F238E27FC236}">
                <a16:creationId xmlns:a16="http://schemas.microsoft.com/office/drawing/2014/main" id="{B134E8D1-9990-4DCD-862F-3706969C8039}"/>
              </a:ext>
            </a:extLst>
          </p:cNvPr>
          <p:cNvPicPr>
            <a:picLocks noChangeAspect="1"/>
          </p:cNvPicPr>
          <p:nvPr/>
        </p:nvPicPr>
        <p:blipFill>
          <a:blip r:embed="rId2"/>
          <a:stretch>
            <a:fillRect/>
          </a:stretch>
        </p:blipFill>
        <p:spPr>
          <a:xfrm>
            <a:off x="7722907" y="1950728"/>
            <a:ext cx="4010585" cy="4429743"/>
          </a:xfrm>
          <a:prstGeom prst="rect">
            <a:avLst/>
          </a:prstGeom>
        </p:spPr>
      </p:pic>
    </p:spTree>
    <p:extLst>
      <p:ext uri="{BB962C8B-B14F-4D97-AF65-F5344CB8AC3E}">
        <p14:creationId xmlns:p14="http://schemas.microsoft.com/office/powerpoint/2010/main" val="31918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FD10-AFD7-4F9D-A33E-03564FA9A336}"/>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C6B557B0-1420-4C3B-AAB0-8E9BAFFEE680}"/>
              </a:ext>
            </a:extLst>
          </p:cNvPr>
          <p:cNvSpPr>
            <a:spLocks noGrp="1"/>
          </p:cNvSpPr>
          <p:nvPr>
            <p:ph idx="1"/>
          </p:nvPr>
        </p:nvSpPr>
        <p:spPr>
          <a:xfrm>
            <a:off x="581193" y="2180496"/>
            <a:ext cx="6793274" cy="3678303"/>
          </a:xfrm>
        </p:spPr>
        <p:txBody>
          <a:bodyPr/>
          <a:lstStyle/>
          <a:p>
            <a:r>
              <a:rPr lang="en-US" dirty="0"/>
              <a:t>AI-powered news article summarization has applications in a wide range of industries. In journalism, it can be used to quickly provide breaking news updates or generate summaries of longer articles for busy readers. In finance, it can be used to analyze market trends and summarize financial reports. In marketing, it can be used to monitor brand mentions and summarize customer feedback.</a:t>
            </a:r>
          </a:p>
          <a:p>
            <a:r>
              <a:rPr lang="en-US" dirty="0"/>
              <a:t>The possibilities are endless, and as AI technology continues to advance, we can expect to see even more innovative applications of news article summarization in the future.</a:t>
            </a:r>
          </a:p>
          <a:p>
            <a:endParaRPr lang="en-US" dirty="0"/>
          </a:p>
        </p:txBody>
      </p:sp>
      <p:pic>
        <p:nvPicPr>
          <p:cNvPr id="5" name="Picture 4">
            <a:extLst>
              <a:ext uri="{FF2B5EF4-FFF2-40B4-BE49-F238E27FC236}">
                <a16:creationId xmlns:a16="http://schemas.microsoft.com/office/drawing/2014/main" id="{69B774D0-F9D6-4892-9921-97DF20E60B25}"/>
              </a:ext>
            </a:extLst>
          </p:cNvPr>
          <p:cNvPicPr>
            <a:picLocks noChangeAspect="1"/>
          </p:cNvPicPr>
          <p:nvPr/>
        </p:nvPicPr>
        <p:blipFill>
          <a:blip r:embed="rId2"/>
          <a:stretch>
            <a:fillRect/>
          </a:stretch>
        </p:blipFill>
        <p:spPr>
          <a:xfrm>
            <a:off x="7682158" y="1896749"/>
            <a:ext cx="4058216" cy="4486901"/>
          </a:xfrm>
          <a:prstGeom prst="rect">
            <a:avLst/>
          </a:prstGeom>
        </p:spPr>
      </p:pic>
    </p:spTree>
    <p:extLst>
      <p:ext uri="{BB962C8B-B14F-4D97-AF65-F5344CB8AC3E}">
        <p14:creationId xmlns:p14="http://schemas.microsoft.com/office/powerpoint/2010/main" val="282461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1D9B-ECB0-42EF-B357-05D574D85BD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DF9ED7A-A90C-4303-B461-057A5CE15FC0}"/>
              </a:ext>
            </a:extLst>
          </p:cNvPr>
          <p:cNvSpPr>
            <a:spLocks noGrp="1"/>
          </p:cNvSpPr>
          <p:nvPr>
            <p:ph idx="1"/>
          </p:nvPr>
        </p:nvSpPr>
        <p:spPr>
          <a:xfrm>
            <a:off x="581192" y="2180496"/>
            <a:ext cx="6801741" cy="3678303"/>
          </a:xfrm>
        </p:spPr>
        <p:txBody>
          <a:bodyPr/>
          <a:lstStyle/>
          <a:p>
            <a:r>
              <a:rPr lang="en-US" dirty="0"/>
              <a:t>In conclusion, AI-powered news article summarization is an important tool for navigating the vast amount of information available today. By automating the process of summarizing news articles, we can save time, increase efficiency, and improve accuracy and consistency.</a:t>
            </a:r>
          </a:p>
        </p:txBody>
      </p:sp>
      <p:pic>
        <p:nvPicPr>
          <p:cNvPr id="4098" name="Picture 2" descr="92500">
            <a:extLst>
              <a:ext uri="{FF2B5EF4-FFF2-40B4-BE49-F238E27FC236}">
                <a16:creationId xmlns:a16="http://schemas.microsoft.com/office/drawing/2014/main" id="{9496DF2F-17B0-414D-9863-E956E0FE8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933" y="2362202"/>
            <a:ext cx="4364567" cy="3191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7594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Ion</Template>
  <TotalTime>56</TotalTime>
  <Words>728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Söhne</vt:lpstr>
      <vt:lpstr>Wingdings 2</vt:lpstr>
      <vt:lpstr>Dividend</vt:lpstr>
      <vt:lpstr>News Summarization: AI-powered Insights</vt:lpstr>
      <vt:lpstr>Introduction</vt:lpstr>
      <vt:lpstr>The Problem</vt:lpstr>
      <vt:lpstr>The Solution</vt:lpstr>
      <vt:lpstr>Overview of the Application</vt:lpstr>
      <vt:lpstr>Things  we  used </vt:lpstr>
      <vt:lpstr>Benefits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Pythonic News Summarization: AI-powered Insights</dc:title>
  <dc:creator>SHAFAYET TUHIN</dc:creator>
  <cp:lastModifiedBy>SHAFAYET TUHIN</cp:lastModifiedBy>
  <cp:revision>7</cp:revision>
  <dcterms:created xsi:type="dcterms:W3CDTF">2023-06-18T15:45:01Z</dcterms:created>
  <dcterms:modified xsi:type="dcterms:W3CDTF">2023-06-18T16:41:53Z</dcterms:modified>
</cp:coreProperties>
</file>