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75" r:id="rId1"/>
  </p:sldMasterIdLst>
  <p:notesMasterIdLst>
    <p:notesMasterId r:id="rId11"/>
  </p:notesMasterIdLst>
  <p:sldIdLst>
    <p:sldId id="256" r:id="rId2"/>
    <p:sldId id="257" r:id="rId3"/>
    <p:sldId id="258" r:id="rId4"/>
    <p:sldId id="259" r:id="rId5"/>
    <p:sldId id="260" r:id="rId6"/>
    <p:sldId id="261" r:id="rId7"/>
    <p:sldId id="264" r:id="rId8"/>
    <p:sldId id="265" r:id="rId9"/>
    <p:sldId id="266"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E0F10"/>
    <a:srgbClr val="EC305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PC%20PC\Desktop\DS%20Asgnmt%20Works\Completed%20Works\Food%20Pivot%20Table.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[Food Pivot Table.xlsx]Analysis!PivotTable2</c:name>
    <c:fmtId val="10"/>
  </c:pivotSource>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US" dirty="0"/>
              <a:t>Diet Plan Changed </a:t>
            </a:r>
          </a:p>
        </c:rich>
      </c:tx>
      <c:layout/>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autoTitleDeleted val="0"/>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pivotFmt>
      <c:pivotFmt>
        <c:idx val="3"/>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Analysis!$D$3:$D$4</c:f>
              <c:strCache>
                <c:ptCount val="1"/>
                <c:pt idx="0">
                  <c:v>Yes</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Analysis!$C$5:$C$6</c:f>
              <c:strCache>
                <c:ptCount val="1"/>
                <c:pt idx="0">
                  <c:v>&gt;40</c:v>
                </c:pt>
              </c:strCache>
            </c:strRef>
          </c:cat>
          <c:val>
            <c:numRef>
              <c:f>Analysis!$D$5:$D$6</c:f>
              <c:numCache>
                <c:formatCode>0%</c:formatCode>
                <c:ptCount val="1"/>
                <c:pt idx="0">
                  <c:v>0.91428571428571426</c:v>
                </c:pt>
              </c:numCache>
            </c:numRef>
          </c:val>
        </c:ser>
        <c:ser>
          <c:idx val="1"/>
          <c:order val="1"/>
          <c:tx>
            <c:strRef>
              <c:f>Analysis!$E$3:$E$4</c:f>
              <c:strCache>
                <c:ptCount val="1"/>
                <c:pt idx="0">
                  <c:v>No</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Analysis!$C$5:$C$6</c:f>
              <c:strCache>
                <c:ptCount val="1"/>
                <c:pt idx="0">
                  <c:v>&gt;40</c:v>
                </c:pt>
              </c:strCache>
            </c:strRef>
          </c:cat>
          <c:val>
            <c:numRef>
              <c:f>Analysis!$E$5:$E$6</c:f>
              <c:numCache>
                <c:formatCode>0%</c:formatCode>
                <c:ptCount val="1"/>
                <c:pt idx="0">
                  <c:v>8.5714285714285715E-2</c:v>
                </c:pt>
              </c:numCache>
            </c:numRef>
          </c:val>
        </c:ser>
        <c:dLbls>
          <c:showLegendKey val="0"/>
          <c:showVal val="0"/>
          <c:showCatName val="0"/>
          <c:showSerName val="0"/>
          <c:showPercent val="0"/>
          <c:showBubbleSize val="0"/>
        </c:dLbls>
        <c:gapWidth val="100"/>
        <c:overlap val="-24"/>
        <c:axId val="-326965904"/>
        <c:axId val="-326967536"/>
      </c:barChart>
      <c:catAx>
        <c:axId val="-326965904"/>
        <c:scaling>
          <c:orientation val="minMax"/>
        </c:scaling>
        <c:delete val="1"/>
        <c:axPos val="b"/>
        <c:numFmt formatCode="General" sourceLinked="1"/>
        <c:majorTickMark val="none"/>
        <c:minorTickMark val="none"/>
        <c:tickLblPos val="nextTo"/>
        <c:crossAx val="-326967536"/>
        <c:crosses val="autoZero"/>
        <c:auto val="1"/>
        <c:lblAlgn val="ctr"/>
        <c:lblOffset val="100"/>
        <c:noMultiLvlLbl val="0"/>
      </c:catAx>
      <c:valAx>
        <c:axId val="-326967536"/>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26965904"/>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Lst>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3EF7D1-E5CD-4FD8-ADA6-68D7F1CE172B}" type="datetimeFigureOut">
              <a:rPr lang="en-US" smtClean="0"/>
              <a:t>1/17/2024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11131E-B229-4970-95F5-38A18B118F49}" type="slidenum">
              <a:rPr lang="en-US" smtClean="0"/>
              <a:t>‹#›</a:t>
            </a:fld>
            <a:endParaRPr lang="en-US"/>
          </a:p>
        </p:txBody>
      </p:sp>
    </p:spTree>
    <p:extLst>
      <p:ext uri="{BB962C8B-B14F-4D97-AF65-F5344CB8AC3E}">
        <p14:creationId xmlns:p14="http://schemas.microsoft.com/office/powerpoint/2010/main" val="29853906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211131E-B229-4970-95F5-38A18B118F49}" type="slidenum">
              <a:rPr lang="en-US" smtClean="0"/>
              <a:t>7</a:t>
            </a:fld>
            <a:endParaRPr lang="en-US"/>
          </a:p>
        </p:txBody>
      </p:sp>
    </p:spTree>
    <p:extLst>
      <p:ext uri="{BB962C8B-B14F-4D97-AF65-F5344CB8AC3E}">
        <p14:creationId xmlns:p14="http://schemas.microsoft.com/office/powerpoint/2010/main" val="29290275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1/17/2024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4561222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1/17/2024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2103519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1/17/2024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7530259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1/17/2024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7921330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1/17/2024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99759836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1/17/2024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77170001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42809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51882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96214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1/17/2024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76765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1/17/2024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274467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1/17/2024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8954827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1/17/2024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4365525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1/17/2024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3801471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1483555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1400341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AAD347D-5ACD-4C99-B74B-A9C85AD731AF}" type="datetimeFigureOut">
              <a:rPr lang="en-US" smtClean="0"/>
              <a:t>1/17/2024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642054241"/>
      </p:ext>
    </p:extLst>
  </p:cSld>
  <p:clrMap bg1="lt1" tx1="dk1" bg2="lt2" tx2="dk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780" r:id="rId5"/>
    <p:sldLayoutId id="2147483781" r:id="rId6"/>
    <p:sldLayoutId id="2147483782" r:id="rId7"/>
    <p:sldLayoutId id="2147483783" r:id="rId8"/>
    <p:sldLayoutId id="2147483784" r:id="rId9"/>
    <p:sldLayoutId id="2147483785" r:id="rId10"/>
    <p:sldLayoutId id="2147483786" r:id="rId11"/>
    <p:sldLayoutId id="2147483787" r:id="rId12"/>
    <p:sldLayoutId id="2147483788" r:id="rId13"/>
    <p:sldLayoutId id="2147483789" r:id="rId14"/>
    <p:sldLayoutId id="2147483790" r:id="rId15"/>
    <p:sldLayoutId id="2147483791"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35855" y="1812106"/>
            <a:ext cx="7766936" cy="1646302"/>
          </a:xfrm>
        </p:spPr>
        <p:txBody>
          <a:bodyPr/>
          <a:lstStyle/>
          <a:p>
            <a:pPr algn="ctr"/>
            <a:r>
              <a:rPr lang="en-US" b="1" dirty="0" smtClean="0">
                <a:ln w="0"/>
                <a:solidFill>
                  <a:srgbClr val="EC305D"/>
                </a:solidFill>
                <a:effectLst>
                  <a:reflection blurRad="6350" stA="53000" endA="300" endPos="35500" dir="5400000" sy="-90000" algn="bl" rotWithShape="0"/>
                </a:effectLst>
              </a:rPr>
              <a:t>FOOD CONSUMPTION ANALYSIS</a:t>
            </a:r>
            <a:endParaRPr lang="en-US" b="1" dirty="0">
              <a:ln w="0"/>
              <a:solidFill>
                <a:srgbClr val="EC305D"/>
              </a:solidFill>
              <a:effectLst>
                <a:reflection blurRad="6350" stA="53000" endA="300" endPos="35500" dir="5400000" sy="-90000" algn="bl" rotWithShape="0"/>
              </a:effectLst>
            </a:endParaRPr>
          </a:p>
        </p:txBody>
      </p:sp>
      <p:sp>
        <p:nvSpPr>
          <p:cNvPr id="3" name="Subtitle 2"/>
          <p:cNvSpPr>
            <a:spLocks noGrp="1"/>
          </p:cNvSpPr>
          <p:nvPr>
            <p:ph type="subTitle" idx="1"/>
          </p:nvPr>
        </p:nvSpPr>
        <p:spPr>
          <a:xfrm>
            <a:off x="1635855" y="4256895"/>
            <a:ext cx="7766936" cy="1096899"/>
          </a:xfrm>
        </p:spPr>
        <p:txBody>
          <a:bodyPr>
            <a:norm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2000" b="1" dirty="0" smtClean="0">
                <a:ln/>
                <a:solidFill>
                  <a:schemeClr val="accent1">
                    <a:lumMod val="50000"/>
                  </a:schemeClr>
                </a:solidFill>
              </a:rPr>
              <a:t>DURING COVID-19 PANDEMIC</a:t>
            </a:r>
            <a:endParaRPr lang="en-US" sz="2000" b="1" dirty="0">
              <a:ln/>
              <a:solidFill>
                <a:schemeClr val="accent1">
                  <a:lumMod val="50000"/>
                </a:schemeClr>
              </a:solidFill>
            </a:endParaRPr>
          </a:p>
        </p:txBody>
      </p:sp>
    </p:spTree>
    <p:extLst>
      <p:ext uri="{BB962C8B-B14F-4D97-AF65-F5344CB8AC3E}">
        <p14:creationId xmlns:p14="http://schemas.microsoft.com/office/powerpoint/2010/main" val="88962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barn(inVertical)">
                                      <p:cBhvr>
                                        <p:cTn id="14"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839789"/>
            <a:ext cx="8596668" cy="1320800"/>
          </a:xfrm>
        </p:spPr>
        <p:txBody>
          <a:bodyPr/>
          <a:lstStyle/>
          <a:p>
            <a:pPr algn="ctr"/>
            <a:r>
              <a:rPr lang="en-US" b="1" dirty="0" smtClean="0">
                <a:solidFill>
                  <a:srgbClr val="00B050"/>
                </a:solidFill>
              </a:rPr>
              <a:t>Agenda</a:t>
            </a:r>
            <a:r>
              <a:rPr lang="en-US" dirty="0" smtClean="0"/>
              <a:t/>
            </a:r>
            <a:br>
              <a:rPr lang="en-US" dirty="0" smtClean="0"/>
            </a:br>
            <a:endParaRPr lang="en-US" dirty="0"/>
          </a:p>
        </p:txBody>
      </p:sp>
      <p:sp>
        <p:nvSpPr>
          <p:cNvPr id="7" name="Content Placeholder 6"/>
          <p:cNvSpPr>
            <a:spLocks noGrp="1"/>
          </p:cNvSpPr>
          <p:nvPr>
            <p:ph idx="1"/>
          </p:nvPr>
        </p:nvSpPr>
        <p:spPr/>
        <p:txBody>
          <a:bodyPr/>
          <a:lstStyle/>
          <a:p>
            <a:pPr>
              <a:lnSpc>
                <a:spcPct val="200000"/>
              </a:lnSpc>
              <a:buFont typeface="Wingdings" panose="05000000000000000000" pitchFamily="2" charset="2"/>
              <a:buChar char="Ø"/>
            </a:pPr>
            <a:r>
              <a:rPr lang="en-US" dirty="0" smtClean="0">
                <a:ln>
                  <a:solidFill>
                    <a:srgbClr val="0E0F10"/>
                  </a:solidFill>
                </a:ln>
                <a:solidFill>
                  <a:srgbClr val="0E0F10"/>
                </a:solidFill>
              </a:rPr>
              <a:t>Introduction</a:t>
            </a:r>
          </a:p>
          <a:p>
            <a:pPr>
              <a:lnSpc>
                <a:spcPct val="200000"/>
              </a:lnSpc>
              <a:buFont typeface="Wingdings" panose="05000000000000000000" pitchFamily="2" charset="2"/>
              <a:buChar char="Ø"/>
            </a:pPr>
            <a:r>
              <a:rPr lang="en-US" dirty="0" smtClean="0">
                <a:ln>
                  <a:solidFill>
                    <a:srgbClr val="0E0F10"/>
                  </a:solidFill>
                </a:ln>
                <a:solidFill>
                  <a:srgbClr val="0E0F10"/>
                </a:solidFill>
              </a:rPr>
              <a:t>Problem statement and data source</a:t>
            </a:r>
          </a:p>
          <a:p>
            <a:pPr>
              <a:lnSpc>
                <a:spcPct val="200000"/>
              </a:lnSpc>
              <a:buFont typeface="Wingdings" panose="05000000000000000000" pitchFamily="2" charset="2"/>
              <a:buChar char="Ø"/>
            </a:pPr>
            <a:r>
              <a:rPr lang="en-US" dirty="0" smtClean="0">
                <a:ln>
                  <a:solidFill>
                    <a:srgbClr val="0E0F10"/>
                  </a:solidFill>
                </a:ln>
                <a:solidFill>
                  <a:srgbClr val="0E0F10"/>
                </a:solidFill>
              </a:rPr>
              <a:t>Objective &amp; Methodology</a:t>
            </a:r>
          </a:p>
          <a:p>
            <a:pPr>
              <a:lnSpc>
                <a:spcPct val="200000"/>
              </a:lnSpc>
              <a:buFont typeface="Wingdings" panose="05000000000000000000" pitchFamily="2" charset="2"/>
              <a:buChar char="Ø"/>
            </a:pPr>
            <a:r>
              <a:rPr lang="en-US" dirty="0" smtClean="0">
                <a:ln>
                  <a:solidFill>
                    <a:srgbClr val="0E0F10"/>
                  </a:solidFill>
                </a:ln>
                <a:solidFill>
                  <a:srgbClr val="0E0F10"/>
                </a:solidFill>
              </a:rPr>
              <a:t>Result</a:t>
            </a:r>
          </a:p>
          <a:p>
            <a:pPr>
              <a:lnSpc>
                <a:spcPct val="200000"/>
              </a:lnSpc>
              <a:buFont typeface="Wingdings" panose="05000000000000000000" pitchFamily="2" charset="2"/>
              <a:buChar char="Ø"/>
            </a:pPr>
            <a:r>
              <a:rPr lang="en-US" dirty="0" smtClean="0">
                <a:ln>
                  <a:solidFill>
                    <a:srgbClr val="0E0F10"/>
                  </a:solidFill>
                </a:ln>
                <a:solidFill>
                  <a:srgbClr val="0E0F10"/>
                </a:solidFill>
              </a:rPr>
              <a:t>Impact</a:t>
            </a:r>
          </a:p>
          <a:p>
            <a:pPr marL="0" indent="0">
              <a:lnSpc>
                <a:spcPct val="200000"/>
              </a:lnSpc>
              <a:buNone/>
            </a:pPr>
            <a:endParaRPr lang="en-US" dirty="0">
              <a:ln>
                <a:solidFill>
                  <a:srgbClr val="0E0F10"/>
                </a:solidFill>
              </a:ln>
              <a:solidFill>
                <a:srgbClr val="0E0F10"/>
              </a:solidFill>
            </a:endParaRPr>
          </a:p>
        </p:txBody>
      </p:sp>
    </p:spTree>
    <p:extLst>
      <p:ext uri="{BB962C8B-B14F-4D97-AF65-F5344CB8AC3E}">
        <p14:creationId xmlns:p14="http://schemas.microsoft.com/office/powerpoint/2010/main" val="4061403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fade">
                                      <p:cBhvr>
                                        <p:cTn id="12" dur="5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animEffect transition="in" filter="fade">
                                      <p:cBhvr>
                                        <p:cTn id="17" dur="500"/>
                                        <p:tgtEl>
                                          <p:spTgt spid="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2" end="2"/>
                                            </p:txEl>
                                          </p:spTgt>
                                        </p:tgtEl>
                                        <p:attrNameLst>
                                          <p:attrName>style.visibility</p:attrName>
                                        </p:attrNameLst>
                                      </p:cBhvr>
                                      <p:to>
                                        <p:strVal val="visible"/>
                                      </p:to>
                                    </p:set>
                                    <p:animEffect transition="in" filter="fade">
                                      <p:cBhvr>
                                        <p:cTn id="22" dur="500"/>
                                        <p:tgtEl>
                                          <p:spTgt spid="7">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xEl>
                                              <p:pRg st="3" end="3"/>
                                            </p:txEl>
                                          </p:spTgt>
                                        </p:tgtEl>
                                        <p:attrNameLst>
                                          <p:attrName>style.visibility</p:attrName>
                                        </p:attrNameLst>
                                      </p:cBhvr>
                                      <p:to>
                                        <p:strVal val="visible"/>
                                      </p:to>
                                    </p:set>
                                    <p:animEffect transition="in" filter="fade">
                                      <p:cBhvr>
                                        <p:cTn id="27" dur="500"/>
                                        <p:tgtEl>
                                          <p:spTgt spid="7">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
                                            <p:txEl>
                                              <p:pRg st="4" end="4"/>
                                            </p:txEl>
                                          </p:spTgt>
                                        </p:tgtEl>
                                        <p:attrNameLst>
                                          <p:attrName>style.visibility</p:attrName>
                                        </p:attrNameLst>
                                      </p:cBhvr>
                                      <p:to>
                                        <p:strVal val="visible"/>
                                      </p:to>
                                    </p:set>
                                    <p:animEffect transition="in" filter="fade">
                                      <p:cBhvr>
                                        <p:cTn id="32"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6423" y="1226156"/>
            <a:ext cx="8596668" cy="1320800"/>
          </a:xfrm>
        </p:spPr>
        <p:txBody>
          <a:bodyPr/>
          <a:lstStyle/>
          <a:p>
            <a:pPr algn="ctr"/>
            <a:r>
              <a:rPr lang="en-US" b="1" dirty="0" smtClean="0">
                <a:solidFill>
                  <a:srgbClr val="00B050"/>
                </a:solidFill>
              </a:rPr>
              <a:t>Introduction</a:t>
            </a:r>
            <a:endParaRPr lang="en-US" b="1" dirty="0">
              <a:solidFill>
                <a:srgbClr val="00B050"/>
              </a:solidFill>
            </a:endParaRPr>
          </a:p>
        </p:txBody>
      </p:sp>
      <p:sp>
        <p:nvSpPr>
          <p:cNvPr id="3" name="Content Placeholder 2"/>
          <p:cNvSpPr>
            <a:spLocks noGrp="1"/>
          </p:cNvSpPr>
          <p:nvPr>
            <p:ph idx="1"/>
          </p:nvPr>
        </p:nvSpPr>
        <p:spPr>
          <a:xfrm>
            <a:off x="832487" y="2546956"/>
            <a:ext cx="8260604" cy="3454600"/>
          </a:xfrm>
        </p:spPr>
        <p:txBody>
          <a:bodyPr/>
          <a:lstStyle/>
          <a:p>
            <a:pPr marL="0" indent="0">
              <a:lnSpc>
                <a:spcPct val="150000"/>
              </a:lnSpc>
              <a:buNone/>
            </a:pPr>
            <a:r>
              <a:rPr lang="en-US" dirty="0" smtClean="0">
                <a:solidFill>
                  <a:srgbClr val="0E0F10"/>
                </a:solidFill>
              </a:rPr>
              <a:t>The COVID-19 pandemic significantly impacted food consumption patterns globally. Lockdowns and restrictions led to changes in eating habits, with more people cooking at home. Increased focus on immune-boosting foods, online grocery shopping and a rise in comfort  and safety food consumption . During pandemic most of  the people maintained their physical and mental health well being through hygiene practices and regular exercise.</a:t>
            </a:r>
          </a:p>
          <a:p>
            <a:pPr marL="0" indent="0">
              <a:lnSpc>
                <a:spcPct val="150000"/>
              </a:lnSpc>
              <a:buNone/>
            </a:pPr>
            <a:endParaRPr lang="en-US" dirty="0">
              <a:solidFill>
                <a:srgbClr val="0E0F10"/>
              </a:solidFill>
            </a:endParaRPr>
          </a:p>
        </p:txBody>
      </p:sp>
    </p:spTree>
    <p:extLst>
      <p:ext uri="{BB962C8B-B14F-4D97-AF65-F5344CB8AC3E}">
        <p14:creationId xmlns:p14="http://schemas.microsoft.com/office/powerpoint/2010/main" val="407134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090411"/>
          </a:xfrm>
        </p:spPr>
        <p:txBody>
          <a:bodyPr/>
          <a:lstStyle/>
          <a:p>
            <a:pPr algn="ctr"/>
            <a:r>
              <a:rPr lang="en-US" b="1" dirty="0" smtClean="0">
                <a:solidFill>
                  <a:srgbClr val="00B050"/>
                </a:solidFill>
              </a:rPr>
              <a:t>Problem Statement &amp; Data Source</a:t>
            </a:r>
            <a:endParaRPr lang="en-US" b="1" dirty="0">
              <a:solidFill>
                <a:srgbClr val="00B050"/>
              </a:solidFill>
            </a:endParaRPr>
          </a:p>
        </p:txBody>
      </p:sp>
      <p:sp>
        <p:nvSpPr>
          <p:cNvPr id="3" name="Content Placeholder 2"/>
          <p:cNvSpPr>
            <a:spLocks noGrp="1"/>
          </p:cNvSpPr>
          <p:nvPr>
            <p:ph idx="1"/>
          </p:nvPr>
        </p:nvSpPr>
        <p:spPr>
          <a:xfrm>
            <a:off x="767486" y="2186348"/>
            <a:ext cx="8596668" cy="2875049"/>
          </a:xfrm>
        </p:spPr>
        <p:txBody>
          <a:bodyPr>
            <a:normAutofit lnSpcReduction="10000"/>
          </a:bodyPr>
          <a:lstStyle/>
          <a:p>
            <a:pPr>
              <a:lnSpc>
                <a:spcPct val="200000"/>
              </a:lnSpc>
            </a:pPr>
            <a:r>
              <a:rPr lang="en-US" dirty="0"/>
              <a:t>	</a:t>
            </a:r>
            <a:r>
              <a:rPr lang="en-US" dirty="0" smtClean="0">
                <a:solidFill>
                  <a:srgbClr val="0E0F10"/>
                </a:solidFill>
              </a:rPr>
              <a:t>Assessing the impact of the COVID-19 pandemic on food consumptions patterns</a:t>
            </a:r>
          </a:p>
          <a:p>
            <a:pPr>
              <a:lnSpc>
                <a:spcPct val="200000"/>
              </a:lnSpc>
            </a:pPr>
            <a:r>
              <a:rPr lang="en-US" dirty="0">
                <a:solidFill>
                  <a:srgbClr val="0E0F10"/>
                </a:solidFill>
              </a:rPr>
              <a:t>	C</a:t>
            </a:r>
            <a:r>
              <a:rPr lang="en-US" dirty="0" smtClean="0">
                <a:solidFill>
                  <a:srgbClr val="0E0F10"/>
                </a:solidFill>
              </a:rPr>
              <a:t>onducting a survey among different age groups to gather information on changes in food consumption habits during the COVID-19 Pandemic. Utilizing online surveys through for collecting the data.</a:t>
            </a:r>
            <a:endParaRPr lang="en-US" dirty="0">
              <a:solidFill>
                <a:srgbClr val="0E0F10"/>
              </a:solidFill>
            </a:endParaRPr>
          </a:p>
        </p:txBody>
      </p:sp>
    </p:spTree>
    <p:extLst>
      <p:ext uri="{BB962C8B-B14F-4D97-AF65-F5344CB8AC3E}">
        <p14:creationId xmlns:p14="http://schemas.microsoft.com/office/powerpoint/2010/main" val="1448391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892935"/>
            <a:ext cx="8596668" cy="1320800"/>
          </a:xfrm>
        </p:spPr>
        <p:txBody>
          <a:bodyPr/>
          <a:lstStyle/>
          <a:p>
            <a:pPr algn="ctr"/>
            <a:r>
              <a:rPr lang="en-US" b="1" dirty="0" smtClean="0">
                <a:solidFill>
                  <a:srgbClr val="00B050"/>
                </a:solidFill>
              </a:rPr>
              <a:t>Objective</a:t>
            </a:r>
            <a:endParaRPr lang="en-US" b="1" dirty="0">
              <a:solidFill>
                <a:srgbClr val="00B050"/>
              </a:solidFill>
            </a:endParaRPr>
          </a:p>
        </p:txBody>
      </p:sp>
      <p:sp>
        <p:nvSpPr>
          <p:cNvPr id="3" name="Content Placeholder 2"/>
          <p:cNvSpPr>
            <a:spLocks noGrp="1"/>
          </p:cNvSpPr>
          <p:nvPr>
            <p:ph idx="1"/>
          </p:nvPr>
        </p:nvSpPr>
        <p:spPr>
          <a:xfrm>
            <a:off x="967715" y="2559834"/>
            <a:ext cx="8015905" cy="3880773"/>
          </a:xfrm>
        </p:spPr>
        <p:txBody>
          <a:bodyPr/>
          <a:lstStyle/>
          <a:p>
            <a:pPr>
              <a:lnSpc>
                <a:spcPct val="150000"/>
              </a:lnSpc>
            </a:pPr>
            <a:r>
              <a:rPr lang="en-US" dirty="0" smtClean="0">
                <a:solidFill>
                  <a:srgbClr val="0E0F10"/>
                </a:solidFill>
              </a:rPr>
              <a:t>The main objective of food consumption survey during the covid-19 pandemic is to understand  how dietary habits have been affected by the people</a:t>
            </a:r>
          </a:p>
          <a:p>
            <a:pPr>
              <a:lnSpc>
                <a:spcPct val="150000"/>
              </a:lnSpc>
            </a:pPr>
            <a:r>
              <a:rPr lang="en-US" dirty="0" smtClean="0">
                <a:solidFill>
                  <a:srgbClr val="0E0F10"/>
                </a:solidFill>
              </a:rPr>
              <a:t>This survey helps us to understand the changes in food choices, availability and affordability as well as identifying potential impacts on health and well-being</a:t>
            </a:r>
            <a:endParaRPr lang="en-US" dirty="0">
              <a:solidFill>
                <a:srgbClr val="0E0F10"/>
              </a:solidFill>
            </a:endParaRPr>
          </a:p>
        </p:txBody>
      </p:sp>
    </p:spTree>
    <p:extLst>
      <p:ext uri="{BB962C8B-B14F-4D97-AF65-F5344CB8AC3E}">
        <p14:creationId xmlns:p14="http://schemas.microsoft.com/office/powerpoint/2010/main" val="1348861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86118"/>
            <a:ext cx="8596668" cy="1320800"/>
          </a:xfrm>
        </p:spPr>
        <p:txBody>
          <a:bodyPr/>
          <a:lstStyle/>
          <a:p>
            <a:pPr algn="ctr"/>
            <a:r>
              <a:rPr lang="en-US" b="1" dirty="0" smtClean="0">
                <a:solidFill>
                  <a:srgbClr val="00B050"/>
                </a:solidFill>
              </a:rPr>
              <a:t>Methodology Used </a:t>
            </a:r>
            <a:endParaRPr lang="en-US" b="1" dirty="0">
              <a:solidFill>
                <a:srgbClr val="00B050"/>
              </a:solidFill>
            </a:endParaRPr>
          </a:p>
        </p:txBody>
      </p:sp>
      <p:sp>
        <p:nvSpPr>
          <p:cNvPr id="3" name="Content Placeholder 2"/>
          <p:cNvSpPr>
            <a:spLocks noGrp="1"/>
          </p:cNvSpPr>
          <p:nvPr>
            <p:ph idx="1"/>
          </p:nvPr>
        </p:nvSpPr>
        <p:spPr>
          <a:xfrm>
            <a:off x="1092688" y="2508319"/>
            <a:ext cx="7765960" cy="3622024"/>
          </a:xfrm>
        </p:spPr>
        <p:txBody>
          <a:bodyPr>
            <a:normAutofit/>
          </a:bodyPr>
          <a:lstStyle/>
          <a:p>
            <a:pPr marL="0" indent="0">
              <a:lnSpc>
                <a:spcPct val="200000"/>
              </a:lnSpc>
              <a:buNone/>
            </a:pPr>
            <a:r>
              <a:rPr lang="en-US" dirty="0" smtClean="0">
                <a:solidFill>
                  <a:srgbClr val="0E0F10"/>
                </a:solidFill>
              </a:rPr>
              <a:t>The methodology used during the food survey is, conducted online survey with structured questionnaires  to individual for different age groups to gather data on food consumption changes ,patterns and preferences during pandemic.</a:t>
            </a:r>
            <a:endParaRPr lang="en-US" dirty="0">
              <a:solidFill>
                <a:srgbClr val="0E0F10"/>
              </a:solidFill>
            </a:endParaRPr>
          </a:p>
        </p:txBody>
      </p:sp>
    </p:spTree>
    <p:extLst>
      <p:ext uri="{BB962C8B-B14F-4D97-AF65-F5344CB8AC3E}">
        <p14:creationId xmlns:p14="http://schemas.microsoft.com/office/powerpoint/2010/main" val="3748571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846157"/>
            <a:ext cx="8596668" cy="1320800"/>
          </a:xfrm>
        </p:spPr>
        <p:txBody>
          <a:bodyPr/>
          <a:lstStyle/>
          <a:p>
            <a:pPr algn="ctr"/>
            <a:r>
              <a:rPr lang="en-US" b="1" dirty="0" smtClean="0">
                <a:solidFill>
                  <a:srgbClr val="00B050"/>
                </a:solidFill>
              </a:rPr>
              <a:t>Data Handling Architecture</a:t>
            </a:r>
            <a:endParaRPr lang="en-US" b="1" dirty="0">
              <a:solidFill>
                <a:srgbClr val="00B050"/>
              </a:solidFill>
            </a:endParaRPr>
          </a:p>
        </p:txBody>
      </p:sp>
      <p:sp>
        <p:nvSpPr>
          <p:cNvPr id="4" name="Oval 3"/>
          <p:cNvSpPr/>
          <p:nvPr/>
        </p:nvSpPr>
        <p:spPr>
          <a:xfrm>
            <a:off x="824248" y="2201571"/>
            <a:ext cx="1171977" cy="103031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Real World</a:t>
            </a:r>
            <a:endParaRPr lang="en-US" dirty="0"/>
          </a:p>
        </p:txBody>
      </p:sp>
      <p:sp>
        <p:nvSpPr>
          <p:cNvPr id="5" name="Rectangle 4"/>
          <p:cNvSpPr/>
          <p:nvPr/>
        </p:nvSpPr>
        <p:spPr>
          <a:xfrm>
            <a:off x="2871989" y="2387600"/>
            <a:ext cx="1249250" cy="74697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Google Sheets</a:t>
            </a:r>
            <a:endParaRPr lang="en-US" dirty="0"/>
          </a:p>
        </p:txBody>
      </p:sp>
      <p:sp>
        <p:nvSpPr>
          <p:cNvPr id="7" name="Rectangle 6"/>
          <p:cNvSpPr/>
          <p:nvPr/>
        </p:nvSpPr>
        <p:spPr>
          <a:xfrm>
            <a:off x="4595741" y="3902299"/>
            <a:ext cx="1249250" cy="73409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Excel Sheet</a:t>
            </a:r>
            <a:endParaRPr lang="en-US" dirty="0"/>
          </a:p>
        </p:txBody>
      </p:sp>
      <p:sp>
        <p:nvSpPr>
          <p:cNvPr id="9" name="Rounded Rectangle 8"/>
          <p:cNvSpPr/>
          <p:nvPr/>
        </p:nvSpPr>
        <p:spPr>
          <a:xfrm>
            <a:off x="7094244" y="3902299"/>
            <a:ext cx="914400" cy="9144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Pivot Table</a:t>
            </a:r>
            <a:endParaRPr lang="en-US" dirty="0"/>
          </a:p>
        </p:txBody>
      </p:sp>
      <p:sp>
        <p:nvSpPr>
          <p:cNvPr id="10" name="Rounded Rectangle 9"/>
          <p:cNvSpPr/>
          <p:nvPr/>
        </p:nvSpPr>
        <p:spPr>
          <a:xfrm>
            <a:off x="7094244" y="5731099"/>
            <a:ext cx="914400" cy="9144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Pivot Chart</a:t>
            </a:r>
            <a:endParaRPr lang="en-US" dirty="0"/>
          </a:p>
        </p:txBody>
      </p:sp>
      <p:cxnSp>
        <p:nvCxnSpPr>
          <p:cNvPr id="12" name="Straight Arrow Connector 11"/>
          <p:cNvCxnSpPr>
            <a:stCxn id="4" idx="6"/>
          </p:cNvCxnSpPr>
          <p:nvPr/>
        </p:nvCxnSpPr>
        <p:spPr>
          <a:xfrm flipV="1">
            <a:off x="1996225" y="2716725"/>
            <a:ext cx="875764" cy="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8" name="Elbow Connector 17"/>
          <p:cNvCxnSpPr>
            <a:stCxn id="5" idx="3"/>
          </p:cNvCxnSpPr>
          <p:nvPr/>
        </p:nvCxnSpPr>
        <p:spPr>
          <a:xfrm>
            <a:off x="4121239" y="2761088"/>
            <a:ext cx="854429" cy="1141211"/>
          </a:xfrm>
          <a:prstGeom prst="bentConnector2">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5" name="Straight Arrow Connector 24"/>
          <p:cNvCxnSpPr/>
          <p:nvPr/>
        </p:nvCxnSpPr>
        <p:spPr>
          <a:xfrm>
            <a:off x="5881611" y="4300829"/>
            <a:ext cx="1212633" cy="13594"/>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1" name="Straight Arrow Connector 30"/>
          <p:cNvCxnSpPr>
            <a:stCxn id="9" idx="2"/>
          </p:cNvCxnSpPr>
          <p:nvPr/>
        </p:nvCxnSpPr>
        <p:spPr>
          <a:xfrm>
            <a:off x="7551444" y="4816699"/>
            <a:ext cx="0" cy="90152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32" name="TextBox 31"/>
          <p:cNvSpPr txBox="1"/>
          <p:nvPr/>
        </p:nvSpPr>
        <p:spPr>
          <a:xfrm>
            <a:off x="1911376" y="2156767"/>
            <a:ext cx="917553" cy="461665"/>
          </a:xfrm>
          <a:prstGeom prst="rect">
            <a:avLst/>
          </a:prstGeom>
          <a:noFill/>
        </p:spPr>
        <p:txBody>
          <a:bodyPr wrap="square" rtlCol="0">
            <a:spAutoFit/>
          </a:bodyPr>
          <a:lstStyle/>
          <a:p>
            <a:r>
              <a:rPr lang="en-US" sz="1200" b="1" dirty="0" smtClean="0">
                <a:solidFill>
                  <a:schemeClr val="accent5">
                    <a:lumMod val="75000"/>
                  </a:schemeClr>
                </a:solidFill>
              </a:rPr>
              <a:t>Data</a:t>
            </a:r>
          </a:p>
          <a:p>
            <a:r>
              <a:rPr lang="en-US" sz="1200" b="1" dirty="0" smtClean="0">
                <a:solidFill>
                  <a:schemeClr val="accent5">
                    <a:lumMod val="75000"/>
                  </a:schemeClr>
                </a:solidFill>
              </a:rPr>
              <a:t>Collecting</a:t>
            </a:r>
            <a:endParaRPr lang="en-US" sz="1200" b="1" dirty="0">
              <a:solidFill>
                <a:schemeClr val="accent5">
                  <a:lumMod val="75000"/>
                </a:schemeClr>
              </a:solidFill>
            </a:endParaRPr>
          </a:p>
        </p:txBody>
      </p:sp>
      <p:sp>
        <p:nvSpPr>
          <p:cNvPr id="33" name="TextBox 32"/>
          <p:cNvSpPr txBox="1"/>
          <p:nvPr/>
        </p:nvSpPr>
        <p:spPr>
          <a:xfrm>
            <a:off x="4975668" y="2993383"/>
            <a:ext cx="1119474" cy="646331"/>
          </a:xfrm>
          <a:prstGeom prst="rect">
            <a:avLst/>
          </a:prstGeom>
          <a:noFill/>
        </p:spPr>
        <p:txBody>
          <a:bodyPr wrap="none" rtlCol="0">
            <a:spAutoFit/>
          </a:bodyPr>
          <a:lstStyle/>
          <a:p>
            <a:r>
              <a:rPr lang="en-US" sz="1200" b="1" dirty="0" smtClean="0">
                <a:solidFill>
                  <a:schemeClr val="accent5">
                    <a:lumMod val="75000"/>
                  </a:schemeClr>
                </a:solidFill>
              </a:rPr>
              <a:t>Processing </a:t>
            </a:r>
          </a:p>
          <a:p>
            <a:r>
              <a:rPr lang="en-US" sz="1200" b="1" dirty="0" smtClean="0">
                <a:solidFill>
                  <a:schemeClr val="accent5">
                    <a:lumMod val="75000"/>
                  </a:schemeClr>
                </a:solidFill>
              </a:rPr>
              <a:t>&amp; </a:t>
            </a:r>
          </a:p>
          <a:p>
            <a:r>
              <a:rPr lang="en-US" sz="1200" b="1" dirty="0" smtClean="0">
                <a:solidFill>
                  <a:schemeClr val="accent5">
                    <a:lumMod val="75000"/>
                  </a:schemeClr>
                </a:solidFill>
              </a:rPr>
              <a:t>Transforming</a:t>
            </a:r>
            <a:endParaRPr lang="en-US" sz="1200" b="1" dirty="0">
              <a:solidFill>
                <a:schemeClr val="accent5">
                  <a:lumMod val="75000"/>
                </a:schemeClr>
              </a:solidFill>
            </a:endParaRPr>
          </a:p>
        </p:txBody>
      </p:sp>
      <p:sp>
        <p:nvSpPr>
          <p:cNvPr id="35" name="TextBox 34"/>
          <p:cNvSpPr txBox="1"/>
          <p:nvPr/>
        </p:nvSpPr>
        <p:spPr>
          <a:xfrm>
            <a:off x="5844991" y="4369379"/>
            <a:ext cx="1249253" cy="276999"/>
          </a:xfrm>
          <a:prstGeom prst="rect">
            <a:avLst/>
          </a:prstGeom>
          <a:noFill/>
        </p:spPr>
        <p:txBody>
          <a:bodyPr wrap="square" rtlCol="0">
            <a:spAutoFit/>
          </a:bodyPr>
          <a:lstStyle/>
          <a:p>
            <a:r>
              <a:rPr lang="en-US" sz="1200" b="1" dirty="0" smtClean="0">
                <a:solidFill>
                  <a:schemeClr val="accent5">
                    <a:lumMod val="75000"/>
                  </a:schemeClr>
                </a:solidFill>
              </a:rPr>
              <a:t>Data Analyzing</a:t>
            </a:r>
            <a:endParaRPr lang="en-US" sz="1200" b="1" dirty="0">
              <a:solidFill>
                <a:schemeClr val="accent5">
                  <a:lumMod val="75000"/>
                </a:schemeClr>
              </a:solidFill>
            </a:endParaRPr>
          </a:p>
        </p:txBody>
      </p:sp>
      <p:sp>
        <p:nvSpPr>
          <p:cNvPr id="36" name="TextBox 35"/>
          <p:cNvSpPr txBox="1"/>
          <p:nvPr/>
        </p:nvSpPr>
        <p:spPr>
          <a:xfrm>
            <a:off x="7566054" y="5206949"/>
            <a:ext cx="885179" cy="276999"/>
          </a:xfrm>
          <a:prstGeom prst="rect">
            <a:avLst/>
          </a:prstGeom>
          <a:noFill/>
        </p:spPr>
        <p:txBody>
          <a:bodyPr wrap="none" rtlCol="0">
            <a:spAutoFit/>
          </a:bodyPr>
          <a:lstStyle/>
          <a:p>
            <a:r>
              <a:rPr lang="en-US" sz="1200" b="1" dirty="0" smtClean="0">
                <a:solidFill>
                  <a:schemeClr val="accent5">
                    <a:lumMod val="75000"/>
                  </a:schemeClr>
                </a:solidFill>
              </a:rPr>
              <a:t>Reporting</a:t>
            </a:r>
            <a:endParaRPr lang="en-US" sz="1200" b="1" dirty="0">
              <a:solidFill>
                <a:schemeClr val="accent5">
                  <a:lumMod val="75000"/>
                </a:schemeClr>
              </a:solidFill>
            </a:endParaRPr>
          </a:p>
        </p:txBody>
      </p:sp>
    </p:spTree>
    <p:extLst>
      <p:ext uri="{BB962C8B-B14F-4D97-AF65-F5344CB8AC3E}">
        <p14:creationId xmlns:p14="http://schemas.microsoft.com/office/powerpoint/2010/main" val="4146580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00B050"/>
                </a:solidFill>
              </a:rPr>
              <a:t>Result</a:t>
            </a:r>
            <a:endParaRPr lang="en-US" b="1" dirty="0">
              <a:solidFill>
                <a:srgbClr val="00B050"/>
              </a:solidFill>
            </a:endParaRPr>
          </a:p>
        </p:txBody>
      </p:sp>
      <p:sp>
        <p:nvSpPr>
          <p:cNvPr id="3" name="Content Placeholder 2"/>
          <p:cNvSpPr>
            <a:spLocks noGrp="1"/>
          </p:cNvSpPr>
          <p:nvPr>
            <p:ph idx="1"/>
          </p:nvPr>
        </p:nvSpPr>
        <p:spPr>
          <a:xfrm>
            <a:off x="677334" y="1761344"/>
            <a:ext cx="8596668" cy="4497788"/>
          </a:xfrm>
        </p:spPr>
        <p:txBody>
          <a:bodyPr/>
          <a:lstStyle/>
          <a:p>
            <a:pPr marL="0" indent="0">
              <a:lnSpc>
                <a:spcPct val="200000"/>
              </a:lnSpc>
              <a:buNone/>
            </a:pPr>
            <a:r>
              <a:rPr lang="en-US" dirty="0" smtClean="0"/>
              <a:t>Based on the survey analysis there is lot of changes in the diet pattern during pandemic time.</a:t>
            </a:r>
          </a:p>
          <a:p>
            <a:pPr>
              <a:lnSpc>
                <a:spcPct val="200000"/>
              </a:lnSpc>
            </a:pPr>
            <a:r>
              <a:rPr lang="en-US" dirty="0" smtClean="0"/>
              <a:t>Increased Home Cooking</a:t>
            </a:r>
          </a:p>
          <a:p>
            <a:pPr>
              <a:lnSpc>
                <a:spcPct val="150000"/>
              </a:lnSpc>
            </a:pPr>
            <a:r>
              <a:rPr lang="en-US" dirty="0" smtClean="0"/>
              <a:t>Focused </a:t>
            </a:r>
            <a:r>
              <a:rPr lang="en-US" dirty="0"/>
              <a:t>o</a:t>
            </a:r>
            <a:r>
              <a:rPr lang="en-US" dirty="0" smtClean="0"/>
              <a:t>n Immunity-Boosting</a:t>
            </a:r>
          </a:p>
          <a:p>
            <a:pPr>
              <a:lnSpc>
                <a:spcPct val="150000"/>
              </a:lnSpc>
            </a:pPr>
            <a:r>
              <a:rPr lang="en-US" dirty="0" smtClean="0"/>
              <a:t>Changes in their food preferences</a:t>
            </a:r>
          </a:p>
          <a:p>
            <a:pPr>
              <a:lnSpc>
                <a:spcPct val="150000"/>
              </a:lnSpc>
            </a:pPr>
            <a:r>
              <a:rPr lang="en-US" dirty="0" smtClean="0"/>
              <a:t>Increase in prices</a:t>
            </a:r>
          </a:p>
          <a:p>
            <a:pPr>
              <a:lnSpc>
                <a:spcPct val="150000"/>
              </a:lnSpc>
            </a:pPr>
            <a:r>
              <a:rPr lang="en-US" dirty="0" smtClean="0"/>
              <a:t>Health and Wellness Focus</a:t>
            </a:r>
            <a:endParaRPr lang="en-US" dirty="0"/>
          </a:p>
        </p:txBody>
      </p:sp>
      <p:graphicFrame>
        <p:nvGraphicFramePr>
          <p:cNvPr id="5" name="Chart 4"/>
          <p:cNvGraphicFramePr>
            <a:graphicFrameLocks/>
          </p:cNvGraphicFramePr>
          <p:nvPr>
            <p:extLst>
              <p:ext uri="{D42A27DB-BD31-4B8C-83A1-F6EECF244321}">
                <p14:modId xmlns:p14="http://schemas.microsoft.com/office/powerpoint/2010/main" val="1086015115"/>
              </p:ext>
            </p:extLst>
          </p:nvPr>
        </p:nvGraphicFramePr>
        <p:xfrm>
          <a:off x="6019269" y="2887552"/>
          <a:ext cx="3377949" cy="30771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463159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500"/>
                                        <p:tgtEl>
                                          <p:spTgt spid="3">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fade">
                                      <p:cBhvr>
                                        <p:cTn id="29" dur="500"/>
                                        <p:tgtEl>
                                          <p:spTgt spid="3">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Effect transition="in" filter="fade">
                                      <p:cBhvr>
                                        <p:cTn id="34" dur="500"/>
                                        <p:tgtEl>
                                          <p:spTgt spid="3">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animEffect transition="in" filter="fade">
                                      <p:cBhvr>
                                        <p:cTn id="39"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6877" y="762516"/>
            <a:ext cx="8596668" cy="1320800"/>
          </a:xfrm>
        </p:spPr>
        <p:txBody>
          <a:bodyPr/>
          <a:lstStyle/>
          <a:p>
            <a:pPr algn="ctr"/>
            <a:r>
              <a:rPr lang="en-US" b="1" dirty="0" smtClean="0">
                <a:solidFill>
                  <a:srgbClr val="00B050"/>
                </a:solidFill>
              </a:rPr>
              <a:t>Impact</a:t>
            </a:r>
            <a:endParaRPr lang="en-US" b="1" dirty="0">
              <a:solidFill>
                <a:srgbClr val="00B050"/>
              </a:solidFill>
            </a:endParaRPr>
          </a:p>
        </p:txBody>
      </p:sp>
      <p:sp>
        <p:nvSpPr>
          <p:cNvPr id="3" name="Content Placeholder 2"/>
          <p:cNvSpPr>
            <a:spLocks noGrp="1"/>
          </p:cNvSpPr>
          <p:nvPr>
            <p:ph idx="1"/>
          </p:nvPr>
        </p:nvSpPr>
        <p:spPr>
          <a:xfrm>
            <a:off x="922031" y="2224983"/>
            <a:ext cx="8556819" cy="3454599"/>
          </a:xfrm>
        </p:spPr>
        <p:txBody>
          <a:bodyPr/>
          <a:lstStyle/>
          <a:p>
            <a:pPr>
              <a:lnSpc>
                <a:spcPct val="150000"/>
              </a:lnSpc>
            </a:pPr>
            <a:r>
              <a:rPr lang="en-US" dirty="0" smtClean="0"/>
              <a:t>Maintained  their health very well by changing their diet plan.</a:t>
            </a:r>
          </a:p>
          <a:p>
            <a:pPr>
              <a:lnSpc>
                <a:spcPct val="150000"/>
              </a:lnSpc>
            </a:pPr>
            <a:r>
              <a:rPr lang="en-US" dirty="0" smtClean="0"/>
              <a:t>Keeping their physical and mental health strong by doing regular exercises.</a:t>
            </a:r>
          </a:p>
          <a:p>
            <a:pPr>
              <a:lnSpc>
                <a:spcPct val="150000"/>
              </a:lnSpc>
            </a:pPr>
            <a:r>
              <a:rPr lang="en-US" dirty="0" smtClean="0"/>
              <a:t>During the pandemic people opted home cooked food and groceries from online stores.</a:t>
            </a:r>
          </a:p>
          <a:p>
            <a:pPr>
              <a:lnSpc>
                <a:spcPct val="150000"/>
              </a:lnSpc>
            </a:pPr>
            <a:r>
              <a:rPr lang="en-US" dirty="0" smtClean="0"/>
              <a:t>They have taken precautions to keep their environment hygienic.</a:t>
            </a:r>
          </a:p>
          <a:p>
            <a:endParaRPr lang="en-US" dirty="0"/>
          </a:p>
        </p:txBody>
      </p:sp>
    </p:spTree>
    <p:extLst>
      <p:ext uri="{BB962C8B-B14F-4D97-AF65-F5344CB8AC3E}">
        <p14:creationId xmlns:p14="http://schemas.microsoft.com/office/powerpoint/2010/main" val="1642388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500"/>
                                        <p:tgtEl>
                                          <p:spTgt spid="3">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fade">
                                      <p:cBhvr>
                                        <p:cTn id="29"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216</TotalTime>
  <Words>287</Words>
  <Application>Microsoft Office PowerPoint</Application>
  <PresentationFormat>Widescreen</PresentationFormat>
  <Paragraphs>45</Paragraphs>
  <Slides>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Trebuchet MS</vt:lpstr>
      <vt:lpstr>Wingdings</vt:lpstr>
      <vt:lpstr>Wingdings 3</vt:lpstr>
      <vt:lpstr>Facet</vt:lpstr>
      <vt:lpstr>FOOD CONSUMPTION ANALYSIS</vt:lpstr>
      <vt:lpstr>Agenda </vt:lpstr>
      <vt:lpstr>Introduction</vt:lpstr>
      <vt:lpstr>Problem Statement &amp; Data Source</vt:lpstr>
      <vt:lpstr>Objective</vt:lpstr>
      <vt:lpstr>Methodology Used </vt:lpstr>
      <vt:lpstr>Data Handling Architecture</vt:lpstr>
      <vt:lpstr>Result</vt:lpstr>
      <vt:lpstr>Impact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FOOD CONSUMPTION SURVEY</dc:title>
  <dc:creator>Microsoft account</dc:creator>
  <cp:lastModifiedBy>Microsoft account</cp:lastModifiedBy>
  <cp:revision>24</cp:revision>
  <dcterms:created xsi:type="dcterms:W3CDTF">2024-01-17T04:31:56Z</dcterms:created>
  <dcterms:modified xsi:type="dcterms:W3CDTF">2024-01-17T09:46:11Z</dcterms:modified>
</cp:coreProperties>
</file>