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6" r:id="rId3"/>
    <p:sldId id="262" r:id="rId4"/>
    <p:sldId id="263" r:id="rId5"/>
    <p:sldId id="264" r:id="rId6"/>
    <p:sldId id="284" r:id="rId7"/>
    <p:sldId id="257" r:id="rId8"/>
    <p:sldId id="258" r:id="rId9"/>
    <p:sldId id="259" r:id="rId10"/>
    <p:sldId id="260" r:id="rId11"/>
    <p:sldId id="261" r:id="rId12"/>
    <p:sldId id="285" r:id="rId13"/>
    <p:sldId id="286" r:id="rId14"/>
    <p:sldId id="287" r:id="rId15"/>
    <p:sldId id="265" r:id="rId16"/>
    <p:sldId id="271" r:id="rId17"/>
    <p:sldId id="267" r:id="rId18"/>
    <p:sldId id="266" r:id="rId19"/>
    <p:sldId id="268" r:id="rId20"/>
    <p:sldId id="269" r:id="rId21"/>
    <p:sldId id="290" r:id="rId22"/>
    <p:sldId id="270" r:id="rId23"/>
    <p:sldId id="272" r:id="rId24"/>
    <p:sldId id="273" r:id="rId25"/>
    <p:sldId id="277" r:id="rId26"/>
    <p:sldId id="274" r:id="rId27"/>
    <p:sldId id="293" r:id="rId28"/>
    <p:sldId id="275" r:id="rId29"/>
    <p:sldId id="294" r:id="rId30"/>
    <p:sldId id="276" r:id="rId31"/>
    <p:sldId id="278" r:id="rId32"/>
    <p:sldId id="279" r:id="rId33"/>
    <p:sldId id="291" r:id="rId34"/>
    <p:sldId id="280" r:id="rId35"/>
    <p:sldId id="292"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6000" b="-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9B4F12-0428-486D-8EF1-5C3A4574E2A0}" type="datetimeFigureOut">
              <a:rPr lang="en-IN" smtClean="0"/>
              <a:pPr/>
              <a:t>27-07-2023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E52D3B-D4D0-4539-BD02-37DDD47B681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cond.wiki/link?to=hypervisor&amp;lang=en&amp;alt=https://es.wikipedia.org/wiki/Hypervisor&amp;source=x86-virtualisierungintel-vt-x" TargetMode="External"/><Relationship Id="rId2" Type="http://schemas.openxmlformats.org/officeDocument/2006/relationships/hyperlink" Target="https://second.wiki/link?to=hypervisoreigenschaften&amp;lang=en&amp;alt=https://es.wikipedia.org/wiki/Hypervisor" TargetMode="External"/><Relationship Id="rId1" Type="http://schemas.openxmlformats.org/officeDocument/2006/relationships/slideLayout" Target="../slideLayouts/slideLayout2.xml"/><Relationship Id="rId4" Type="http://schemas.openxmlformats.org/officeDocument/2006/relationships/hyperlink" Target="https://second.wiki/link?to=ring_cpu&amp;lang=en&amp;alt=https://es.wikipedia.org/wiki/Ring_(CPU)&amp;source=x86-virtualisierungintel-vt-x"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hitechnectar.com/blogs/virtualization-typ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8821-9F89-3C9A-9C1A-EA528FD58F14}"/>
              </a:ext>
            </a:extLst>
          </p:cNvPr>
          <p:cNvSpPr>
            <a:spLocks noGrp="1"/>
          </p:cNvSpPr>
          <p:nvPr>
            <p:ph type="title"/>
          </p:nvPr>
        </p:nvSpPr>
        <p:spPr/>
        <p:txBody>
          <a:bodyPr/>
          <a:lstStyle/>
          <a:p>
            <a:r>
              <a:rPr lang="en-US" dirty="0"/>
              <a:t>CSE 423</a:t>
            </a:r>
            <a:endParaRPr lang="en-IN" dirty="0"/>
          </a:p>
        </p:txBody>
      </p:sp>
      <p:sp>
        <p:nvSpPr>
          <p:cNvPr id="3" name="Content Placeholder 2">
            <a:extLst>
              <a:ext uri="{FF2B5EF4-FFF2-40B4-BE49-F238E27FC236}">
                <a16:creationId xmlns:a16="http://schemas.microsoft.com/office/drawing/2014/main" id="{11CCE042-DB30-8833-FAEB-97E0AACAF4FD}"/>
              </a:ext>
            </a:extLst>
          </p:cNvPr>
          <p:cNvSpPr>
            <a:spLocks noGrp="1"/>
          </p:cNvSpPr>
          <p:nvPr>
            <p:ph idx="1"/>
          </p:nvPr>
        </p:nvSpPr>
        <p:spPr/>
        <p:txBody>
          <a:bodyPr/>
          <a:lstStyle/>
          <a:p>
            <a:r>
              <a:rPr lang="en-US" dirty="0"/>
              <a:t>Unit-1</a:t>
            </a:r>
          </a:p>
          <a:p>
            <a:r>
              <a:rPr lang="en-US" dirty="0"/>
              <a:t>Part a</a:t>
            </a:r>
            <a:endParaRPr lang="en-IN" dirty="0"/>
          </a:p>
        </p:txBody>
      </p:sp>
      <p:sp>
        <p:nvSpPr>
          <p:cNvPr id="5" name="TextBox 4">
            <a:extLst>
              <a:ext uri="{FF2B5EF4-FFF2-40B4-BE49-F238E27FC236}">
                <a16:creationId xmlns:a16="http://schemas.microsoft.com/office/drawing/2014/main" id="{2FC84793-FDB8-81A1-BA47-91E3572CB5E2}"/>
              </a:ext>
            </a:extLst>
          </p:cNvPr>
          <p:cNvSpPr txBox="1"/>
          <p:nvPr/>
        </p:nvSpPr>
        <p:spPr>
          <a:xfrm>
            <a:off x="6634975" y="4774168"/>
            <a:ext cx="2338039" cy="369332"/>
          </a:xfrm>
          <a:prstGeom prst="rect">
            <a:avLst/>
          </a:prstGeom>
          <a:noFill/>
        </p:spPr>
        <p:txBody>
          <a:bodyPr wrap="square">
            <a:spAutoFit/>
          </a:bodyPr>
          <a:lstStyle/>
          <a:p>
            <a:r>
              <a:rPr lang="en-US" dirty="0"/>
              <a:t>Abhishek </a:t>
            </a:r>
            <a:r>
              <a:rPr lang="en-US" dirty="0" err="1"/>
              <a:t>Bhattacherjee</a:t>
            </a:r>
            <a:endParaRPr lang="en-IN" dirty="0"/>
          </a:p>
        </p:txBody>
      </p:sp>
    </p:spTree>
    <p:extLst>
      <p:ext uri="{BB962C8B-B14F-4D97-AF65-F5344CB8AC3E}">
        <p14:creationId xmlns:p14="http://schemas.microsoft.com/office/powerpoint/2010/main" val="108482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ype 1 and Type 2 Hypervisor - vGyan.in"/>
          <p:cNvPicPr>
            <a:picLocks noChangeAspect="1" noChangeArrowheads="1"/>
          </p:cNvPicPr>
          <p:nvPr/>
        </p:nvPicPr>
        <p:blipFill>
          <a:blip r:embed="rId2" cstate="print">
            <a:grayscl/>
          </a:blip>
          <a:srcRect/>
          <a:stretch>
            <a:fillRect/>
          </a:stretch>
        </p:blipFill>
        <p:spPr bwMode="auto">
          <a:xfrm>
            <a:off x="1112016" y="541336"/>
            <a:ext cx="6587603" cy="367331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a:t>
            </a:r>
            <a:endParaRPr lang="en-IN" dirty="0"/>
          </a:p>
        </p:txBody>
      </p:sp>
      <p:sp>
        <p:nvSpPr>
          <p:cNvPr id="3" name="Content Placeholder 2"/>
          <p:cNvSpPr>
            <a:spLocks noGrp="1"/>
          </p:cNvSpPr>
          <p:nvPr>
            <p:ph idx="1"/>
          </p:nvPr>
        </p:nvSpPr>
        <p:spPr>
          <a:xfrm>
            <a:off x="1271752" y="1063229"/>
            <a:ext cx="6978869" cy="3394472"/>
          </a:xfrm>
        </p:spPr>
        <p:txBody>
          <a:bodyPr>
            <a:normAutofit fontScale="70000" lnSpcReduction="20000"/>
          </a:bodyPr>
          <a:lstStyle/>
          <a:p>
            <a:pPr algn="just">
              <a:buNone/>
            </a:pPr>
            <a:r>
              <a:rPr lang="en-IN" b="1" dirty="0"/>
              <a:t>What's the difference between virtualization and cloud computing?</a:t>
            </a:r>
          </a:p>
          <a:p>
            <a:pPr algn="just"/>
            <a:r>
              <a:rPr lang="en-IN" dirty="0"/>
              <a:t>It's easy to confuse the two, particularly because they both revolve around separating resources from hardware to create a useful environment. </a:t>
            </a:r>
            <a:r>
              <a:rPr lang="en-IN" b="1" dirty="0"/>
              <a:t>Virtualization helps create clouds</a:t>
            </a:r>
            <a:r>
              <a:rPr lang="en-IN" dirty="0"/>
              <a:t>, but that doesn't make it cloud computing. Think about it like this:</a:t>
            </a:r>
          </a:p>
          <a:p>
            <a:pPr algn="just"/>
            <a:r>
              <a:rPr lang="en-IN" dirty="0"/>
              <a:t>Virtualization is a technology that separates functions from hardware</a:t>
            </a:r>
          </a:p>
          <a:p>
            <a:pPr algn="just"/>
            <a:r>
              <a:rPr lang="en-IN" dirty="0"/>
              <a:t>Cloud computing is more of a solution that relies on that split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X86 Virtualization</a:t>
            </a:r>
          </a:p>
        </p:txBody>
      </p:sp>
      <p:sp>
        <p:nvSpPr>
          <p:cNvPr id="3" name="Content Placeholder 2"/>
          <p:cNvSpPr>
            <a:spLocks noGrp="1"/>
          </p:cNvSpPr>
          <p:nvPr>
            <p:ph idx="1"/>
          </p:nvPr>
        </p:nvSpPr>
        <p:spPr>
          <a:xfrm>
            <a:off x="1008993" y="1249131"/>
            <a:ext cx="3993932" cy="2743200"/>
          </a:xfrm>
        </p:spPr>
        <p:txBody>
          <a:bodyPr>
            <a:normAutofit fontScale="55000" lnSpcReduction="20000"/>
          </a:bodyPr>
          <a:lstStyle/>
          <a:p>
            <a:pPr algn="just"/>
            <a:r>
              <a:rPr lang="en-IN" b="1" dirty="0"/>
              <a:t>x86 virtualization</a:t>
            </a:r>
            <a:r>
              <a:rPr lang="en-IN" dirty="0"/>
              <a:t> refers to hardware and software-based mechanisms to support virtualization for processors based on the x86 architecture . Using a hypervisor , it allows several operating systems to be run in parallel on an x86 processor and resources to be distributed in an isolated and efficient manner between the operating systems running in parallel. </a:t>
            </a:r>
          </a:p>
        </p:txBody>
      </p:sp>
      <p:pic>
        <p:nvPicPr>
          <p:cNvPr id="1026" name="Picture 2" descr="What Hardware Virtualization Really Me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1115781"/>
            <a:ext cx="3571875"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5310"/>
            <a:ext cx="7909034" cy="4279313"/>
          </a:xfrm>
        </p:spPr>
        <p:txBody>
          <a:bodyPr>
            <a:normAutofit/>
          </a:bodyPr>
          <a:lstStyle/>
          <a:p>
            <a:pPr algn="just"/>
            <a:r>
              <a:rPr lang="en-IN" sz="2000" dirty="0"/>
              <a:t>In order to be able to allocate resources exclusively to the guest systems running in parallel, only the </a:t>
            </a:r>
            <a:r>
              <a:rPr lang="en-IN" sz="2000" dirty="0">
                <a:hlinkClick r:id="rId2" tooltip="Hypervisor"/>
              </a:rPr>
              <a:t>host operating system</a:t>
            </a:r>
            <a:r>
              <a:rPr lang="en-IN" sz="2000" dirty="0"/>
              <a:t> or the </a:t>
            </a:r>
            <a:r>
              <a:rPr lang="en-IN" sz="2000" dirty="0">
                <a:hlinkClick r:id="rId3" tooltip="Hypervisor"/>
              </a:rPr>
              <a:t>hypervisor</a:t>
            </a:r>
            <a:r>
              <a:rPr lang="en-IN" sz="2000" dirty="0"/>
              <a:t> may be granted direct access to the processor hardware, while the </a:t>
            </a:r>
            <a:r>
              <a:rPr lang="en-IN" sz="2000" dirty="0">
                <a:hlinkClick r:id="rId2" tooltip="Hypervisor"/>
              </a:rPr>
              <a:t>guest systems,</a:t>
            </a:r>
            <a:r>
              <a:rPr lang="en-IN" sz="2000" dirty="0"/>
              <a:t> like all other applications, may only have </a:t>
            </a:r>
            <a:r>
              <a:rPr lang="en-IN" sz="2000" b="1" dirty="0"/>
              <a:t>limited access rights </a:t>
            </a:r>
            <a:r>
              <a:rPr lang="en-IN" sz="2000" dirty="0"/>
              <a:t>to the hardware. In particular, it can be prevented that the guest systems can see or change memory areas that the hypervisor needs for management.</a:t>
            </a:r>
          </a:p>
          <a:p>
            <a:pPr algn="just"/>
            <a:r>
              <a:rPr lang="en-IN" sz="2000" dirty="0"/>
              <a:t>The protected mode was introduced in the x86 world . With it, four different protection levels or </a:t>
            </a:r>
            <a:r>
              <a:rPr lang="en-IN" sz="2000" i="1" dirty="0"/>
              <a:t>privilege levels, known</a:t>
            </a:r>
            <a:r>
              <a:rPr lang="en-IN" sz="2000" dirty="0"/>
              <a:t> as rings, were introduced, which grant the code segments running on them different rights. Only with the introduction of this concept was it possible to implement virtualization based on the x86 architecture: In protected mode, the operating system kernel runs in a more privileged mode, called </a:t>
            </a:r>
            <a:r>
              <a:rPr lang="en-IN" sz="2000" dirty="0">
                <a:hlinkClick r:id="rId4" tooltip="Ring (CPU)"/>
              </a:rPr>
              <a:t>Ring 0</a:t>
            </a:r>
            <a:r>
              <a:rPr lang="en-IN" sz="2000" dirty="0"/>
              <a:t> , and applications in a less privileged mode, in usually either ring 1 or ring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303" y="262758"/>
            <a:ext cx="3720664" cy="4880741"/>
          </a:xfrm>
        </p:spPr>
        <p:txBody>
          <a:bodyPr>
            <a:normAutofit fontScale="77500" lnSpcReduction="20000"/>
          </a:bodyPr>
          <a:lstStyle/>
          <a:p>
            <a:pPr algn="just"/>
            <a:r>
              <a:rPr lang="en-IN" dirty="0"/>
              <a:t>The hypervisor or the host operating system are executed with ring 0 authorization due to their privileged position in resource management. In order to guarantee the protection of the hypervisor resources, guest systems must therefore be run either at authorization level Ring 1 (in the so-called Ring 3.</a:t>
            </a:r>
          </a:p>
        </p:txBody>
      </p:sp>
      <p:pic>
        <p:nvPicPr>
          <p:cNvPr id="1026" name="Picture 2" descr="Protection ring - Wikipedia"/>
          <p:cNvPicPr>
            <a:picLocks noChangeAspect="1" noChangeArrowheads="1"/>
          </p:cNvPicPr>
          <p:nvPr/>
        </p:nvPicPr>
        <p:blipFill>
          <a:blip r:embed="rId2" cstate="print"/>
          <a:srcRect/>
          <a:stretch>
            <a:fillRect/>
          </a:stretch>
        </p:blipFill>
        <p:spPr bwMode="auto">
          <a:xfrm>
            <a:off x="1014039" y="893379"/>
            <a:ext cx="3539049" cy="255401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542690" cy="857250"/>
          </a:xfrm>
        </p:spPr>
        <p:txBody>
          <a:bodyPr>
            <a:normAutofit fontScale="90000"/>
          </a:bodyPr>
          <a:lstStyle/>
          <a:p>
            <a:r>
              <a:rPr lang="en-US" dirty="0"/>
              <a:t>Types of Hardware Virtualization</a:t>
            </a:r>
            <a:endParaRPr lang="en-IN" dirty="0"/>
          </a:p>
        </p:txBody>
      </p:sp>
      <p:sp>
        <p:nvSpPr>
          <p:cNvPr id="3" name="Content Placeholder 2"/>
          <p:cNvSpPr>
            <a:spLocks noGrp="1"/>
          </p:cNvSpPr>
          <p:nvPr>
            <p:ph idx="1"/>
          </p:nvPr>
        </p:nvSpPr>
        <p:spPr>
          <a:xfrm>
            <a:off x="1623849" y="1494441"/>
            <a:ext cx="6048703" cy="3182663"/>
          </a:xfrm>
        </p:spPr>
        <p:txBody>
          <a:bodyPr/>
          <a:lstStyle/>
          <a:p>
            <a:r>
              <a:rPr lang="en-IN" dirty="0"/>
              <a:t>Full Virtualization</a:t>
            </a:r>
          </a:p>
          <a:p>
            <a:r>
              <a:rPr lang="en-IN" dirty="0"/>
              <a:t>Para-virtualization</a:t>
            </a:r>
          </a:p>
          <a:p>
            <a:r>
              <a:rPr lang="en-IN" dirty="0"/>
              <a:t>Hardware Assisted Virtualization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change</a:t>
            </a:r>
            <a:endParaRPr lang="en-IN" dirty="0"/>
          </a:p>
        </p:txBody>
      </p:sp>
      <p:sp>
        <p:nvSpPr>
          <p:cNvPr id="3" name="Content Placeholder 2"/>
          <p:cNvSpPr>
            <a:spLocks noGrp="1"/>
          </p:cNvSpPr>
          <p:nvPr>
            <p:ph idx="1"/>
          </p:nvPr>
        </p:nvSpPr>
        <p:spPr>
          <a:xfrm>
            <a:off x="1954924" y="1200151"/>
            <a:ext cx="6731876" cy="3394472"/>
          </a:xfrm>
        </p:spPr>
        <p:txBody>
          <a:bodyPr>
            <a:normAutofit fontScale="25000" lnSpcReduction="20000"/>
          </a:bodyPr>
          <a:lstStyle/>
          <a:p>
            <a:pPr marL="457200" indent="-228600">
              <a:lnSpc>
                <a:spcPct val="115000"/>
              </a:lnSpc>
              <a:spcBef>
                <a:spcPct val="0"/>
              </a:spcBef>
              <a:spcAft>
                <a:spcPts val="1600"/>
              </a:spcAft>
            </a:pPr>
            <a:r>
              <a:rPr lang="en-US" sz="6400" dirty="0">
                <a:cs typeface="Arial" charset="0"/>
                <a:sym typeface="Proxima Nova" charset="0"/>
              </a:rPr>
              <a:t>Based on how much change is required and at what level</a:t>
            </a:r>
          </a:p>
          <a:p>
            <a:pPr marL="457200" indent="-228600">
              <a:lnSpc>
                <a:spcPct val="115000"/>
              </a:lnSpc>
              <a:spcBef>
                <a:spcPct val="0"/>
              </a:spcBef>
              <a:spcAft>
                <a:spcPts val="1600"/>
              </a:spcAft>
            </a:pPr>
            <a:r>
              <a:rPr lang="en-US" sz="6400" dirty="0">
                <a:cs typeface="Arial" charset="0"/>
                <a:sym typeface="Proxima Nova" charset="0"/>
              </a:rPr>
              <a:t>Categories</a:t>
            </a:r>
          </a:p>
          <a:p>
            <a:pPr marL="914400" lvl="1" indent="-228600">
              <a:lnSpc>
                <a:spcPct val="115000"/>
              </a:lnSpc>
              <a:spcBef>
                <a:spcPct val="0"/>
              </a:spcBef>
              <a:spcAft>
                <a:spcPts val="1600"/>
              </a:spcAft>
            </a:pPr>
            <a:r>
              <a:rPr lang="en-US" sz="6400" dirty="0">
                <a:cs typeface="Arial" charset="0"/>
                <a:sym typeface="Proxima Nova" charset="0"/>
              </a:rPr>
              <a:t>Modified Guest OS</a:t>
            </a:r>
          </a:p>
          <a:p>
            <a:pPr marL="1371600" lvl="2">
              <a:lnSpc>
                <a:spcPct val="115000"/>
              </a:lnSpc>
              <a:spcBef>
                <a:spcPct val="0"/>
              </a:spcBef>
              <a:spcAft>
                <a:spcPts val="1600"/>
              </a:spcAft>
            </a:pPr>
            <a:r>
              <a:rPr lang="en-US" sz="6400" dirty="0">
                <a:cs typeface="Arial" charset="0"/>
                <a:sym typeface="Proxima Nova" charset="0"/>
              </a:rPr>
              <a:t>Operating system level</a:t>
            </a:r>
          </a:p>
          <a:p>
            <a:pPr marL="1371600" lvl="2">
              <a:lnSpc>
                <a:spcPct val="115000"/>
              </a:lnSpc>
              <a:spcBef>
                <a:spcPct val="0"/>
              </a:spcBef>
              <a:spcAft>
                <a:spcPts val="1600"/>
              </a:spcAft>
            </a:pPr>
            <a:r>
              <a:rPr lang="en-US" sz="6400" dirty="0">
                <a:cs typeface="Arial" charset="0"/>
                <a:sym typeface="Proxima Nova" charset="0"/>
              </a:rPr>
              <a:t>Para-virtualization.</a:t>
            </a:r>
          </a:p>
          <a:p>
            <a:pPr marL="914400" lvl="1" indent="-228600">
              <a:lnSpc>
                <a:spcPct val="115000"/>
              </a:lnSpc>
              <a:spcBef>
                <a:spcPct val="0"/>
              </a:spcBef>
              <a:spcAft>
                <a:spcPts val="1600"/>
              </a:spcAft>
            </a:pPr>
            <a:r>
              <a:rPr lang="en-US" sz="6400" dirty="0">
                <a:cs typeface="Arial" charset="0"/>
                <a:sym typeface="Proxima Nova" charset="0"/>
              </a:rPr>
              <a:t>Unmodified Guest OS</a:t>
            </a:r>
          </a:p>
          <a:p>
            <a:pPr marL="1371600" lvl="2">
              <a:lnSpc>
                <a:spcPct val="115000"/>
              </a:lnSpc>
              <a:spcBef>
                <a:spcPct val="0"/>
              </a:spcBef>
              <a:spcAft>
                <a:spcPts val="1600"/>
              </a:spcAft>
            </a:pPr>
            <a:r>
              <a:rPr lang="en-US" sz="6400" dirty="0">
                <a:cs typeface="Arial" charset="0"/>
                <a:sym typeface="Proxima Nova" charset="0"/>
              </a:rPr>
              <a:t>Binary Translations</a:t>
            </a:r>
          </a:p>
          <a:p>
            <a:pPr marL="1371600" lvl="2">
              <a:lnSpc>
                <a:spcPct val="115000"/>
              </a:lnSpc>
              <a:spcBef>
                <a:spcPct val="0"/>
              </a:spcBef>
              <a:spcAft>
                <a:spcPts val="1600"/>
              </a:spcAft>
            </a:pPr>
            <a:r>
              <a:rPr lang="en-US" sz="6400" dirty="0">
                <a:cs typeface="Arial" charset="0"/>
                <a:sym typeface="Proxima Nova" charset="0"/>
              </a:rPr>
              <a:t>Hardware assisted</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8434" name="Picture 2" descr="Full Virtualization vs Para Virtualization vs Hardware assisted Virtualization"/>
          <p:cNvPicPr>
            <a:picLocks noChangeAspect="1" noChangeArrowheads="1"/>
          </p:cNvPicPr>
          <p:nvPr/>
        </p:nvPicPr>
        <p:blipFill>
          <a:blip r:embed="rId2" cstate="print">
            <a:grayscl/>
          </a:blip>
          <a:srcRect/>
          <a:stretch>
            <a:fillRect/>
          </a:stretch>
        </p:blipFill>
        <p:spPr bwMode="auto">
          <a:xfrm>
            <a:off x="1343243" y="272547"/>
            <a:ext cx="6613087" cy="42613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virtualization</a:t>
            </a:r>
            <a:endParaRPr lang="en-IN" dirty="0"/>
          </a:p>
        </p:txBody>
      </p:sp>
      <p:sp>
        <p:nvSpPr>
          <p:cNvPr id="3" name="Content Placeholder 2"/>
          <p:cNvSpPr>
            <a:spLocks noGrp="1"/>
          </p:cNvSpPr>
          <p:nvPr>
            <p:ph idx="1"/>
          </p:nvPr>
        </p:nvSpPr>
        <p:spPr>
          <a:xfrm>
            <a:off x="1114097" y="1200151"/>
            <a:ext cx="6915806" cy="2961946"/>
          </a:xfrm>
        </p:spPr>
        <p:txBody>
          <a:bodyPr>
            <a:normAutofit fontScale="55000" lnSpcReduction="20000"/>
          </a:bodyPr>
          <a:lstStyle/>
          <a:p>
            <a:pPr algn="just"/>
            <a:r>
              <a:rPr lang="en-US" dirty="0"/>
              <a:t>In the full virtualization technique, </a:t>
            </a:r>
            <a:r>
              <a:rPr lang="en-US" b="1" dirty="0"/>
              <a:t>the hypervisor completely simulates the underlying hardware</a:t>
            </a:r>
            <a:r>
              <a:rPr lang="en-US" dirty="0"/>
              <a:t>. The main advantage of this technique is that it </a:t>
            </a:r>
            <a:r>
              <a:rPr lang="en-US" b="1" dirty="0"/>
              <a:t>allows the running of the unmodified OS</a:t>
            </a:r>
            <a:r>
              <a:rPr lang="en-US" dirty="0"/>
              <a:t>. In full virtualization, the guest OS is completely unaware that it’s being virtualized.</a:t>
            </a:r>
          </a:p>
          <a:p>
            <a:pPr algn="just"/>
            <a:r>
              <a:rPr lang="en-US" dirty="0"/>
              <a:t>Full virtualization uses a combination of direct execution and binary translation. This allows direct execution of non-sensitive CPU instructions, whereas sensitive CPU instructions are translated on the fly. To improve performance, the hypervisor maintains a cache of the recently translated instructions.</a:t>
            </a:r>
          </a:p>
          <a:p>
            <a:pPr algn="just"/>
            <a:r>
              <a:rPr lang="en-US" dirty="0"/>
              <a:t>VMware’s </a:t>
            </a:r>
            <a:r>
              <a:rPr lang="en-US" dirty="0" err="1"/>
              <a:t>ESXi</a:t>
            </a:r>
            <a:r>
              <a:rPr lang="en-US" dirty="0"/>
              <a:t> server uses this technique to achieve server virtualization.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 Virtualization</a:t>
            </a:r>
            <a:endParaRPr lang="en-IN" dirty="0"/>
          </a:p>
        </p:txBody>
      </p:sp>
      <p:sp>
        <p:nvSpPr>
          <p:cNvPr id="3" name="Content Placeholder 2"/>
          <p:cNvSpPr>
            <a:spLocks noGrp="1"/>
          </p:cNvSpPr>
          <p:nvPr>
            <p:ph idx="1"/>
          </p:nvPr>
        </p:nvSpPr>
        <p:spPr>
          <a:xfrm>
            <a:off x="457200" y="1200151"/>
            <a:ext cx="7530662" cy="3287766"/>
          </a:xfrm>
        </p:spPr>
        <p:txBody>
          <a:bodyPr>
            <a:normAutofit fontScale="70000" lnSpcReduction="20000"/>
          </a:bodyPr>
          <a:lstStyle/>
          <a:p>
            <a:pPr algn="just"/>
            <a:r>
              <a:rPr lang="en-US" dirty="0"/>
              <a:t>In </a:t>
            </a:r>
            <a:r>
              <a:rPr lang="en-US" dirty="0" err="1"/>
              <a:t>paravirtualization</a:t>
            </a:r>
            <a:r>
              <a:rPr lang="en-US" dirty="0"/>
              <a:t>, </a:t>
            </a:r>
            <a:r>
              <a:rPr lang="en-US" b="1" dirty="0"/>
              <a:t>the hypervisor doesn’t simulate underlying hardware. Instead, it provides </a:t>
            </a:r>
            <a:r>
              <a:rPr lang="en-US" b="1" dirty="0" err="1"/>
              <a:t>hypercalls</a:t>
            </a:r>
            <a:r>
              <a:rPr lang="en-US" dirty="0"/>
              <a:t>. The guest OS uses </a:t>
            </a:r>
            <a:r>
              <a:rPr lang="en-US" dirty="0" err="1"/>
              <a:t>hypercalls</a:t>
            </a:r>
            <a:r>
              <a:rPr lang="en-US" dirty="0"/>
              <a:t> to execute sensitive CPU instructions. This technique is not as portable as full virtualization, as it requires modification in the guest OS. However, it provides better performance because the guest OS is aware that it’s being virtualized.</a:t>
            </a:r>
          </a:p>
          <a:p>
            <a:pPr algn="just"/>
            <a:r>
              <a:rPr lang="en-US" dirty="0" err="1"/>
              <a:t>Hypercalls</a:t>
            </a:r>
            <a:r>
              <a:rPr lang="en-US" dirty="0"/>
              <a:t> are similar to kernel system calls. They allow the guest OS to communicate with the hypervisor.</a:t>
            </a:r>
          </a:p>
          <a:p>
            <a:pPr algn="just"/>
            <a:r>
              <a:rPr lang="en-US" dirty="0"/>
              <a:t>The open-source </a:t>
            </a:r>
            <a:r>
              <a:rPr lang="en-US" dirty="0" err="1"/>
              <a:t>Xen</a:t>
            </a:r>
            <a:r>
              <a:rPr lang="en-US" dirty="0"/>
              <a:t> project uses the </a:t>
            </a:r>
            <a:r>
              <a:rPr lang="en-US" dirty="0" err="1"/>
              <a:t>paravirtualization</a:t>
            </a:r>
            <a:r>
              <a:rPr lang="en-US" dirty="0"/>
              <a:t> technique.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Virtualization</a:t>
            </a:r>
            <a:endParaRPr lang="en-IN" dirty="0"/>
          </a:p>
        </p:txBody>
      </p:sp>
      <p:sp>
        <p:nvSpPr>
          <p:cNvPr id="3" name="Subtitle 2"/>
          <p:cNvSpPr>
            <a:spLocks noGrp="1"/>
          </p:cNvSpPr>
          <p:nvPr>
            <p:ph type="subTitle" idx="1"/>
          </p:nvPr>
        </p:nvSpPr>
        <p:spPr/>
        <p:txBody>
          <a:bodyPr/>
          <a:lstStyle/>
          <a:p>
            <a:r>
              <a:rPr lang="en-IN" dirty="0"/>
              <a:t>Modern computing is more efficient due to virtualization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942083" cy="813524"/>
          </a:xfrm>
        </p:spPr>
        <p:txBody>
          <a:bodyPr>
            <a:normAutofit fontScale="90000"/>
          </a:bodyPr>
          <a:lstStyle/>
          <a:p>
            <a:r>
              <a:rPr lang="en-US" dirty="0"/>
              <a:t>Hardware-assisted Virtualization</a:t>
            </a:r>
            <a:endParaRPr lang="en-IN" dirty="0"/>
          </a:p>
        </p:txBody>
      </p:sp>
      <p:sp>
        <p:nvSpPr>
          <p:cNvPr id="3" name="Content Placeholder 2"/>
          <p:cNvSpPr>
            <a:spLocks noGrp="1"/>
          </p:cNvSpPr>
          <p:nvPr>
            <p:ph idx="1"/>
          </p:nvPr>
        </p:nvSpPr>
        <p:spPr>
          <a:xfrm>
            <a:off x="457200" y="1200151"/>
            <a:ext cx="7709338" cy="3394472"/>
          </a:xfrm>
        </p:spPr>
        <p:txBody>
          <a:bodyPr>
            <a:normAutofit fontScale="70000" lnSpcReduction="20000"/>
          </a:bodyPr>
          <a:lstStyle/>
          <a:p>
            <a:pPr algn="just"/>
            <a:r>
              <a:rPr lang="en-US" dirty="0"/>
              <a:t>Also known as native virtualization, in this technique, </a:t>
            </a:r>
            <a:r>
              <a:rPr lang="en-US" b="1" dirty="0"/>
              <a:t>underlying hardware provides special CPU instructions to aid virtualization</a:t>
            </a:r>
            <a:r>
              <a:rPr lang="en-US" dirty="0"/>
              <a:t>. This technique is also highly portable as the hypervisor can run an unmodified guest OS. This technique makes hypervisor implementation less complex and more maintainable.</a:t>
            </a:r>
          </a:p>
          <a:p>
            <a:pPr algn="just"/>
            <a:r>
              <a:rPr lang="en-US" dirty="0"/>
              <a:t>Intel’s Intel-VT and AMD’s AMD-V processors provide CPU virtualization instructions that software vendors use to implement hardware-assisted virtualization.</a:t>
            </a:r>
          </a:p>
          <a:p>
            <a:pPr marL="0" indent="0">
              <a:buNone/>
            </a:pPr>
            <a:br>
              <a:rPr lang="en-US" dirty="0"/>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2360" y="-369608"/>
            <a:ext cx="7052440" cy="4963833"/>
          </a:xfrm>
          <a:prstGeom prst="rect">
            <a:avLst/>
          </a:prstGeom>
        </p:spPr>
      </p:pic>
    </p:spTree>
    <p:extLst>
      <p:ext uri="{BB962C8B-B14F-4D97-AF65-F5344CB8AC3E}">
        <p14:creationId xmlns:p14="http://schemas.microsoft.com/office/powerpoint/2010/main" val="219928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a:t>
            </a:r>
            <a:endParaRPr lang="en-IN" dirty="0"/>
          </a:p>
        </p:txBody>
      </p:sp>
      <p:graphicFrame>
        <p:nvGraphicFramePr>
          <p:cNvPr id="4" name="Content Placeholder 3"/>
          <p:cNvGraphicFramePr>
            <a:graphicFrameLocks noGrp="1"/>
          </p:cNvGraphicFramePr>
          <p:nvPr>
            <p:ph idx="1"/>
          </p:nvPr>
        </p:nvGraphicFramePr>
        <p:xfrm>
          <a:off x="672662" y="1007022"/>
          <a:ext cx="7641018" cy="4136478"/>
        </p:xfrm>
        <a:graphic>
          <a:graphicData uri="http://schemas.openxmlformats.org/drawingml/2006/table">
            <a:tbl>
              <a:tblPr>
                <a:tableStyleId>{8A107856-5554-42FB-B03E-39F5DBC370BA}</a:tableStyleId>
              </a:tblPr>
              <a:tblGrid>
                <a:gridCol w="1903284">
                  <a:extLst>
                    <a:ext uri="{9D8B030D-6E8A-4147-A177-3AD203B41FA5}">
                      <a16:colId xmlns:a16="http://schemas.microsoft.com/office/drawing/2014/main" val="20000"/>
                    </a:ext>
                  </a:extLst>
                </a:gridCol>
                <a:gridCol w="1912578">
                  <a:extLst>
                    <a:ext uri="{9D8B030D-6E8A-4147-A177-3AD203B41FA5}">
                      <a16:colId xmlns:a16="http://schemas.microsoft.com/office/drawing/2014/main" val="20001"/>
                    </a:ext>
                  </a:extLst>
                </a:gridCol>
                <a:gridCol w="1838702">
                  <a:extLst>
                    <a:ext uri="{9D8B030D-6E8A-4147-A177-3AD203B41FA5}">
                      <a16:colId xmlns:a16="http://schemas.microsoft.com/office/drawing/2014/main" val="20002"/>
                    </a:ext>
                  </a:extLst>
                </a:gridCol>
                <a:gridCol w="1986454">
                  <a:extLst>
                    <a:ext uri="{9D8B030D-6E8A-4147-A177-3AD203B41FA5}">
                      <a16:colId xmlns:a16="http://schemas.microsoft.com/office/drawing/2014/main" val="20003"/>
                    </a:ext>
                  </a:extLst>
                </a:gridCol>
              </a:tblGrid>
              <a:tr h="581177">
                <a:tc>
                  <a:txBody>
                    <a:bodyPr/>
                    <a:lstStyle/>
                    <a:p>
                      <a:pPr algn="l" fontAlgn="ctr"/>
                      <a:r>
                        <a:rPr lang="en-IN" sz="1400" b="1" dirty="0"/>
                        <a:t>PARAMETER</a:t>
                      </a:r>
                      <a:endParaRPr lang="en-IN" sz="1400" b="1" dirty="0">
                        <a:latin typeface="inherit"/>
                      </a:endParaRPr>
                    </a:p>
                  </a:txBody>
                  <a:tcPr marL="29059" marR="29059" marT="29059" marB="29059" anchor="ctr"/>
                </a:tc>
                <a:tc>
                  <a:txBody>
                    <a:bodyPr/>
                    <a:lstStyle/>
                    <a:p>
                      <a:pPr algn="l" fontAlgn="ctr"/>
                      <a:r>
                        <a:rPr lang="en-IN" sz="1400" b="1" dirty="0"/>
                        <a:t>FULL VIRTUALIZATION</a:t>
                      </a:r>
                      <a:endParaRPr lang="en-IN" sz="1400" b="1" dirty="0">
                        <a:latin typeface="inherit"/>
                      </a:endParaRPr>
                    </a:p>
                  </a:txBody>
                  <a:tcPr marL="29059" marR="29059" marT="29059" marB="29059" anchor="ctr"/>
                </a:tc>
                <a:tc>
                  <a:txBody>
                    <a:bodyPr/>
                    <a:lstStyle/>
                    <a:p>
                      <a:pPr algn="l" fontAlgn="ctr"/>
                      <a:r>
                        <a:rPr lang="en-IN" sz="1400" b="1" dirty="0"/>
                        <a:t>PARA VIRTUALIZATION</a:t>
                      </a:r>
                      <a:endParaRPr lang="en-IN" sz="1400" b="1" dirty="0">
                        <a:latin typeface="inherit"/>
                      </a:endParaRPr>
                    </a:p>
                  </a:txBody>
                  <a:tcPr marL="29059" marR="29059" marT="29059" marB="29059" anchor="ctr"/>
                </a:tc>
                <a:tc>
                  <a:txBody>
                    <a:bodyPr/>
                    <a:lstStyle/>
                    <a:p>
                      <a:pPr algn="l" fontAlgn="ctr"/>
                      <a:r>
                        <a:rPr lang="en-IN" sz="1400" b="1" dirty="0"/>
                        <a:t>HARDWARE ASSISTED VIRTUALIZATION</a:t>
                      </a:r>
                      <a:endParaRPr lang="en-IN" sz="1400" b="1" dirty="0">
                        <a:latin typeface="inherit"/>
                      </a:endParaRPr>
                    </a:p>
                  </a:txBody>
                  <a:tcPr marL="29059" marR="29059" marT="29059" marB="29059" anchor="ctr"/>
                </a:tc>
                <a:extLst>
                  <a:ext uri="{0D108BD9-81ED-4DB2-BD59-A6C34878D82A}">
                    <a16:rowId xmlns:a16="http://schemas.microsoft.com/office/drawing/2014/main" val="10000"/>
                  </a:ext>
                </a:extLst>
              </a:tr>
              <a:tr h="267342">
                <a:tc>
                  <a:txBody>
                    <a:bodyPr/>
                    <a:lstStyle/>
                    <a:p>
                      <a:pPr algn="l" fontAlgn="t"/>
                      <a:r>
                        <a:rPr lang="en-IN" sz="1600" b="1" dirty="0"/>
                        <a:t>Generation</a:t>
                      </a:r>
                    </a:p>
                  </a:txBody>
                  <a:tcPr marL="29059" marR="29059" marT="29059" marB="29059" anchor="ctr"/>
                </a:tc>
                <a:tc>
                  <a:txBody>
                    <a:bodyPr/>
                    <a:lstStyle/>
                    <a:p>
                      <a:pPr algn="l" fontAlgn="t"/>
                      <a:r>
                        <a:rPr lang="en-IN" sz="1600" dirty="0"/>
                        <a:t>1st</a:t>
                      </a:r>
                    </a:p>
                  </a:txBody>
                  <a:tcPr marL="29059" marR="29059" marT="29059" marB="29059" anchor="ctr"/>
                </a:tc>
                <a:tc>
                  <a:txBody>
                    <a:bodyPr/>
                    <a:lstStyle/>
                    <a:p>
                      <a:pPr algn="l" fontAlgn="t"/>
                      <a:r>
                        <a:rPr lang="en-IN" sz="1600" dirty="0"/>
                        <a:t>2nd</a:t>
                      </a:r>
                    </a:p>
                  </a:txBody>
                  <a:tcPr marL="29059" marR="29059" marT="29059" marB="29059" anchor="ctr"/>
                </a:tc>
                <a:tc>
                  <a:txBody>
                    <a:bodyPr/>
                    <a:lstStyle/>
                    <a:p>
                      <a:pPr algn="l" fontAlgn="t"/>
                      <a:r>
                        <a:rPr lang="en-IN" sz="1600" dirty="0"/>
                        <a:t>3rd</a:t>
                      </a:r>
                    </a:p>
                  </a:txBody>
                  <a:tcPr marL="29059" marR="29059" marT="29059" marB="29059" anchor="ctr"/>
                </a:tc>
                <a:extLst>
                  <a:ext uri="{0D108BD9-81ED-4DB2-BD59-A6C34878D82A}">
                    <a16:rowId xmlns:a16="http://schemas.microsoft.com/office/drawing/2014/main" val="10001"/>
                  </a:ext>
                </a:extLst>
              </a:tr>
              <a:tr h="371953">
                <a:tc>
                  <a:txBody>
                    <a:bodyPr/>
                    <a:lstStyle/>
                    <a:p>
                      <a:pPr algn="l" fontAlgn="t"/>
                      <a:r>
                        <a:rPr lang="en-IN" sz="1600" b="1" dirty="0"/>
                        <a:t>Performance</a:t>
                      </a:r>
                    </a:p>
                  </a:txBody>
                  <a:tcPr marL="29059" marR="29059" marT="29059" marB="29059" anchor="ctr"/>
                </a:tc>
                <a:tc>
                  <a:txBody>
                    <a:bodyPr/>
                    <a:lstStyle/>
                    <a:p>
                      <a:pPr algn="l" fontAlgn="t"/>
                      <a:r>
                        <a:rPr lang="en-IN" sz="1600" dirty="0"/>
                        <a:t>Good</a:t>
                      </a:r>
                    </a:p>
                  </a:txBody>
                  <a:tcPr marL="29059" marR="29059" marT="29059" marB="29059" anchor="ctr"/>
                </a:tc>
                <a:tc>
                  <a:txBody>
                    <a:bodyPr/>
                    <a:lstStyle/>
                    <a:p>
                      <a:pPr algn="l" fontAlgn="t"/>
                      <a:r>
                        <a:rPr lang="en-IN" sz="1600" dirty="0"/>
                        <a:t>Better in certain cases</a:t>
                      </a:r>
                    </a:p>
                  </a:txBody>
                  <a:tcPr marL="29059" marR="29059" marT="29059" marB="29059" anchor="ctr"/>
                </a:tc>
                <a:tc>
                  <a:txBody>
                    <a:bodyPr/>
                    <a:lstStyle/>
                    <a:p>
                      <a:pPr algn="l" fontAlgn="t"/>
                      <a:r>
                        <a:rPr lang="en-IN" sz="1600" dirty="0"/>
                        <a:t>Fair</a:t>
                      </a:r>
                    </a:p>
                  </a:txBody>
                  <a:tcPr marL="29059" marR="29059" marT="29059" marB="29059" anchor="ctr"/>
                </a:tc>
                <a:extLst>
                  <a:ext uri="{0D108BD9-81ED-4DB2-BD59-A6C34878D82A}">
                    <a16:rowId xmlns:a16="http://schemas.microsoft.com/office/drawing/2014/main" val="10002"/>
                  </a:ext>
                </a:extLst>
              </a:tr>
              <a:tr h="476565">
                <a:tc>
                  <a:txBody>
                    <a:bodyPr/>
                    <a:lstStyle/>
                    <a:p>
                      <a:pPr algn="l" fontAlgn="t"/>
                      <a:r>
                        <a:rPr lang="en-IN" sz="1600" b="1" dirty="0"/>
                        <a:t>Used By</a:t>
                      </a:r>
                    </a:p>
                  </a:txBody>
                  <a:tcPr marL="29059" marR="29059" marT="29059" marB="29059" anchor="ctr"/>
                </a:tc>
                <a:tc>
                  <a:txBody>
                    <a:bodyPr/>
                    <a:lstStyle/>
                    <a:p>
                      <a:pPr algn="l" fontAlgn="t"/>
                      <a:r>
                        <a:rPr lang="en-IN" sz="1600" dirty="0"/>
                        <a:t>VMware, Microsoft, KVM</a:t>
                      </a:r>
                    </a:p>
                  </a:txBody>
                  <a:tcPr marL="29059" marR="29059" marT="29059" marB="29059" anchor="ctr"/>
                </a:tc>
                <a:tc>
                  <a:txBody>
                    <a:bodyPr/>
                    <a:lstStyle/>
                    <a:p>
                      <a:pPr algn="l" fontAlgn="t"/>
                      <a:r>
                        <a:rPr lang="en-IN" sz="1600" dirty="0"/>
                        <a:t>VMware, </a:t>
                      </a:r>
                      <a:r>
                        <a:rPr lang="en-IN" sz="1600" dirty="0" err="1"/>
                        <a:t>Xen</a:t>
                      </a:r>
                      <a:endParaRPr lang="en-IN" sz="1600" dirty="0"/>
                    </a:p>
                  </a:txBody>
                  <a:tcPr marL="29059" marR="29059" marT="29059" marB="29059" anchor="ctr"/>
                </a:tc>
                <a:tc>
                  <a:txBody>
                    <a:bodyPr/>
                    <a:lstStyle/>
                    <a:p>
                      <a:pPr algn="l" fontAlgn="t"/>
                      <a:r>
                        <a:rPr lang="en-IN" sz="1600" dirty="0"/>
                        <a:t>VMware, </a:t>
                      </a:r>
                      <a:r>
                        <a:rPr lang="en-IN" sz="1600" dirty="0" err="1"/>
                        <a:t>Xen</a:t>
                      </a:r>
                      <a:r>
                        <a:rPr lang="en-IN" sz="1600" dirty="0"/>
                        <a:t>, Microsoft, Parallels</a:t>
                      </a:r>
                    </a:p>
                  </a:txBody>
                  <a:tcPr marL="29059" marR="29059" marT="29059" marB="29059" anchor="ctr"/>
                </a:tc>
                <a:extLst>
                  <a:ext uri="{0D108BD9-81ED-4DB2-BD59-A6C34878D82A}">
                    <a16:rowId xmlns:a16="http://schemas.microsoft.com/office/drawing/2014/main" val="10003"/>
                  </a:ext>
                </a:extLst>
              </a:tr>
              <a:tr h="371953">
                <a:tc>
                  <a:txBody>
                    <a:bodyPr/>
                    <a:lstStyle/>
                    <a:p>
                      <a:pPr algn="l" fontAlgn="t"/>
                      <a:r>
                        <a:rPr lang="en-IN" sz="1600" b="1" dirty="0"/>
                        <a:t>Guest OS modification</a:t>
                      </a:r>
                    </a:p>
                  </a:txBody>
                  <a:tcPr marL="29059" marR="29059" marT="29059" marB="29059" anchor="ctr"/>
                </a:tc>
                <a:tc>
                  <a:txBody>
                    <a:bodyPr/>
                    <a:lstStyle/>
                    <a:p>
                      <a:pPr algn="l" fontAlgn="t"/>
                      <a:r>
                        <a:rPr lang="en-IN" sz="1600" dirty="0"/>
                        <a:t>Unmodified</a:t>
                      </a:r>
                    </a:p>
                  </a:txBody>
                  <a:tcPr marL="29059" marR="29059" marT="29059" marB="29059" anchor="ctr"/>
                </a:tc>
                <a:tc>
                  <a:txBody>
                    <a:bodyPr/>
                    <a:lstStyle/>
                    <a:p>
                      <a:pPr algn="l" fontAlgn="t"/>
                      <a:r>
                        <a:rPr lang="en-IN" sz="1600" dirty="0"/>
                        <a:t>Codified to issue </a:t>
                      </a:r>
                      <a:r>
                        <a:rPr lang="en-IN" sz="1600" dirty="0" err="1"/>
                        <a:t>hypercalls</a:t>
                      </a:r>
                      <a:endParaRPr lang="en-IN" sz="1600" dirty="0"/>
                    </a:p>
                  </a:txBody>
                  <a:tcPr marL="29059" marR="29059" marT="29059" marB="29059" anchor="ctr"/>
                </a:tc>
                <a:tc>
                  <a:txBody>
                    <a:bodyPr/>
                    <a:lstStyle/>
                    <a:p>
                      <a:pPr algn="l" fontAlgn="t"/>
                      <a:r>
                        <a:rPr lang="en-IN" sz="1600" dirty="0"/>
                        <a:t>Unmodified</a:t>
                      </a:r>
                    </a:p>
                  </a:txBody>
                  <a:tcPr marL="29059" marR="29059" marT="29059" marB="29059" anchor="ctr"/>
                </a:tc>
                <a:extLst>
                  <a:ext uri="{0D108BD9-81ED-4DB2-BD59-A6C34878D82A}">
                    <a16:rowId xmlns:a16="http://schemas.microsoft.com/office/drawing/2014/main" val="10004"/>
                  </a:ext>
                </a:extLst>
              </a:tr>
              <a:tr h="476565">
                <a:tc>
                  <a:txBody>
                    <a:bodyPr/>
                    <a:lstStyle/>
                    <a:p>
                      <a:pPr algn="l" fontAlgn="t"/>
                      <a:r>
                        <a:rPr lang="en-IN" sz="1600" b="1" dirty="0"/>
                        <a:t>Guest OS hypervisor independent?</a:t>
                      </a:r>
                    </a:p>
                  </a:txBody>
                  <a:tcPr marL="29059" marR="29059" marT="29059" marB="29059" anchor="ctr"/>
                </a:tc>
                <a:tc>
                  <a:txBody>
                    <a:bodyPr/>
                    <a:lstStyle/>
                    <a:p>
                      <a:pPr algn="l" fontAlgn="t"/>
                      <a:r>
                        <a:rPr lang="en-IN" sz="1600" dirty="0"/>
                        <a:t>Yes</a:t>
                      </a:r>
                    </a:p>
                  </a:txBody>
                  <a:tcPr marL="29059" marR="29059" marT="29059" marB="29059" anchor="ctr"/>
                </a:tc>
                <a:tc>
                  <a:txBody>
                    <a:bodyPr/>
                    <a:lstStyle/>
                    <a:p>
                      <a:pPr algn="l" fontAlgn="t"/>
                      <a:r>
                        <a:rPr lang="en-IN" sz="1600" dirty="0" err="1"/>
                        <a:t>XenLinux</a:t>
                      </a:r>
                      <a:r>
                        <a:rPr lang="en-IN" sz="1600" dirty="0"/>
                        <a:t> runs only on Hypervisor</a:t>
                      </a:r>
                    </a:p>
                  </a:txBody>
                  <a:tcPr marL="29059" marR="29059" marT="29059" marB="29059" anchor="ctr"/>
                </a:tc>
                <a:tc>
                  <a:txBody>
                    <a:bodyPr/>
                    <a:lstStyle/>
                    <a:p>
                      <a:pPr algn="l" fontAlgn="t"/>
                      <a:r>
                        <a:rPr lang="en-IN" sz="1600" dirty="0"/>
                        <a:t>Yes</a:t>
                      </a:r>
                    </a:p>
                  </a:txBody>
                  <a:tcPr marL="29059" marR="29059" marT="29059" marB="29059" anchor="ctr"/>
                </a:tc>
                <a:extLst>
                  <a:ext uri="{0D108BD9-81ED-4DB2-BD59-A6C34878D82A}">
                    <a16:rowId xmlns:a16="http://schemas.microsoft.com/office/drawing/2014/main" val="10005"/>
                  </a:ext>
                </a:extLst>
              </a:tr>
              <a:tr h="581177">
                <a:tc>
                  <a:txBody>
                    <a:bodyPr/>
                    <a:lstStyle/>
                    <a:p>
                      <a:pPr algn="l" fontAlgn="t"/>
                      <a:r>
                        <a:rPr lang="en-IN" sz="1600" b="1" dirty="0"/>
                        <a:t>Technique</a:t>
                      </a:r>
                    </a:p>
                  </a:txBody>
                  <a:tcPr marL="29059" marR="29059" marT="29059" marB="29059" anchor="ctr"/>
                </a:tc>
                <a:tc>
                  <a:txBody>
                    <a:bodyPr/>
                    <a:lstStyle/>
                    <a:p>
                      <a:pPr algn="l" fontAlgn="t"/>
                      <a:r>
                        <a:rPr lang="en-IN" sz="1600" dirty="0"/>
                        <a:t>Direct execution</a:t>
                      </a:r>
                    </a:p>
                  </a:txBody>
                  <a:tcPr marL="29059" marR="29059" marT="29059" marB="29059" anchor="ctr"/>
                </a:tc>
                <a:tc>
                  <a:txBody>
                    <a:bodyPr/>
                    <a:lstStyle/>
                    <a:p>
                      <a:pPr algn="l" fontAlgn="t"/>
                      <a:r>
                        <a:rPr lang="en-IN" sz="1600" dirty="0" err="1"/>
                        <a:t>Hypercalls</a:t>
                      </a:r>
                      <a:endParaRPr lang="en-IN" sz="1600" dirty="0"/>
                    </a:p>
                  </a:txBody>
                  <a:tcPr marL="29059" marR="29059" marT="29059" marB="29059" anchor="ctr"/>
                </a:tc>
                <a:tc>
                  <a:txBody>
                    <a:bodyPr/>
                    <a:lstStyle/>
                    <a:p>
                      <a:pPr algn="l" fontAlgn="t"/>
                      <a:r>
                        <a:rPr lang="en-IN" sz="1600" dirty="0"/>
                        <a:t>Exit to root mode on privileged instruction</a:t>
                      </a:r>
                    </a:p>
                  </a:txBody>
                  <a:tcPr marL="29059" marR="29059" marT="29059" marB="29059" anchor="ctr"/>
                </a:tc>
                <a:extLst>
                  <a:ext uri="{0D108BD9-81ED-4DB2-BD59-A6C34878D82A}">
                    <a16:rowId xmlns:a16="http://schemas.microsoft.com/office/drawing/2014/main" val="10006"/>
                  </a:ext>
                </a:extLst>
              </a:tr>
              <a:tr h="267342">
                <a:tc>
                  <a:txBody>
                    <a:bodyPr/>
                    <a:lstStyle/>
                    <a:p>
                      <a:pPr algn="l" fontAlgn="t"/>
                      <a:r>
                        <a:rPr lang="en-IN" sz="1600" b="1" dirty="0"/>
                        <a:t>Compatibility</a:t>
                      </a:r>
                      <a:br>
                        <a:rPr lang="en-IN" sz="1600" b="1" dirty="0"/>
                      </a:br>
                      <a:endParaRPr lang="en-IN" sz="1600" b="1" dirty="0"/>
                    </a:p>
                  </a:txBody>
                  <a:tcPr marL="29059" marR="29059" marT="29059" marB="29059" anchor="ctr"/>
                </a:tc>
                <a:tc>
                  <a:txBody>
                    <a:bodyPr/>
                    <a:lstStyle/>
                    <a:p>
                      <a:pPr algn="l" fontAlgn="t"/>
                      <a:r>
                        <a:rPr lang="en-IN" sz="1600"/>
                        <a:t>Excellent</a:t>
                      </a:r>
                      <a:br>
                        <a:rPr lang="en-IN" sz="1600"/>
                      </a:br>
                      <a:endParaRPr lang="en-IN" sz="1600"/>
                    </a:p>
                  </a:txBody>
                  <a:tcPr marL="29059" marR="29059" marT="29059" marB="29059" anchor="ctr"/>
                </a:tc>
                <a:tc>
                  <a:txBody>
                    <a:bodyPr/>
                    <a:lstStyle/>
                    <a:p>
                      <a:pPr algn="l" fontAlgn="t"/>
                      <a:r>
                        <a:rPr lang="en-IN" sz="1600" dirty="0"/>
                        <a:t>Poor</a:t>
                      </a:r>
                    </a:p>
                  </a:txBody>
                  <a:tcPr marL="29059" marR="29059" marT="29059" marB="29059" anchor="ctr"/>
                </a:tc>
                <a:tc>
                  <a:txBody>
                    <a:bodyPr/>
                    <a:lstStyle/>
                    <a:p>
                      <a:pPr algn="l" fontAlgn="t"/>
                      <a:r>
                        <a:rPr lang="en-IN" sz="1600" dirty="0"/>
                        <a:t>Excellent</a:t>
                      </a:r>
                    </a:p>
                  </a:txBody>
                  <a:tcPr marL="29059" marR="29059" marT="29059" marB="29059"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Virtualization</a:t>
            </a:r>
            <a:endParaRPr lang="en-IN" dirty="0"/>
          </a:p>
        </p:txBody>
      </p:sp>
      <p:sp>
        <p:nvSpPr>
          <p:cNvPr id="3" name="Content Placeholder 2"/>
          <p:cNvSpPr>
            <a:spLocks noGrp="1"/>
          </p:cNvSpPr>
          <p:nvPr>
            <p:ph idx="1"/>
          </p:nvPr>
        </p:nvSpPr>
        <p:spPr>
          <a:xfrm>
            <a:off x="1481959" y="1200151"/>
            <a:ext cx="6821214" cy="3394472"/>
          </a:xfrm>
        </p:spPr>
        <p:txBody>
          <a:bodyPr>
            <a:normAutofit/>
          </a:bodyPr>
          <a:lstStyle/>
          <a:p>
            <a:r>
              <a:rPr lang="en-US" dirty="0"/>
              <a:t>Apart from hardware virtualization, other types of virtualization include:</a:t>
            </a:r>
          </a:p>
          <a:p>
            <a:pPr lvl="4"/>
            <a:r>
              <a:rPr lang="en-IN" dirty="0">
                <a:hlinkClick r:id="rId2"/>
              </a:rPr>
              <a:t>Application Virtualization</a:t>
            </a:r>
            <a:endParaRPr lang="en-IN" dirty="0"/>
          </a:p>
          <a:p>
            <a:pPr lvl="4"/>
            <a:r>
              <a:rPr lang="en-IN" dirty="0">
                <a:hlinkClick r:id="rId2"/>
              </a:rPr>
              <a:t>Data Virtualization</a:t>
            </a:r>
            <a:endParaRPr lang="en-IN" dirty="0"/>
          </a:p>
          <a:p>
            <a:pPr lvl="4"/>
            <a:r>
              <a:rPr lang="en-IN" dirty="0">
                <a:hlinkClick r:id="rId2"/>
              </a:rPr>
              <a:t>Desktop Virtualization</a:t>
            </a:r>
            <a:endParaRPr lang="en-IN" dirty="0"/>
          </a:p>
          <a:p>
            <a:pPr lvl="4"/>
            <a:r>
              <a:rPr lang="en-IN" dirty="0">
                <a:hlinkClick r:id="rId2"/>
              </a:rPr>
              <a:t>Network Virtualization</a:t>
            </a:r>
            <a:endParaRPr lang="en-IN" dirty="0"/>
          </a:p>
          <a:p>
            <a:pPr lvl="4"/>
            <a:r>
              <a:rPr lang="en-IN" dirty="0">
                <a:hlinkClick r:id="rId2"/>
              </a:rPr>
              <a:t>Server Virtualization</a:t>
            </a:r>
            <a:endParaRPr lang="en-IN" dirty="0"/>
          </a:p>
          <a:p>
            <a:pPr lvl="4"/>
            <a:r>
              <a:rPr lang="en-IN" dirty="0">
                <a:hlinkClick r:id="rId2"/>
              </a:rPr>
              <a:t>Storage Virtualization</a:t>
            </a: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virtualization</a:t>
            </a:r>
            <a:endParaRPr lang="en-IN" dirty="0"/>
          </a:p>
        </p:txBody>
      </p:sp>
      <p:sp>
        <p:nvSpPr>
          <p:cNvPr id="3" name="Content Placeholder 2"/>
          <p:cNvSpPr>
            <a:spLocks noGrp="1"/>
          </p:cNvSpPr>
          <p:nvPr>
            <p:ph idx="1"/>
          </p:nvPr>
        </p:nvSpPr>
        <p:spPr>
          <a:xfrm>
            <a:off x="4277710" y="1200151"/>
            <a:ext cx="3972911" cy="3394472"/>
          </a:xfrm>
        </p:spPr>
        <p:txBody>
          <a:bodyPr>
            <a:noAutofit/>
          </a:bodyPr>
          <a:lstStyle/>
          <a:p>
            <a:r>
              <a:rPr lang="en-IN" sz="1800" u="sng" dirty="0"/>
              <a:t>The process of installing an application on a central server (single computer system) that can virtually be operated on multiple systems is known as application virtualization. </a:t>
            </a:r>
            <a:r>
              <a:rPr lang="en-IN" sz="1800" dirty="0"/>
              <a:t>For end users, the virtualized application works exactly like a native application installed on a physical machine. With application virtualization, it’s easier for organizations to update, maintain, and fix applications centrally. </a:t>
            </a:r>
            <a:r>
              <a:rPr lang="en-IN" sz="1800" dirty="0" err="1"/>
              <a:t>Admins</a:t>
            </a:r>
            <a:r>
              <a:rPr lang="en-IN" sz="1800" dirty="0"/>
              <a:t> can control and modify access permissions to the application without logging in to the user’s desktop. </a:t>
            </a:r>
          </a:p>
        </p:txBody>
      </p:sp>
      <p:pic>
        <p:nvPicPr>
          <p:cNvPr id="28674" name="Picture 2" descr="About Application Virtualization"/>
          <p:cNvPicPr>
            <a:picLocks noChangeAspect="1" noChangeArrowheads="1"/>
          </p:cNvPicPr>
          <p:nvPr/>
        </p:nvPicPr>
        <p:blipFill>
          <a:blip r:embed="rId2" cstate="print"/>
          <a:srcRect/>
          <a:stretch>
            <a:fillRect/>
          </a:stretch>
        </p:blipFill>
        <p:spPr bwMode="auto">
          <a:xfrm>
            <a:off x="481395" y="1267756"/>
            <a:ext cx="3854450" cy="327342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02" y="220717"/>
            <a:ext cx="7683063" cy="4373906"/>
          </a:xfrm>
        </p:spPr>
        <p:txBody>
          <a:bodyPr>
            <a:noAutofit/>
          </a:bodyPr>
          <a:lstStyle/>
          <a:p>
            <a:r>
              <a:rPr lang="en-IN" sz="1800" dirty="0" err="1"/>
              <a:t>Virtualizing</a:t>
            </a:r>
            <a:r>
              <a:rPr lang="en-IN" sz="1800" dirty="0"/>
              <a:t> an app allows for seamless use for the end-user, making it possible for the employee to work remotely with the same key programs installed in the office. When virtualized, apps work in what is called a sandbox, an environment that runs separately from the operating system. While operating in this sandbox, any changes will appear to run in the operating system, though the app is pulling operating power from the sandbox.</a:t>
            </a:r>
          </a:p>
          <a:p>
            <a:r>
              <a:rPr lang="en-IN" sz="1800" dirty="0"/>
              <a:t>There are two distinct kinds of application virtualization:</a:t>
            </a:r>
          </a:p>
          <a:p>
            <a:pPr lvl="1"/>
            <a:r>
              <a:rPr lang="en-IN" sz="1800" b="1" dirty="0"/>
              <a:t>Remote</a:t>
            </a:r>
            <a:r>
              <a:rPr lang="en-IN" sz="1800" dirty="0"/>
              <a:t> applications run on a server that mimics the user desktop and can be accessed by authorized users regardless of their location.</a:t>
            </a:r>
          </a:p>
          <a:p>
            <a:pPr lvl="1"/>
            <a:r>
              <a:rPr lang="en-IN" sz="1800" b="1" dirty="0"/>
              <a:t>Streaming</a:t>
            </a:r>
            <a:r>
              <a:rPr lang="en-IN" sz="1800" dirty="0"/>
              <a:t> apps run just one instance on the server and provide local access to the app.</a:t>
            </a:r>
          </a:p>
          <a:p>
            <a:r>
              <a:rPr lang="en-IN" sz="1800" dirty="0"/>
              <a:t>Remote app streaming is the more popular approach, thanks to the extended reach it grants.</a:t>
            </a:r>
          </a:p>
          <a:p>
            <a:r>
              <a:rPr lang="en-IN" sz="1800" dirty="0"/>
              <a:t>With just one instance of the app to manage and fix, an organization’s IT professionals can save time and effort through app virtualization compared to installing the app on each user’s computer.</a:t>
            </a:r>
          </a:p>
          <a:p>
            <a:endParaRPr lang="en-IN"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endParaRPr lang="en-IN" dirty="0"/>
          </a:p>
        </p:txBody>
      </p:sp>
      <p:pic>
        <p:nvPicPr>
          <p:cNvPr id="31746" name="Picture 2" descr="What is Data Virtualization? | Datamation"/>
          <p:cNvPicPr>
            <a:picLocks noChangeAspect="1" noChangeArrowheads="1"/>
          </p:cNvPicPr>
          <p:nvPr/>
        </p:nvPicPr>
        <p:blipFill>
          <a:blip r:embed="rId2" cstate="print"/>
          <a:srcRect/>
          <a:stretch>
            <a:fillRect/>
          </a:stretch>
        </p:blipFill>
        <p:spPr bwMode="auto">
          <a:xfrm>
            <a:off x="2275726" y="1063229"/>
            <a:ext cx="4592547" cy="309250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34509" y="390854"/>
            <a:ext cx="5749160" cy="3394472"/>
          </a:xfrm>
        </p:spPr>
        <p:txBody>
          <a:bodyPr>
            <a:noAutofit/>
          </a:bodyPr>
          <a:lstStyle/>
          <a:p>
            <a:pPr algn="just"/>
            <a:r>
              <a:rPr lang="en-US" sz="2000" dirty="0"/>
              <a:t>Data virtualization is a logical data layer that integrates all enterprise data siloed (isolated from others.) across the disparate systems, manages the unified data for centralized security and governance, and delivers it to business users in real time.</a:t>
            </a:r>
            <a:r>
              <a:rPr lang="en-IN" sz="2000" dirty="0"/>
              <a:t>.</a:t>
            </a:r>
          </a:p>
        </p:txBody>
      </p:sp>
    </p:spTree>
    <p:extLst>
      <p:ext uri="{BB962C8B-B14F-4D97-AF65-F5344CB8AC3E}">
        <p14:creationId xmlns:p14="http://schemas.microsoft.com/office/powerpoint/2010/main" val="260855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virtualization</a:t>
            </a:r>
            <a:endParaRPr lang="en-IN" dirty="0"/>
          </a:p>
        </p:txBody>
      </p:sp>
      <p:pic>
        <p:nvPicPr>
          <p:cNvPr id="32770" name="Picture 2" descr="What is Virtualization and Types of Virtualization in Cloud Computing"/>
          <p:cNvPicPr>
            <a:picLocks noChangeAspect="1" noChangeArrowheads="1"/>
          </p:cNvPicPr>
          <p:nvPr/>
        </p:nvPicPr>
        <p:blipFill>
          <a:blip r:embed="rId2" cstate="print"/>
          <a:srcRect l="13362" r="11402"/>
          <a:stretch>
            <a:fillRect/>
          </a:stretch>
        </p:blipFill>
        <p:spPr bwMode="auto">
          <a:xfrm>
            <a:off x="2433146" y="926595"/>
            <a:ext cx="3652344" cy="364149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65738" y="240382"/>
            <a:ext cx="6211614" cy="3953246"/>
          </a:xfrm>
        </p:spPr>
        <p:txBody>
          <a:bodyPr>
            <a:noAutofit/>
          </a:bodyPr>
          <a:lstStyle/>
          <a:p>
            <a:pPr algn="just"/>
            <a:r>
              <a:rPr lang="en-US" sz="1600" dirty="0"/>
              <a:t>Desktop virtualization is a method of simulating a user workstation so it can be accessed from a remotely connected device. By abstracting the user desktop in this way, organizations can allow users to work from virtually anywhere with a network connecting, using any desktop laptop, tablet, or smartphone to access enterprise resources without regard to the device or operating system employed by the remote user.</a:t>
            </a:r>
          </a:p>
          <a:p>
            <a:pPr algn="just"/>
            <a:r>
              <a:rPr lang="en-US" sz="1600" dirty="0"/>
              <a:t>Remote desktop virtualization is also a key component of digital workspaces Virtual desktop workloads run on desktop virtualization servers which typically execute on virtual machines (VMs) either at on-premises data centers or in the public cloud.</a:t>
            </a:r>
          </a:p>
          <a:p>
            <a:pPr algn="just"/>
            <a:r>
              <a:rPr lang="en-US" sz="1600" dirty="0"/>
              <a:t>Since the user devices is basically a display, keyboard, and mouse, a lost or stolen device presents a reduced risk to the organization. All user data and programs exist in the desktop virtualization server, not on client devices.</a:t>
            </a:r>
            <a:endParaRPr lang="en-IN" sz="1600" dirty="0"/>
          </a:p>
        </p:txBody>
      </p:sp>
    </p:spTree>
    <p:extLst>
      <p:ext uri="{BB962C8B-B14F-4D97-AF65-F5344CB8AC3E}">
        <p14:creationId xmlns:p14="http://schemas.microsoft.com/office/powerpoint/2010/main" val="408872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think like this</a:t>
            </a:r>
          </a:p>
        </p:txBody>
      </p:sp>
      <p:sp>
        <p:nvSpPr>
          <p:cNvPr id="3" name="Content Placeholder 2"/>
          <p:cNvSpPr>
            <a:spLocks noGrp="1"/>
          </p:cNvSpPr>
          <p:nvPr>
            <p:ph idx="1"/>
          </p:nvPr>
        </p:nvSpPr>
        <p:spPr>
          <a:xfrm>
            <a:off x="1061545" y="1200151"/>
            <a:ext cx="7104994" cy="3394472"/>
          </a:xfrm>
        </p:spPr>
        <p:txBody>
          <a:bodyPr>
            <a:normAutofit fontScale="92500" lnSpcReduction="20000"/>
          </a:bodyPr>
          <a:lstStyle/>
          <a:p>
            <a:r>
              <a:rPr lang="en-IN" dirty="0"/>
              <a:t>Have you ever wished you could clone yourself?</a:t>
            </a:r>
          </a:p>
          <a:p>
            <a:r>
              <a:rPr lang="en-IN" dirty="0"/>
              <a:t>If you could, would you be more efficient?  Would you do more?</a:t>
            </a:r>
          </a:p>
          <a:p>
            <a:r>
              <a:rPr lang="en-IN" dirty="0"/>
              <a:t>Virtualization enables computers to be more efficient in a similar fashion</a:t>
            </a:r>
          </a:p>
          <a:p>
            <a:r>
              <a:rPr lang="en-IN" dirty="0"/>
              <a:t>Computers that use virtualization optimize the available compute resources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a:t>
            </a:r>
            <a:endParaRPr lang="en-IN" dirty="0"/>
          </a:p>
        </p:txBody>
      </p:sp>
      <p:pic>
        <p:nvPicPr>
          <p:cNvPr id="34818" name="Picture 2" descr="Network Virtualization in Cloud Computing - GeeksforGeeks"/>
          <p:cNvPicPr>
            <a:picLocks noChangeAspect="1" noChangeArrowheads="1"/>
          </p:cNvPicPr>
          <p:nvPr/>
        </p:nvPicPr>
        <p:blipFill>
          <a:blip r:embed="rId2" cstate="print">
            <a:grayscl/>
          </a:blip>
          <a:srcRect/>
          <a:stretch>
            <a:fillRect/>
          </a:stretch>
        </p:blipFill>
        <p:spPr bwMode="auto">
          <a:xfrm>
            <a:off x="1332734" y="1172014"/>
            <a:ext cx="6194529" cy="350509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711" y="304800"/>
            <a:ext cx="6905297" cy="4310844"/>
          </a:xfrm>
        </p:spPr>
        <p:txBody>
          <a:bodyPr>
            <a:normAutofit/>
          </a:bodyPr>
          <a:lstStyle/>
          <a:p>
            <a:pPr algn="just"/>
            <a:r>
              <a:rPr lang="en-IN" sz="2000" dirty="0"/>
              <a:t>Network virtualization helps manage and monitor the entire computer network as a single administrative entity. </a:t>
            </a:r>
            <a:r>
              <a:rPr lang="en-IN" sz="2000" dirty="0" err="1"/>
              <a:t>Admins</a:t>
            </a:r>
            <a:r>
              <a:rPr lang="en-IN" sz="2000" dirty="0"/>
              <a:t> can keep a track of various elements of network infrastructure such as routers and switches from a single software-based administrator’s console. Network virtualization helps network optimization for data transfer rates, flexibility, reliability, security, and scalability. It improves the overall network’s productivity and efficiency. It becomes easier for administrators to allocate and distribute resources conveniently and ensure high and stable network performance.</a:t>
            </a:r>
          </a:p>
          <a:p>
            <a:endParaRPr lang="en-I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virtualization</a:t>
            </a:r>
            <a:endParaRPr lang="en-IN" dirty="0"/>
          </a:p>
        </p:txBody>
      </p:sp>
      <p:pic>
        <p:nvPicPr>
          <p:cNvPr id="35842" name="Picture 2" descr="Cloud Computing vs Virtualization | Know Top 10 Useful Comparisons"/>
          <p:cNvPicPr>
            <a:picLocks noChangeAspect="1" noChangeArrowheads="1"/>
          </p:cNvPicPr>
          <p:nvPr/>
        </p:nvPicPr>
        <p:blipFill>
          <a:blip r:embed="rId2" cstate="print">
            <a:grayscl/>
          </a:blip>
          <a:srcRect l="10586" t="16496" r="10147" b="3926"/>
          <a:stretch>
            <a:fillRect/>
          </a:stretch>
        </p:blipFill>
        <p:spPr bwMode="auto">
          <a:xfrm>
            <a:off x="2490950" y="1331712"/>
            <a:ext cx="4351284" cy="2340742"/>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2772" y="389757"/>
            <a:ext cx="6653048" cy="3481118"/>
          </a:xfrm>
          <a:prstGeom prst="rect">
            <a:avLst/>
          </a:prstGeom>
        </p:spPr>
      </p:pic>
    </p:spTree>
    <p:extLst>
      <p:ext uri="{BB962C8B-B14F-4D97-AF65-F5344CB8AC3E}">
        <p14:creationId xmlns:p14="http://schemas.microsoft.com/office/powerpoint/2010/main" val="8627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virtualization</a:t>
            </a:r>
            <a:endParaRPr lang="en-IN" dirty="0"/>
          </a:p>
        </p:txBody>
      </p:sp>
      <p:pic>
        <p:nvPicPr>
          <p:cNvPr id="37890" name="Picture 2" descr="What is Storage Virtualization? Simple Explanation with Diagram"/>
          <p:cNvPicPr>
            <a:picLocks noChangeAspect="1" noChangeArrowheads="1"/>
          </p:cNvPicPr>
          <p:nvPr/>
        </p:nvPicPr>
        <p:blipFill>
          <a:blip r:embed="rId2" cstate="print">
            <a:grayscl/>
          </a:blip>
          <a:srcRect l="16169" t="7657" b="6747"/>
          <a:stretch>
            <a:fillRect/>
          </a:stretch>
        </p:blipFill>
        <p:spPr bwMode="auto">
          <a:xfrm>
            <a:off x="3668111" y="1198179"/>
            <a:ext cx="3215006" cy="328973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55833" y="157655"/>
            <a:ext cx="6852745" cy="4166038"/>
          </a:xfrm>
        </p:spPr>
        <p:txBody>
          <a:bodyPr>
            <a:normAutofit fontScale="70000" lnSpcReduction="20000"/>
          </a:bodyPr>
          <a:lstStyle/>
          <a:p>
            <a:r>
              <a:rPr lang="en-IN" dirty="0"/>
              <a:t>Storage virtualization performs resource abstraction in a way that the multiple physical storage arrays are virtualized as a single storage pool with direct and independent access.</a:t>
            </a:r>
          </a:p>
          <a:p>
            <a:r>
              <a:rPr lang="en-IN" dirty="0"/>
              <a:t>The storage virtualization software aggregates and manages storage in various storage arrays and serves it to applications whenever needed.</a:t>
            </a:r>
          </a:p>
          <a:p>
            <a:r>
              <a:rPr lang="en-IN" dirty="0"/>
              <a:t>The centralized virtual storage increases flexibility and availability of resources needed. This data virtualization and centralization is easily manageable from a central console. It allows users to manage and access multiple arrays as a single storage unit.</a:t>
            </a:r>
          </a:p>
        </p:txBody>
      </p:sp>
    </p:spTree>
    <p:extLst>
      <p:ext uri="{BB962C8B-B14F-4D97-AF65-F5344CB8AC3E}">
        <p14:creationId xmlns:p14="http://schemas.microsoft.com/office/powerpoint/2010/main" val="351385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ponder on this...</a:t>
            </a:r>
            <a:endParaRPr lang="en-IN" dirty="0"/>
          </a:p>
        </p:txBody>
      </p:sp>
      <p:sp>
        <p:nvSpPr>
          <p:cNvPr id="3" name="Content Placeholder 2"/>
          <p:cNvSpPr>
            <a:spLocks noGrp="1"/>
          </p:cNvSpPr>
          <p:nvPr>
            <p:ph idx="1"/>
          </p:nvPr>
        </p:nvSpPr>
        <p:spPr>
          <a:xfrm>
            <a:off x="1135117" y="1200151"/>
            <a:ext cx="7157546" cy="3394472"/>
          </a:xfrm>
        </p:spPr>
        <p:txBody>
          <a:bodyPr>
            <a:normAutofit fontScale="92500" lnSpcReduction="20000"/>
          </a:bodyPr>
          <a:lstStyle/>
          <a:p>
            <a:r>
              <a:rPr lang="en-IN" dirty="0"/>
              <a:t>Do you use a </a:t>
            </a:r>
            <a:r>
              <a:rPr lang="en-IN" dirty="0" err="1"/>
              <a:t>smartphone</a:t>
            </a:r>
            <a:r>
              <a:rPr lang="en-IN" dirty="0"/>
              <a:t>, laptop or home computer?</a:t>
            </a:r>
          </a:p>
          <a:p>
            <a:r>
              <a:rPr lang="en-IN" dirty="0" err="1"/>
              <a:t>Smartphones</a:t>
            </a:r>
            <a:r>
              <a:rPr lang="en-IN" dirty="0"/>
              <a:t>, laptops or home computers are hardware</a:t>
            </a:r>
          </a:p>
          <a:p>
            <a:r>
              <a:rPr lang="en-IN" dirty="0"/>
              <a:t>Similar to how your brain controls your actions, software controls hardware</a:t>
            </a:r>
          </a:p>
          <a:p>
            <a:r>
              <a:rPr lang="en-IN" dirty="0"/>
              <a:t>There are different types of software that control computer 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VM</a:t>
            </a:r>
          </a:p>
        </p:txBody>
      </p:sp>
      <p:sp>
        <p:nvSpPr>
          <p:cNvPr id="3" name="Content Placeholder 2"/>
          <p:cNvSpPr>
            <a:spLocks noGrp="1"/>
          </p:cNvSpPr>
          <p:nvPr>
            <p:ph idx="1"/>
          </p:nvPr>
        </p:nvSpPr>
        <p:spPr>
          <a:xfrm>
            <a:off x="861848" y="1200151"/>
            <a:ext cx="7367752" cy="3394472"/>
          </a:xfrm>
        </p:spPr>
        <p:txBody>
          <a:bodyPr>
            <a:normAutofit fontScale="92500" lnSpcReduction="10000"/>
          </a:bodyPr>
          <a:lstStyle/>
          <a:p>
            <a:r>
              <a:rPr lang="en-IN" dirty="0"/>
              <a:t>Virtualization creates virtual hardware by cloning physical hardware</a:t>
            </a:r>
          </a:p>
          <a:p>
            <a:r>
              <a:rPr lang="en-IN" dirty="0"/>
              <a:t>The hypervisor uses virtual hardware to create a virtual machine (VM) </a:t>
            </a:r>
          </a:p>
          <a:p>
            <a:r>
              <a:rPr lang="en-IN" dirty="0"/>
              <a:t>A VM is a set of files </a:t>
            </a:r>
          </a:p>
          <a:p>
            <a:r>
              <a:rPr lang="en-IN" dirty="0"/>
              <a:t>With a hypervisor and VMs, one computer can run multiple OS simultaneously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endParaRPr lang="en-IN" dirty="0"/>
          </a:p>
        </p:txBody>
      </p:sp>
      <p:sp>
        <p:nvSpPr>
          <p:cNvPr id="3" name="Content Placeholder 2"/>
          <p:cNvSpPr>
            <a:spLocks noGrp="1"/>
          </p:cNvSpPr>
          <p:nvPr>
            <p:ph idx="1"/>
          </p:nvPr>
        </p:nvSpPr>
        <p:spPr>
          <a:xfrm>
            <a:off x="851338" y="1200151"/>
            <a:ext cx="7514896" cy="3394472"/>
          </a:xfrm>
        </p:spPr>
        <p:txBody>
          <a:bodyPr>
            <a:normAutofit fontScale="62500" lnSpcReduction="20000"/>
          </a:bodyPr>
          <a:lstStyle/>
          <a:p>
            <a:pPr algn="just"/>
            <a:r>
              <a:rPr lang="en-IN" b="1" dirty="0"/>
              <a:t>Host Operating System:</a:t>
            </a:r>
            <a:r>
              <a:rPr lang="en-IN" dirty="0"/>
              <a:t> The operating system via which the Virtual Machines are run. For Type 1 Hypervisors, as in Hyper-V, the hypervisor itself is the Host OS which schedules the virtual machines and allocates memory. For Type 2 hypervisors, the OS on which the hypervisor applications run is the Host OS.</a:t>
            </a:r>
          </a:p>
          <a:p>
            <a:pPr algn="just"/>
            <a:r>
              <a:rPr lang="en-IN" b="1" dirty="0"/>
              <a:t>Guest Operating System:</a:t>
            </a:r>
            <a:r>
              <a:rPr lang="en-IN" dirty="0"/>
              <a:t> The operating system that uses virtualized hardware. It can be either Fully Virtualized or Para Virtualized. An enlightened guest OS knows that its a virtualized system which can improve performance.</a:t>
            </a:r>
          </a:p>
          <a:p>
            <a:pPr algn="just"/>
            <a:r>
              <a:rPr lang="en-IN" b="1" dirty="0"/>
              <a:t>Virtual Machine Monitor:</a:t>
            </a:r>
            <a:r>
              <a:rPr lang="en-IN" dirty="0"/>
              <a:t> VMM is the application that virtualizes hardware for a specific virtual machine and executes the guest OS with the virtualized hardware.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endParaRPr lang="en-IN" dirty="0"/>
          </a:p>
        </p:txBody>
      </p:sp>
      <p:sp>
        <p:nvSpPr>
          <p:cNvPr id="3" name="Content Placeholder 2"/>
          <p:cNvSpPr>
            <a:spLocks noGrp="1"/>
          </p:cNvSpPr>
          <p:nvPr>
            <p:ph idx="1"/>
          </p:nvPr>
        </p:nvSpPr>
        <p:spPr>
          <a:xfrm>
            <a:off x="1292772" y="1200151"/>
            <a:ext cx="6674069" cy="3394472"/>
          </a:xfrm>
        </p:spPr>
        <p:txBody>
          <a:bodyPr>
            <a:normAutofit fontScale="85000" lnSpcReduction="20000"/>
          </a:bodyPr>
          <a:lstStyle/>
          <a:p>
            <a:pPr algn="just"/>
            <a:r>
              <a:rPr lang="en-IN" dirty="0"/>
              <a:t>Virtualization is technology that allows you to create multiple simulated environments or dedicated resources from a single, physical hardware system.</a:t>
            </a:r>
          </a:p>
          <a:p>
            <a:pPr algn="just"/>
            <a:r>
              <a:rPr lang="en-IN" dirty="0"/>
              <a:t>Software called a hypervisor connects directly to that hardware and allows you to split 1 system into separate, distinct, and secure environments known as virtual machines (VMs).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a:t>
            </a:r>
            <a:endParaRPr lang="en-IN" dirty="0"/>
          </a:p>
        </p:txBody>
      </p:sp>
      <p:sp>
        <p:nvSpPr>
          <p:cNvPr id="3" name="Content Placeholder 2"/>
          <p:cNvSpPr>
            <a:spLocks noGrp="1"/>
          </p:cNvSpPr>
          <p:nvPr>
            <p:ph idx="1"/>
          </p:nvPr>
        </p:nvSpPr>
        <p:spPr>
          <a:xfrm>
            <a:off x="956440" y="1074027"/>
            <a:ext cx="7373007" cy="3394472"/>
          </a:xfrm>
        </p:spPr>
        <p:txBody>
          <a:bodyPr>
            <a:normAutofit fontScale="70000" lnSpcReduction="20000"/>
          </a:bodyPr>
          <a:lstStyle/>
          <a:p>
            <a:pPr algn="just"/>
            <a:r>
              <a:rPr lang="en-IN" dirty="0"/>
              <a:t>A hypervisor is a process or a function to isolate operating system and applications from the underlying hardware.</a:t>
            </a:r>
          </a:p>
          <a:p>
            <a:pPr algn="just"/>
            <a:r>
              <a:rPr lang="en-IN" dirty="0"/>
              <a:t>Though virtual machines operate on the same physical hardware, they are separated from each other. This also depicts that if one virtual machine undergoes a crash, error, or a malware attack, it doesn't affect the other virtual machines.</a:t>
            </a:r>
          </a:p>
          <a:p>
            <a:pPr algn="just"/>
            <a:r>
              <a:rPr lang="en-IN" dirty="0"/>
              <a:t>Another benefit is that virtual machines are very mobile as they don't depend on the underlying hardware. Since they are not linked to physical hardware, switching between local or remote virtualized servers gets a lot easier as compared to traditional applications.</a:t>
            </a:r>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Hypervisor</a:t>
            </a:r>
            <a:endParaRPr lang="en-IN" dirty="0"/>
          </a:p>
        </p:txBody>
      </p:sp>
      <p:sp>
        <p:nvSpPr>
          <p:cNvPr id="3" name="Content Placeholder 2"/>
          <p:cNvSpPr>
            <a:spLocks noGrp="1"/>
          </p:cNvSpPr>
          <p:nvPr>
            <p:ph idx="1"/>
          </p:nvPr>
        </p:nvSpPr>
        <p:spPr>
          <a:xfrm>
            <a:off x="1534510" y="1095048"/>
            <a:ext cx="6726621" cy="3394472"/>
          </a:xfrm>
        </p:spPr>
        <p:txBody>
          <a:bodyPr>
            <a:normAutofit fontScale="85000" lnSpcReduction="20000"/>
          </a:bodyPr>
          <a:lstStyle/>
          <a:p>
            <a:pPr algn="just"/>
            <a:r>
              <a:rPr lang="en-IN" dirty="0"/>
              <a:t>A type-I hypervisor operates directly on the host's hardware to monitor hardware and guest virtual machines, and it's referred to as the bare metal. </a:t>
            </a:r>
          </a:p>
          <a:p>
            <a:pPr algn="just"/>
            <a:r>
              <a:rPr lang="en-IN" dirty="0"/>
              <a:t>A type-II, also called a hosted hypervisor because it is usually installed onto an existing operating system. They are not much capable to run more complex virtual tasks. Used for basic development, testing, and emulation.</a:t>
            </a:r>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zappyme">
      <a:majorFont>
        <a:latin typeface="AR ESSENCE"/>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1920</Words>
  <Application>Microsoft Office PowerPoint</Application>
  <PresentationFormat>On-screen Show (16:9)</PresentationFormat>
  <Paragraphs>134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 ESSENCE</vt:lpstr>
      <vt:lpstr>Arial</vt:lpstr>
      <vt:lpstr>Garamond</vt:lpstr>
      <vt:lpstr>inherit</vt:lpstr>
      <vt:lpstr>Office Theme</vt:lpstr>
      <vt:lpstr>CSE 423</vt:lpstr>
      <vt:lpstr>Virtualization</vt:lpstr>
      <vt:lpstr>Lets think like this</vt:lpstr>
      <vt:lpstr>Lets ponder on this...</vt:lpstr>
      <vt:lpstr>What is a VM</vt:lpstr>
      <vt:lpstr>Terminologies</vt:lpstr>
      <vt:lpstr>Concepts</vt:lpstr>
      <vt:lpstr>Hypervisors</vt:lpstr>
      <vt:lpstr>Types of Hypervisor</vt:lpstr>
      <vt:lpstr>PowerPoint Presentation</vt:lpstr>
      <vt:lpstr>Differences</vt:lpstr>
      <vt:lpstr>X86 Virtualization</vt:lpstr>
      <vt:lpstr>PowerPoint Presentation</vt:lpstr>
      <vt:lpstr>PowerPoint Presentation</vt:lpstr>
      <vt:lpstr>Types of Hardware Virtualization</vt:lpstr>
      <vt:lpstr>What to change</vt:lpstr>
      <vt:lpstr>PowerPoint Presentation</vt:lpstr>
      <vt:lpstr>Full virtualization</vt:lpstr>
      <vt:lpstr>Para Virtualization</vt:lpstr>
      <vt:lpstr>Hardware-assisted Virtualization</vt:lpstr>
      <vt:lpstr>PowerPoint Presentation</vt:lpstr>
      <vt:lpstr>Comparisons</vt:lpstr>
      <vt:lpstr>Types of Virtualization</vt:lpstr>
      <vt:lpstr>Application virtualization</vt:lpstr>
      <vt:lpstr>PowerPoint Presentation</vt:lpstr>
      <vt:lpstr>Data Virtualization</vt:lpstr>
      <vt:lpstr>PowerPoint Presentation</vt:lpstr>
      <vt:lpstr>Desktop virtualization</vt:lpstr>
      <vt:lpstr>PowerPoint Presentation</vt:lpstr>
      <vt:lpstr>Network virtualization</vt:lpstr>
      <vt:lpstr>PowerPoint Presentation</vt:lpstr>
      <vt:lpstr>Server virtualization</vt:lpstr>
      <vt:lpstr>PowerPoint Presentation</vt:lpstr>
      <vt:lpstr>Storage virtualization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Gunseerat Brar</dc:creator>
  <cp:lastModifiedBy>abhishek.lgcse@outlook.com</cp:lastModifiedBy>
  <cp:revision>16</cp:revision>
  <dcterms:created xsi:type="dcterms:W3CDTF">2022-01-07T04:52:03Z</dcterms:created>
  <dcterms:modified xsi:type="dcterms:W3CDTF">2023-07-27T05:13:56Z</dcterms:modified>
</cp:coreProperties>
</file>