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87" r:id="rId4"/>
    <p:sldId id="258" r:id="rId5"/>
    <p:sldId id="290" r:id="rId6"/>
    <p:sldId id="259" r:id="rId7"/>
    <p:sldId id="260" r:id="rId8"/>
    <p:sldId id="293" r:id="rId9"/>
    <p:sldId id="261" r:id="rId10"/>
    <p:sldId id="262" r:id="rId11"/>
    <p:sldId id="263" r:id="rId12"/>
    <p:sldId id="288"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92" r:id="rId31"/>
    <p:sldId id="281" r:id="rId32"/>
    <p:sldId id="289" r:id="rId33"/>
    <p:sldId id="282" r:id="rId34"/>
    <p:sldId id="291" r:id="rId35"/>
    <p:sldId id="283" r:id="rId36"/>
    <p:sldId id="284" r:id="rId37"/>
    <p:sldId id="285" r:id="rId38"/>
  </p:sldIdLst>
  <p:sldSz cx="18288000" cy="10287000"/>
  <p:notesSz cx="6858000" cy="9144000"/>
  <p:embeddedFontLst>
    <p:embeddedFont>
      <p:font typeface="Arimo" panose="020B060402020202020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Lato" panose="020F0502020204030204" pitchFamily="34" charset="0"/>
      <p:regular r:id="rId48"/>
      <p:bold r:id="rId49"/>
      <p:boldItalic r:id="rId50"/>
    </p:embeddedFont>
    <p:embeddedFont>
      <p:font typeface="Open Sans Light" panose="020B0306030504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0MXgs+Dv+86wzDqjbLOkgwzZ8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757419-FEE0-4C15-998D-2A63879A71E6}">
  <a:tblStyle styleId="{18757419-FEE0-4C15-998D-2A63879A71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5" name="Google Shape;2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https://www.docker.com/resources/what-container/#:~:text=Container%20images%20become%20containers%20at,same%2C%20regardless%20of%20the%20infrastructure.</a:t>
            </a:r>
            <a:endParaRPr dirty="0"/>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1792288" y="612775"/>
            <a:ext cx="5486400" cy="4114800"/>
          </a:xfrm>
          <a:prstGeom prst="rect">
            <a:avLst/>
          </a:prstGeom>
          <a:noFill/>
          <a:ln>
            <a:noFill/>
          </a:ln>
        </p:spPr>
      </p:sp>
      <p:sp>
        <p:nvSpPr>
          <p:cNvPr id="64" name="Google Shape;64;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83"/>
        <p:cNvGrpSpPr/>
        <p:nvPr/>
      </p:nvGrpSpPr>
      <p:grpSpPr>
        <a:xfrm>
          <a:off x="0" y="0"/>
          <a:ext cx="0" cy="0"/>
          <a:chOff x="0" y="0"/>
          <a:chExt cx="0" cy="0"/>
        </a:xfrm>
      </p:grpSpPr>
      <p:sp>
        <p:nvSpPr>
          <p:cNvPr id="85" name="Google Shape;85;p1"/>
          <p:cNvSpPr/>
          <p:nvPr/>
        </p:nvSpPr>
        <p:spPr>
          <a:xfrm>
            <a:off x="3302205" y="2187713"/>
            <a:ext cx="11683589" cy="5911575"/>
          </a:xfrm>
          <a:custGeom>
            <a:avLst/>
            <a:gdLst/>
            <a:ahLst/>
            <a:cxnLst/>
            <a:rect l="l" t="t" r="r" b="b"/>
            <a:pathLst>
              <a:path w="3497846" h="1769814" extrusionOk="0">
                <a:moveTo>
                  <a:pt x="0" y="0"/>
                </a:moveTo>
                <a:lnTo>
                  <a:pt x="0" y="1769814"/>
                </a:lnTo>
                <a:lnTo>
                  <a:pt x="3497846" y="1769814"/>
                </a:lnTo>
                <a:lnTo>
                  <a:pt x="3497846" y="0"/>
                </a:lnTo>
                <a:lnTo>
                  <a:pt x="0" y="0"/>
                </a:lnTo>
                <a:close/>
                <a:moveTo>
                  <a:pt x="3436886" y="1708854"/>
                </a:moveTo>
                <a:lnTo>
                  <a:pt x="59690" y="1708854"/>
                </a:lnTo>
                <a:lnTo>
                  <a:pt x="59690" y="59690"/>
                </a:lnTo>
                <a:lnTo>
                  <a:pt x="3436886" y="59690"/>
                </a:lnTo>
                <a:lnTo>
                  <a:pt x="3436886" y="1708854"/>
                </a:lnTo>
                <a:close/>
              </a:path>
            </a:pathLst>
          </a:custGeom>
          <a:solidFill>
            <a:srgbClr val="FFFFFF"/>
          </a:solidFill>
          <a:ln>
            <a:noFill/>
          </a:ln>
        </p:spPr>
      </p:sp>
      <p:sp>
        <p:nvSpPr>
          <p:cNvPr id="86" name="Google Shape;86;p1"/>
          <p:cNvSpPr txBox="1"/>
          <p:nvPr/>
        </p:nvSpPr>
        <p:spPr>
          <a:xfrm>
            <a:off x="4046960" y="4448175"/>
            <a:ext cx="10194080" cy="13811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a:solidFill>
                  <a:srgbClr val="000000"/>
                </a:solidFill>
                <a:latin typeface="Lato"/>
                <a:ea typeface="Lato"/>
                <a:cs typeface="Lato"/>
                <a:sym typeface="Lato"/>
              </a:rPr>
              <a:t>UNIT-6</a:t>
            </a:r>
            <a:endParaRPr/>
          </a:p>
        </p:txBody>
      </p:sp>
      <p:sp>
        <p:nvSpPr>
          <p:cNvPr id="2" name="TextBox 2">
            <a:extLst>
              <a:ext uri="{FF2B5EF4-FFF2-40B4-BE49-F238E27FC236}">
                <a16:creationId xmlns:a16="http://schemas.microsoft.com/office/drawing/2014/main" id="{AF02E360-515A-D7D4-3FE1-76022463991E}"/>
              </a:ext>
            </a:extLst>
          </p:cNvPr>
          <p:cNvSpPr txBox="1"/>
          <p:nvPr/>
        </p:nvSpPr>
        <p:spPr>
          <a:xfrm>
            <a:off x="12638861" y="7659069"/>
            <a:ext cx="2183776" cy="30777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35"/>
        <p:cNvGrpSpPr/>
        <p:nvPr/>
      </p:nvGrpSpPr>
      <p:grpSpPr>
        <a:xfrm>
          <a:off x="0" y="0"/>
          <a:ext cx="0" cy="0"/>
          <a:chOff x="0" y="0"/>
          <a:chExt cx="0" cy="0"/>
        </a:xfrm>
      </p:grpSpPr>
      <p:sp>
        <p:nvSpPr>
          <p:cNvPr id="137" name="Google Shape;137;p7"/>
          <p:cNvSpPr txBox="1"/>
          <p:nvPr/>
        </p:nvSpPr>
        <p:spPr>
          <a:xfrm>
            <a:off x="332508" y="1475509"/>
            <a:ext cx="17602201" cy="7903702"/>
          </a:xfrm>
          <a:prstGeom prst="rect">
            <a:avLst/>
          </a:prstGeom>
          <a:noFill/>
          <a:ln>
            <a:noFill/>
          </a:ln>
        </p:spPr>
        <p:txBody>
          <a:bodyPr spcFirstLastPara="1" wrap="square" lIns="0" tIns="0" rIns="0" bIns="0" anchor="t" anchorCtr="0">
            <a:spAutoFit/>
          </a:bodyPr>
          <a:lstStyle/>
          <a:p>
            <a:pPr marL="798829" marR="0" lvl="1" indent="-399415" algn="l" rtl="0">
              <a:lnSpc>
                <a:spcPct val="120005"/>
              </a:lnSpc>
              <a:spcBef>
                <a:spcPts val="0"/>
              </a:spcBef>
              <a:spcAft>
                <a:spcPts val="0"/>
              </a:spcAft>
              <a:buClr>
                <a:srgbClr val="000000"/>
              </a:buClr>
              <a:buSzPts val="3699"/>
              <a:buFont typeface="Arial"/>
              <a:buChar char="•"/>
            </a:pPr>
            <a:r>
              <a:rPr lang="en-US" sz="2800" b="1" i="0" u="none" strike="noStrike" cap="none" dirty="0">
                <a:solidFill>
                  <a:srgbClr val="000000"/>
                </a:solidFill>
                <a:latin typeface="Lato"/>
                <a:ea typeface="Lato"/>
                <a:cs typeface="Lato"/>
                <a:sym typeface="Lato"/>
              </a:rPr>
              <a:t>Docker registries </a:t>
            </a:r>
            <a:endParaRPr sz="1050" dirty="0"/>
          </a:p>
          <a:p>
            <a:pPr marL="1597659" marR="0" lvl="2" indent="-532552" algn="l" rtl="0">
              <a:lnSpc>
                <a:spcPct val="120005"/>
              </a:lnSpc>
              <a:spcBef>
                <a:spcPts val="0"/>
              </a:spcBef>
              <a:spcAft>
                <a:spcPts val="0"/>
              </a:spcAft>
              <a:buClr>
                <a:srgbClr val="000000"/>
              </a:buClr>
              <a:buSzPts val="3699"/>
              <a:buFont typeface="Arial"/>
              <a:buChar char="⚬"/>
            </a:pPr>
            <a:r>
              <a:rPr lang="en-US" sz="2800" b="0" i="0" u="none" strike="noStrike" cap="none" dirty="0">
                <a:solidFill>
                  <a:srgbClr val="000000"/>
                </a:solidFill>
                <a:latin typeface="Arimo"/>
                <a:ea typeface="Arimo"/>
                <a:cs typeface="Arimo"/>
                <a:sym typeface="Arimo"/>
              </a:rPr>
              <a:t>A </a:t>
            </a:r>
            <a:r>
              <a:rPr lang="en-US" sz="2800" b="0" i="0" u="none" strike="noStrike" cap="none" dirty="0">
                <a:solidFill>
                  <a:srgbClr val="FF0000"/>
                </a:solidFill>
                <a:latin typeface="Arimo"/>
                <a:ea typeface="Arimo"/>
                <a:cs typeface="Arimo"/>
                <a:sym typeface="Arimo"/>
              </a:rPr>
              <a:t>Docker registry stores Docker images</a:t>
            </a:r>
            <a:r>
              <a:rPr lang="en-US" sz="2800" b="0" i="0" u="none" strike="noStrike" cap="none" dirty="0">
                <a:solidFill>
                  <a:srgbClr val="000000"/>
                </a:solidFill>
                <a:latin typeface="Arimo"/>
                <a:ea typeface="Arimo"/>
                <a:cs typeface="Arimo"/>
                <a:sym typeface="Arimo"/>
              </a:rPr>
              <a:t>. Docker Hub is a </a:t>
            </a:r>
            <a:r>
              <a:rPr lang="en-US" sz="2800" b="0" i="0" u="none" strike="noStrike" cap="none" dirty="0">
                <a:solidFill>
                  <a:srgbClr val="FF0000"/>
                </a:solidFill>
                <a:latin typeface="Arimo"/>
                <a:ea typeface="Arimo"/>
                <a:cs typeface="Arimo"/>
                <a:sym typeface="Arimo"/>
              </a:rPr>
              <a:t>public registry </a:t>
            </a:r>
            <a:r>
              <a:rPr lang="en-US" sz="2800" b="0" i="0" u="none" strike="noStrike" cap="none" dirty="0">
                <a:solidFill>
                  <a:srgbClr val="000000"/>
                </a:solidFill>
                <a:latin typeface="Arimo"/>
                <a:ea typeface="Arimo"/>
                <a:cs typeface="Arimo"/>
                <a:sym typeface="Arimo"/>
              </a:rPr>
              <a:t>that anyone can use, and Docker is configured to look for images on Docker Hub by default. When the </a:t>
            </a:r>
            <a:r>
              <a:rPr lang="en-US" sz="2800" b="0" i="0" u="none" strike="noStrike" cap="none" dirty="0" err="1">
                <a:solidFill>
                  <a:srgbClr val="000000"/>
                </a:solidFill>
                <a:latin typeface="Arimo"/>
                <a:ea typeface="Arimo"/>
                <a:cs typeface="Arimo"/>
                <a:sym typeface="Arimo"/>
              </a:rPr>
              <a:t>docker</a:t>
            </a:r>
            <a:r>
              <a:rPr lang="en-US" sz="2800" b="0" i="0" u="none" strike="noStrike" cap="none" dirty="0">
                <a:solidFill>
                  <a:srgbClr val="000000"/>
                </a:solidFill>
                <a:latin typeface="Arimo"/>
                <a:ea typeface="Arimo"/>
                <a:cs typeface="Arimo"/>
                <a:sym typeface="Arimo"/>
              </a:rPr>
              <a:t> pull or </a:t>
            </a:r>
            <a:r>
              <a:rPr lang="en-US" sz="2800" b="0" i="0" u="none" strike="noStrike" cap="none" dirty="0" err="1">
                <a:solidFill>
                  <a:srgbClr val="000000"/>
                </a:solidFill>
                <a:latin typeface="Arimo"/>
                <a:ea typeface="Arimo"/>
                <a:cs typeface="Arimo"/>
                <a:sym typeface="Arimo"/>
              </a:rPr>
              <a:t>docker</a:t>
            </a:r>
            <a:r>
              <a:rPr lang="en-US" sz="2800" b="0" i="0" u="none" strike="noStrike" cap="none" dirty="0">
                <a:solidFill>
                  <a:srgbClr val="000000"/>
                </a:solidFill>
                <a:latin typeface="Arimo"/>
                <a:ea typeface="Arimo"/>
                <a:cs typeface="Arimo"/>
                <a:sym typeface="Arimo"/>
              </a:rPr>
              <a:t> run commands, the required images are pulled from your configured registry. </a:t>
            </a:r>
            <a:endParaRPr sz="1050" dirty="0"/>
          </a:p>
          <a:p>
            <a:pPr marL="798829" marR="0" lvl="1" indent="-399415" algn="l" rtl="0">
              <a:lnSpc>
                <a:spcPct val="120005"/>
              </a:lnSpc>
              <a:spcBef>
                <a:spcPts val="0"/>
              </a:spcBef>
              <a:spcAft>
                <a:spcPts val="0"/>
              </a:spcAft>
              <a:buClr>
                <a:srgbClr val="000000"/>
              </a:buClr>
              <a:buSzPts val="3699"/>
              <a:buFont typeface="Arial"/>
              <a:buChar char="•"/>
            </a:pPr>
            <a:r>
              <a:rPr lang="en-US" sz="2800" b="1" i="0" u="none" strike="noStrike" cap="none" dirty="0">
                <a:solidFill>
                  <a:srgbClr val="000000"/>
                </a:solidFill>
                <a:latin typeface="Arimo"/>
                <a:ea typeface="Arimo"/>
                <a:cs typeface="Arimo"/>
                <a:sym typeface="Arimo"/>
              </a:rPr>
              <a:t>Docker objects</a:t>
            </a:r>
            <a:endParaRPr sz="1050" b="1" dirty="0"/>
          </a:p>
          <a:p>
            <a:pPr marL="1597659" marR="0" lvl="2" indent="-532552" algn="l" rtl="0">
              <a:lnSpc>
                <a:spcPct val="120005"/>
              </a:lnSpc>
              <a:spcBef>
                <a:spcPts val="0"/>
              </a:spcBef>
              <a:spcAft>
                <a:spcPts val="0"/>
              </a:spcAft>
              <a:buClr>
                <a:srgbClr val="000000"/>
              </a:buClr>
              <a:buSzPts val="3699"/>
              <a:buFont typeface="Arial"/>
              <a:buChar char="⚬"/>
            </a:pPr>
            <a:r>
              <a:rPr lang="en-US" sz="2800" b="0" i="0" u="none" strike="noStrike" cap="none" dirty="0">
                <a:solidFill>
                  <a:srgbClr val="000000"/>
                </a:solidFill>
                <a:latin typeface="Arimo"/>
                <a:ea typeface="Arimo"/>
                <a:cs typeface="Arimo"/>
                <a:sym typeface="Arimo"/>
              </a:rPr>
              <a:t>When you use Docker, you are creating and using images, containers, networks, volumes, plugins, and other objects. This section is a brief overview of some of those objects.</a:t>
            </a:r>
            <a:endParaRPr sz="1050" dirty="0"/>
          </a:p>
          <a:p>
            <a:pPr marL="798829" marR="0" lvl="1" indent="-399415" algn="l" rtl="0">
              <a:lnSpc>
                <a:spcPct val="120005"/>
              </a:lnSpc>
              <a:spcBef>
                <a:spcPts val="0"/>
              </a:spcBef>
              <a:spcAft>
                <a:spcPts val="0"/>
              </a:spcAft>
              <a:buClr>
                <a:srgbClr val="000000"/>
              </a:buClr>
              <a:buSzPts val="3699"/>
              <a:buFont typeface="Arial"/>
              <a:buChar char="•"/>
            </a:pPr>
            <a:r>
              <a:rPr lang="en-US" sz="2800" b="1" i="0" u="none" strike="noStrike" cap="none" dirty="0">
                <a:solidFill>
                  <a:srgbClr val="000000"/>
                </a:solidFill>
                <a:latin typeface="Arimo"/>
                <a:ea typeface="Arimo"/>
                <a:cs typeface="Arimo"/>
                <a:sym typeface="Arimo"/>
              </a:rPr>
              <a:t>Images &amp; containers</a:t>
            </a:r>
            <a:endParaRPr sz="1050" b="1" dirty="0"/>
          </a:p>
          <a:p>
            <a:pPr marL="1597659" marR="0" lvl="2" indent="-532552" algn="l" rtl="0">
              <a:lnSpc>
                <a:spcPct val="120005"/>
              </a:lnSpc>
              <a:spcBef>
                <a:spcPts val="0"/>
              </a:spcBef>
              <a:spcAft>
                <a:spcPts val="0"/>
              </a:spcAft>
              <a:buClr>
                <a:srgbClr val="000000"/>
              </a:buClr>
              <a:buSzPts val="3699"/>
              <a:buFont typeface="Arial"/>
              <a:buChar char="⚬"/>
            </a:pPr>
            <a:r>
              <a:rPr lang="en-US" sz="2800" b="0" i="0" u="none" strike="noStrike" cap="none" dirty="0">
                <a:solidFill>
                  <a:srgbClr val="000000"/>
                </a:solidFill>
                <a:latin typeface="Arimo"/>
                <a:ea typeface="Arimo"/>
                <a:cs typeface="Arimo"/>
                <a:sym typeface="Arimo"/>
              </a:rPr>
              <a:t>An image is a read-only template with instructions for creating a Docker container. Often, an image is based on another image, with some additional customization.</a:t>
            </a:r>
            <a:endParaRPr sz="1050" dirty="0"/>
          </a:p>
          <a:p>
            <a:pPr marL="856614" marR="0" lvl="1" indent="-457200" algn="just" rtl="0">
              <a:lnSpc>
                <a:spcPct val="120005"/>
              </a:lnSpc>
              <a:spcBef>
                <a:spcPts val="0"/>
              </a:spcBef>
              <a:spcAft>
                <a:spcPts val="0"/>
              </a:spcAft>
              <a:buClr>
                <a:srgbClr val="000000"/>
              </a:buClr>
              <a:buSzPts val="3699"/>
              <a:buFont typeface="Courier New" panose="02070309020205020404" pitchFamily="49" charset="0"/>
              <a:buChar char="o"/>
            </a:pPr>
            <a:r>
              <a:rPr lang="en-US" sz="2800" b="0" i="0" u="none" strike="noStrike" cap="none" dirty="0">
                <a:solidFill>
                  <a:srgbClr val="000000"/>
                </a:solidFill>
                <a:latin typeface="Arimo"/>
                <a:ea typeface="Arimo"/>
                <a:cs typeface="Arimo"/>
                <a:sym typeface="Arimo"/>
              </a:rPr>
              <a:t>		A container is a runnable instance of an image. You can create, start, stop, move, or delete a container using the Docker API or CLI. You can connect a container to one or more networks, attach storage to it, or even create a new image based on its current state.</a:t>
            </a:r>
            <a:endParaRPr sz="1050" dirty="0"/>
          </a:p>
          <a:p>
            <a:pPr marL="0" marR="0" lvl="0" indent="0" algn="l" rtl="0">
              <a:lnSpc>
                <a:spcPct val="120005"/>
              </a:lnSpc>
              <a:spcBef>
                <a:spcPts val="0"/>
              </a:spcBef>
              <a:spcAft>
                <a:spcPts val="0"/>
              </a:spcAft>
              <a:buNone/>
            </a:pPr>
            <a:endParaRPr sz="2800" b="0" i="0" u="none" strike="noStrike" cap="none" dirty="0">
              <a:solidFill>
                <a:srgbClr val="000000"/>
              </a:solidFill>
              <a:latin typeface="Arimo"/>
              <a:ea typeface="Arimo"/>
              <a:cs typeface="Arimo"/>
              <a:sym typeface="Arimo"/>
            </a:endParaRPr>
          </a:p>
          <a:p>
            <a:pPr marL="0" marR="0" lvl="0" indent="0" algn="l" rtl="0">
              <a:lnSpc>
                <a:spcPct val="120005"/>
              </a:lnSpc>
              <a:spcBef>
                <a:spcPts val="0"/>
              </a:spcBef>
              <a:spcAft>
                <a:spcPts val="0"/>
              </a:spcAft>
              <a:buNone/>
            </a:pPr>
            <a:endParaRPr sz="2800" b="0" i="0" u="none" strike="noStrike" cap="none" dirty="0">
              <a:solidFill>
                <a:srgbClr val="000000"/>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41"/>
        <p:cNvGrpSpPr/>
        <p:nvPr/>
      </p:nvGrpSpPr>
      <p:grpSpPr>
        <a:xfrm>
          <a:off x="0" y="0"/>
          <a:ext cx="0" cy="0"/>
          <a:chOff x="0" y="0"/>
          <a:chExt cx="0" cy="0"/>
        </a:xfrm>
      </p:grpSpPr>
      <p:sp>
        <p:nvSpPr>
          <p:cNvPr id="143" name="Google Shape;143;p8"/>
          <p:cNvSpPr txBox="1"/>
          <p:nvPr/>
        </p:nvSpPr>
        <p:spPr>
          <a:xfrm>
            <a:off x="404237" y="714375"/>
            <a:ext cx="17479527" cy="7091172"/>
          </a:xfrm>
          <a:prstGeom prst="rect">
            <a:avLst/>
          </a:prstGeom>
          <a:noFill/>
          <a:ln>
            <a:noFill/>
          </a:ln>
        </p:spPr>
        <p:txBody>
          <a:bodyPr spcFirstLastPara="1" wrap="square" lIns="0" tIns="0" rIns="0" bIns="0" anchor="t" anchorCtr="0">
            <a:spAutoFit/>
          </a:bodyPr>
          <a:lstStyle/>
          <a:p>
            <a:pPr marL="870376" marR="0" lvl="1" indent="-435187" algn="just" rtl="0">
              <a:lnSpc>
                <a:spcPct val="119995"/>
              </a:lnSpc>
              <a:spcBef>
                <a:spcPts val="0"/>
              </a:spcBef>
              <a:spcAft>
                <a:spcPts val="0"/>
              </a:spcAft>
              <a:buClr>
                <a:srgbClr val="000000"/>
              </a:buClr>
              <a:buSzPts val="4031"/>
              <a:buFont typeface="Arial"/>
              <a:buChar char="•"/>
            </a:pPr>
            <a:r>
              <a:rPr lang="en-US" sz="3200" b="1" i="0" u="none" strike="noStrike" cap="none" dirty="0">
                <a:solidFill>
                  <a:srgbClr val="000000"/>
                </a:solidFill>
                <a:latin typeface="Lato"/>
                <a:ea typeface="Lato"/>
                <a:cs typeface="Lato"/>
                <a:sym typeface="Lato"/>
              </a:rPr>
              <a:t>Services</a:t>
            </a:r>
            <a:endParaRPr sz="1050" dirty="0"/>
          </a:p>
          <a:p>
            <a:pPr marL="1740752" marR="0" lvl="2" indent="-580251" algn="just" rtl="0">
              <a:lnSpc>
                <a:spcPct val="119995"/>
              </a:lnSpc>
              <a:spcBef>
                <a:spcPts val="0"/>
              </a:spcBef>
              <a:spcAft>
                <a:spcPts val="0"/>
              </a:spcAft>
              <a:buClr>
                <a:srgbClr val="000000"/>
              </a:buClr>
              <a:buSzPts val="4031"/>
              <a:buFont typeface="Arial"/>
              <a:buChar char="⚬"/>
            </a:pPr>
            <a:r>
              <a:rPr lang="en-US" sz="3200" b="0" i="0" u="none" strike="noStrike" cap="none" dirty="0">
                <a:solidFill>
                  <a:srgbClr val="000000"/>
                </a:solidFill>
                <a:latin typeface="Arimo"/>
                <a:ea typeface="Arimo"/>
                <a:cs typeface="Arimo"/>
                <a:sym typeface="Arimo"/>
              </a:rPr>
              <a:t>Services allow you to scale containers across multiple Docker daemons, which all work together as a swarm with multiple managers and workers. Each member of a swarm is a Docker daemon, and the daemons all communicate using the Docker API. </a:t>
            </a:r>
            <a:endParaRPr sz="1050" dirty="0"/>
          </a:p>
          <a:p>
            <a:pPr marL="870376" marR="0" lvl="1" indent="-435187" algn="just" rtl="0">
              <a:lnSpc>
                <a:spcPct val="119995"/>
              </a:lnSpc>
              <a:spcBef>
                <a:spcPts val="0"/>
              </a:spcBef>
              <a:spcAft>
                <a:spcPts val="0"/>
              </a:spcAft>
              <a:buClr>
                <a:srgbClr val="000000"/>
              </a:buClr>
              <a:buSzPts val="4031"/>
              <a:buFont typeface="Arial"/>
              <a:buChar char="•"/>
            </a:pPr>
            <a:r>
              <a:rPr lang="en-US" sz="3200" b="1" i="0" u="none" strike="noStrike" cap="none" dirty="0">
                <a:solidFill>
                  <a:srgbClr val="000000"/>
                </a:solidFill>
                <a:latin typeface="Arimo"/>
                <a:ea typeface="Arimo"/>
                <a:cs typeface="Arimo"/>
                <a:sym typeface="Arimo"/>
              </a:rPr>
              <a:t>Docker Engine</a:t>
            </a:r>
            <a:endParaRPr sz="1050" b="1" dirty="0"/>
          </a:p>
          <a:p>
            <a:pPr marL="1740752" marR="0" lvl="2" indent="-580251" algn="just" rtl="0">
              <a:lnSpc>
                <a:spcPct val="119995"/>
              </a:lnSpc>
              <a:spcBef>
                <a:spcPts val="0"/>
              </a:spcBef>
              <a:spcAft>
                <a:spcPts val="0"/>
              </a:spcAft>
              <a:buClr>
                <a:srgbClr val="000000"/>
              </a:buClr>
              <a:buSzPts val="4031"/>
              <a:buFont typeface="Arial"/>
              <a:buChar char="⚬"/>
            </a:pPr>
            <a:r>
              <a:rPr lang="en-US" sz="2800" b="0" i="0" u="none" strike="noStrike" cap="none" dirty="0">
                <a:solidFill>
                  <a:srgbClr val="000000"/>
                </a:solidFill>
                <a:latin typeface="Arimo"/>
                <a:ea typeface="Arimo"/>
                <a:cs typeface="Arimo"/>
                <a:sym typeface="Arimo"/>
              </a:rPr>
              <a:t>Docker</a:t>
            </a:r>
            <a:r>
              <a:rPr lang="en-US" sz="3200" b="0" i="0" u="none" strike="noStrike" cap="none" dirty="0">
                <a:solidFill>
                  <a:srgbClr val="000000"/>
                </a:solidFill>
                <a:latin typeface="Arimo"/>
                <a:ea typeface="Arimo"/>
                <a:cs typeface="Arimo"/>
                <a:sym typeface="Arimo"/>
              </a:rPr>
              <a:t> Engine is a client-server application with these major components:</a:t>
            </a:r>
            <a:endParaRPr sz="1050" dirty="0"/>
          </a:p>
          <a:p>
            <a:pPr marL="870376" marR="0" lvl="1" indent="-435187" algn="just" rtl="0">
              <a:lnSpc>
                <a:spcPct val="119995"/>
              </a:lnSpc>
              <a:spcBef>
                <a:spcPts val="0"/>
              </a:spcBef>
              <a:spcAft>
                <a:spcPts val="0"/>
              </a:spcAft>
              <a:buClr>
                <a:srgbClr val="000000"/>
              </a:buClr>
              <a:buSzPts val="4031"/>
              <a:buFont typeface="Arial"/>
              <a:buChar char="•"/>
            </a:pPr>
            <a:r>
              <a:rPr lang="en-US" sz="3200" b="1" i="0" u="none" strike="noStrike" cap="none" dirty="0">
                <a:solidFill>
                  <a:srgbClr val="000000"/>
                </a:solidFill>
                <a:latin typeface="Lato"/>
                <a:ea typeface="Lato"/>
                <a:cs typeface="Lato"/>
                <a:sym typeface="Lato"/>
              </a:rPr>
              <a:t>A server which is a type of long-running program called a daemon process (the </a:t>
            </a:r>
            <a:r>
              <a:rPr lang="en-US" sz="3200" b="1" i="0" u="none" strike="noStrike" cap="none" dirty="0" err="1">
                <a:solidFill>
                  <a:srgbClr val="000000"/>
                </a:solidFill>
                <a:latin typeface="Lato"/>
                <a:ea typeface="Lato"/>
                <a:cs typeface="Lato"/>
                <a:sym typeface="Lato"/>
              </a:rPr>
              <a:t>dockerd</a:t>
            </a:r>
            <a:r>
              <a:rPr lang="en-US" sz="3200" b="1" i="0" u="none" strike="noStrike" cap="none" dirty="0">
                <a:solidFill>
                  <a:srgbClr val="000000"/>
                </a:solidFill>
                <a:latin typeface="Lato"/>
                <a:ea typeface="Lato"/>
                <a:cs typeface="Lato"/>
                <a:sym typeface="Lato"/>
              </a:rPr>
              <a:t> command).</a:t>
            </a:r>
            <a:endParaRPr sz="1050" dirty="0"/>
          </a:p>
          <a:p>
            <a:pPr marL="870376" lvl="1" indent="-435187" algn="just">
              <a:lnSpc>
                <a:spcPct val="119995"/>
              </a:lnSpc>
              <a:buSzPts val="4031"/>
              <a:buFont typeface="Arial"/>
              <a:buChar char="•"/>
            </a:pPr>
            <a:r>
              <a:rPr lang="en-US" sz="3200" b="1" i="0" u="none" strike="noStrike" cap="none" dirty="0">
                <a:solidFill>
                  <a:srgbClr val="000000"/>
                </a:solidFill>
                <a:latin typeface="Lato"/>
                <a:ea typeface="Lato"/>
                <a:cs typeface="Lato"/>
                <a:sym typeface="Lato"/>
              </a:rPr>
              <a:t>A REST API </a:t>
            </a:r>
            <a:r>
              <a:rPr lang="en-US" sz="3200" b="1" dirty="0">
                <a:latin typeface="Lato"/>
                <a:ea typeface="Lato"/>
                <a:cs typeface="Lato"/>
                <a:sym typeface="Lato"/>
              </a:rPr>
              <a:t>which specifies interfaces that programs can use to talk to the daemon and instruct it what to do.</a:t>
            </a:r>
            <a:endParaRPr lang="en-US" sz="1050" dirty="0"/>
          </a:p>
          <a:p>
            <a:pPr marL="870376" marR="0" lvl="1" indent="-435187" algn="just" rtl="0">
              <a:lnSpc>
                <a:spcPct val="119995"/>
              </a:lnSpc>
              <a:spcBef>
                <a:spcPts val="0"/>
              </a:spcBef>
              <a:spcAft>
                <a:spcPts val="0"/>
              </a:spcAft>
              <a:buClr>
                <a:srgbClr val="000000"/>
              </a:buClr>
              <a:buSzPts val="4031"/>
              <a:buFont typeface="Arial"/>
              <a:buChar char="•"/>
            </a:pPr>
            <a:r>
              <a:rPr lang="en-US" sz="3200" b="1" i="0" u="none" strike="noStrike" cap="none" dirty="0">
                <a:solidFill>
                  <a:srgbClr val="000000"/>
                </a:solidFill>
                <a:latin typeface="Lato"/>
                <a:ea typeface="Lato"/>
                <a:cs typeface="Lato"/>
                <a:sym typeface="Lato"/>
              </a:rPr>
              <a:t>A command line interface (CLI) client (the </a:t>
            </a:r>
            <a:r>
              <a:rPr lang="en-US" sz="3200" b="1" i="0" u="none" strike="noStrike" cap="none" dirty="0" err="1">
                <a:solidFill>
                  <a:srgbClr val="000000"/>
                </a:solidFill>
                <a:latin typeface="Lato"/>
                <a:ea typeface="Lato"/>
                <a:cs typeface="Lato"/>
                <a:sym typeface="Lato"/>
              </a:rPr>
              <a:t>docker</a:t>
            </a:r>
            <a:r>
              <a:rPr lang="en-US" sz="3200" b="1" i="0" u="none" strike="noStrike" cap="none" dirty="0">
                <a:solidFill>
                  <a:srgbClr val="000000"/>
                </a:solidFill>
                <a:latin typeface="Lato"/>
                <a:ea typeface="Lato"/>
                <a:cs typeface="Lato"/>
                <a:sym typeface="Lato"/>
              </a:rPr>
              <a:t> command).</a:t>
            </a:r>
            <a:endParaRPr sz="1050" dirty="0"/>
          </a:p>
          <a:p>
            <a:pPr marL="0" marR="0" lvl="0" indent="0" algn="just" rtl="0">
              <a:lnSpc>
                <a:spcPct val="119995"/>
              </a:lnSpc>
              <a:spcBef>
                <a:spcPts val="0"/>
              </a:spcBef>
              <a:spcAft>
                <a:spcPts val="0"/>
              </a:spcAft>
              <a:buNone/>
            </a:pPr>
            <a:endParaRPr sz="3200" b="1" i="0" u="none" strike="noStrike" cap="none" dirty="0">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109" y="583490"/>
            <a:ext cx="16937182" cy="3785652"/>
          </a:xfrm>
          <a:prstGeom prst="rect">
            <a:avLst/>
          </a:prstGeom>
        </p:spPr>
        <p:txBody>
          <a:bodyPr wrap="square">
            <a:spAutoFit/>
          </a:bodyPr>
          <a:lstStyle/>
          <a:p>
            <a:pPr algn="just"/>
            <a:r>
              <a:rPr lang="en-US" sz="2400" b="1" dirty="0">
                <a:solidFill>
                  <a:srgbClr val="1904DA"/>
                </a:solidFill>
                <a:latin typeface="Inter"/>
              </a:rPr>
              <a:t>The Docker Engine</a:t>
            </a:r>
          </a:p>
          <a:p>
            <a:pPr algn="just"/>
            <a:r>
              <a:rPr lang="en-US" sz="2400" dirty="0">
                <a:solidFill>
                  <a:srgbClr val="07242D"/>
                </a:solidFill>
                <a:latin typeface="Inter"/>
              </a:rPr>
              <a:t>Docker Engine allows you to develop, assemble, ship, and run applications using the following components:</a:t>
            </a:r>
          </a:p>
          <a:p>
            <a:pPr algn="just">
              <a:buFont typeface="Arial" panose="020B0604020202020204" pitchFamily="34" charset="0"/>
              <a:buChar char="•"/>
            </a:pPr>
            <a:r>
              <a:rPr lang="en-US" sz="2400" b="1" dirty="0">
                <a:solidFill>
                  <a:srgbClr val="363636"/>
                </a:solidFill>
                <a:latin typeface="Inter"/>
              </a:rPr>
              <a:t>Docker Daemon</a:t>
            </a:r>
            <a:r>
              <a:rPr lang="en-US" sz="2400" dirty="0">
                <a:solidFill>
                  <a:srgbClr val="07242D"/>
                </a:solidFill>
                <a:latin typeface="Inter"/>
              </a:rPr>
              <a:t>: A persistent background process that manages Docker images, containers, networks, and storage volumes. The Docker daemon constantly listens for Docker API requests and processes them.</a:t>
            </a:r>
          </a:p>
          <a:p>
            <a:pPr algn="just">
              <a:buFont typeface="Arial" panose="020B0604020202020204" pitchFamily="34" charset="0"/>
              <a:buChar char="•"/>
            </a:pPr>
            <a:r>
              <a:rPr lang="en-US" sz="2400" b="1" dirty="0">
                <a:solidFill>
                  <a:srgbClr val="363636"/>
                </a:solidFill>
                <a:latin typeface="Inter"/>
              </a:rPr>
              <a:t>Docker Engine REST API</a:t>
            </a:r>
            <a:r>
              <a:rPr lang="en-US" sz="2400" dirty="0">
                <a:solidFill>
                  <a:srgbClr val="07242D"/>
                </a:solidFill>
                <a:latin typeface="Inter"/>
              </a:rPr>
              <a:t>: An API used by applications to interact with the Docker daemon; it can be accessed by an HTTP client.</a:t>
            </a:r>
          </a:p>
          <a:p>
            <a:pPr algn="just">
              <a:buFont typeface="Arial" panose="020B0604020202020204" pitchFamily="34" charset="0"/>
              <a:buChar char="•"/>
            </a:pPr>
            <a:r>
              <a:rPr lang="en-US" sz="2400" b="1" dirty="0">
                <a:solidFill>
                  <a:srgbClr val="363636"/>
                </a:solidFill>
                <a:latin typeface="Inter"/>
              </a:rPr>
              <a:t>Docker CLI</a:t>
            </a:r>
            <a:r>
              <a:rPr lang="en-US" sz="2400" dirty="0">
                <a:solidFill>
                  <a:srgbClr val="07242D"/>
                </a:solidFill>
                <a:latin typeface="Inter"/>
              </a:rPr>
              <a:t>: A command line interface client for interacting with the Docker daemon. It greatly simplifies how you manage container instances and is one of the key reasons why developers love using Docker.</a:t>
            </a:r>
          </a:p>
          <a:p>
            <a:pPr algn="just"/>
            <a:br>
              <a:rPr lang="en-US" sz="2400" dirty="0">
                <a:solidFill>
                  <a:srgbClr val="07242D"/>
                </a:solidFill>
                <a:latin typeface="Inter"/>
              </a:rPr>
            </a:br>
            <a:endParaRPr lang="en-US" sz="2400" dirty="0"/>
          </a:p>
        </p:txBody>
      </p:sp>
      <p:pic>
        <p:nvPicPr>
          <p:cNvPr id="5" name="Picture 4"/>
          <p:cNvPicPr>
            <a:picLocks noChangeAspect="1"/>
          </p:cNvPicPr>
          <p:nvPr/>
        </p:nvPicPr>
        <p:blipFill>
          <a:blip r:embed="rId2"/>
          <a:stretch>
            <a:fillRect/>
          </a:stretch>
        </p:blipFill>
        <p:spPr>
          <a:xfrm>
            <a:off x="5374697" y="4245119"/>
            <a:ext cx="7310005" cy="5720227"/>
          </a:xfrm>
          <a:prstGeom prst="rect">
            <a:avLst/>
          </a:prstGeom>
        </p:spPr>
      </p:pic>
    </p:spTree>
    <p:extLst>
      <p:ext uri="{BB962C8B-B14F-4D97-AF65-F5344CB8AC3E}">
        <p14:creationId xmlns:p14="http://schemas.microsoft.com/office/powerpoint/2010/main" val="171195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47"/>
        <p:cNvGrpSpPr/>
        <p:nvPr/>
      </p:nvGrpSpPr>
      <p:grpSpPr>
        <a:xfrm>
          <a:off x="0" y="0"/>
          <a:ext cx="0" cy="0"/>
          <a:chOff x="0" y="0"/>
          <a:chExt cx="0" cy="0"/>
        </a:xfrm>
      </p:grpSpPr>
      <p:pic>
        <p:nvPicPr>
          <p:cNvPr id="148" name="Google Shape;148;p9"/>
          <p:cNvPicPr preferRelativeResize="0"/>
          <p:nvPr/>
        </p:nvPicPr>
        <p:blipFill rotWithShape="1">
          <a:blip r:embed="rId3">
            <a:alphaModFix/>
          </a:blip>
          <a:srcRect l="1158" t="22923"/>
          <a:stretch/>
        </p:blipFill>
        <p:spPr>
          <a:xfrm>
            <a:off x="614363" y="1775473"/>
            <a:ext cx="17059275" cy="74828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54"/>
        <p:cNvGrpSpPr/>
        <p:nvPr/>
      </p:nvGrpSpPr>
      <p:grpSpPr>
        <a:xfrm>
          <a:off x="0" y="0"/>
          <a:ext cx="0" cy="0"/>
          <a:chOff x="0" y="0"/>
          <a:chExt cx="0" cy="0"/>
        </a:xfrm>
      </p:grpSpPr>
      <p:sp>
        <p:nvSpPr>
          <p:cNvPr id="155" name="Google Shape;155;p10"/>
          <p:cNvSpPr/>
          <p:nvPr/>
        </p:nvSpPr>
        <p:spPr>
          <a:xfrm>
            <a:off x="1384344" y="2285002"/>
            <a:ext cx="7261733" cy="5716996"/>
          </a:xfrm>
          <a:custGeom>
            <a:avLst/>
            <a:gdLst/>
            <a:ahLst/>
            <a:cxnLst/>
            <a:rect l="l" t="t" r="r" b="b"/>
            <a:pathLst>
              <a:path w="3730237" h="2936730" extrusionOk="0">
                <a:moveTo>
                  <a:pt x="0" y="0"/>
                </a:moveTo>
                <a:lnTo>
                  <a:pt x="0" y="2936730"/>
                </a:lnTo>
                <a:lnTo>
                  <a:pt x="3730237" y="2936730"/>
                </a:lnTo>
                <a:lnTo>
                  <a:pt x="3730237" y="0"/>
                </a:lnTo>
                <a:lnTo>
                  <a:pt x="0" y="0"/>
                </a:lnTo>
                <a:close/>
                <a:moveTo>
                  <a:pt x="3669277" y="2875770"/>
                </a:moveTo>
                <a:lnTo>
                  <a:pt x="59690" y="2875770"/>
                </a:lnTo>
                <a:lnTo>
                  <a:pt x="59690" y="59690"/>
                </a:lnTo>
                <a:lnTo>
                  <a:pt x="3669277" y="59690"/>
                </a:lnTo>
                <a:lnTo>
                  <a:pt x="3669277" y="2875770"/>
                </a:lnTo>
                <a:close/>
              </a:path>
            </a:pathLst>
          </a:custGeom>
          <a:solidFill>
            <a:srgbClr val="FFFFFF"/>
          </a:solidFill>
          <a:ln>
            <a:noFill/>
          </a:ln>
        </p:spPr>
      </p:sp>
      <p:sp>
        <p:nvSpPr>
          <p:cNvPr id="157" name="Google Shape;157;p10"/>
          <p:cNvSpPr txBox="1"/>
          <p:nvPr/>
        </p:nvSpPr>
        <p:spPr>
          <a:xfrm>
            <a:off x="1914613" y="4595813"/>
            <a:ext cx="6201195" cy="109537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Kubernetes</a:t>
            </a:r>
            <a:endParaRPr/>
          </a:p>
        </p:txBody>
      </p:sp>
      <p:sp>
        <p:nvSpPr>
          <p:cNvPr id="158" name="Google Shape;158;p10"/>
          <p:cNvSpPr txBox="1"/>
          <p:nvPr/>
        </p:nvSpPr>
        <p:spPr>
          <a:xfrm>
            <a:off x="10955095" y="3698875"/>
            <a:ext cx="5429716" cy="285115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b="0" i="0" u="none" strike="noStrike" cap="none" dirty="0">
                <a:solidFill>
                  <a:srgbClr val="000000"/>
                </a:solidFill>
                <a:latin typeface="Lato"/>
                <a:ea typeface="Lato"/>
                <a:cs typeface="Lato"/>
                <a:sym typeface="Lato"/>
              </a:rPr>
              <a:t>Kubernetes (K8s) is an open-source system for automating deployment, scaling, and management of containerized applications.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62"/>
        <p:cNvGrpSpPr/>
        <p:nvPr/>
      </p:nvGrpSpPr>
      <p:grpSpPr>
        <a:xfrm>
          <a:off x="0" y="0"/>
          <a:ext cx="0" cy="0"/>
          <a:chOff x="0" y="0"/>
          <a:chExt cx="0" cy="0"/>
        </a:xfrm>
      </p:grpSpPr>
      <p:sp>
        <p:nvSpPr>
          <p:cNvPr id="164" name="Google Shape;164;p11"/>
          <p:cNvSpPr txBox="1"/>
          <p:nvPr/>
        </p:nvSpPr>
        <p:spPr>
          <a:xfrm>
            <a:off x="1" y="748144"/>
            <a:ext cx="17913926" cy="7201972"/>
          </a:xfrm>
          <a:prstGeom prst="rect">
            <a:avLst/>
          </a:prstGeom>
          <a:noFill/>
          <a:ln>
            <a:noFill/>
          </a:ln>
        </p:spPr>
        <p:txBody>
          <a:bodyPr spcFirstLastPara="1" wrap="square" lIns="0" tIns="0" rIns="0" bIns="0" anchor="t" anchorCtr="0">
            <a:spAutoFit/>
          </a:bodyPr>
          <a:lstStyle/>
          <a:p>
            <a:pPr marL="842007" marR="0" lvl="1" indent="-421003" algn="just" rtl="0">
              <a:lnSpc>
                <a:spcPct val="130007"/>
              </a:lnSpc>
              <a:spcBef>
                <a:spcPts val="0"/>
              </a:spcBef>
              <a:spcAft>
                <a:spcPts val="0"/>
              </a:spcAft>
              <a:buClr>
                <a:srgbClr val="000000"/>
              </a:buClr>
              <a:buSzPts val="3899"/>
              <a:buFont typeface="Arial"/>
              <a:buChar char="•"/>
            </a:pPr>
            <a:r>
              <a:rPr lang="en-US" sz="3600" b="0" i="0" u="none" strike="noStrike" cap="none" dirty="0">
                <a:solidFill>
                  <a:srgbClr val="000000"/>
                </a:solidFill>
                <a:latin typeface="Lato"/>
                <a:ea typeface="Lato"/>
                <a:cs typeface="Lato"/>
                <a:sym typeface="Lato"/>
              </a:rPr>
              <a:t>Containerization helps package software to serve these goals, enabling applications to be released and updated in an easy and fast way without downtime.</a:t>
            </a:r>
            <a:endParaRPr sz="1200" dirty="0"/>
          </a:p>
          <a:p>
            <a:pPr marL="842007" marR="0" lvl="1" indent="-421003" algn="just" rtl="0">
              <a:lnSpc>
                <a:spcPct val="130007"/>
              </a:lnSpc>
              <a:spcBef>
                <a:spcPts val="0"/>
              </a:spcBef>
              <a:spcAft>
                <a:spcPts val="0"/>
              </a:spcAft>
              <a:buClr>
                <a:srgbClr val="000000"/>
              </a:buClr>
              <a:buSzPts val="3899"/>
              <a:buFont typeface="Arial"/>
              <a:buChar char="•"/>
            </a:pPr>
            <a:r>
              <a:rPr lang="en-US" sz="3600" b="0" i="0" u="none" strike="noStrike" cap="none" dirty="0">
                <a:solidFill>
                  <a:srgbClr val="FF0000"/>
                </a:solidFill>
                <a:latin typeface="Arimo"/>
                <a:ea typeface="Arimo"/>
                <a:cs typeface="Arimo"/>
                <a:sym typeface="Arimo"/>
              </a:rPr>
              <a:t>Kubernetes helps you make sure those containerized applications run where and when you want</a:t>
            </a:r>
            <a:r>
              <a:rPr lang="en-US" sz="3600" b="0" i="0" u="none" strike="noStrike" cap="none" dirty="0">
                <a:solidFill>
                  <a:srgbClr val="000000"/>
                </a:solidFill>
                <a:latin typeface="Arimo"/>
                <a:ea typeface="Arimo"/>
                <a:cs typeface="Arimo"/>
                <a:sym typeface="Arimo"/>
              </a:rPr>
              <a:t>, and helps them find the resources and tools they need to work.</a:t>
            </a:r>
            <a:endParaRPr sz="1200" dirty="0"/>
          </a:p>
          <a:p>
            <a:pPr marL="842007" marR="0" lvl="1" indent="-421003" algn="just" rtl="0">
              <a:lnSpc>
                <a:spcPct val="130007"/>
              </a:lnSpc>
              <a:spcBef>
                <a:spcPts val="0"/>
              </a:spcBef>
              <a:spcAft>
                <a:spcPts val="0"/>
              </a:spcAft>
              <a:buClr>
                <a:srgbClr val="000000"/>
              </a:buClr>
              <a:buSzPts val="3899"/>
              <a:buFont typeface="Arial"/>
              <a:buChar char="•"/>
            </a:pPr>
            <a:r>
              <a:rPr lang="en-US" sz="3600" b="0" i="0" u="none" strike="noStrike" cap="none" dirty="0">
                <a:solidFill>
                  <a:srgbClr val="000000"/>
                </a:solidFill>
                <a:latin typeface="Arimo"/>
                <a:ea typeface="Arimo"/>
                <a:cs typeface="Arimo"/>
                <a:sym typeface="Arimo"/>
              </a:rPr>
              <a:t>Kubernetes is a production-ready, open source platform designed with </a:t>
            </a:r>
            <a:r>
              <a:rPr lang="en-US" sz="3600" b="0" i="0" u="none" strike="noStrike" cap="none" dirty="0">
                <a:solidFill>
                  <a:srgbClr val="FF0000"/>
                </a:solidFill>
                <a:latin typeface="Arimo"/>
                <a:ea typeface="Arimo"/>
                <a:cs typeface="Arimo"/>
                <a:sym typeface="Arimo"/>
              </a:rPr>
              <a:t>Google's </a:t>
            </a:r>
            <a:r>
              <a:rPr lang="en-US" sz="3600" b="0" i="0" u="none" strike="noStrike" cap="none" dirty="0">
                <a:solidFill>
                  <a:srgbClr val="000000"/>
                </a:solidFill>
                <a:latin typeface="Arimo"/>
                <a:ea typeface="Arimo"/>
                <a:cs typeface="Arimo"/>
                <a:sym typeface="Arimo"/>
              </a:rPr>
              <a:t>accumulated experience in container orchestration, combined with best-of-breed ideas from the community.</a:t>
            </a:r>
            <a:endParaRPr sz="1200" dirty="0"/>
          </a:p>
          <a:p>
            <a:pPr marL="842007" marR="0" lvl="1" indent="-421003" algn="just" rtl="0">
              <a:lnSpc>
                <a:spcPct val="130007"/>
              </a:lnSpc>
              <a:spcBef>
                <a:spcPts val="0"/>
              </a:spcBef>
              <a:spcAft>
                <a:spcPts val="0"/>
              </a:spcAft>
              <a:buClr>
                <a:srgbClr val="000000"/>
              </a:buClr>
              <a:buSzPts val="3899"/>
              <a:buFont typeface="Arial"/>
              <a:buChar char="•"/>
            </a:pPr>
            <a:r>
              <a:rPr lang="en-US" sz="3600" b="0" i="0" u="none" strike="noStrike" cap="none" dirty="0">
                <a:solidFill>
                  <a:srgbClr val="000000"/>
                </a:solidFill>
                <a:latin typeface="Lato"/>
                <a:ea typeface="Lato"/>
                <a:cs typeface="Lato"/>
                <a:sym typeface="Lato"/>
              </a:rPr>
              <a:t>A container orchestrator is essentially an administrator in charge of operating a fleet of containerized applications. If a container needs to be restarted or acquire more resources, the orchestrator takes care of it for you.</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68"/>
        <p:cNvGrpSpPr/>
        <p:nvPr/>
      </p:nvGrpSpPr>
      <p:grpSpPr>
        <a:xfrm>
          <a:off x="0" y="0"/>
          <a:ext cx="0" cy="0"/>
          <a:chOff x="0" y="0"/>
          <a:chExt cx="0" cy="0"/>
        </a:xfrm>
      </p:grpSpPr>
      <p:sp>
        <p:nvSpPr>
          <p:cNvPr id="170" name="Google Shape;170;p12"/>
          <p:cNvSpPr txBox="1"/>
          <p:nvPr/>
        </p:nvSpPr>
        <p:spPr>
          <a:xfrm>
            <a:off x="614416" y="519256"/>
            <a:ext cx="17192139" cy="7702108"/>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b="1" i="0" u="none" strike="noStrike" cap="none" dirty="0">
                <a:solidFill>
                  <a:srgbClr val="000000"/>
                </a:solidFill>
                <a:latin typeface="Lato"/>
                <a:ea typeface="Lato"/>
                <a:cs typeface="Lato"/>
                <a:sym typeface="Lato"/>
              </a:rPr>
              <a:t>WHAT IS KUBERNETES USED FOR?</a:t>
            </a:r>
            <a:endParaRPr dirty="0"/>
          </a:p>
          <a:p>
            <a:pPr marL="0" marR="0" lvl="0" indent="0" algn="ctr" rtl="0">
              <a:lnSpc>
                <a:spcPct val="130000"/>
              </a:lnSpc>
              <a:spcBef>
                <a:spcPts val="0"/>
              </a:spcBef>
              <a:spcAft>
                <a:spcPts val="0"/>
              </a:spcAft>
              <a:buNone/>
            </a:pPr>
            <a:r>
              <a:rPr lang="en-US" sz="3500" b="0" i="0" u="none" strike="noStrike" cap="none" dirty="0">
                <a:solidFill>
                  <a:srgbClr val="FF0000"/>
                </a:solidFill>
                <a:latin typeface="Arimo"/>
                <a:ea typeface="Arimo"/>
                <a:cs typeface="Arimo"/>
                <a:sym typeface="Arimo"/>
              </a:rPr>
              <a:t>Kubernetes keeps track of your container applications that are deployed into the cloud. It restarts orphaned containers, shuts down containers when they’re not being used, and automatically provisions resources like memory, storage, and CPU when necessary.</a:t>
            </a:r>
            <a:endParaRPr dirty="0">
              <a:solidFill>
                <a:srgbClr val="FF0000"/>
              </a:solidFill>
            </a:endParaRPr>
          </a:p>
          <a:p>
            <a:pPr marL="0" marR="0" lvl="0" indent="0" algn="ctr" rtl="0">
              <a:lnSpc>
                <a:spcPct val="130000"/>
              </a:lnSpc>
              <a:spcBef>
                <a:spcPts val="0"/>
              </a:spcBef>
              <a:spcAft>
                <a:spcPts val="0"/>
              </a:spcAft>
              <a:buNone/>
            </a:pPr>
            <a:endParaRPr sz="3500" b="0" i="0" u="none" strike="noStrike" cap="none" dirty="0">
              <a:solidFill>
                <a:srgbClr val="FF776A"/>
              </a:solidFill>
              <a:latin typeface="Arimo"/>
              <a:ea typeface="Arimo"/>
              <a:cs typeface="Arimo"/>
              <a:sym typeface="Arimo"/>
            </a:endParaRPr>
          </a:p>
          <a:p>
            <a:pPr marL="0" marR="0" lvl="0" indent="0" algn="ctr" rtl="0">
              <a:lnSpc>
                <a:spcPct val="130000"/>
              </a:lnSpc>
              <a:spcBef>
                <a:spcPts val="0"/>
              </a:spcBef>
              <a:spcAft>
                <a:spcPts val="0"/>
              </a:spcAft>
              <a:buNone/>
            </a:pPr>
            <a:r>
              <a:rPr lang="en-US" sz="3500" b="0" i="0" u="none" strike="noStrike" cap="none" dirty="0">
                <a:solidFill>
                  <a:srgbClr val="000000"/>
                </a:solidFill>
                <a:latin typeface="Arimo"/>
                <a:ea typeface="Arimo"/>
                <a:cs typeface="Arimo"/>
                <a:sym typeface="Arimo"/>
              </a:rPr>
              <a:t>How does Kubernetes work with Docker?</a:t>
            </a:r>
            <a:endParaRPr dirty="0"/>
          </a:p>
          <a:p>
            <a:pPr marL="0" marR="0" lvl="0" indent="0" algn="ctr" rtl="0">
              <a:lnSpc>
                <a:spcPct val="130000"/>
              </a:lnSpc>
              <a:spcBef>
                <a:spcPts val="0"/>
              </a:spcBef>
              <a:spcAft>
                <a:spcPts val="0"/>
              </a:spcAft>
              <a:buNone/>
            </a:pPr>
            <a:r>
              <a:rPr lang="en-US" sz="3500" b="0" i="0" u="none" strike="noStrike" cap="none" dirty="0">
                <a:solidFill>
                  <a:srgbClr val="0070C0"/>
                </a:solidFill>
                <a:latin typeface="Arimo"/>
                <a:ea typeface="Arimo"/>
                <a:cs typeface="Arimo"/>
                <a:sym typeface="Arimo"/>
              </a:rPr>
              <a:t>Actually, Kubernetes supports several base container engines, and Docker is just one of them. The two technologies work great together, since Docker containers are an efficient way to distribute packaged applications, and Kubernetes is designed to coordinate and schedule those applications.</a:t>
            </a:r>
            <a:endParaRPr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a:stretch/>
        </p:blipFill>
        <p:spPr>
          <a:xfrm>
            <a:off x="1713214" y="149815"/>
            <a:ext cx="14861572" cy="101371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79"/>
        <p:cNvGrpSpPr/>
        <p:nvPr/>
      </p:nvGrpSpPr>
      <p:grpSpPr>
        <a:xfrm>
          <a:off x="0" y="0"/>
          <a:ext cx="0" cy="0"/>
          <a:chOff x="0" y="0"/>
          <a:chExt cx="0" cy="0"/>
        </a:xfrm>
      </p:grpSpPr>
      <p:sp>
        <p:nvSpPr>
          <p:cNvPr id="181" name="Google Shape;181;p14"/>
          <p:cNvSpPr txBox="1"/>
          <p:nvPr/>
        </p:nvSpPr>
        <p:spPr>
          <a:xfrm>
            <a:off x="6584509" y="0"/>
            <a:ext cx="5887800" cy="1108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200" b="1" i="0" u="none" strike="noStrike" cap="none" dirty="0">
                <a:solidFill>
                  <a:srgbClr val="000000"/>
                </a:solidFill>
                <a:latin typeface="Lato"/>
                <a:ea typeface="Lato"/>
                <a:cs typeface="Lato"/>
                <a:sym typeface="Lato"/>
              </a:rPr>
              <a:t>Pods</a:t>
            </a:r>
            <a:endParaRPr dirty="0"/>
          </a:p>
        </p:txBody>
      </p:sp>
      <p:sp>
        <p:nvSpPr>
          <p:cNvPr id="182" name="Google Shape;182;p14"/>
          <p:cNvSpPr txBox="1"/>
          <p:nvPr/>
        </p:nvSpPr>
        <p:spPr>
          <a:xfrm>
            <a:off x="866407" y="1108200"/>
            <a:ext cx="16560900" cy="8787790"/>
          </a:xfrm>
          <a:prstGeom prst="rect">
            <a:avLst/>
          </a:prstGeom>
          <a:noFill/>
          <a:ln>
            <a:noFill/>
          </a:ln>
        </p:spPr>
        <p:txBody>
          <a:bodyPr spcFirstLastPara="1" wrap="square" lIns="0" tIns="0" rIns="0" bIns="0" anchor="t" anchorCtr="0">
            <a:spAutoFit/>
          </a:bodyPr>
          <a:lstStyle/>
          <a:p>
            <a:pPr marL="734059" marR="0" lvl="1" indent="-367030" algn="just" rtl="0">
              <a:lnSpc>
                <a:spcPct val="140011"/>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A Kubernetes </a:t>
            </a:r>
            <a:r>
              <a:rPr lang="en-US" sz="3399" b="0" i="0" u="none" strike="noStrike" cap="none" dirty="0">
                <a:solidFill>
                  <a:srgbClr val="FF0000"/>
                </a:solidFill>
                <a:latin typeface="Arimo"/>
                <a:ea typeface="Arimo"/>
                <a:cs typeface="Arimo"/>
                <a:sym typeface="Arimo"/>
              </a:rPr>
              <a:t>pod is a group of containers</a:t>
            </a:r>
            <a:r>
              <a:rPr lang="en-US" sz="3399" b="0" i="0" u="none" strike="noStrike" cap="none" dirty="0">
                <a:solidFill>
                  <a:srgbClr val="000000"/>
                </a:solidFill>
                <a:latin typeface="Arimo"/>
                <a:ea typeface="Arimo"/>
                <a:cs typeface="Arimo"/>
                <a:sym typeface="Arimo"/>
              </a:rPr>
              <a:t>, and is the smallest unit that Kubernetes administers. </a:t>
            </a:r>
            <a:endParaRPr dirty="0"/>
          </a:p>
          <a:p>
            <a:pPr marL="734059" marR="0" lvl="1" indent="-367030" algn="just" rtl="0">
              <a:lnSpc>
                <a:spcPct val="140011"/>
              </a:lnSpc>
              <a:spcBef>
                <a:spcPts val="0"/>
              </a:spcBef>
              <a:spcAft>
                <a:spcPts val="0"/>
              </a:spcAft>
              <a:buClr>
                <a:srgbClr val="000000"/>
              </a:buClr>
              <a:buSzPts val="3399"/>
              <a:buFont typeface="Arial"/>
              <a:buChar char="•"/>
            </a:pPr>
            <a:r>
              <a:rPr lang="en-US" sz="3399" b="0" i="0" u="none" strike="noStrike" cap="none" dirty="0">
                <a:solidFill>
                  <a:srgbClr val="FF0000"/>
                </a:solidFill>
                <a:latin typeface="Arimo"/>
                <a:ea typeface="Arimo"/>
                <a:cs typeface="Arimo"/>
                <a:sym typeface="Arimo"/>
              </a:rPr>
              <a:t>Pods have a single IP address </a:t>
            </a:r>
            <a:r>
              <a:rPr lang="en-US" sz="3399" b="0" i="0" u="none" strike="noStrike" cap="none" dirty="0">
                <a:solidFill>
                  <a:srgbClr val="000000"/>
                </a:solidFill>
                <a:latin typeface="Arimo"/>
                <a:ea typeface="Arimo"/>
                <a:cs typeface="Arimo"/>
                <a:sym typeface="Arimo"/>
              </a:rPr>
              <a:t>that is applied to every container within the pod. Containers in a pod share the same resources such as memory and storage. </a:t>
            </a:r>
            <a:endParaRPr dirty="0"/>
          </a:p>
          <a:p>
            <a:pPr marL="734059" marR="0" lvl="1" indent="-367030" algn="just" rtl="0">
              <a:lnSpc>
                <a:spcPct val="140011"/>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It is common to have a pod with only a single container, when the application or service is a single process that needs to run. </a:t>
            </a:r>
            <a:endParaRPr dirty="0"/>
          </a:p>
          <a:p>
            <a:pPr marL="734059" marR="0" lvl="1" indent="-367030" algn="just" rtl="0">
              <a:lnSpc>
                <a:spcPct val="140011"/>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For example, if you were working on an image-processing service that created GIFs, one pod might have several containers working together to resize images. </a:t>
            </a:r>
            <a:endParaRPr dirty="0"/>
          </a:p>
          <a:p>
            <a:pPr marL="734059" marR="0" lvl="1" indent="-367030" algn="just" rtl="0">
              <a:lnSpc>
                <a:spcPct val="140011"/>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The primary container might be running the non-blocking </a:t>
            </a:r>
            <a:r>
              <a:rPr lang="en-US" sz="3399" b="0" i="0" u="none" strike="noStrike" cap="none" dirty="0" err="1">
                <a:solidFill>
                  <a:srgbClr val="000000"/>
                </a:solidFill>
                <a:latin typeface="Arimo"/>
                <a:ea typeface="Arimo"/>
                <a:cs typeface="Arimo"/>
                <a:sym typeface="Arimo"/>
              </a:rPr>
              <a:t>microservice</a:t>
            </a:r>
            <a:r>
              <a:rPr lang="en-US" sz="3399" b="0" i="0" u="none" strike="noStrike" cap="none" dirty="0">
                <a:solidFill>
                  <a:srgbClr val="000000"/>
                </a:solidFill>
                <a:latin typeface="Arimo"/>
                <a:ea typeface="Arimo"/>
                <a:cs typeface="Arimo"/>
                <a:sym typeface="Arimo"/>
              </a:rPr>
              <a:t> application taking in requests, and then one or more auxiliary (side-car) containers running batched background processes or cleaning up data artifacts in the storage volume as part of managing overall application performance.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86"/>
        <p:cNvGrpSpPr/>
        <p:nvPr/>
      </p:nvGrpSpPr>
      <p:grpSpPr>
        <a:xfrm>
          <a:off x="0" y="0"/>
          <a:ext cx="0" cy="0"/>
          <a:chOff x="0" y="0"/>
          <a:chExt cx="0" cy="0"/>
        </a:xfrm>
      </p:grpSpPr>
      <p:grpSp>
        <p:nvGrpSpPr>
          <p:cNvPr id="188" name="Google Shape;188;p15"/>
          <p:cNvGrpSpPr/>
          <p:nvPr/>
        </p:nvGrpSpPr>
        <p:grpSpPr>
          <a:xfrm>
            <a:off x="914900" y="0"/>
            <a:ext cx="16230600" cy="5153691"/>
            <a:chOff x="0" y="0"/>
            <a:chExt cx="21640800" cy="6871589"/>
          </a:xfrm>
        </p:grpSpPr>
        <p:sp>
          <p:nvSpPr>
            <p:cNvPr id="189" name="Google Shape;189;p15"/>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Deployments</a:t>
              </a:r>
              <a:endParaRPr/>
            </a:p>
          </p:txBody>
        </p:sp>
        <p:sp>
          <p:nvSpPr>
            <p:cNvPr id="190" name="Google Shape;190;p15"/>
            <p:cNvSpPr txBox="1"/>
            <p:nvPr/>
          </p:nvSpPr>
          <p:spPr>
            <a:xfrm>
              <a:off x="0" y="1750186"/>
              <a:ext cx="21640800" cy="5121403"/>
            </a:xfrm>
            <a:prstGeom prst="rect">
              <a:avLst/>
            </a:prstGeom>
            <a:noFill/>
            <a:ln>
              <a:noFill/>
            </a:ln>
          </p:spPr>
          <p:txBody>
            <a:bodyPr spcFirstLastPara="1" wrap="square" lIns="0" tIns="0" rIns="0" bIns="0" anchor="t" anchorCtr="0">
              <a:spAutoFit/>
            </a:bodyPr>
            <a:lstStyle/>
            <a:p>
              <a:pPr marL="755650" marR="0" lvl="1" indent="-358775" algn="just" rtl="0">
                <a:lnSpc>
                  <a:spcPct val="13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Arimo"/>
                  <a:ea typeface="Arimo"/>
                  <a:cs typeface="Arimo"/>
                  <a:sym typeface="Arimo"/>
                </a:rPr>
                <a:t>Kubernetes deployments define the </a:t>
              </a:r>
              <a:r>
                <a:rPr lang="en-US" sz="3200" b="0" i="0" u="none" strike="noStrike" cap="none" dirty="0">
                  <a:solidFill>
                    <a:srgbClr val="FF0000"/>
                  </a:solidFill>
                  <a:latin typeface="Arimo"/>
                  <a:ea typeface="Arimo"/>
                  <a:cs typeface="Arimo"/>
                  <a:sym typeface="Arimo"/>
                </a:rPr>
                <a:t>scale at which you want to run your application</a:t>
              </a:r>
              <a:r>
                <a:rPr lang="en-US" sz="3200" b="0" i="0" u="none" strike="noStrike" cap="none" dirty="0">
                  <a:solidFill>
                    <a:srgbClr val="000000"/>
                  </a:solidFill>
                  <a:latin typeface="Arimo"/>
                  <a:ea typeface="Arimo"/>
                  <a:cs typeface="Arimo"/>
                  <a:sym typeface="Arimo"/>
                </a:rPr>
                <a:t> by letting you set the details of how you would like pods replicated on your Kubernetes nodes. </a:t>
              </a:r>
              <a:r>
                <a:rPr lang="en-US" sz="3200" b="0" i="0" u="none" strike="noStrike" cap="none" dirty="0">
                  <a:solidFill>
                    <a:srgbClr val="FF0000"/>
                  </a:solidFill>
                  <a:latin typeface="Arimo"/>
                  <a:ea typeface="Arimo"/>
                  <a:cs typeface="Arimo"/>
                  <a:sym typeface="Arimo"/>
                </a:rPr>
                <a:t>Deployments describe the number of desired identical pod replicas to run and the preferred update strategy used when updating the deployment</a:t>
              </a:r>
              <a:r>
                <a:rPr lang="en-US" sz="3200" b="0" i="0" u="none" strike="noStrike" cap="none" dirty="0">
                  <a:solidFill>
                    <a:srgbClr val="000000"/>
                  </a:solidFill>
                  <a:latin typeface="Arimo"/>
                  <a:ea typeface="Arimo"/>
                  <a:cs typeface="Arimo"/>
                  <a:sym typeface="Arimo"/>
                </a:rPr>
                <a:t>. Kubernetes will track pod health, and will remove or add pods as needed to bring your application deployment to the desired state.</a:t>
              </a:r>
              <a:endParaRPr sz="1100" dirty="0"/>
            </a:p>
          </p:txBody>
        </p:sp>
      </p:grpSp>
      <p:grpSp>
        <p:nvGrpSpPr>
          <p:cNvPr id="191" name="Google Shape;191;p15"/>
          <p:cNvGrpSpPr/>
          <p:nvPr/>
        </p:nvGrpSpPr>
        <p:grpSpPr>
          <a:xfrm>
            <a:off x="914900" y="4845457"/>
            <a:ext cx="16230600" cy="4613544"/>
            <a:chOff x="0" y="0"/>
            <a:chExt cx="21640800" cy="6151391"/>
          </a:xfrm>
        </p:grpSpPr>
        <p:sp>
          <p:nvSpPr>
            <p:cNvPr id="192" name="Google Shape;192;p15"/>
            <p:cNvSpPr txBox="1"/>
            <p:nvPr/>
          </p:nvSpPr>
          <p:spPr>
            <a:xfrm>
              <a:off x="0" y="0"/>
              <a:ext cx="21640800" cy="1477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Services</a:t>
              </a:r>
              <a:endParaRPr/>
            </a:p>
          </p:txBody>
        </p:sp>
        <p:sp>
          <p:nvSpPr>
            <p:cNvPr id="193" name="Google Shape;193;p15"/>
            <p:cNvSpPr txBox="1"/>
            <p:nvPr/>
          </p:nvSpPr>
          <p:spPr>
            <a:xfrm>
              <a:off x="0" y="1750186"/>
              <a:ext cx="21640800" cy="4401205"/>
            </a:xfrm>
            <a:prstGeom prst="rect">
              <a:avLst/>
            </a:prstGeom>
            <a:noFill/>
            <a:ln>
              <a:noFill/>
            </a:ln>
          </p:spPr>
          <p:txBody>
            <a:bodyPr spcFirstLastPara="1" wrap="square" lIns="0" tIns="0" rIns="0" bIns="0" anchor="t" anchorCtr="0">
              <a:spAutoFit/>
            </a:bodyPr>
            <a:lstStyle/>
            <a:p>
              <a:pPr marL="755650" marR="0" lvl="1" indent="-365125" algn="just" rtl="0">
                <a:lnSpc>
                  <a:spcPct val="130000"/>
                </a:lnSpc>
                <a:spcBef>
                  <a:spcPts val="0"/>
                </a:spcBef>
                <a:spcAft>
                  <a:spcPts val="0"/>
                </a:spcAft>
                <a:buClr>
                  <a:srgbClr val="000000"/>
                </a:buClr>
                <a:buSzPts val="3300"/>
                <a:buFont typeface="Arial"/>
                <a:buChar char="•"/>
              </a:pPr>
              <a:r>
                <a:rPr lang="en-US" sz="3300" b="0" i="0" u="none" strike="noStrike" cap="none" dirty="0">
                  <a:solidFill>
                    <a:srgbClr val="000000"/>
                  </a:solidFill>
                  <a:latin typeface="Arimo"/>
                  <a:ea typeface="Arimo"/>
                  <a:cs typeface="Arimo"/>
                  <a:sym typeface="Arimo"/>
                </a:rPr>
                <a:t>A service is </a:t>
              </a:r>
              <a:r>
                <a:rPr lang="en-US" sz="3300" b="0" i="0" u="none" strike="noStrike" cap="none" dirty="0">
                  <a:solidFill>
                    <a:srgbClr val="FF0000"/>
                  </a:solidFill>
                  <a:latin typeface="Arimo"/>
                  <a:ea typeface="Arimo"/>
                  <a:cs typeface="Arimo"/>
                  <a:sym typeface="Arimo"/>
                </a:rPr>
                <a:t>an abstraction over the pods</a:t>
              </a:r>
              <a:r>
                <a:rPr lang="en-US" sz="3300" b="0" i="0" u="none" strike="noStrike" cap="none" dirty="0">
                  <a:solidFill>
                    <a:srgbClr val="000000"/>
                  </a:solidFill>
                  <a:latin typeface="Arimo"/>
                  <a:ea typeface="Arimo"/>
                  <a:cs typeface="Arimo"/>
                  <a:sym typeface="Arimo"/>
                </a:rPr>
                <a:t>, and essentially, the only interface the various application consumers interact with. As pods are replaced, their internal names and IPs might change. A service exposes a single machine name or IP address mapped to pods whose underlying names and numbers are unreliable. </a:t>
              </a:r>
              <a:r>
                <a:rPr lang="en-US" sz="3300" b="0" i="0" u="none" strike="noStrike" cap="none" dirty="0">
                  <a:solidFill>
                    <a:srgbClr val="FF0000"/>
                  </a:solidFill>
                  <a:latin typeface="Arimo"/>
                  <a:ea typeface="Arimo"/>
                  <a:cs typeface="Arimo"/>
                  <a:sym typeface="Arimo"/>
                </a:rPr>
                <a:t>A service ensures that, to the outside network, everything appears to be unchanged.</a:t>
              </a:r>
              <a:endParaRPr sz="1200" dirty="0">
                <a:solidFill>
                  <a:srgbClr val="FF000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90"/>
        <p:cNvGrpSpPr/>
        <p:nvPr/>
      </p:nvGrpSpPr>
      <p:grpSpPr>
        <a:xfrm>
          <a:off x="0" y="0"/>
          <a:ext cx="0" cy="0"/>
          <a:chOff x="0" y="0"/>
          <a:chExt cx="0" cy="0"/>
        </a:xfrm>
      </p:grpSpPr>
      <p:sp>
        <p:nvSpPr>
          <p:cNvPr id="92" name="Google Shape;92;p2"/>
          <p:cNvSpPr/>
          <p:nvPr/>
        </p:nvSpPr>
        <p:spPr>
          <a:xfrm>
            <a:off x="895147" y="2187713"/>
            <a:ext cx="8554450" cy="5716996"/>
          </a:xfrm>
          <a:custGeom>
            <a:avLst/>
            <a:gdLst/>
            <a:ahLst/>
            <a:cxnLst/>
            <a:rect l="l" t="t" r="r" b="b"/>
            <a:pathLst>
              <a:path w="4394285" h="2936730" extrusionOk="0">
                <a:moveTo>
                  <a:pt x="0" y="0"/>
                </a:moveTo>
                <a:lnTo>
                  <a:pt x="0" y="2936730"/>
                </a:lnTo>
                <a:lnTo>
                  <a:pt x="4394285" y="2936730"/>
                </a:lnTo>
                <a:lnTo>
                  <a:pt x="4394285" y="0"/>
                </a:lnTo>
                <a:lnTo>
                  <a:pt x="0" y="0"/>
                </a:lnTo>
                <a:close/>
                <a:moveTo>
                  <a:pt x="4333325" y="2875770"/>
                </a:moveTo>
                <a:lnTo>
                  <a:pt x="59690" y="2875770"/>
                </a:lnTo>
                <a:lnTo>
                  <a:pt x="59690" y="59690"/>
                </a:lnTo>
                <a:lnTo>
                  <a:pt x="4333325" y="59690"/>
                </a:lnTo>
                <a:lnTo>
                  <a:pt x="4333325" y="2875770"/>
                </a:lnTo>
                <a:close/>
              </a:path>
            </a:pathLst>
          </a:custGeom>
          <a:solidFill>
            <a:srgbClr val="FFFFFF"/>
          </a:solidFill>
          <a:ln>
            <a:noFill/>
          </a:ln>
        </p:spPr>
      </p:sp>
      <p:grpSp>
        <p:nvGrpSpPr>
          <p:cNvPr id="93" name="Google Shape;93;p2"/>
          <p:cNvGrpSpPr/>
          <p:nvPr/>
        </p:nvGrpSpPr>
        <p:grpSpPr>
          <a:xfrm>
            <a:off x="1732865" y="4213304"/>
            <a:ext cx="6879014" cy="1662153"/>
            <a:chOff x="0" y="-114300"/>
            <a:chExt cx="9172018" cy="2216204"/>
          </a:xfrm>
        </p:grpSpPr>
        <p:sp>
          <p:nvSpPr>
            <p:cNvPr id="94" name="Google Shape;94;p2"/>
            <p:cNvSpPr txBox="1"/>
            <p:nvPr/>
          </p:nvSpPr>
          <p:spPr>
            <a:xfrm>
              <a:off x="0" y="-114300"/>
              <a:ext cx="9172018" cy="124544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600" b="1" i="0" u="none" strike="noStrike" cap="none">
                  <a:solidFill>
                    <a:srgbClr val="000000"/>
                  </a:solidFill>
                  <a:latin typeface="Lato"/>
                  <a:ea typeface="Lato"/>
                  <a:cs typeface="Lato"/>
                  <a:sym typeface="Lato"/>
                </a:rPr>
                <a:t>Contents</a:t>
              </a:r>
              <a:endParaRPr/>
            </a:p>
          </p:txBody>
        </p:sp>
        <p:sp>
          <p:nvSpPr>
            <p:cNvPr id="95" name="Google Shape;95;p2"/>
            <p:cNvSpPr txBox="1"/>
            <p:nvPr/>
          </p:nvSpPr>
          <p:spPr>
            <a:xfrm>
              <a:off x="1249457" y="1454204"/>
              <a:ext cx="6673104" cy="647700"/>
            </a:xfrm>
            <a:prstGeom prst="rect">
              <a:avLst/>
            </a:prstGeom>
            <a:noFill/>
            <a:ln>
              <a:noFill/>
            </a:ln>
          </p:spPr>
          <p:txBody>
            <a:bodyPr spcFirstLastPara="1" wrap="square" lIns="0" tIns="0" rIns="0" bIns="0" anchor="t" anchorCtr="0">
              <a:spAutoFit/>
            </a:bodyPr>
            <a:lstStyle/>
            <a:p>
              <a:pPr marL="0" marR="0" lvl="0" indent="0" algn="ctr" rtl="0">
                <a:lnSpc>
                  <a:spcPct val="2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6" name="Google Shape;96;p2"/>
          <p:cNvSpPr txBox="1"/>
          <p:nvPr/>
        </p:nvSpPr>
        <p:spPr>
          <a:xfrm>
            <a:off x="11353629" y="1315797"/>
            <a:ext cx="5768663" cy="173672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Lato"/>
                <a:ea typeface="Lato"/>
                <a:cs typeface="Lato"/>
                <a:sym typeface="Lato"/>
              </a:rPr>
              <a:t>Introduction to containers</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mo"/>
                <a:ea typeface="Arimo"/>
                <a:cs typeface="Arimo"/>
                <a:sym typeface="Arimo"/>
              </a:rPr>
              <a:t>container architectures</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mo"/>
                <a:ea typeface="Arimo"/>
                <a:cs typeface="Arimo"/>
                <a:sym typeface="Arimo"/>
              </a:rPr>
              <a:t>Docker containers</a:t>
            </a:r>
            <a:endParaRPr/>
          </a:p>
          <a:p>
            <a:pPr marL="0" marR="0" lvl="0" indent="0" algn="l" rtl="0">
              <a:lnSpc>
                <a:spcPct val="140000"/>
              </a:lnSpc>
              <a:spcBef>
                <a:spcPts val="0"/>
              </a:spcBef>
              <a:spcAft>
                <a:spcPts val="0"/>
              </a:spcAft>
              <a:buNone/>
            </a:pPr>
            <a:r>
              <a:rPr lang="en-US" sz="2500" b="0" i="0" u="none" strike="noStrike" cap="none">
                <a:solidFill>
                  <a:srgbClr val="000000"/>
                </a:solidFill>
                <a:latin typeface="Arimo"/>
                <a:ea typeface="Arimo"/>
                <a:cs typeface="Arimo"/>
                <a:sym typeface="Arimo"/>
              </a:rPr>
              <a:t>Kubernetes</a:t>
            </a:r>
            <a:endParaRPr/>
          </a:p>
        </p:txBody>
      </p:sp>
      <p:sp>
        <p:nvSpPr>
          <p:cNvPr id="97" name="Google Shape;97;p2"/>
          <p:cNvSpPr txBox="1"/>
          <p:nvPr/>
        </p:nvSpPr>
        <p:spPr>
          <a:xfrm>
            <a:off x="10601423" y="1306272"/>
            <a:ext cx="473136" cy="43418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1" i="0" u="none" strike="noStrike" cap="none">
                <a:solidFill>
                  <a:srgbClr val="000000"/>
                </a:solidFill>
                <a:latin typeface="Lato"/>
                <a:ea typeface="Lato"/>
                <a:cs typeface="Lato"/>
                <a:sym typeface="Lato"/>
              </a:rPr>
              <a:t>1.</a:t>
            </a:r>
            <a:endParaRPr/>
          </a:p>
        </p:txBody>
      </p:sp>
      <p:sp>
        <p:nvSpPr>
          <p:cNvPr id="98" name="Google Shape;98;p2"/>
          <p:cNvSpPr txBox="1"/>
          <p:nvPr/>
        </p:nvSpPr>
        <p:spPr>
          <a:xfrm>
            <a:off x="10601423" y="3796506"/>
            <a:ext cx="562450" cy="502523"/>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1" b="1" i="0" u="none" strike="noStrike" cap="none">
                <a:solidFill>
                  <a:srgbClr val="000000"/>
                </a:solidFill>
                <a:latin typeface="Lato"/>
                <a:ea typeface="Lato"/>
                <a:cs typeface="Lato"/>
                <a:sym typeface="Lato"/>
              </a:rPr>
              <a:t>2.</a:t>
            </a:r>
            <a:endParaRPr/>
          </a:p>
        </p:txBody>
      </p:sp>
      <p:sp>
        <p:nvSpPr>
          <p:cNvPr id="99" name="Google Shape;99;p2"/>
          <p:cNvSpPr txBox="1"/>
          <p:nvPr/>
        </p:nvSpPr>
        <p:spPr>
          <a:xfrm>
            <a:off x="10601423" y="6222629"/>
            <a:ext cx="562450" cy="502523"/>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1" b="1" i="0" u="none" strike="noStrike" cap="none">
                <a:solidFill>
                  <a:srgbClr val="000000"/>
                </a:solidFill>
                <a:latin typeface="Lato"/>
                <a:ea typeface="Lato"/>
                <a:cs typeface="Lato"/>
                <a:sym typeface="Lato"/>
              </a:rPr>
              <a:t>3.</a:t>
            </a:r>
            <a:endParaRPr/>
          </a:p>
        </p:txBody>
      </p:sp>
      <p:sp>
        <p:nvSpPr>
          <p:cNvPr id="100" name="Google Shape;100;p2"/>
          <p:cNvSpPr txBox="1"/>
          <p:nvPr/>
        </p:nvSpPr>
        <p:spPr>
          <a:xfrm>
            <a:off x="11353629" y="3806031"/>
            <a:ext cx="5768663" cy="129857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dirty="0">
                <a:solidFill>
                  <a:srgbClr val="000000"/>
                </a:solidFill>
                <a:latin typeface="Lato"/>
                <a:ea typeface="Lato"/>
                <a:cs typeface="Lato"/>
                <a:sym typeface="Lato"/>
              </a:rPr>
              <a:t>Amazon Web Services</a:t>
            </a:r>
            <a:endParaRPr dirty="0"/>
          </a:p>
          <a:p>
            <a:pPr marL="0" marR="0" lvl="0" indent="0" algn="l" rtl="0">
              <a:lnSpc>
                <a:spcPct val="140016"/>
              </a:lnSpc>
              <a:spcBef>
                <a:spcPts val="0"/>
              </a:spcBef>
              <a:spcAft>
                <a:spcPts val="0"/>
              </a:spcAft>
              <a:buNone/>
            </a:pPr>
            <a:r>
              <a:rPr lang="en-US" sz="2499" b="0" i="0" u="none" strike="noStrike" cap="none" dirty="0">
                <a:solidFill>
                  <a:srgbClr val="000000"/>
                </a:solidFill>
                <a:latin typeface="Lato"/>
                <a:ea typeface="Lato"/>
                <a:cs typeface="Lato"/>
                <a:sym typeface="Lato"/>
              </a:rPr>
              <a:t>Google App Engine</a:t>
            </a:r>
            <a:endParaRPr dirty="0"/>
          </a:p>
          <a:p>
            <a:pPr marL="0" marR="0" lvl="0" indent="0" algn="l" rtl="0">
              <a:lnSpc>
                <a:spcPct val="140000"/>
              </a:lnSpc>
              <a:spcBef>
                <a:spcPts val="0"/>
              </a:spcBef>
              <a:spcAft>
                <a:spcPts val="0"/>
              </a:spcAft>
              <a:buNone/>
            </a:pPr>
            <a:r>
              <a:rPr lang="en-US" sz="2500" b="0" i="0" u="none" strike="noStrike" cap="none" dirty="0">
                <a:solidFill>
                  <a:srgbClr val="000000"/>
                </a:solidFill>
                <a:latin typeface="Lato"/>
                <a:ea typeface="Lato"/>
                <a:cs typeface="Lato"/>
                <a:sym typeface="Lato"/>
              </a:rPr>
              <a:t>Microsoft Azure</a:t>
            </a:r>
            <a:endParaRPr dirty="0"/>
          </a:p>
        </p:txBody>
      </p:sp>
      <p:sp>
        <p:nvSpPr>
          <p:cNvPr id="101" name="Google Shape;101;p2"/>
          <p:cNvSpPr txBox="1"/>
          <p:nvPr/>
        </p:nvSpPr>
        <p:spPr>
          <a:xfrm>
            <a:off x="11353629" y="6233749"/>
            <a:ext cx="5768663" cy="217487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Lato"/>
                <a:ea typeface="Lato"/>
                <a:cs typeface="Lato"/>
                <a:sym typeface="Lato"/>
              </a:rPr>
              <a:t>Edge Computing</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Lato"/>
                <a:ea typeface="Lato"/>
                <a:cs typeface="Lato"/>
                <a:sym typeface="Lato"/>
              </a:rPr>
              <a:t>Fog Computing</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Lato"/>
                <a:ea typeface="Lato"/>
                <a:cs typeface="Lato"/>
                <a:sym typeface="Lato"/>
              </a:rPr>
              <a:t>IIoT</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Lato"/>
                <a:ea typeface="Lato"/>
                <a:cs typeface="Lato"/>
                <a:sym typeface="Lato"/>
              </a:rPr>
              <a:t>Green Cloud computing practices</a:t>
            </a:r>
            <a:endParaRPr/>
          </a:p>
          <a:p>
            <a:pPr marL="0" marR="0" lvl="0" indent="0" algn="l" rtl="0">
              <a:lnSpc>
                <a:spcPct val="140000"/>
              </a:lnSpc>
              <a:spcBef>
                <a:spcPts val="0"/>
              </a:spcBef>
              <a:spcAft>
                <a:spcPts val="0"/>
              </a:spcAft>
              <a:buNone/>
            </a:pPr>
            <a:r>
              <a:rPr lang="en-US" sz="2500" b="0" i="0" u="none" strike="noStrike" cap="none">
                <a:solidFill>
                  <a:srgbClr val="000000"/>
                </a:solidFill>
                <a:latin typeface="Lato"/>
                <a:ea typeface="Lato"/>
                <a:cs typeface="Lato"/>
                <a:sym typeface="Lato"/>
              </a:rPr>
              <a:t>Complexity in Cloud Native systems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97"/>
        <p:cNvGrpSpPr/>
        <p:nvPr/>
      </p:nvGrpSpPr>
      <p:grpSpPr>
        <a:xfrm>
          <a:off x="0" y="0"/>
          <a:ext cx="0" cy="0"/>
          <a:chOff x="0" y="0"/>
          <a:chExt cx="0" cy="0"/>
        </a:xfrm>
      </p:grpSpPr>
      <p:grpSp>
        <p:nvGrpSpPr>
          <p:cNvPr id="200" name="Google Shape;200;p16"/>
          <p:cNvGrpSpPr/>
          <p:nvPr/>
        </p:nvGrpSpPr>
        <p:grpSpPr>
          <a:xfrm>
            <a:off x="841663" y="98613"/>
            <a:ext cx="16230600" cy="4713570"/>
            <a:chOff x="0" y="0"/>
            <a:chExt cx="21640800" cy="6284761"/>
          </a:xfrm>
        </p:grpSpPr>
        <p:sp>
          <p:nvSpPr>
            <p:cNvPr id="201" name="Google Shape;201;p16"/>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Nodes</a:t>
              </a:r>
              <a:endParaRPr/>
            </a:p>
          </p:txBody>
        </p:sp>
        <p:sp>
          <p:nvSpPr>
            <p:cNvPr id="202" name="Google Shape;202;p16"/>
            <p:cNvSpPr txBox="1"/>
            <p:nvPr/>
          </p:nvSpPr>
          <p:spPr>
            <a:xfrm>
              <a:off x="0" y="1750186"/>
              <a:ext cx="21640800" cy="4534575"/>
            </a:xfrm>
            <a:prstGeom prst="rect">
              <a:avLst/>
            </a:prstGeom>
            <a:noFill/>
            <a:ln>
              <a:noFill/>
            </a:ln>
          </p:spPr>
          <p:txBody>
            <a:bodyPr spcFirstLastPara="1" wrap="square" lIns="0" tIns="0" rIns="0" bIns="0" anchor="t" anchorCtr="0">
              <a:spAutoFit/>
            </a:bodyPr>
            <a:lstStyle/>
            <a:p>
              <a:pPr marL="755650" marR="0" lvl="1" indent="-371475" algn="just" rtl="0">
                <a:lnSpc>
                  <a:spcPct val="13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Arimo"/>
                  <a:ea typeface="Arimo"/>
                  <a:cs typeface="Arimo"/>
                  <a:sym typeface="Arimo"/>
                </a:rPr>
                <a:t>A Kubernetes </a:t>
              </a:r>
              <a:r>
                <a:rPr lang="en-US" sz="3400" b="0" i="0" u="none" strike="noStrike" cap="none" dirty="0">
                  <a:solidFill>
                    <a:srgbClr val="FF0000"/>
                  </a:solidFill>
                  <a:latin typeface="Arimo"/>
                  <a:ea typeface="Arimo"/>
                  <a:cs typeface="Arimo"/>
                  <a:sym typeface="Arimo"/>
                </a:rPr>
                <a:t>node manages and runs pods; </a:t>
              </a:r>
              <a:r>
                <a:rPr lang="en-US" sz="3400" b="0" i="0" u="none" strike="noStrike" cap="none" dirty="0">
                  <a:solidFill>
                    <a:srgbClr val="000000"/>
                  </a:solidFill>
                  <a:latin typeface="Arimo"/>
                  <a:ea typeface="Arimo"/>
                  <a:cs typeface="Arimo"/>
                  <a:sym typeface="Arimo"/>
                </a:rPr>
                <a:t>it’s the machine (whether virtualized or physical) that performs the given work. Just as pods collect individual containers that operate together, </a:t>
              </a:r>
              <a:r>
                <a:rPr lang="en-US" sz="3400" b="0" i="0" u="none" strike="noStrike" cap="none" dirty="0">
                  <a:solidFill>
                    <a:srgbClr val="FF0000"/>
                  </a:solidFill>
                  <a:latin typeface="Arimo"/>
                  <a:ea typeface="Arimo"/>
                  <a:cs typeface="Arimo"/>
                  <a:sym typeface="Arimo"/>
                </a:rPr>
                <a:t>a node collects entire pods that function together.</a:t>
              </a:r>
              <a:r>
                <a:rPr lang="en-US" sz="3400" b="0" i="0" u="none" strike="noStrike" cap="none" dirty="0">
                  <a:solidFill>
                    <a:srgbClr val="000000"/>
                  </a:solidFill>
                  <a:latin typeface="Arimo"/>
                  <a:ea typeface="Arimo"/>
                  <a:cs typeface="Arimo"/>
                  <a:sym typeface="Arimo"/>
                </a:rPr>
                <a:t> When you’re operating at scale, you want to be able to hand work over to a node whose pods are free to take it.</a:t>
              </a:r>
              <a:endParaRPr sz="1300" dirty="0"/>
            </a:p>
          </p:txBody>
        </p:sp>
      </p:grpSp>
      <p:grpSp>
        <p:nvGrpSpPr>
          <p:cNvPr id="203" name="Google Shape;203;p16"/>
          <p:cNvGrpSpPr/>
          <p:nvPr/>
        </p:nvGrpSpPr>
        <p:grpSpPr>
          <a:xfrm>
            <a:off x="841663" y="4873241"/>
            <a:ext cx="16230600" cy="4033384"/>
            <a:chOff x="0" y="0"/>
            <a:chExt cx="21640800" cy="5377846"/>
          </a:xfrm>
        </p:grpSpPr>
        <p:sp>
          <p:nvSpPr>
            <p:cNvPr id="204" name="Google Shape;204;p16"/>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Control plane</a:t>
              </a:r>
              <a:endParaRPr/>
            </a:p>
          </p:txBody>
        </p:sp>
        <p:sp>
          <p:nvSpPr>
            <p:cNvPr id="205" name="Google Shape;205;p16"/>
            <p:cNvSpPr txBox="1"/>
            <p:nvPr/>
          </p:nvSpPr>
          <p:spPr>
            <a:xfrm>
              <a:off x="0" y="1750186"/>
              <a:ext cx="21640800" cy="3627660"/>
            </a:xfrm>
            <a:prstGeom prst="rect">
              <a:avLst/>
            </a:prstGeom>
            <a:noFill/>
            <a:ln>
              <a:noFill/>
            </a:ln>
          </p:spPr>
          <p:txBody>
            <a:bodyPr spcFirstLastPara="1" wrap="square" lIns="0" tIns="0" rIns="0" bIns="0" anchor="t" anchorCtr="0">
              <a:spAutoFit/>
            </a:bodyPr>
            <a:lstStyle/>
            <a:p>
              <a:pPr marL="755650" marR="0" lvl="1" indent="-371475" algn="just" rtl="0">
                <a:lnSpc>
                  <a:spcPct val="13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Arimo"/>
                  <a:ea typeface="Arimo"/>
                  <a:cs typeface="Arimo"/>
                  <a:sym typeface="Arimo"/>
                </a:rPr>
                <a:t>The Kubernetes control plane is the main </a:t>
              </a:r>
              <a:r>
                <a:rPr lang="en-US" sz="3400" b="0" i="0" u="none" strike="noStrike" cap="none" dirty="0">
                  <a:solidFill>
                    <a:srgbClr val="FF0000"/>
                  </a:solidFill>
                  <a:latin typeface="Arimo"/>
                  <a:ea typeface="Arimo"/>
                  <a:cs typeface="Arimo"/>
                  <a:sym typeface="Arimo"/>
                </a:rPr>
                <a:t>entry point for administrators and users to manage the various nodes. </a:t>
              </a:r>
              <a:r>
                <a:rPr lang="en-US" sz="3400" b="0" i="0" u="none" strike="noStrike" cap="none" dirty="0">
                  <a:solidFill>
                    <a:srgbClr val="000000"/>
                  </a:solidFill>
                  <a:latin typeface="Arimo"/>
                  <a:ea typeface="Arimo"/>
                  <a:cs typeface="Arimo"/>
                  <a:sym typeface="Arimo"/>
                </a:rPr>
                <a:t>Operations are issued to it either through HTTP calls or connecting to the machine and running command-line scripts. As the name implies, it controls how Kubernetes interacts with your applications.</a:t>
              </a:r>
              <a:endParaRPr sz="1300"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09"/>
        <p:cNvGrpSpPr/>
        <p:nvPr/>
      </p:nvGrpSpPr>
      <p:grpSpPr>
        <a:xfrm>
          <a:off x="0" y="0"/>
          <a:ext cx="0" cy="0"/>
          <a:chOff x="0" y="0"/>
          <a:chExt cx="0" cy="0"/>
        </a:xfrm>
      </p:grpSpPr>
      <p:grpSp>
        <p:nvGrpSpPr>
          <p:cNvPr id="211" name="Google Shape;211;p17"/>
          <p:cNvGrpSpPr/>
          <p:nvPr/>
        </p:nvGrpSpPr>
        <p:grpSpPr>
          <a:xfrm>
            <a:off x="1028700" y="417736"/>
            <a:ext cx="16230600" cy="2012831"/>
            <a:chOff x="0" y="0"/>
            <a:chExt cx="21640800" cy="2683775"/>
          </a:xfrm>
        </p:grpSpPr>
        <p:sp>
          <p:nvSpPr>
            <p:cNvPr id="212" name="Google Shape;212;p17"/>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Cluster</a:t>
              </a:r>
              <a:endParaRPr/>
            </a:p>
          </p:txBody>
        </p:sp>
        <p:sp>
          <p:nvSpPr>
            <p:cNvPr id="213" name="Google Shape;213;p17"/>
            <p:cNvSpPr txBox="1"/>
            <p:nvPr/>
          </p:nvSpPr>
          <p:spPr>
            <a:xfrm>
              <a:off x="0" y="1750186"/>
              <a:ext cx="21640800" cy="933589"/>
            </a:xfrm>
            <a:prstGeom prst="rect">
              <a:avLst/>
            </a:prstGeom>
            <a:noFill/>
            <a:ln>
              <a:noFill/>
            </a:ln>
          </p:spPr>
          <p:txBody>
            <a:bodyPr spcFirstLastPara="1" wrap="square" lIns="0" tIns="0" rIns="0" bIns="0" anchor="t" anchorCtr="0">
              <a:spAutoFit/>
            </a:bodyPr>
            <a:lstStyle/>
            <a:p>
              <a:pPr marL="755650" marR="0" lvl="1" indent="-377825" algn="l" rtl="0">
                <a:lnSpc>
                  <a:spcPct val="130000"/>
                </a:lnSpc>
                <a:spcBef>
                  <a:spcPts val="0"/>
                </a:spcBef>
                <a:spcAft>
                  <a:spcPts val="0"/>
                </a:spcAft>
                <a:buClr>
                  <a:srgbClr val="000000"/>
                </a:buClr>
                <a:buSzPts val="3500"/>
                <a:buFont typeface="Arial"/>
                <a:buChar char="•"/>
              </a:pPr>
              <a:r>
                <a:rPr lang="en-US" sz="3500" b="0" i="0" u="none" strike="noStrike" cap="none" dirty="0">
                  <a:solidFill>
                    <a:srgbClr val="FF0000"/>
                  </a:solidFill>
                  <a:latin typeface="Arimo"/>
                  <a:ea typeface="Arimo"/>
                  <a:cs typeface="Arimo"/>
                  <a:sym typeface="Arimo"/>
                </a:rPr>
                <a:t>A cluster is all of the above components put together as a single unit.</a:t>
              </a:r>
              <a:endParaRPr dirty="0">
                <a:solidFill>
                  <a:srgbClr val="FF0000"/>
                </a:solidFill>
              </a:endParaRPr>
            </a:p>
          </p:txBody>
        </p:sp>
      </p:grpSp>
      <p:grpSp>
        <p:nvGrpSpPr>
          <p:cNvPr id="214" name="Google Shape;214;p17"/>
          <p:cNvGrpSpPr/>
          <p:nvPr/>
        </p:nvGrpSpPr>
        <p:grpSpPr>
          <a:xfrm>
            <a:off x="1028700" y="2936652"/>
            <a:ext cx="16230600" cy="3413214"/>
            <a:chOff x="0" y="0"/>
            <a:chExt cx="21640800" cy="4550952"/>
          </a:xfrm>
        </p:grpSpPr>
        <p:sp>
          <p:nvSpPr>
            <p:cNvPr id="215" name="Google Shape;215;p17"/>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API server</a:t>
              </a:r>
              <a:endParaRPr/>
            </a:p>
          </p:txBody>
        </p:sp>
        <p:sp>
          <p:nvSpPr>
            <p:cNvPr id="216" name="Google Shape;216;p17"/>
            <p:cNvSpPr txBox="1"/>
            <p:nvPr/>
          </p:nvSpPr>
          <p:spPr>
            <a:xfrm>
              <a:off x="0" y="1750185"/>
              <a:ext cx="21640800" cy="2800767"/>
            </a:xfrm>
            <a:prstGeom prst="rect">
              <a:avLst/>
            </a:prstGeom>
            <a:noFill/>
            <a:ln>
              <a:noFill/>
            </a:ln>
          </p:spPr>
          <p:txBody>
            <a:bodyPr spcFirstLastPara="1" wrap="square" lIns="0" tIns="0" rIns="0" bIns="0" anchor="t" anchorCtr="0">
              <a:spAutoFit/>
            </a:bodyPr>
            <a:lstStyle/>
            <a:p>
              <a:pPr marL="755650" marR="0" lvl="1" indent="-377825" algn="just" rtl="0">
                <a:lnSpc>
                  <a:spcPct val="130000"/>
                </a:lnSpc>
                <a:spcBef>
                  <a:spcPts val="0"/>
                </a:spcBef>
                <a:spcAft>
                  <a:spcPts val="0"/>
                </a:spcAft>
                <a:buClr>
                  <a:srgbClr val="000000"/>
                </a:buClr>
                <a:buSzPts val="3500"/>
                <a:buFont typeface="Arial"/>
                <a:buChar char="•"/>
              </a:pPr>
              <a:r>
                <a:rPr lang="en-US" sz="3500" b="0" i="0" u="none" strike="noStrike" cap="none" dirty="0">
                  <a:solidFill>
                    <a:srgbClr val="000000"/>
                  </a:solidFill>
                  <a:latin typeface="Arimo"/>
                  <a:ea typeface="Arimo"/>
                  <a:cs typeface="Arimo"/>
                  <a:sym typeface="Arimo"/>
                </a:rPr>
                <a:t>The </a:t>
              </a:r>
              <a:r>
                <a:rPr lang="en-US" sz="3500" b="0" i="0" u="none" strike="noStrike" cap="none" dirty="0">
                  <a:solidFill>
                    <a:srgbClr val="FF0000"/>
                  </a:solidFill>
                  <a:latin typeface="Arimo"/>
                  <a:ea typeface="Arimo"/>
                  <a:cs typeface="Arimo"/>
                  <a:sym typeface="Arimo"/>
                </a:rPr>
                <a:t>API server exposes a REST interface </a:t>
              </a:r>
              <a:r>
                <a:rPr lang="en-US" sz="3500" b="0" i="0" u="none" strike="noStrike" cap="none" dirty="0">
                  <a:solidFill>
                    <a:srgbClr val="000000"/>
                  </a:solidFill>
                  <a:latin typeface="Arimo"/>
                  <a:ea typeface="Arimo"/>
                  <a:cs typeface="Arimo"/>
                  <a:sym typeface="Arimo"/>
                </a:rPr>
                <a:t>to the Kubernetes cluster. All operations against pods, services, and so forth, are executed programmatically by communicating with the endpoints provided by it.</a:t>
              </a:r>
              <a:endParaRPr dirty="0"/>
            </a:p>
          </p:txBody>
        </p:sp>
      </p:grpSp>
      <p:grpSp>
        <p:nvGrpSpPr>
          <p:cNvPr id="217" name="Google Shape;217;p17"/>
          <p:cNvGrpSpPr/>
          <p:nvPr/>
        </p:nvGrpSpPr>
        <p:grpSpPr>
          <a:xfrm>
            <a:off x="1028700" y="6247036"/>
            <a:ext cx="16230600" cy="3413214"/>
            <a:chOff x="0" y="0"/>
            <a:chExt cx="21640800" cy="4550952"/>
          </a:xfrm>
        </p:grpSpPr>
        <p:sp>
          <p:nvSpPr>
            <p:cNvPr id="218" name="Google Shape;218;p17"/>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Scheduler</a:t>
              </a:r>
              <a:endParaRPr/>
            </a:p>
          </p:txBody>
        </p:sp>
        <p:sp>
          <p:nvSpPr>
            <p:cNvPr id="219" name="Google Shape;219;p17"/>
            <p:cNvSpPr txBox="1"/>
            <p:nvPr/>
          </p:nvSpPr>
          <p:spPr>
            <a:xfrm>
              <a:off x="0" y="1750185"/>
              <a:ext cx="21640800" cy="2800767"/>
            </a:xfrm>
            <a:prstGeom prst="rect">
              <a:avLst/>
            </a:prstGeom>
            <a:noFill/>
            <a:ln>
              <a:noFill/>
            </a:ln>
          </p:spPr>
          <p:txBody>
            <a:bodyPr spcFirstLastPara="1" wrap="square" lIns="0" tIns="0" rIns="0" bIns="0" anchor="t" anchorCtr="0">
              <a:spAutoFit/>
            </a:bodyPr>
            <a:lstStyle/>
            <a:p>
              <a:pPr marL="755650" marR="0" lvl="1" indent="-377825" algn="just" rtl="0">
                <a:lnSpc>
                  <a:spcPct val="130000"/>
                </a:lnSpc>
                <a:spcBef>
                  <a:spcPts val="0"/>
                </a:spcBef>
                <a:spcAft>
                  <a:spcPts val="0"/>
                </a:spcAft>
                <a:buClr>
                  <a:srgbClr val="000000"/>
                </a:buClr>
                <a:buSzPts val="3500"/>
                <a:buFont typeface="Arial"/>
                <a:buChar char="•"/>
              </a:pPr>
              <a:r>
                <a:rPr lang="en-US" sz="3500" b="0" i="0" u="none" strike="noStrike" cap="none" dirty="0">
                  <a:solidFill>
                    <a:srgbClr val="000000"/>
                  </a:solidFill>
                  <a:latin typeface="Arimo"/>
                  <a:ea typeface="Arimo"/>
                  <a:cs typeface="Arimo"/>
                  <a:sym typeface="Arimo"/>
                </a:rPr>
                <a:t>The scheduler is responsible for </a:t>
              </a:r>
              <a:r>
                <a:rPr lang="en-US" sz="3500" b="0" i="0" u="none" strike="noStrike" cap="none" dirty="0">
                  <a:solidFill>
                    <a:srgbClr val="FF0000"/>
                  </a:solidFill>
                  <a:latin typeface="Arimo"/>
                  <a:ea typeface="Arimo"/>
                  <a:cs typeface="Arimo"/>
                  <a:sym typeface="Arimo"/>
                </a:rPr>
                <a:t>assigning work to the various nodes</a:t>
              </a:r>
              <a:r>
                <a:rPr lang="en-US" sz="3500" b="0" i="0" u="none" strike="noStrike" cap="none" dirty="0">
                  <a:solidFill>
                    <a:srgbClr val="000000"/>
                  </a:solidFill>
                  <a:latin typeface="Arimo"/>
                  <a:ea typeface="Arimo"/>
                  <a:cs typeface="Arimo"/>
                  <a:sym typeface="Arimo"/>
                </a:rPr>
                <a:t>. It keeps watch over the resource capacity and ensures that a worker node’s performance is within an appropriate threshold.</a:t>
              </a:r>
              <a:endParaRPr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23"/>
        <p:cNvGrpSpPr/>
        <p:nvPr/>
      </p:nvGrpSpPr>
      <p:grpSpPr>
        <a:xfrm>
          <a:off x="0" y="0"/>
          <a:ext cx="0" cy="0"/>
          <a:chOff x="0" y="0"/>
          <a:chExt cx="0" cy="0"/>
        </a:xfrm>
      </p:grpSpPr>
      <p:grpSp>
        <p:nvGrpSpPr>
          <p:cNvPr id="225" name="Google Shape;225;p18"/>
          <p:cNvGrpSpPr/>
          <p:nvPr/>
        </p:nvGrpSpPr>
        <p:grpSpPr>
          <a:xfrm>
            <a:off x="1028700" y="224507"/>
            <a:ext cx="16230600" cy="3293181"/>
            <a:chOff x="0" y="0"/>
            <a:chExt cx="21640800" cy="4390909"/>
          </a:xfrm>
        </p:grpSpPr>
        <p:sp>
          <p:nvSpPr>
            <p:cNvPr id="226" name="Google Shape;226;p18"/>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Controller Manager</a:t>
              </a:r>
              <a:endParaRPr/>
            </a:p>
          </p:txBody>
        </p:sp>
        <p:sp>
          <p:nvSpPr>
            <p:cNvPr id="227" name="Google Shape;227;p18"/>
            <p:cNvSpPr txBox="1"/>
            <p:nvPr/>
          </p:nvSpPr>
          <p:spPr>
            <a:xfrm>
              <a:off x="0" y="1750186"/>
              <a:ext cx="21640800" cy="2640723"/>
            </a:xfrm>
            <a:prstGeom prst="rect">
              <a:avLst/>
            </a:prstGeom>
            <a:noFill/>
            <a:ln>
              <a:noFill/>
            </a:ln>
          </p:spPr>
          <p:txBody>
            <a:bodyPr spcFirstLastPara="1" wrap="square" lIns="0" tIns="0" rIns="0" bIns="0" anchor="t" anchorCtr="0">
              <a:spAutoFit/>
            </a:bodyPr>
            <a:lstStyle/>
            <a:p>
              <a:pPr marL="755650" marR="0" lvl="1" indent="-365125" algn="just" rtl="0">
                <a:lnSpc>
                  <a:spcPct val="130000"/>
                </a:lnSpc>
                <a:spcBef>
                  <a:spcPts val="0"/>
                </a:spcBef>
                <a:spcAft>
                  <a:spcPts val="0"/>
                </a:spcAft>
                <a:buClr>
                  <a:srgbClr val="000000"/>
                </a:buClr>
                <a:buSzPts val="3300"/>
                <a:buFont typeface="Arial"/>
                <a:buChar char="•"/>
              </a:pPr>
              <a:r>
                <a:rPr lang="en-US" sz="3300" b="0" i="0" u="none" strike="noStrike" cap="none" dirty="0">
                  <a:solidFill>
                    <a:srgbClr val="000000"/>
                  </a:solidFill>
                  <a:latin typeface="Arimo"/>
                  <a:ea typeface="Arimo"/>
                  <a:cs typeface="Arimo"/>
                  <a:sym typeface="Arimo"/>
                </a:rPr>
                <a:t>The controller-manager is responsible </a:t>
              </a:r>
              <a:r>
                <a:rPr lang="en-US" sz="3300" b="0" i="0" u="none" strike="noStrike" cap="none" dirty="0">
                  <a:solidFill>
                    <a:srgbClr val="FF0000"/>
                  </a:solidFill>
                  <a:latin typeface="Arimo"/>
                  <a:ea typeface="Arimo"/>
                  <a:cs typeface="Arimo"/>
                  <a:sym typeface="Arimo"/>
                </a:rPr>
                <a:t>for making sure that the shared state of the cluster is operating as expected</a:t>
              </a:r>
              <a:r>
                <a:rPr lang="en-US" sz="3300" b="0" i="0" u="none" strike="noStrike" cap="none" dirty="0">
                  <a:solidFill>
                    <a:srgbClr val="000000"/>
                  </a:solidFill>
                  <a:latin typeface="Arimo"/>
                  <a:ea typeface="Arimo"/>
                  <a:cs typeface="Arimo"/>
                  <a:sym typeface="Arimo"/>
                </a:rPr>
                <a:t>. More accurately, the controller manager oversees various controllers which respond to events (e.g., if a node goes down).</a:t>
              </a:r>
              <a:endParaRPr sz="1200" dirty="0"/>
            </a:p>
          </p:txBody>
        </p:sp>
      </p:grpSp>
      <p:grpSp>
        <p:nvGrpSpPr>
          <p:cNvPr id="228" name="Google Shape;228;p18"/>
          <p:cNvGrpSpPr/>
          <p:nvPr/>
        </p:nvGrpSpPr>
        <p:grpSpPr>
          <a:xfrm>
            <a:off x="1028700" y="3807271"/>
            <a:ext cx="16230600" cy="3233165"/>
            <a:chOff x="0" y="0"/>
            <a:chExt cx="21640800" cy="4310888"/>
          </a:xfrm>
        </p:grpSpPr>
        <p:sp>
          <p:nvSpPr>
            <p:cNvPr id="229" name="Google Shape;229;p18"/>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Kubelet</a:t>
              </a:r>
              <a:endParaRPr/>
            </a:p>
          </p:txBody>
        </p:sp>
        <p:sp>
          <p:nvSpPr>
            <p:cNvPr id="230" name="Google Shape;230;p18"/>
            <p:cNvSpPr txBox="1"/>
            <p:nvPr/>
          </p:nvSpPr>
          <p:spPr>
            <a:xfrm>
              <a:off x="0" y="1750186"/>
              <a:ext cx="21640800" cy="2560702"/>
            </a:xfrm>
            <a:prstGeom prst="rect">
              <a:avLst/>
            </a:prstGeom>
            <a:noFill/>
            <a:ln>
              <a:noFill/>
            </a:ln>
          </p:spPr>
          <p:txBody>
            <a:bodyPr spcFirstLastPara="1" wrap="square" lIns="0" tIns="0" rIns="0" bIns="0" anchor="t" anchorCtr="0">
              <a:spAutoFit/>
            </a:bodyPr>
            <a:lstStyle/>
            <a:p>
              <a:pPr marL="755650" marR="0" lvl="1" indent="-358775" algn="just" rtl="0">
                <a:lnSpc>
                  <a:spcPct val="13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Arimo"/>
                  <a:ea typeface="Arimo"/>
                  <a:cs typeface="Arimo"/>
                  <a:sym typeface="Arimo"/>
                </a:rPr>
                <a:t>A </a:t>
              </a:r>
              <a:r>
                <a:rPr lang="en-US" sz="3200" b="0" i="0" u="none" strike="noStrike" cap="none" dirty="0" err="1">
                  <a:solidFill>
                    <a:srgbClr val="FF0000"/>
                  </a:solidFill>
                  <a:latin typeface="Arimo"/>
                  <a:ea typeface="Arimo"/>
                  <a:cs typeface="Arimo"/>
                  <a:sym typeface="Arimo"/>
                </a:rPr>
                <a:t>Kubelet</a:t>
              </a:r>
              <a:r>
                <a:rPr lang="en-US" sz="3200" b="0" i="0" u="none" strike="noStrike" cap="none" dirty="0">
                  <a:solidFill>
                    <a:srgbClr val="FF0000"/>
                  </a:solidFill>
                  <a:latin typeface="Arimo"/>
                  <a:ea typeface="Arimo"/>
                  <a:cs typeface="Arimo"/>
                  <a:sym typeface="Arimo"/>
                </a:rPr>
                <a:t> tracks the state of a pod to ensure that all the containers are running</a:t>
              </a:r>
              <a:r>
                <a:rPr lang="en-US" sz="3200" b="0" i="0" u="none" strike="noStrike" cap="none" dirty="0">
                  <a:solidFill>
                    <a:srgbClr val="000000"/>
                  </a:solidFill>
                  <a:latin typeface="Arimo"/>
                  <a:ea typeface="Arimo"/>
                  <a:cs typeface="Arimo"/>
                  <a:sym typeface="Arimo"/>
                </a:rPr>
                <a:t>. It provides a heartbeat message every few seconds to the control plane. If a replication controller does not receive that message, the node is marked as unhealthy.</a:t>
              </a:r>
              <a:endParaRPr sz="1100" dirty="0"/>
            </a:p>
          </p:txBody>
        </p:sp>
      </p:grpSp>
      <p:grpSp>
        <p:nvGrpSpPr>
          <p:cNvPr id="231" name="Google Shape;231;p18"/>
          <p:cNvGrpSpPr/>
          <p:nvPr/>
        </p:nvGrpSpPr>
        <p:grpSpPr>
          <a:xfrm>
            <a:off x="1028700" y="7390036"/>
            <a:ext cx="16230600" cy="2713023"/>
            <a:chOff x="0" y="0"/>
            <a:chExt cx="21640800" cy="3617364"/>
          </a:xfrm>
        </p:grpSpPr>
        <p:sp>
          <p:nvSpPr>
            <p:cNvPr id="232" name="Google Shape;232;p18"/>
            <p:cNvSpPr txBox="1"/>
            <p:nvPr/>
          </p:nvSpPr>
          <p:spPr>
            <a:xfrm>
              <a:off x="0" y="0"/>
              <a:ext cx="21640800" cy="1460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Kube Proxy</a:t>
              </a:r>
              <a:endParaRPr/>
            </a:p>
          </p:txBody>
        </p:sp>
        <p:sp>
          <p:nvSpPr>
            <p:cNvPr id="233" name="Google Shape;233;p18"/>
            <p:cNvSpPr txBox="1"/>
            <p:nvPr/>
          </p:nvSpPr>
          <p:spPr>
            <a:xfrm>
              <a:off x="0" y="1750186"/>
              <a:ext cx="21640800" cy="1867178"/>
            </a:xfrm>
            <a:prstGeom prst="rect">
              <a:avLst/>
            </a:prstGeom>
            <a:noFill/>
            <a:ln>
              <a:noFill/>
            </a:ln>
          </p:spPr>
          <p:txBody>
            <a:bodyPr spcFirstLastPara="1" wrap="square" lIns="0" tIns="0" rIns="0" bIns="0" anchor="t" anchorCtr="0">
              <a:spAutoFit/>
            </a:bodyPr>
            <a:lstStyle/>
            <a:p>
              <a:pPr marL="755650" marR="0" lvl="1" indent="-377825" algn="just" rtl="0">
                <a:lnSpc>
                  <a:spcPct val="130000"/>
                </a:lnSpc>
                <a:spcBef>
                  <a:spcPts val="0"/>
                </a:spcBef>
                <a:spcAft>
                  <a:spcPts val="0"/>
                </a:spcAft>
                <a:buClr>
                  <a:srgbClr val="000000"/>
                </a:buClr>
                <a:buSzPts val="3500"/>
                <a:buFont typeface="Arial"/>
                <a:buChar char="•"/>
              </a:pPr>
              <a:r>
                <a:rPr lang="en-US" sz="3500" b="0" i="0" u="none" strike="noStrike" cap="none" dirty="0">
                  <a:solidFill>
                    <a:srgbClr val="000000"/>
                  </a:solidFill>
                  <a:latin typeface="Arimo"/>
                  <a:ea typeface="Arimo"/>
                  <a:cs typeface="Arimo"/>
                  <a:sym typeface="Arimo"/>
                </a:rPr>
                <a:t>The </a:t>
              </a:r>
              <a:r>
                <a:rPr lang="en-US" sz="3500" b="0" i="0" u="none" strike="noStrike" cap="none" dirty="0" err="1">
                  <a:solidFill>
                    <a:srgbClr val="FF0000"/>
                  </a:solidFill>
                  <a:latin typeface="Arimo"/>
                  <a:ea typeface="Arimo"/>
                  <a:cs typeface="Arimo"/>
                  <a:sym typeface="Arimo"/>
                </a:rPr>
                <a:t>Kube</a:t>
              </a:r>
              <a:r>
                <a:rPr lang="en-US" sz="3500" b="0" i="0" u="none" strike="noStrike" cap="none" dirty="0">
                  <a:solidFill>
                    <a:srgbClr val="FF0000"/>
                  </a:solidFill>
                  <a:latin typeface="Arimo"/>
                  <a:ea typeface="Arimo"/>
                  <a:cs typeface="Arimo"/>
                  <a:sym typeface="Arimo"/>
                </a:rPr>
                <a:t> proxy routes traffic </a:t>
              </a:r>
              <a:r>
                <a:rPr lang="en-US" sz="3500" b="0" i="0" u="none" strike="noStrike" cap="none" dirty="0">
                  <a:solidFill>
                    <a:srgbClr val="000000"/>
                  </a:solidFill>
                  <a:latin typeface="Arimo"/>
                  <a:ea typeface="Arimo"/>
                  <a:cs typeface="Arimo"/>
                  <a:sym typeface="Arimo"/>
                </a:rPr>
                <a:t>coming into a node from the service. It forwards requests for work to the correct containers.</a:t>
              </a:r>
              <a:endParaRPr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37"/>
        <p:cNvGrpSpPr/>
        <p:nvPr/>
      </p:nvGrpSpPr>
      <p:grpSpPr>
        <a:xfrm>
          <a:off x="0" y="0"/>
          <a:ext cx="0" cy="0"/>
          <a:chOff x="0" y="0"/>
          <a:chExt cx="0" cy="0"/>
        </a:xfrm>
      </p:grpSpPr>
      <p:sp>
        <p:nvSpPr>
          <p:cNvPr id="239" name="Google Shape;239;p19"/>
          <p:cNvSpPr/>
          <p:nvPr/>
        </p:nvSpPr>
        <p:spPr>
          <a:xfrm>
            <a:off x="1959964" y="2285002"/>
            <a:ext cx="14368071" cy="5716996"/>
          </a:xfrm>
          <a:custGeom>
            <a:avLst/>
            <a:gdLst/>
            <a:ahLst/>
            <a:cxnLst/>
            <a:rect l="l" t="t" r="r" b="b"/>
            <a:pathLst>
              <a:path w="7380650" h="2936730" extrusionOk="0">
                <a:moveTo>
                  <a:pt x="0" y="0"/>
                </a:moveTo>
                <a:lnTo>
                  <a:pt x="0" y="2936730"/>
                </a:lnTo>
                <a:lnTo>
                  <a:pt x="7380650" y="2936730"/>
                </a:lnTo>
                <a:lnTo>
                  <a:pt x="7380650" y="0"/>
                </a:lnTo>
                <a:lnTo>
                  <a:pt x="0" y="0"/>
                </a:lnTo>
                <a:close/>
                <a:moveTo>
                  <a:pt x="7319690" y="2875770"/>
                </a:moveTo>
                <a:lnTo>
                  <a:pt x="59690" y="2875770"/>
                </a:lnTo>
                <a:lnTo>
                  <a:pt x="59690" y="59690"/>
                </a:lnTo>
                <a:lnTo>
                  <a:pt x="7319690" y="59690"/>
                </a:lnTo>
                <a:lnTo>
                  <a:pt x="7319690" y="2875770"/>
                </a:lnTo>
                <a:close/>
              </a:path>
            </a:pathLst>
          </a:custGeom>
          <a:solidFill>
            <a:srgbClr val="FFFFFF"/>
          </a:solidFill>
          <a:ln>
            <a:noFill/>
          </a:ln>
        </p:spPr>
      </p:sp>
      <p:grpSp>
        <p:nvGrpSpPr>
          <p:cNvPr id="240" name="Google Shape;240;p19"/>
          <p:cNvGrpSpPr/>
          <p:nvPr/>
        </p:nvGrpSpPr>
        <p:grpSpPr>
          <a:xfrm>
            <a:off x="317136" y="0"/>
            <a:ext cx="17653725" cy="8357686"/>
            <a:chOff x="0" y="-397062"/>
            <a:chExt cx="23538300" cy="11143581"/>
          </a:xfrm>
        </p:grpSpPr>
        <p:sp>
          <p:nvSpPr>
            <p:cNvPr id="241" name="Google Shape;241;p19"/>
            <p:cNvSpPr txBox="1"/>
            <p:nvPr/>
          </p:nvSpPr>
          <p:spPr>
            <a:xfrm>
              <a:off x="107" y="-397062"/>
              <a:ext cx="23538193" cy="2040891"/>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1" i="0" u="none" strike="noStrike" cap="none" dirty="0">
                  <a:solidFill>
                    <a:srgbClr val="000000"/>
                  </a:solidFill>
                  <a:latin typeface="Lato"/>
                  <a:ea typeface="Lato"/>
                  <a:cs typeface="Lato"/>
                  <a:sym typeface="Lato"/>
                </a:rPr>
                <a:t>Edge Computing</a:t>
              </a:r>
              <a:endParaRPr dirty="0"/>
            </a:p>
          </p:txBody>
        </p:sp>
        <p:sp>
          <p:nvSpPr>
            <p:cNvPr id="242" name="Google Shape;242;p19"/>
            <p:cNvSpPr txBox="1"/>
            <p:nvPr/>
          </p:nvSpPr>
          <p:spPr>
            <a:xfrm>
              <a:off x="0" y="2210849"/>
              <a:ext cx="23538300" cy="8535670"/>
            </a:xfrm>
            <a:prstGeom prst="rect">
              <a:avLst/>
            </a:prstGeom>
            <a:noFill/>
            <a:ln>
              <a:noFill/>
            </a:ln>
          </p:spPr>
          <p:txBody>
            <a:bodyPr spcFirstLastPara="1" wrap="square" lIns="0" tIns="0" rIns="0" bIns="0" anchor="t" anchorCtr="0">
              <a:spAutoFit/>
            </a:bodyPr>
            <a:lstStyle/>
            <a:p>
              <a:pPr marL="820417" marR="0" lvl="1" indent="-397508" algn="just" rtl="0">
                <a:lnSpc>
                  <a:spcPct val="130007"/>
                </a:lnSpc>
                <a:spcBef>
                  <a:spcPts val="0"/>
                </a:spcBef>
                <a:spcAft>
                  <a:spcPts val="0"/>
                </a:spcAft>
                <a:buClr>
                  <a:srgbClr val="000000"/>
                </a:buClr>
                <a:buSzPts val="3599"/>
                <a:buFont typeface="Arial"/>
                <a:buChar char="•"/>
              </a:pPr>
              <a:r>
                <a:rPr lang="en-US" sz="3200" b="0" i="0" u="none" strike="noStrike" cap="none" dirty="0">
                  <a:solidFill>
                    <a:srgbClr val="000000"/>
                  </a:solidFill>
                  <a:latin typeface="Lato"/>
                  <a:ea typeface="Lato"/>
                  <a:cs typeface="Lato"/>
                  <a:sym typeface="Lato"/>
                </a:rPr>
                <a:t>A part of a distributed computing topology in which information processing is located close to the edge – </a:t>
              </a:r>
              <a:r>
                <a:rPr lang="en-US" sz="3200" b="0" i="0" u="none" strike="noStrike" cap="none" dirty="0">
                  <a:solidFill>
                    <a:srgbClr val="FF0000"/>
                  </a:solidFill>
                  <a:latin typeface="Lato"/>
                  <a:ea typeface="Lato"/>
                  <a:cs typeface="Lato"/>
                  <a:sym typeface="Lato"/>
                </a:rPr>
                <a:t>where things and people produce or consume that information.”</a:t>
              </a:r>
              <a:endParaRPr sz="1100" dirty="0">
                <a:solidFill>
                  <a:srgbClr val="FF0000"/>
                </a:solidFill>
              </a:endParaRPr>
            </a:p>
            <a:p>
              <a:pPr marL="820417" marR="0" lvl="1" indent="-397508" algn="just" rtl="0">
                <a:lnSpc>
                  <a:spcPct val="130007"/>
                </a:lnSpc>
                <a:spcBef>
                  <a:spcPts val="0"/>
                </a:spcBef>
                <a:spcAft>
                  <a:spcPts val="0"/>
                </a:spcAft>
                <a:buClr>
                  <a:srgbClr val="000000"/>
                </a:buClr>
                <a:buSzPts val="3599"/>
                <a:buFont typeface="Arial"/>
                <a:buChar char="•"/>
              </a:pPr>
              <a:r>
                <a:rPr lang="en-US" sz="3200" b="0" i="1" strike="noStrike" cap="none" dirty="0">
                  <a:solidFill>
                    <a:srgbClr val="000000"/>
                  </a:solidFill>
                  <a:effectLst>
                    <a:outerShdw blurRad="38100" dist="38100" dir="2700000" algn="tl">
                      <a:srgbClr val="000000">
                        <a:alpha val="43137"/>
                      </a:srgbClr>
                    </a:outerShdw>
                  </a:effectLst>
                  <a:latin typeface="Arimo"/>
                  <a:ea typeface="Arimo"/>
                  <a:cs typeface="Arimo"/>
                  <a:sym typeface="Arimo"/>
                </a:rPr>
                <a:t>Edge computing brings computation and data storage </a:t>
              </a:r>
              <a:r>
                <a:rPr lang="en-US" sz="3200" b="0" i="1" strike="noStrike" cap="none" dirty="0">
                  <a:solidFill>
                    <a:srgbClr val="FF0000"/>
                  </a:solidFill>
                  <a:effectLst>
                    <a:outerShdw blurRad="38100" dist="38100" dir="2700000" algn="tl">
                      <a:srgbClr val="000000">
                        <a:alpha val="43137"/>
                      </a:srgbClr>
                    </a:outerShdw>
                  </a:effectLst>
                  <a:latin typeface="Arimo"/>
                  <a:ea typeface="Arimo"/>
                  <a:cs typeface="Arimo"/>
                  <a:sym typeface="Arimo"/>
                </a:rPr>
                <a:t>closer to the devices </a:t>
              </a:r>
              <a:r>
                <a:rPr lang="en-US" sz="3200" b="0" i="1" strike="noStrike" cap="none" dirty="0">
                  <a:solidFill>
                    <a:srgbClr val="000000"/>
                  </a:solidFill>
                  <a:effectLst>
                    <a:outerShdw blurRad="38100" dist="38100" dir="2700000" algn="tl">
                      <a:srgbClr val="000000">
                        <a:alpha val="43137"/>
                      </a:srgbClr>
                    </a:outerShdw>
                  </a:effectLst>
                  <a:latin typeface="Arimo"/>
                  <a:ea typeface="Arimo"/>
                  <a:cs typeface="Arimo"/>
                  <a:sym typeface="Arimo"/>
                </a:rPr>
                <a:t>where it’s being gathered, rather than relying on a central location that can be thousands of miles away. </a:t>
              </a:r>
              <a:r>
                <a:rPr lang="en-US" sz="3200" b="0" i="0" u="none" strike="noStrike" cap="none" dirty="0">
                  <a:solidFill>
                    <a:srgbClr val="000000"/>
                  </a:solidFill>
                  <a:latin typeface="Arimo"/>
                  <a:ea typeface="Arimo"/>
                  <a:cs typeface="Arimo"/>
                  <a:sym typeface="Arimo"/>
                </a:rPr>
                <a:t>In addition, companies can save money by having the processing done locally, reducing the amount of data that needs to be processed in a centralized or cloud-based location.</a:t>
              </a:r>
              <a:endParaRPr sz="1100" dirty="0"/>
            </a:p>
            <a:p>
              <a:pPr marL="820417" marR="0" lvl="1" indent="-397508" algn="just" rtl="0">
                <a:lnSpc>
                  <a:spcPct val="130007"/>
                </a:lnSpc>
                <a:spcBef>
                  <a:spcPts val="0"/>
                </a:spcBef>
                <a:spcAft>
                  <a:spcPts val="0"/>
                </a:spcAft>
                <a:buClr>
                  <a:srgbClr val="000000"/>
                </a:buClr>
                <a:buSzPts val="3599"/>
                <a:buFont typeface="Arial"/>
                <a:buChar char="•"/>
              </a:pPr>
              <a:r>
                <a:rPr lang="en-US" sz="3200" b="0" i="0" u="none" strike="noStrike" cap="none" dirty="0">
                  <a:solidFill>
                    <a:srgbClr val="000000"/>
                  </a:solidFill>
                  <a:latin typeface="Arimo"/>
                  <a:ea typeface="Arimo"/>
                  <a:cs typeface="Arimo"/>
                  <a:sym typeface="Arimo"/>
                </a:rPr>
                <a:t>Edge computing was </a:t>
              </a:r>
              <a:r>
                <a:rPr lang="en-US" sz="3200" b="0" i="0" u="none" strike="noStrike" cap="none" dirty="0">
                  <a:solidFill>
                    <a:srgbClr val="FF0000"/>
                  </a:solidFill>
                  <a:latin typeface="Arimo"/>
                  <a:ea typeface="Arimo"/>
                  <a:cs typeface="Arimo"/>
                  <a:sym typeface="Arimo"/>
                </a:rPr>
                <a:t>developed due to the exponential growth of </a:t>
              </a:r>
              <a:r>
                <a:rPr lang="en-US" sz="3200" b="0" i="0" u="none" strike="noStrike" cap="none" dirty="0" err="1">
                  <a:solidFill>
                    <a:srgbClr val="FF0000"/>
                  </a:solidFill>
                  <a:latin typeface="Arimo"/>
                  <a:ea typeface="Arimo"/>
                  <a:cs typeface="Arimo"/>
                  <a:sym typeface="Arimo"/>
                </a:rPr>
                <a:t>IoT</a:t>
              </a:r>
              <a:r>
                <a:rPr lang="en-US" sz="3200" b="0" i="0" u="none" strike="noStrike" cap="none" dirty="0">
                  <a:solidFill>
                    <a:srgbClr val="FF0000"/>
                  </a:solidFill>
                  <a:latin typeface="Arimo"/>
                  <a:ea typeface="Arimo"/>
                  <a:cs typeface="Arimo"/>
                  <a:sym typeface="Arimo"/>
                </a:rPr>
                <a:t> devices</a:t>
              </a:r>
              <a:r>
                <a:rPr lang="en-US" sz="3200" b="0" i="0" u="none" strike="noStrike" cap="none" dirty="0">
                  <a:solidFill>
                    <a:srgbClr val="000000"/>
                  </a:solidFill>
                  <a:latin typeface="Arimo"/>
                  <a:ea typeface="Arimo"/>
                  <a:cs typeface="Arimo"/>
                  <a:sym typeface="Arimo"/>
                </a:rPr>
                <a:t>, which connect to the internet for either receiving information from the cloud or delivering data back to the cloud. And many </a:t>
              </a:r>
              <a:r>
                <a:rPr lang="en-US" sz="3200" b="0" i="0" u="none" strike="noStrike" cap="none" dirty="0" err="1">
                  <a:solidFill>
                    <a:srgbClr val="000000"/>
                  </a:solidFill>
                  <a:latin typeface="Arimo"/>
                  <a:ea typeface="Arimo"/>
                  <a:cs typeface="Arimo"/>
                  <a:sym typeface="Arimo"/>
                </a:rPr>
                <a:t>IoT</a:t>
              </a:r>
              <a:r>
                <a:rPr lang="en-US" sz="3200" b="0" i="0" u="none" strike="noStrike" cap="none" dirty="0">
                  <a:solidFill>
                    <a:srgbClr val="000000"/>
                  </a:solidFill>
                  <a:latin typeface="Arimo"/>
                  <a:ea typeface="Arimo"/>
                  <a:cs typeface="Arimo"/>
                  <a:sym typeface="Arimo"/>
                </a:rPr>
                <a:t> devices generate enormous amounts of data during the course of their operations.</a:t>
              </a:r>
              <a:endParaRPr sz="1100"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46"/>
        <p:cNvGrpSpPr/>
        <p:nvPr/>
      </p:nvGrpSpPr>
      <p:grpSpPr>
        <a:xfrm>
          <a:off x="0" y="0"/>
          <a:ext cx="0" cy="0"/>
          <a:chOff x="0" y="0"/>
          <a:chExt cx="0" cy="0"/>
        </a:xfrm>
      </p:grpSpPr>
      <p:pic>
        <p:nvPicPr>
          <p:cNvPr id="248" name="Google Shape;248;p20"/>
          <p:cNvPicPr preferRelativeResize="0"/>
          <p:nvPr/>
        </p:nvPicPr>
        <p:blipFill rotWithShape="1">
          <a:blip r:embed="rId3">
            <a:alphaModFix/>
          </a:blip>
          <a:srcRect/>
          <a:stretch/>
        </p:blipFill>
        <p:spPr>
          <a:xfrm>
            <a:off x="539806" y="2679572"/>
            <a:ext cx="6255666" cy="3617845"/>
          </a:xfrm>
          <a:prstGeom prst="rect">
            <a:avLst/>
          </a:prstGeom>
          <a:noFill/>
          <a:ln>
            <a:noFill/>
          </a:ln>
        </p:spPr>
      </p:pic>
      <p:pic>
        <p:nvPicPr>
          <p:cNvPr id="3074" name="Picture 2" descr="Edge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472" y="1266936"/>
            <a:ext cx="11475285" cy="6443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52"/>
        <p:cNvGrpSpPr/>
        <p:nvPr/>
      </p:nvGrpSpPr>
      <p:grpSpPr>
        <a:xfrm>
          <a:off x="0" y="0"/>
          <a:ext cx="0" cy="0"/>
          <a:chOff x="0" y="0"/>
          <a:chExt cx="0" cy="0"/>
        </a:xfrm>
      </p:grpSpPr>
      <p:graphicFrame>
        <p:nvGraphicFramePr>
          <p:cNvPr id="254" name="Google Shape;254;p21"/>
          <p:cNvGraphicFramePr/>
          <p:nvPr/>
        </p:nvGraphicFramePr>
        <p:xfrm>
          <a:off x="2524675" y="3180080"/>
          <a:ext cx="12435925" cy="6870275"/>
        </p:xfrm>
        <a:graphic>
          <a:graphicData uri="http://schemas.openxmlformats.org/drawingml/2006/table">
            <a:tbl>
              <a:tblPr>
                <a:noFill/>
                <a:tableStyleId>{18757419-FEE0-4C15-998D-2A63879A71E6}</a:tableStyleId>
              </a:tblPr>
              <a:tblGrid>
                <a:gridCol w="6206575">
                  <a:extLst>
                    <a:ext uri="{9D8B030D-6E8A-4147-A177-3AD203B41FA5}">
                      <a16:colId xmlns:a16="http://schemas.microsoft.com/office/drawing/2014/main" val="20000"/>
                    </a:ext>
                  </a:extLst>
                </a:gridCol>
                <a:gridCol w="6229350">
                  <a:extLst>
                    <a:ext uri="{9D8B030D-6E8A-4147-A177-3AD203B41FA5}">
                      <a16:colId xmlns:a16="http://schemas.microsoft.com/office/drawing/2014/main" val="20001"/>
                    </a:ext>
                  </a:extLst>
                </a:gridCol>
              </a:tblGrid>
              <a:tr h="1179475">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Cloud Computing</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Edge Computing</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9475">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Non-time-sensitive data processing</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Real-time data processing</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03775">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Reliable internet connection</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Remote locations with limited or no internet connectivity</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03775">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Dynamic workloads</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Large datasets that are too costly to send to the cloud</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03775">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Data in cloud storage</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3000" b="1" u="none" strike="noStrike" cap="none">
                          <a:solidFill>
                            <a:srgbClr val="000000"/>
                          </a:solidFill>
                          <a:latin typeface="Lato"/>
                          <a:ea typeface="Lato"/>
                          <a:cs typeface="Lato"/>
                          <a:sym typeface="Lato"/>
                        </a:rPr>
                        <a:t>Highly sensitive data and strict data laws</a:t>
                      </a:r>
                      <a:endParaRPr sz="2300" u="none" strike="noStrike" cap="none"/>
                    </a:p>
                  </a:txBody>
                  <a:tcPr marL="91450" marR="91450" marT="45725" marB="457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55" name="Google Shape;255;p21"/>
          <p:cNvGrpSpPr/>
          <p:nvPr/>
        </p:nvGrpSpPr>
        <p:grpSpPr>
          <a:xfrm>
            <a:off x="1028700" y="488508"/>
            <a:ext cx="15343219" cy="2209154"/>
            <a:chOff x="0" y="-66675"/>
            <a:chExt cx="20457625" cy="2945539"/>
          </a:xfrm>
        </p:grpSpPr>
        <p:sp>
          <p:nvSpPr>
            <p:cNvPr id="256" name="Google Shape;256;p21"/>
            <p:cNvSpPr txBox="1"/>
            <p:nvPr/>
          </p:nvSpPr>
          <p:spPr>
            <a:xfrm>
              <a:off x="0" y="-66675"/>
              <a:ext cx="20457625" cy="151955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7200" b="1" i="0" u="none" strike="noStrike" cap="none">
                  <a:solidFill>
                    <a:srgbClr val="000000"/>
                  </a:solidFill>
                  <a:latin typeface="Lato"/>
                  <a:ea typeface="Lato"/>
                  <a:cs typeface="Lato"/>
                  <a:sym typeface="Lato"/>
                </a:rPr>
                <a:t>Edge v/s Cloud</a:t>
              </a:r>
              <a:endParaRPr/>
            </a:p>
          </p:txBody>
        </p:sp>
        <p:sp>
          <p:nvSpPr>
            <p:cNvPr id="257" name="Google Shape;257;p21"/>
            <p:cNvSpPr txBox="1"/>
            <p:nvPr/>
          </p:nvSpPr>
          <p:spPr>
            <a:xfrm>
              <a:off x="0" y="1668978"/>
              <a:ext cx="20457625" cy="1209886"/>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800" b="0" i="0" u="none" strike="noStrike" cap="none">
                  <a:solidFill>
                    <a:srgbClr val="000000"/>
                  </a:solidFill>
                  <a:latin typeface="Lato"/>
                  <a:ea typeface="Lato"/>
                  <a:cs typeface="Lato"/>
                  <a:sym typeface="Lato"/>
                </a:rPr>
                <a:t>Edge and cloud computing have distinct features and most organizations will end up using both. Here are some considerations when looking at where to deploy different workloads.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61"/>
        <p:cNvGrpSpPr/>
        <p:nvPr/>
      </p:nvGrpSpPr>
      <p:grpSpPr>
        <a:xfrm>
          <a:off x="0" y="0"/>
          <a:ext cx="0" cy="0"/>
          <a:chOff x="0" y="0"/>
          <a:chExt cx="0" cy="0"/>
        </a:xfrm>
      </p:grpSpPr>
      <p:sp>
        <p:nvSpPr>
          <p:cNvPr id="263" name="Google Shape;263;p22"/>
          <p:cNvSpPr txBox="1"/>
          <p:nvPr/>
        </p:nvSpPr>
        <p:spPr>
          <a:xfrm>
            <a:off x="503728" y="334499"/>
            <a:ext cx="10950140" cy="10953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Fog Computing</a:t>
            </a:r>
            <a:endParaRPr/>
          </a:p>
        </p:txBody>
      </p:sp>
      <p:sp>
        <p:nvSpPr>
          <p:cNvPr id="264" name="Google Shape;264;p22"/>
          <p:cNvSpPr txBox="1"/>
          <p:nvPr/>
        </p:nvSpPr>
        <p:spPr>
          <a:xfrm>
            <a:off x="503728" y="1823372"/>
            <a:ext cx="16753800" cy="5761577"/>
          </a:xfrm>
          <a:prstGeom prst="rect">
            <a:avLst/>
          </a:prstGeom>
          <a:noFill/>
          <a:ln>
            <a:noFill/>
          </a:ln>
        </p:spPr>
        <p:txBody>
          <a:bodyPr spcFirstLastPara="1" wrap="square" lIns="0" tIns="0" rIns="0" bIns="0" anchor="t" anchorCtr="0">
            <a:spAutoFit/>
          </a:bodyPr>
          <a:lstStyle/>
          <a:p>
            <a:pPr marL="879277" marR="0" lvl="1" indent="-414239" algn="just" rtl="0">
              <a:lnSpc>
                <a:spcPct val="130009"/>
              </a:lnSpc>
              <a:spcBef>
                <a:spcPts val="0"/>
              </a:spcBef>
              <a:spcAft>
                <a:spcPts val="0"/>
              </a:spcAft>
              <a:buClr>
                <a:srgbClr val="000000"/>
              </a:buClr>
              <a:buSzPts val="3672"/>
              <a:buFont typeface="Arial"/>
              <a:buChar char="•"/>
            </a:pPr>
            <a:r>
              <a:rPr lang="en-US" sz="3200" b="0" i="0" u="none" strike="noStrike" cap="none" dirty="0">
                <a:solidFill>
                  <a:srgbClr val="000000"/>
                </a:solidFill>
                <a:latin typeface="Lato"/>
                <a:ea typeface="Lato"/>
                <a:cs typeface="Lato"/>
                <a:sym typeface="Lato"/>
              </a:rPr>
              <a:t>Fog computing can be perceived both in large cloud systems and big data structures, making reference to the growing difficulties in accessing information objectively. </a:t>
            </a:r>
            <a:endParaRPr sz="800" dirty="0"/>
          </a:p>
          <a:p>
            <a:pPr marL="879277" marR="0" lvl="1" indent="-414239" algn="just" rtl="0">
              <a:lnSpc>
                <a:spcPct val="130009"/>
              </a:lnSpc>
              <a:spcBef>
                <a:spcPts val="0"/>
              </a:spcBef>
              <a:spcAft>
                <a:spcPts val="0"/>
              </a:spcAft>
              <a:buClr>
                <a:srgbClr val="000000"/>
              </a:buClr>
              <a:buSzPts val="3672"/>
              <a:buFont typeface="Arial"/>
              <a:buChar char="•"/>
            </a:pPr>
            <a:r>
              <a:rPr lang="en-US" sz="3200" b="0" i="0" u="none" strike="noStrike" cap="none" dirty="0">
                <a:solidFill>
                  <a:srgbClr val="000000"/>
                </a:solidFill>
                <a:latin typeface="Arimo"/>
                <a:ea typeface="Arimo"/>
                <a:cs typeface="Arimo"/>
                <a:sym typeface="Arimo"/>
              </a:rPr>
              <a:t>This results in a lack of quality of the obtained content. The effects of fog computing on cloud computing and big data systems may vary. </a:t>
            </a:r>
            <a:endParaRPr sz="800" dirty="0"/>
          </a:p>
          <a:p>
            <a:pPr marL="879277" marR="0" lvl="1" indent="-414239" algn="just" rtl="0">
              <a:lnSpc>
                <a:spcPct val="130009"/>
              </a:lnSpc>
              <a:spcBef>
                <a:spcPts val="0"/>
              </a:spcBef>
              <a:spcAft>
                <a:spcPts val="0"/>
              </a:spcAft>
              <a:buClr>
                <a:srgbClr val="000000"/>
              </a:buClr>
              <a:buSzPts val="3672"/>
              <a:buFont typeface="Arial"/>
              <a:buChar char="•"/>
            </a:pPr>
            <a:r>
              <a:rPr lang="en-US" sz="3200" b="0" i="0" u="none" strike="noStrike" cap="none" dirty="0">
                <a:solidFill>
                  <a:srgbClr val="000000"/>
                </a:solidFill>
                <a:latin typeface="Arimo"/>
                <a:ea typeface="Arimo"/>
                <a:cs typeface="Arimo"/>
                <a:sym typeface="Arimo"/>
              </a:rPr>
              <a:t>However, a common aspect is a limitation in accurate content distribution, an issue that has been tackled with the creation of metrics that attempt to improve accuracy.</a:t>
            </a:r>
            <a:endParaRPr sz="800" dirty="0"/>
          </a:p>
          <a:p>
            <a:pPr marL="879277" marR="0" lvl="1" indent="-414239" algn="just" rtl="0">
              <a:lnSpc>
                <a:spcPct val="130009"/>
              </a:lnSpc>
              <a:spcBef>
                <a:spcPts val="0"/>
              </a:spcBef>
              <a:spcAft>
                <a:spcPts val="0"/>
              </a:spcAft>
              <a:buClr>
                <a:srgbClr val="000000"/>
              </a:buClr>
              <a:buSzPts val="3672"/>
              <a:buFont typeface="Arial"/>
              <a:buChar char="•"/>
            </a:pPr>
            <a:r>
              <a:rPr lang="en-US" sz="3200" b="0" i="0" u="none" strike="noStrike" cap="none" dirty="0">
                <a:solidFill>
                  <a:srgbClr val="000000"/>
                </a:solidFill>
                <a:latin typeface="Arimo"/>
                <a:ea typeface="Arimo"/>
                <a:cs typeface="Arimo"/>
                <a:sym typeface="Arimo"/>
              </a:rPr>
              <a:t>Fog networking consists of a control plane and a data plane. For example, on the data plane, fog computing enables computing services to reside at the edge of the network as opposed to servers in a data-center. </a:t>
            </a:r>
            <a:endParaRPr sz="800" dirty="0"/>
          </a:p>
        </p:txBody>
      </p:sp>
      <p:sp>
        <p:nvSpPr>
          <p:cNvPr id="2" name="Rectangle 1"/>
          <p:cNvSpPr/>
          <p:nvPr/>
        </p:nvSpPr>
        <p:spPr>
          <a:xfrm>
            <a:off x="7607936" y="728297"/>
            <a:ext cx="10056609" cy="400110"/>
          </a:xfrm>
          <a:prstGeom prst="rect">
            <a:avLst/>
          </a:prstGeom>
        </p:spPr>
        <p:txBody>
          <a:bodyPr wrap="square">
            <a:spAutoFit/>
          </a:bodyPr>
          <a:lstStyle/>
          <a:p>
            <a:r>
              <a:rPr lang="en-US" sz="2000" b="1" dirty="0">
                <a:solidFill>
                  <a:srgbClr val="FF0000"/>
                </a:solidFill>
                <a:latin typeface="Arial" panose="020B0604020202020204" pitchFamily="34" charset="0"/>
              </a:rPr>
              <a:t> The word "fog" refers to its cloud-like properties, but closer to the "ground",</a:t>
            </a:r>
            <a:endParaRPr lang="en-US" sz="2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68"/>
        <p:cNvGrpSpPr/>
        <p:nvPr/>
      </p:nvGrpSpPr>
      <p:grpSpPr>
        <a:xfrm>
          <a:off x="0" y="0"/>
          <a:ext cx="0" cy="0"/>
          <a:chOff x="0" y="0"/>
          <a:chExt cx="0" cy="0"/>
        </a:xfrm>
      </p:grpSpPr>
      <p:sp>
        <p:nvSpPr>
          <p:cNvPr id="270" name="Google Shape;270;p23"/>
          <p:cNvSpPr/>
          <p:nvPr/>
        </p:nvSpPr>
        <p:spPr>
          <a:xfrm>
            <a:off x="1300077" y="1473888"/>
            <a:ext cx="16230600" cy="8229600"/>
          </a:xfrm>
          <a:custGeom>
            <a:avLst/>
            <a:gdLst/>
            <a:ahLst/>
            <a:cxnLst/>
            <a:rect l="l" t="t" r="r" b="b"/>
            <a:pathLst>
              <a:path w="8337402" h="4227415" extrusionOk="0">
                <a:moveTo>
                  <a:pt x="0" y="0"/>
                </a:moveTo>
                <a:lnTo>
                  <a:pt x="0" y="4227415"/>
                </a:lnTo>
                <a:lnTo>
                  <a:pt x="8337402" y="4227415"/>
                </a:lnTo>
                <a:lnTo>
                  <a:pt x="8337402" y="0"/>
                </a:lnTo>
                <a:lnTo>
                  <a:pt x="0" y="0"/>
                </a:lnTo>
                <a:close/>
                <a:moveTo>
                  <a:pt x="8276441" y="4166455"/>
                </a:moveTo>
                <a:lnTo>
                  <a:pt x="59690" y="4166455"/>
                </a:lnTo>
                <a:lnTo>
                  <a:pt x="59690" y="59690"/>
                </a:lnTo>
                <a:lnTo>
                  <a:pt x="8276441" y="59690"/>
                </a:lnTo>
                <a:lnTo>
                  <a:pt x="8276441" y="4166455"/>
                </a:lnTo>
                <a:close/>
              </a:path>
            </a:pathLst>
          </a:custGeom>
          <a:solidFill>
            <a:srgbClr val="FFFFFF"/>
          </a:solidFill>
          <a:ln>
            <a:noFill/>
          </a:ln>
        </p:spPr>
      </p:sp>
      <p:graphicFrame>
        <p:nvGraphicFramePr>
          <p:cNvPr id="271" name="Google Shape;271;p23"/>
          <p:cNvGraphicFramePr/>
          <p:nvPr>
            <p:extLst>
              <p:ext uri="{D42A27DB-BD31-4B8C-83A1-F6EECF244321}">
                <p14:modId xmlns:p14="http://schemas.microsoft.com/office/powerpoint/2010/main" val="404993087"/>
              </p:ext>
            </p:extLst>
          </p:nvPr>
        </p:nvGraphicFramePr>
        <p:xfrm>
          <a:off x="523705" y="323850"/>
          <a:ext cx="17387975" cy="9639325"/>
        </p:xfrm>
        <a:graphic>
          <a:graphicData uri="http://schemas.openxmlformats.org/drawingml/2006/table">
            <a:tbl>
              <a:tblPr>
                <a:noFill/>
                <a:tableStyleId>{18757419-FEE0-4C15-998D-2A63879A71E6}</a:tableStyleId>
              </a:tblPr>
              <a:tblGrid>
                <a:gridCol w="3542500">
                  <a:extLst>
                    <a:ext uri="{9D8B030D-6E8A-4147-A177-3AD203B41FA5}">
                      <a16:colId xmlns:a16="http://schemas.microsoft.com/office/drawing/2014/main" val="20000"/>
                    </a:ext>
                  </a:extLst>
                </a:gridCol>
                <a:gridCol w="6566750">
                  <a:extLst>
                    <a:ext uri="{9D8B030D-6E8A-4147-A177-3AD203B41FA5}">
                      <a16:colId xmlns:a16="http://schemas.microsoft.com/office/drawing/2014/main" val="20001"/>
                    </a:ext>
                  </a:extLst>
                </a:gridCol>
                <a:gridCol w="7278725">
                  <a:extLst>
                    <a:ext uri="{9D8B030D-6E8A-4147-A177-3AD203B41FA5}">
                      <a16:colId xmlns:a16="http://schemas.microsoft.com/office/drawing/2014/main" val="20002"/>
                    </a:ext>
                  </a:extLst>
                </a:gridCol>
              </a:tblGrid>
              <a:tr h="830325">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Specialty</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Cloud Computing</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fog computing</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50250">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Delay</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Cloud computing has </a:t>
                      </a:r>
                      <a:r>
                        <a:rPr lang="en-US" sz="2800" b="1" u="none" strike="noStrike" cap="none" dirty="0">
                          <a:solidFill>
                            <a:srgbClr val="FF0000"/>
                          </a:solidFill>
                          <a:latin typeface="Lato"/>
                          <a:ea typeface="Lato"/>
                          <a:cs typeface="Lato"/>
                          <a:sym typeface="Lato"/>
                        </a:rPr>
                        <a:t>higher latency </a:t>
                      </a:r>
                      <a:r>
                        <a:rPr lang="en-US" sz="2800" b="1" u="none" strike="noStrike" cap="none" dirty="0">
                          <a:solidFill>
                            <a:srgbClr val="000000"/>
                          </a:solidFill>
                          <a:latin typeface="Lato"/>
                          <a:ea typeface="Lato"/>
                          <a:cs typeface="Lato"/>
                          <a:sym typeface="Lato"/>
                        </a:rPr>
                        <a:t>than fog computing</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Fog computing has </a:t>
                      </a:r>
                      <a:r>
                        <a:rPr lang="en-US" sz="2800" b="1" u="none" strike="noStrike" cap="none" dirty="0">
                          <a:solidFill>
                            <a:srgbClr val="FF0000"/>
                          </a:solidFill>
                          <a:latin typeface="Lato"/>
                          <a:ea typeface="Lato"/>
                          <a:cs typeface="Lato"/>
                          <a:sym typeface="Lato"/>
                        </a:rPr>
                        <a:t>low latency</a:t>
                      </a:r>
                      <a:endParaRPr sz="2100" u="none" strike="noStrike" cap="none" dirty="0">
                        <a:solidFill>
                          <a:srgbClr val="FF0000"/>
                        </a:solidFill>
                      </a:endParaRPr>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70175">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Capacity</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Cloud computing does </a:t>
                      </a:r>
                      <a:r>
                        <a:rPr lang="en-US" sz="2800" b="1" u="none" strike="noStrike" cap="none" dirty="0">
                          <a:solidFill>
                            <a:srgbClr val="FF0000"/>
                          </a:solidFill>
                          <a:latin typeface="Lato"/>
                          <a:ea typeface="Lato"/>
                          <a:cs typeface="Lato"/>
                          <a:sym typeface="Lato"/>
                        </a:rPr>
                        <a:t>not provide any reduction in data </a:t>
                      </a:r>
                      <a:r>
                        <a:rPr lang="en-US" sz="2800" b="1" u="none" strike="noStrike" cap="none" dirty="0">
                          <a:solidFill>
                            <a:srgbClr val="000000"/>
                          </a:solidFill>
                          <a:latin typeface="Lato"/>
                          <a:ea typeface="Lato"/>
                          <a:cs typeface="Lato"/>
                          <a:sym typeface="Lato"/>
                        </a:rPr>
                        <a:t>while sending or converting data.</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Fog computing </a:t>
                      </a:r>
                      <a:r>
                        <a:rPr lang="en-US" sz="2800" b="1" u="none" strike="noStrike" cap="none" dirty="0">
                          <a:solidFill>
                            <a:srgbClr val="FF0000"/>
                          </a:solidFill>
                          <a:latin typeface="Lato"/>
                          <a:ea typeface="Lato"/>
                          <a:cs typeface="Lato"/>
                          <a:sym typeface="Lato"/>
                        </a:rPr>
                        <a:t>reduces the amount of data </a:t>
                      </a:r>
                      <a:r>
                        <a:rPr lang="en-US" sz="2800" b="1" u="none" strike="noStrike" cap="none" dirty="0">
                          <a:solidFill>
                            <a:srgbClr val="000000"/>
                          </a:solidFill>
                          <a:latin typeface="Lato"/>
                          <a:ea typeface="Lato"/>
                          <a:cs typeface="Lato"/>
                          <a:sym typeface="Lato"/>
                        </a:rPr>
                        <a:t>sent to cloud computing.</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82025">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Responsiveness</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The response time of the system is </a:t>
                      </a:r>
                      <a:r>
                        <a:rPr lang="en-US" sz="2800" b="1" u="none" strike="noStrike" cap="none" dirty="0">
                          <a:solidFill>
                            <a:srgbClr val="FF0000"/>
                          </a:solidFill>
                          <a:latin typeface="Lato"/>
                          <a:ea typeface="Lato"/>
                          <a:cs typeface="Lato"/>
                          <a:sym typeface="Lato"/>
                        </a:rPr>
                        <a:t>low.</a:t>
                      </a:r>
                      <a:endParaRPr sz="2100" u="none" strike="noStrike" cap="none" dirty="0">
                        <a:solidFill>
                          <a:srgbClr val="FF0000"/>
                        </a:solidFill>
                      </a:endParaRPr>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The response time of the system is </a:t>
                      </a:r>
                      <a:r>
                        <a:rPr lang="en-US" sz="2800" b="1" u="none" strike="noStrike" cap="none" dirty="0">
                          <a:solidFill>
                            <a:srgbClr val="FF0000"/>
                          </a:solidFill>
                          <a:latin typeface="Lato"/>
                          <a:ea typeface="Lato"/>
                          <a:cs typeface="Lato"/>
                          <a:sym typeface="Lato"/>
                        </a:rPr>
                        <a:t>high.</a:t>
                      </a:r>
                      <a:endParaRPr sz="2100" u="none" strike="noStrike" cap="none" dirty="0">
                        <a:solidFill>
                          <a:srgbClr val="FF0000"/>
                        </a:solidFill>
                      </a:endParaRPr>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75725">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Security</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Cloud computing has </a:t>
                      </a:r>
                      <a:r>
                        <a:rPr lang="en-US" sz="2800" b="1" u="none" strike="noStrike" cap="none" dirty="0">
                          <a:solidFill>
                            <a:srgbClr val="FF0000"/>
                          </a:solidFill>
                          <a:latin typeface="Lato"/>
                          <a:ea typeface="Lato"/>
                          <a:cs typeface="Lato"/>
                          <a:sym typeface="Lato"/>
                        </a:rPr>
                        <a:t>less Security </a:t>
                      </a:r>
                      <a:r>
                        <a:rPr lang="en-US" sz="2800" b="1" u="none" strike="noStrike" cap="none" dirty="0">
                          <a:solidFill>
                            <a:srgbClr val="000000"/>
                          </a:solidFill>
                          <a:latin typeface="Lato"/>
                          <a:ea typeface="Lato"/>
                          <a:cs typeface="Lato"/>
                          <a:sym typeface="Lato"/>
                        </a:rPr>
                        <a:t>compared to Fog Computing</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Fog computing has </a:t>
                      </a:r>
                      <a:r>
                        <a:rPr lang="en-US" sz="2800" b="1" u="none" strike="noStrike" cap="none" dirty="0">
                          <a:solidFill>
                            <a:srgbClr val="FF0000"/>
                          </a:solidFill>
                          <a:latin typeface="Lato"/>
                          <a:ea typeface="Lato"/>
                          <a:cs typeface="Lato"/>
                          <a:sym typeface="Lato"/>
                        </a:rPr>
                        <a:t>high Security</a:t>
                      </a:r>
                      <a:r>
                        <a:rPr lang="en-US" sz="2800" b="1" u="none" strike="noStrike" cap="none" dirty="0">
                          <a:solidFill>
                            <a:srgbClr val="000000"/>
                          </a:solidFill>
                          <a:latin typeface="Lato"/>
                          <a:ea typeface="Lato"/>
                          <a:cs typeface="Lato"/>
                          <a:sym typeface="Lato"/>
                        </a:rPr>
                        <a:t>.</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250250">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Speed</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Access speed is high </a:t>
                      </a:r>
                      <a:r>
                        <a:rPr lang="en-US" sz="2800" b="1" u="none" strike="noStrike" cap="none" dirty="0">
                          <a:solidFill>
                            <a:srgbClr val="FF0000"/>
                          </a:solidFill>
                          <a:latin typeface="Lato"/>
                          <a:ea typeface="Lato"/>
                          <a:cs typeface="Lato"/>
                          <a:sym typeface="Lato"/>
                        </a:rPr>
                        <a:t>depending on the VM connectivity.</a:t>
                      </a:r>
                      <a:endParaRPr sz="2100" u="none" strike="noStrike" cap="none" dirty="0">
                        <a:solidFill>
                          <a:srgbClr val="FF0000"/>
                        </a:solidFill>
                      </a:endParaRPr>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FF0000"/>
                          </a:solidFill>
                          <a:latin typeface="Lato"/>
                          <a:ea typeface="Lato"/>
                          <a:cs typeface="Lato"/>
                          <a:sym typeface="Lato"/>
                        </a:rPr>
                        <a:t>High even more </a:t>
                      </a:r>
                      <a:r>
                        <a:rPr lang="en-US" sz="2800" b="1" u="none" strike="noStrike" cap="none" dirty="0">
                          <a:solidFill>
                            <a:srgbClr val="000000"/>
                          </a:solidFill>
                          <a:latin typeface="Lato"/>
                          <a:ea typeface="Lato"/>
                          <a:cs typeface="Lato"/>
                          <a:sym typeface="Lato"/>
                        </a:rPr>
                        <a:t>compared to Cloud Computing.</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250250">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Data Integration</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dirty="0">
                          <a:solidFill>
                            <a:srgbClr val="000000"/>
                          </a:solidFill>
                          <a:latin typeface="Lato"/>
                          <a:ea typeface="Lato"/>
                          <a:cs typeface="Lato"/>
                          <a:sym typeface="Lato"/>
                        </a:rPr>
                        <a:t>Multiple data sources can be integrated.</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Multiple Data sources and devices can be integrated.</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830325">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Mobility</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800" b="1" u="none" strike="noStrike" cap="none">
                          <a:solidFill>
                            <a:srgbClr val="000000"/>
                          </a:solidFill>
                          <a:latin typeface="Lato"/>
                          <a:ea typeface="Lato"/>
                          <a:cs typeface="Lato"/>
                          <a:sym typeface="Lato"/>
                        </a:rPr>
                        <a:t>In cloud computing, mobility is Limited.</a:t>
                      </a:r>
                      <a:endParaRPr sz="2100" u="none" strike="noStrike" cap="none"/>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dirty="0">
                          <a:solidFill>
                            <a:srgbClr val="FF0000"/>
                          </a:solidFill>
                          <a:latin typeface="Lato"/>
                          <a:ea typeface="Lato"/>
                          <a:cs typeface="Lato"/>
                          <a:sym typeface="Lato"/>
                        </a:rPr>
                        <a:t>Mobility is supported</a:t>
                      </a:r>
                      <a:r>
                        <a:rPr lang="en-US" sz="2800" b="1" u="none" strike="noStrike" cap="none" dirty="0">
                          <a:solidFill>
                            <a:srgbClr val="000000"/>
                          </a:solidFill>
                          <a:latin typeface="Lato"/>
                          <a:ea typeface="Lato"/>
                          <a:cs typeface="Lato"/>
                          <a:sym typeface="Lato"/>
                        </a:rPr>
                        <a:t> in fog computing</a:t>
                      </a:r>
                      <a:endParaRPr sz="2100" u="none" strike="noStrike" cap="none" dirty="0"/>
                    </a:p>
                  </a:txBody>
                  <a:tcPr marL="91450" marR="91450" marT="45725" marB="457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75"/>
        <p:cNvGrpSpPr/>
        <p:nvPr/>
      </p:nvGrpSpPr>
      <p:grpSpPr>
        <a:xfrm>
          <a:off x="0" y="0"/>
          <a:ext cx="0" cy="0"/>
          <a:chOff x="0" y="0"/>
          <a:chExt cx="0" cy="0"/>
        </a:xfrm>
      </p:grpSpPr>
      <p:pic>
        <p:nvPicPr>
          <p:cNvPr id="276" name="Google Shape;276;p24"/>
          <p:cNvPicPr preferRelativeResize="0"/>
          <p:nvPr/>
        </p:nvPicPr>
        <p:blipFill rotWithShape="1">
          <a:blip r:embed="rId3">
            <a:alphaModFix/>
          </a:blip>
          <a:srcRect/>
          <a:stretch/>
        </p:blipFill>
        <p:spPr>
          <a:xfrm>
            <a:off x="1028700" y="805271"/>
            <a:ext cx="16230600" cy="88967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2" name="Google Shape;282;p25"/>
          <p:cNvGrpSpPr/>
          <p:nvPr/>
        </p:nvGrpSpPr>
        <p:grpSpPr>
          <a:xfrm>
            <a:off x="423000" y="221899"/>
            <a:ext cx="17442000" cy="10050668"/>
            <a:chOff x="0" y="-95250"/>
            <a:chExt cx="23256001" cy="13400891"/>
          </a:xfrm>
        </p:grpSpPr>
        <p:sp>
          <p:nvSpPr>
            <p:cNvPr id="283" name="Google Shape;283;p25"/>
            <p:cNvSpPr txBox="1"/>
            <p:nvPr/>
          </p:nvSpPr>
          <p:spPr>
            <a:xfrm>
              <a:off x="0" y="-95250"/>
              <a:ext cx="23256001" cy="204089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1" i="0" u="none" strike="noStrike" cap="none">
                  <a:solidFill>
                    <a:srgbClr val="000000"/>
                  </a:solidFill>
                  <a:latin typeface="Lato"/>
                  <a:ea typeface="Lato"/>
                  <a:cs typeface="Lato"/>
                  <a:sym typeface="Lato"/>
                </a:rPr>
                <a:t>IIOT</a:t>
              </a:r>
              <a:endParaRPr/>
            </a:p>
          </p:txBody>
        </p:sp>
        <p:sp>
          <p:nvSpPr>
            <p:cNvPr id="284" name="Google Shape;284;p25"/>
            <p:cNvSpPr txBox="1"/>
            <p:nvPr/>
          </p:nvSpPr>
          <p:spPr>
            <a:xfrm>
              <a:off x="0" y="2102574"/>
              <a:ext cx="23256000" cy="11203067"/>
            </a:xfrm>
            <a:prstGeom prst="rect">
              <a:avLst/>
            </a:prstGeom>
            <a:noFill/>
            <a:ln>
              <a:noFill/>
            </a:ln>
          </p:spPr>
          <p:txBody>
            <a:bodyPr spcFirstLastPara="1" wrap="square" lIns="0" tIns="0" rIns="0" bIns="0" anchor="t" anchorCtr="0">
              <a:spAutoFit/>
            </a:bodyPr>
            <a:lstStyle/>
            <a:p>
              <a:pPr marL="712470" marR="0" lvl="1" indent="-337185" algn="just" rtl="0">
                <a:lnSpc>
                  <a:spcPct val="13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ato"/>
                  <a:ea typeface="Lato"/>
                  <a:cs typeface="Lato"/>
                  <a:sym typeface="Lato"/>
                </a:rPr>
                <a:t>The Industrial Internet of Things (</a:t>
              </a:r>
              <a:r>
                <a:rPr lang="en-US" sz="3000" b="0" i="0" u="none" strike="noStrike" cap="none" dirty="0" err="1">
                  <a:solidFill>
                    <a:srgbClr val="000000"/>
                  </a:solidFill>
                  <a:latin typeface="Lato"/>
                  <a:ea typeface="Lato"/>
                  <a:cs typeface="Lato"/>
                  <a:sym typeface="Lato"/>
                </a:rPr>
                <a:t>IIoT</a:t>
              </a:r>
              <a:r>
                <a:rPr lang="en-US" sz="3000" b="0" i="0" u="none" strike="noStrike" cap="none" dirty="0">
                  <a:solidFill>
                    <a:srgbClr val="000000"/>
                  </a:solidFill>
                  <a:latin typeface="Lato"/>
                  <a:ea typeface="Lato"/>
                  <a:cs typeface="Lato"/>
                  <a:sym typeface="Lato"/>
                </a:rPr>
                <a:t>) is a methodology, a practice, </a:t>
              </a:r>
              <a:r>
                <a:rPr lang="en-US" sz="3000" b="0" i="0" u="none" strike="noStrike" cap="none" dirty="0">
                  <a:solidFill>
                    <a:srgbClr val="FF0000"/>
                  </a:solidFill>
                  <a:latin typeface="Lato"/>
                  <a:ea typeface="Lato"/>
                  <a:cs typeface="Lato"/>
                  <a:sym typeface="Lato"/>
                </a:rPr>
                <a:t>an implementation sweeping through businesses and industries worldwide</a:t>
              </a:r>
              <a:r>
                <a:rPr lang="en-US" sz="3000" b="0" i="0" u="none" strike="noStrike" cap="none" dirty="0">
                  <a:solidFill>
                    <a:srgbClr val="000000"/>
                  </a:solidFill>
                  <a:latin typeface="Lato"/>
                  <a:ea typeface="Lato"/>
                  <a:cs typeface="Lato"/>
                  <a:sym typeface="Lato"/>
                </a:rPr>
                <a:t>. On a basic level, </a:t>
              </a:r>
              <a:r>
                <a:rPr lang="en-US" sz="3000" b="0" i="0" u="none" strike="noStrike" cap="none" dirty="0" err="1">
                  <a:solidFill>
                    <a:srgbClr val="000000"/>
                  </a:solidFill>
                  <a:latin typeface="Lato"/>
                  <a:ea typeface="Lato"/>
                  <a:cs typeface="Lato"/>
                  <a:sym typeface="Lato"/>
                </a:rPr>
                <a:t>IIoT</a:t>
              </a:r>
              <a:r>
                <a:rPr lang="en-US" sz="3000" b="0" i="0" u="none" strike="noStrike" cap="none" dirty="0">
                  <a:solidFill>
                    <a:srgbClr val="000000"/>
                  </a:solidFill>
                  <a:latin typeface="Lato"/>
                  <a:ea typeface="Lato"/>
                  <a:cs typeface="Lato"/>
                  <a:sym typeface="Lato"/>
                </a:rPr>
                <a:t> is a way of congregating /grouping data that was previously inaccessible and locked within inflexible data streams. This provides all stakeholders with a more complete and comprehensive view of operations.</a:t>
              </a:r>
              <a:endParaRPr sz="1100" dirty="0"/>
            </a:p>
            <a:p>
              <a:pPr marL="0" marR="0" lvl="0" indent="0" algn="just" rtl="0">
                <a:lnSpc>
                  <a:spcPct val="130000"/>
                </a:lnSpc>
                <a:spcBef>
                  <a:spcPts val="0"/>
                </a:spcBef>
                <a:spcAft>
                  <a:spcPts val="0"/>
                </a:spcAft>
                <a:buNone/>
              </a:pPr>
              <a:endParaRPr sz="3000" b="0" i="0" u="none" strike="noStrike" cap="none" dirty="0">
                <a:solidFill>
                  <a:srgbClr val="000000"/>
                </a:solidFill>
                <a:latin typeface="Lato"/>
                <a:ea typeface="Lato"/>
                <a:cs typeface="Lato"/>
                <a:sym typeface="Lato"/>
              </a:endParaRPr>
            </a:p>
            <a:p>
              <a:pPr marL="712470" marR="0" lvl="1" indent="-337185" algn="just" rtl="0">
                <a:lnSpc>
                  <a:spcPct val="13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Arimo"/>
                  <a:ea typeface="Arimo"/>
                  <a:cs typeface="Arimo"/>
                  <a:sym typeface="Arimo"/>
                </a:rPr>
                <a:t>Imagine smart TVs and watches or security cameras - devices that were historically lacking in internet connection but now have that capability. This is </a:t>
              </a:r>
              <a:r>
                <a:rPr lang="en-US" sz="3000" b="0" i="0" u="none" strike="noStrike" cap="none" dirty="0" err="1">
                  <a:solidFill>
                    <a:srgbClr val="000000"/>
                  </a:solidFill>
                  <a:latin typeface="Arimo"/>
                  <a:ea typeface="Arimo"/>
                  <a:cs typeface="Arimo"/>
                  <a:sym typeface="Arimo"/>
                </a:rPr>
                <a:t>IoT</a:t>
              </a:r>
              <a:r>
                <a:rPr lang="en-US" sz="3000" b="0" i="0" u="none" strike="noStrike" cap="none" dirty="0">
                  <a:solidFill>
                    <a:srgbClr val="000000"/>
                  </a:solidFill>
                  <a:latin typeface="Arimo"/>
                  <a:ea typeface="Arimo"/>
                  <a:cs typeface="Arimo"/>
                  <a:sym typeface="Arimo"/>
                </a:rPr>
                <a:t>, the Internet of Things. </a:t>
              </a:r>
              <a:r>
                <a:rPr lang="en-US" sz="3000" b="0" i="0" u="none" strike="noStrike" cap="none" dirty="0" err="1">
                  <a:solidFill>
                    <a:srgbClr val="000000"/>
                  </a:solidFill>
                  <a:latin typeface="Arimo"/>
                  <a:ea typeface="Arimo"/>
                  <a:cs typeface="Arimo"/>
                  <a:sym typeface="Arimo"/>
                </a:rPr>
                <a:t>IIoT</a:t>
              </a:r>
              <a:r>
                <a:rPr lang="en-US" sz="3000" b="0" i="0" u="none" strike="noStrike" cap="none" dirty="0">
                  <a:solidFill>
                    <a:srgbClr val="000000"/>
                  </a:solidFill>
                  <a:latin typeface="Arimo"/>
                  <a:ea typeface="Arimo"/>
                  <a:cs typeface="Arimo"/>
                  <a:sym typeface="Arimo"/>
                </a:rPr>
                <a:t> is used to refer to industrial equipment and plant assets that are now integrated. </a:t>
              </a:r>
              <a:endParaRPr sz="1100" dirty="0"/>
            </a:p>
            <a:p>
              <a:pPr marL="0" marR="0" lvl="0" indent="0" algn="just" rtl="0">
                <a:lnSpc>
                  <a:spcPct val="130000"/>
                </a:lnSpc>
                <a:spcBef>
                  <a:spcPts val="0"/>
                </a:spcBef>
                <a:spcAft>
                  <a:spcPts val="0"/>
                </a:spcAft>
                <a:buNone/>
              </a:pPr>
              <a:endParaRPr sz="3000" b="0" i="0" u="none" strike="noStrike" cap="none" dirty="0">
                <a:solidFill>
                  <a:srgbClr val="000000"/>
                </a:solidFill>
                <a:latin typeface="Arimo"/>
                <a:ea typeface="Arimo"/>
                <a:cs typeface="Arimo"/>
                <a:sym typeface="Arimo"/>
              </a:endParaRPr>
            </a:p>
            <a:p>
              <a:pPr marL="712470" lvl="1" indent="-337185" algn="just">
                <a:lnSpc>
                  <a:spcPct val="130000"/>
                </a:lnSpc>
                <a:buSzPts val="3000"/>
                <a:buFont typeface="Arial"/>
                <a:buChar char="•"/>
              </a:pPr>
              <a:r>
                <a:rPr lang="en-US" sz="3000" b="0" i="0" u="none" strike="noStrike" cap="none" dirty="0">
                  <a:solidFill>
                    <a:srgbClr val="000000"/>
                  </a:solidFill>
                  <a:latin typeface="Arimo"/>
                  <a:ea typeface="Arimo"/>
                  <a:cs typeface="Arimo"/>
                  <a:sym typeface="Arimo"/>
                </a:rPr>
                <a:t>Developments in technology are </a:t>
              </a:r>
              <a:r>
                <a:rPr lang="en-US" sz="3000" dirty="0">
                  <a:latin typeface="Arimo"/>
                  <a:ea typeface="Arimo"/>
                  <a:cs typeface="Arimo"/>
                  <a:sym typeface="Arimo"/>
                </a:rPr>
                <a:t>participle </a:t>
              </a:r>
              <a:r>
                <a:rPr lang="en-US" sz="3000" b="0" i="0" u="none" strike="noStrike" cap="none" dirty="0">
                  <a:solidFill>
                    <a:srgbClr val="000000"/>
                  </a:solidFill>
                  <a:latin typeface="Arimo"/>
                  <a:ea typeface="Arimo"/>
                  <a:cs typeface="Arimo"/>
                  <a:sym typeface="Arimo"/>
                </a:rPr>
                <a:t>in the age of Industry 4.0, </a:t>
              </a:r>
              <a:r>
                <a:rPr lang="en-US" sz="3000" b="0" i="0" u="none" strike="noStrike" cap="none" dirty="0">
                  <a:solidFill>
                    <a:srgbClr val="FF0000"/>
                  </a:solidFill>
                  <a:latin typeface="Arimo"/>
                  <a:ea typeface="Arimo"/>
                  <a:cs typeface="Arimo"/>
                  <a:sym typeface="Arimo"/>
                </a:rPr>
                <a:t>where real-time data is captured and made available within integrated digital ecosystems</a:t>
              </a:r>
              <a:r>
                <a:rPr lang="en-US" sz="3000" b="0" i="0" u="none" strike="noStrike" cap="none" dirty="0">
                  <a:solidFill>
                    <a:srgbClr val="000000"/>
                  </a:solidFill>
                  <a:latin typeface="Arimo"/>
                  <a:ea typeface="Arimo"/>
                  <a:cs typeface="Arimo"/>
                  <a:sym typeface="Arimo"/>
                </a:rPr>
                <a:t>. Similarly, software is now increasingly platform independent , this means that plant floor information won't be originating from a single platform, but there will be a multitude of systems that needs to feed into a companies digital nervous system. </a:t>
              </a:r>
              <a:endParaRPr sz="11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327" y="1413747"/>
            <a:ext cx="17061873" cy="1200329"/>
          </a:xfrm>
          <a:prstGeom prst="rect">
            <a:avLst/>
          </a:prstGeom>
        </p:spPr>
        <p:txBody>
          <a:bodyPr wrap="square">
            <a:spAutoFit/>
          </a:bodyPr>
          <a:lstStyle/>
          <a:p>
            <a:pPr algn="just"/>
            <a:r>
              <a:rPr lang="en-US" sz="2400" dirty="0">
                <a:solidFill>
                  <a:srgbClr val="07242D"/>
                </a:solidFill>
                <a:latin typeface="Inter"/>
              </a:rPr>
              <a:t>When compared to Virtual machines, the Docker platform moves up the abstraction of resources from the hardware level to the Operating System level. This allows for the realization of the various benefits of Containers e.g. application portability, infrastructure separation, and self-contained </a:t>
            </a:r>
            <a:r>
              <a:rPr lang="en-US" sz="2400" dirty="0" err="1">
                <a:solidFill>
                  <a:srgbClr val="07242D"/>
                </a:solidFill>
                <a:latin typeface="Inter"/>
              </a:rPr>
              <a:t>microservices</a:t>
            </a:r>
            <a:r>
              <a:rPr lang="en-US" sz="2400" dirty="0">
                <a:solidFill>
                  <a:srgbClr val="07242D"/>
                </a:solidFill>
                <a:latin typeface="Inter"/>
              </a:rPr>
              <a:t>.</a:t>
            </a:r>
            <a:endParaRPr lang="en-US" sz="2400" dirty="0"/>
          </a:p>
        </p:txBody>
      </p:sp>
      <p:pic>
        <p:nvPicPr>
          <p:cNvPr id="5" name="Picture 4"/>
          <p:cNvPicPr>
            <a:picLocks noChangeAspect="1"/>
          </p:cNvPicPr>
          <p:nvPr/>
        </p:nvPicPr>
        <p:blipFill>
          <a:blip r:embed="rId2"/>
          <a:stretch>
            <a:fillRect/>
          </a:stretch>
        </p:blipFill>
        <p:spPr>
          <a:xfrm>
            <a:off x="9103573" y="2427039"/>
            <a:ext cx="9184427" cy="6082015"/>
          </a:xfrm>
          <a:prstGeom prst="rect">
            <a:avLst/>
          </a:prstGeom>
        </p:spPr>
      </p:pic>
      <p:sp>
        <p:nvSpPr>
          <p:cNvPr id="6" name="Rectangle 5"/>
          <p:cNvSpPr/>
          <p:nvPr/>
        </p:nvSpPr>
        <p:spPr>
          <a:xfrm>
            <a:off x="5597447" y="438394"/>
            <a:ext cx="6377067" cy="584775"/>
          </a:xfrm>
          <a:prstGeom prst="rect">
            <a:avLst/>
          </a:prstGeom>
        </p:spPr>
        <p:txBody>
          <a:bodyPr wrap="none">
            <a:spAutoFit/>
          </a:bodyPr>
          <a:lstStyle/>
          <a:p>
            <a:r>
              <a:rPr lang="en-US" sz="3200" b="1" dirty="0">
                <a:solidFill>
                  <a:srgbClr val="1904DA"/>
                </a:solidFill>
                <a:latin typeface="Inter"/>
              </a:rPr>
              <a:t>Containers vs. Virtual Machines</a:t>
            </a:r>
            <a:endParaRPr lang="en-US" sz="3200" dirty="0"/>
          </a:p>
        </p:txBody>
      </p:sp>
      <p:sp>
        <p:nvSpPr>
          <p:cNvPr id="7" name="Rectangle 6"/>
          <p:cNvSpPr/>
          <p:nvPr/>
        </p:nvSpPr>
        <p:spPr>
          <a:xfrm>
            <a:off x="540327" y="3004654"/>
            <a:ext cx="8563246" cy="1938992"/>
          </a:xfrm>
          <a:prstGeom prst="rect">
            <a:avLst/>
          </a:prstGeom>
        </p:spPr>
        <p:txBody>
          <a:bodyPr wrap="square">
            <a:spAutoFit/>
          </a:bodyPr>
          <a:lstStyle/>
          <a:p>
            <a:pPr algn="just"/>
            <a:r>
              <a:rPr lang="en-US" sz="2400" b="1" dirty="0">
                <a:solidFill>
                  <a:srgbClr val="363636"/>
                </a:solidFill>
                <a:latin typeface="Inter"/>
              </a:rPr>
              <a:t>Advantages</a:t>
            </a:r>
          </a:p>
          <a:p>
            <a:pPr algn="just"/>
            <a:endParaRPr lang="en-US" sz="2400" b="1" dirty="0">
              <a:solidFill>
                <a:srgbClr val="1904DA"/>
              </a:solidFill>
              <a:latin typeface="Inter"/>
            </a:endParaRPr>
          </a:p>
          <a:p>
            <a:pPr algn="just">
              <a:buFont typeface="Arial" panose="020B0604020202020204" pitchFamily="34" charset="0"/>
              <a:buChar char="•"/>
            </a:pPr>
            <a:r>
              <a:rPr lang="en-US" sz="2400" b="1" dirty="0">
                <a:solidFill>
                  <a:srgbClr val="363636"/>
                </a:solidFill>
                <a:latin typeface="Inter"/>
              </a:rPr>
              <a:t>Resource Efficiency</a:t>
            </a:r>
            <a:r>
              <a:rPr lang="en-US" sz="2400" dirty="0">
                <a:solidFill>
                  <a:srgbClr val="07242D"/>
                </a:solidFill>
                <a:latin typeface="Inter"/>
              </a:rPr>
              <a:t>:.</a:t>
            </a:r>
          </a:p>
          <a:p>
            <a:pPr algn="just">
              <a:buFont typeface="Arial" panose="020B0604020202020204" pitchFamily="34" charset="0"/>
              <a:buChar char="•"/>
            </a:pPr>
            <a:r>
              <a:rPr lang="en-US" sz="2400" b="1" dirty="0">
                <a:solidFill>
                  <a:srgbClr val="363636"/>
                </a:solidFill>
                <a:latin typeface="Inter"/>
              </a:rPr>
              <a:t>Portability</a:t>
            </a:r>
            <a:r>
              <a:rPr lang="en-US" sz="2400" dirty="0">
                <a:solidFill>
                  <a:srgbClr val="07242D"/>
                </a:solidFill>
                <a:latin typeface="Inter"/>
              </a:rPr>
              <a:t>: </a:t>
            </a:r>
          </a:p>
          <a:p>
            <a:pPr algn="just">
              <a:buFont typeface="Arial" panose="020B0604020202020204" pitchFamily="34" charset="0"/>
              <a:buChar char="•"/>
            </a:pPr>
            <a:r>
              <a:rPr lang="en-US" sz="2400" b="1" dirty="0">
                <a:solidFill>
                  <a:srgbClr val="363636"/>
                </a:solidFill>
                <a:latin typeface="Inter"/>
              </a:rPr>
              <a:t>Continuous Deployment and Testing</a:t>
            </a:r>
            <a:r>
              <a:rPr lang="en-US" sz="2400" dirty="0">
                <a:solidFill>
                  <a:srgbClr val="07242D"/>
                </a:solidFill>
                <a:latin typeface="Inter"/>
              </a:rPr>
              <a:t>:</a:t>
            </a:r>
          </a:p>
        </p:txBody>
      </p:sp>
    </p:spTree>
    <p:extLst>
      <p:ext uri="{BB962C8B-B14F-4D97-AF65-F5344CB8AC3E}">
        <p14:creationId xmlns:p14="http://schemas.microsoft.com/office/powerpoint/2010/main" val="1573119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recognize Industrial Internet of Things | by Sciforce | Sciforc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45" y="131364"/>
            <a:ext cx="11047058" cy="1038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56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88"/>
        <p:cNvGrpSpPr/>
        <p:nvPr/>
      </p:nvGrpSpPr>
      <p:grpSpPr>
        <a:xfrm>
          <a:off x="0" y="0"/>
          <a:ext cx="0" cy="0"/>
          <a:chOff x="0" y="0"/>
          <a:chExt cx="0" cy="0"/>
        </a:xfrm>
      </p:grpSpPr>
      <p:grpSp>
        <p:nvGrpSpPr>
          <p:cNvPr id="290" name="Google Shape;290;p26"/>
          <p:cNvGrpSpPr/>
          <p:nvPr/>
        </p:nvGrpSpPr>
        <p:grpSpPr>
          <a:xfrm>
            <a:off x="423000" y="764824"/>
            <a:ext cx="17442000" cy="8470236"/>
            <a:chOff x="0" y="-95250"/>
            <a:chExt cx="23256001" cy="11293648"/>
          </a:xfrm>
        </p:grpSpPr>
        <p:sp>
          <p:nvSpPr>
            <p:cNvPr id="291" name="Google Shape;291;p26"/>
            <p:cNvSpPr txBox="1"/>
            <p:nvPr/>
          </p:nvSpPr>
          <p:spPr>
            <a:xfrm>
              <a:off x="0" y="-95250"/>
              <a:ext cx="23256001" cy="204089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1" i="0" u="none" strike="noStrike" cap="none">
                  <a:solidFill>
                    <a:srgbClr val="000000"/>
                  </a:solidFill>
                  <a:latin typeface="Lato"/>
                  <a:ea typeface="Lato"/>
                  <a:cs typeface="Lato"/>
                  <a:sym typeface="Lato"/>
                </a:rPr>
                <a:t>IIOT</a:t>
              </a:r>
              <a:endParaRPr/>
            </a:p>
          </p:txBody>
        </p:sp>
        <p:sp>
          <p:nvSpPr>
            <p:cNvPr id="292" name="Google Shape;292;p26"/>
            <p:cNvSpPr txBox="1"/>
            <p:nvPr/>
          </p:nvSpPr>
          <p:spPr>
            <a:xfrm>
              <a:off x="0" y="2102574"/>
              <a:ext cx="23256000" cy="9095824"/>
            </a:xfrm>
            <a:prstGeom prst="rect">
              <a:avLst/>
            </a:prstGeom>
            <a:noFill/>
            <a:ln>
              <a:noFill/>
            </a:ln>
          </p:spPr>
          <p:txBody>
            <a:bodyPr spcFirstLastPara="1" wrap="square" lIns="0" tIns="0" rIns="0" bIns="0" anchor="t" anchorCtr="0">
              <a:spAutoFit/>
            </a:bodyPr>
            <a:lstStyle/>
            <a:p>
              <a:pPr marL="712470" marR="0" lvl="1" indent="-343535" algn="just" rtl="0">
                <a:lnSpc>
                  <a:spcPct val="130000"/>
                </a:lnSpc>
                <a:spcBef>
                  <a:spcPts val="0"/>
                </a:spcBef>
                <a:spcAft>
                  <a:spcPts val="0"/>
                </a:spcAft>
                <a:buClr>
                  <a:srgbClr val="000000"/>
                </a:buClr>
                <a:buSzPts val="3100"/>
                <a:buFont typeface="Arial"/>
                <a:buChar char="•"/>
              </a:pPr>
              <a:r>
                <a:rPr lang="en-US" sz="3100" b="0" i="0" u="none" strike="noStrike" cap="none" dirty="0">
                  <a:solidFill>
                    <a:srgbClr val="000000"/>
                  </a:solidFill>
                  <a:latin typeface="Lato"/>
                  <a:ea typeface="Lato"/>
                  <a:cs typeface="Lato"/>
                  <a:sym typeface="Lato"/>
                </a:rPr>
                <a:t>The concept behind cloud computing is a computer processor placed at remote location runs a specific application or software rather than running it on each user’s computer. User can interact with the system via a network on the cloud. Most of the times this network is Internet.</a:t>
              </a:r>
              <a:endParaRPr sz="1200" dirty="0"/>
            </a:p>
            <a:p>
              <a:pPr marL="0" marR="0" lvl="0" indent="0" algn="just" rtl="0">
                <a:lnSpc>
                  <a:spcPct val="130000"/>
                </a:lnSpc>
                <a:spcBef>
                  <a:spcPts val="0"/>
                </a:spcBef>
                <a:spcAft>
                  <a:spcPts val="0"/>
                </a:spcAft>
                <a:buNone/>
              </a:pPr>
              <a:endParaRPr sz="3100" b="0" i="0" u="none" strike="noStrike" cap="none" dirty="0">
                <a:solidFill>
                  <a:srgbClr val="000000"/>
                </a:solidFill>
                <a:latin typeface="Lato"/>
                <a:ea typeface="Lato"/>
                <a:cs typeface="Lato"/>
                <a:sym typeface="Lato"/>
              </a:endParaRPr>
            </a:p>
            <a:p>
              <a:pPr marL="712470" marR="0" lvl="1" indent="-343535" algn="just" rtl="0">
                <a:lnSpc>
                  <a:spcPct val="130000"/>
                </a:lnSpc>
                <a:spcBef>
                  <a:spcPts val="0"/>
                </a:spcBef>
                <a:spcAft>
                  <a:spcPts val="0"/>
                </a:spcAft>
                <a:buClr>
                  <a:srgbClr val="000000"/>
                </a:buClr>
                <a:buSzPts val="3100"/>
                <a:buFont typeface="Arial"/>
                <a:buChar char="•"/>
              </a:pPr>
              <a:r>
                <a:rPr lang="en-US" sz="3100" b="0" i="0" u="none" strike="noStrike" cap="none" dirty="0">
                  <a:solidFill>
                    <a:srgbClr val="000000"/>
                  </a:solidFill>
                  <a:latin typeface="Arimo"/>
                  <a:ea typeface="Arimo"/>
                  <a:cs typeface="Arimo"/>
                  <a:sym typeface="Arimo"/>
                </a:rPr>
                <a:t>Since the storage and processing capacity of the cloud is unlimited, it provides more economic, convenient and secure storage alternatives. The growing storage capacity can also be met as the cloud is expandable.</a:t>
              </a:r>
              <a:endParaRPr sz="1200" dirty="0"/>
            </a:p>
            <a:p>
              <a:pPr marL="0" marR="0" lvl="0" indent="0" algn="just" rtl="0">
                <a:lnSpc>
                  <a:spcPct val="130000"/>
                </a:lnSpc>
                <a:spcBef>
                  <a:spcPts val="0"/>
                </a:spcBef>
                <a:spcAft>
                  <a:spcPts val="0"/>
                </a:spcAft>
                <a:buNone/>
              </a:pPr>
              <a:endParaRPr sz="3100" b="0" i="0" u="none" strike="noStrike" cap="none" dirty="0">
                <a:solidFill>
                  <a:srgbClr val="000000"/>
                </a:solidFill>
                <a:latin typeface="Arimo"/>
                <a:ea typeface="Arimo"/>
                <a:cs typeface="Arimo"/>
                <a:sym typeface="Arimo"/>
              </a:endParaRPr>
            </a:p>
            <a:p>
              <a:pPr marL="712470" marR="0" lvl="1" indent="-343535" algn="just" rtl="0">
                <a:lnSpc>
                  <a:spcPct val="130000"/>
                </a:lnSpc>
                <a:spcBef>
                  <a:spcPts val="0"/>
                </a:spcBef>
                <a:spcAft>
                  <a:spcPts val="0"/>
                </a:spcAft>
                <a:buClr>
                  <a:srgbClr val="000000"/>
                </a:buClr>
                <a:buSzPts val="3100"/>
                <a:buFont typeface="Arial"/>
                <a:buChar char="•"/>
              </a:pPr>
              <a:r>
                <a:rPr lang="en-US" sz="3100" b="0" i="0" u="none" strike="noStrike" cap="none" dirty="0">
                  <a:solidFill>
                    <a:srgbClr val="000000"/>
                  </a:solidFill>
                  <a:latin typeface="Arimo"/>
                  <a:ea typeface="Arimo"/>
                  <a:cs typeface="Arimo"/>
                  <a:sym typeface="Arimo"/>
                </a:rPr>
                <a:t>In connected </a:t>
              </a:r>
              <a:r>
                <a:rPr lang="en-US" sz="3100" b="0" i="0" u="none" strike="noStrike" cap="none" dirty="0" err="1">
                  <a:solidFill>
                    <a:srgbClr val="000000"/>
                  </a:solidFill>
                  <a:latin typeface="Arimo"/>
                  <a:ea typeface="Arimo"/>
                  <a:cs typeface="Arimo"/>
                  <a:sym typeface="Arimo"/>
                </a:rPr>
                <a:t>IIoT</a:t>
              </a:r>
              <a:r>
                <a:rPr lang="en-US" sz="3100" b="0" i="0" u="none" strike="noStrike" cap="none" dirty="0">
                  <a:solidFill>
                    <a:srgbClr val="000000"/>
                  </a:solidFill>
                  <a:latin typeface="Arimo"/>
                  <a:ea typeface="Arimo"/>
                  <a:cs typeface="Arimo"/>
                  <a:sym typeface="Arimo"/>
                </a:rPr>
                <a:t>, data is expected to flow to and from the connected devices. These streams of data usually get larger with time and that is when Big Data comes in existence. Integration of Big Data into Industrial </a:t>
              </a:r>
              <a:r>
                <a:rPr lang="en-US" sz="3100" b="0" i="0" u="none" strike="noStrike" cap="none" dirty="0" err="1">
                  <a:solidFill>
                    <a:srgbClr val="000000"/>
                  </a:solidFill>
                  <a:latin typeface="Arimo"/>
                  <a:ea typeface="Arimo"/>
                  <a:cs typeface="Arimo"/>
                  <a:sym typeface="Arimo"/>
                </a:rPr>
                <a:t>IoT</a:t>
              </a:r>
              <a:r>
                <a:rPr lang="en-US" sz="3100" b="0" i="0" u="none" strike="noStrike" cap="none" dirty="0">
                  <a:solidFill>
                    <a:srgbClr val="000000"/>
                  </a:solidFill>
                  <a:latin typeface="Arimo"/>
                  <a:ea typeface="Arimo"/>
                  <a:cs typeface="Arimo"/>
                  <a:sym typeface="Arimo"/>
                </a:rPr>
                <a:t> can help to generate, access and gather the huge amount of data.</a:t>
              </a:r>
              <a:endParaRPr sz="1200"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dge computing - eBiz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267" y="1828800"/>
            <a:ext cx="9002442" cy="71905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62545" y="3925926"/>
            <a:ext cx="6587836" cy="2677656"/>
          </a:xfrm>
          <a:prstGeom prst="rect">
            <a:avLst/>
          </a:prstGeom>
        </p:spPr>
        <p:txBody>
          <a:bodyPr wrap="square">
            <a:spAutoFit/>
          </a:bodyPr>
          <a:lstStyle/>
          <a:p>
            <a:pPr algn="just"/>
            <a:r>
              <a:rPr lang="en-US" sz="2800" b="1" dirty="0">
                <a:solidFill>
                  <a:srgbClr val="333333"/>
                </a:solidFill>
                <a:latin typeface="ProximaNovaA-Bold"/>
              </a:rPr>
              <a:t>As the Internet of Things evolves, the rise of edge computing becomes inevitable. We need to start thinking how does edge computing fit our digital strategy and start building the implementation roadmap.</a:t>
            </a:r>
            <a:endParaRPr lang="en-US" sz="2800" dirty="0"/>
          </a:p>
        </p:txBody>
      </p:sp>
    </p:spTree>
    <p:extLst>
      <p:ext uri="{BB962C8B-B14F-4D97-AF65-F5344CB8AC3E}">
        <p14:creationId xmlns:p14="http://schemas.microsoft.com/office/powerpoint/2010/main" val="3508386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96"/>
        <p:cNvGrpSpPr/>
        <p:nvPr/>
      </p:nvGrpSpPr>
      <p:grpSpPr>
        <a:xfrm>
          <a:off x="0" y="0"/>
          <a:ext cx="0" cy="0"/>
          <a:chOff x="0" y="0"/>
          <a:chExt cx="0" cy="0"/>
        </a:xfrm>
      </p:grpSpPr>
      <p:grpSp>
        <p:nvGrpSpPr>
          <p:cNvPr id="298" name="Google Shape;298;p27"/>
          <p:cNvGrpSpPr/>
          <p:nvPr/>
        </p:nvGrpSpPr>
        <p:grpSpPr>
          <a:xfrm>
            <a:off x="745803" y="1393432"/>
            <a:ext cx="16828201" cy="8129403"/>
            <a:chOff x="0" y="-95250"/>
            <a:chExt cx="22437600" cy="10839205"/>
          </a:xfrm>
        </p:grpSpPr>
        <p:sp>
          <p:nvSpPr>
            <p:cNvPr id="299" name="Google Shape;299;p27"/>
            <p:cNvSpPr txBox="1"/>
            <p:nvPr/>
          </p:nvSpPr>
          <p:spPr>
            <a:xfrm>
              <a:off x="0" y="-95250"/>
              <a:ext cx="22437526" cy="204089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1" i="0" u="none" strike="noStrike" cap="none">
                  <a:solidFill>
                    <a:srgbClr val="000000"/>
                  </a:solidFill>
                  <a:latin typeface="Lato"/>
                  <a:ea typeface="Lato"/>
                  <a:cs typeface="Lato"/>
                  <a:sym typeface="Lato"/>
                </a:rPr>
                <a:t>Green Cloud Computing</a:t>
              </a:r>
              <a:endParaRPr/>
            </a:p>
          </p:txBody>
        </p:sp>
        <p:sp>
          <p:nvSpPr>
            <p:cNvPr id="300" name="Google Shape;300;p27"/>
            <p:cNvSpPr txBox="1"/>
            <p:nvPr/>
          </p:nvSpPr>
          <p:spPr>
            <a:xfrm>
              <a:off x="0" y="2210849"/>
              <a:ext cx="22437600" cy="8533106"/>
            </a:xfrm>
            <a:prstGeom prst="rect">
              <a:avLst/>
            </a:prstGeom>
            <a:noFill/>
            <a:ln>
              <a:noFill/>
            </a:ln>
          </p:spPr>
          <p:txBody>
            <a:bodyPr spcFirstLastPara="1" wrap="square" lIns="0" tIns="0" rIns="0" bIns="0" anchor="t" anchorCtr="0">
              <a:spAutoFit/>
            </a:bodyPr>
            <a:lstStyle/>
            <a:p>
              <a:pPr marL="755649" marR="0" lvl="1" indent="-358773"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Lato"/>
                  <a:ea typeface="Lato"/>
                  <a:cs typeface="Lato"/>
                  <a:sym typeface="Lato"/>
                </a:rPr>
                <a:t>With Green cloud computing, world is looking forward to </a:t>
              </a:r>
              <a:r>
                <a:rPr lang="en-US" sz="3199" b="0" i="0" u="none" strike="noStrike" cap="none" dirty="0">
                  <a:solidFill>
                    <a:srgbClr val="FF0000"/>
                  </a:solidFill>
                  <a:latin typeface="Lato"/>
                  <a:ea typeface="Lato"/>
                  <a:cs typeface="Lato"/>
                  <a:sym typeface="Lato"/>
                </a:rPr>
                <a:t>higher energy efficient </a:t>
              </a:r>
              <a:r>
                <a:rPr lang="en-US" sz="3199" b="0" i="0" u="none" strike="noStrike" cap="none" dirty="0">
                  <a:solidFill>
                    <a:srgbClr val="000000"/>
                  </a:solidFill>
                  <a:latin typeface="Lato"/>
                  <a:ea typeface="Lato"/>
                  <a:cs typeface="Lato"/>
                  <a:sym typeface="Lato"/>
                </a:rPr>
                <a:t>mechanism, managed security services, cloud security solutions at one place by offering equivalent and cloud management platform benefits with </a:t>
              </a:r>
              <a:r>
                <a:rPr lang="en-US" sz="3199" b="0" i="0" u="none" strike="noStrike" cap="none" dirty="0">
                  <a:solidFill>
                    <a:srgbClr val="FF0000"/>
                  </a:solidFill>
                  <a:latin typeface="Lato"/>
                  <a:ea typeface="Lato"/>
                  <a:cs typeface="Lato"/>
                  <a:sym typeface="Lato"/>
                </a:rPr>
                <a:t>enormous environmental impact!</a:t>
              </a:r>
              <a:endParaRPr sz="1100" dirty="0">
                <a:solidFill>
                  <a:srgbClr val="FF0000"/>
                </a:solidFill>
              </a:endParaRPr>
            </a:p>
            <a:p>
              <a:pPr marL="755649" marR="0" lvl="1" indent="-358773"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Cloud computing, is an important facet for any IT operations of any organization, continuous attempts have been made to make it- much “greener”.</a:t>
              </a:r>
              <a:endParaRPr sz="1100" dirty="0"/>
            </a:p>
            <a:p>
              <a:pPr marL="755649" marR="0" lvl="1" indent="-358773"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“The green cloud”- certainly a superior marketing label, is employed by organizations for handling environmental considerations and concerns effectively. With contribution, towards the critical business operational goals and reduced costs across the servers, green cloud is most environment friendly initiative.</a:t>
              </a:r>
              <a:endParaRPr sz="1100"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nergy Sta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 y="868940"/>
            <a:ext cx="5434734" cy="55660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een Cloud Computing – The Sustainable Way to Use the Cloud - Big Data  Analytics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684" y="1765011"/>
            <a:ext cx="9877746" cy="640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71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304"/>
        <p:cNvGrpSpPr/>
        <p:nvPr/>
      </p:nvGrpSpPr>
      <p:grpSpPr>
        <a:xfrm>
          <a:off x="0" y="0"/>
          <a:ext cx="0" cy="0"/>
          <a:chOff x="0" y="0"/>
          <a:chExt cx="0" cy="0"/>
        </a:xfrm>
      </p:grpSpPr>
      <p:grpSp>
        <p:nvGrpSpPr>
          <p:cNvPr id="306" name="Google Shape;306;p28"/>
          <p:cNvGrpSpPr/>
          <p:nvPr/>
        </p:nvGrpSpPr>
        <p:grpSpPr>
          <a:xfrm>
            <a:off x="269714" y="1240321"/>
            <a:ext cx="17748675" cy="8522370"/>
            <a:chOff x="0" y="-95250"/>
            <a:chExt cx="23664900" cy="11363159"/>
          </a:xfrm>
        </p:grpSpPr>
        <p:sp>
          <p:nvSpPr>
            <p:cNvPr id="307" name="Google Shape;307;p28"/>
            <p:cNvSpPr txBox="1"/>
            <p:nvPr/>
          </p:nvSpPr>
          <p:spPr>
            <a:xfrm>
              <a:off x="0" y="-95250"/>
              <a:ext cx="23664763" cy="204089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9600" b="1" i="0" u="none" strike="noStrike" cap="none">
                  <a:solidFill>
                    <a:srgbClr val="000000"/>
                  </a:solidFill>
                  <a:latin typeface="Lato"/>
                  <a:ea typeface="Lato"/>
                  <a:cs typeface="Lato"/>
                  <a:sym typeface="Lato"/>
                </a:rPr>
                <a:t>Factors for Green Computing</a:t>
              </a:r>
              <a:endParaRPr/>
            </a:p>
          </p:txBody>
        </p:sp>
        <p:sp>
          <p:nvSpPr>
            <p:cNvPr id="308" name="Google Shape;308;p28"/>
            <p:cNvSpPr txBox="1"/>
            <p:nvPr/>
          </p:nvSpPr>
          <p:spPr>
            <a:xfrm>
              <a:off x="0" y="2201325"/>
              <a:ext cx="23664900" cy="9066584"/>
            </a:xfrm>
            <a:prstGeom prst="rect">
              <a:avLst/>
            </a:prstGeom>
            <a:noFill/>
            <a:ln>
              <a:noFill/>
            </a:ln>
          </p:spPr>
          <p:txBody>
            <a:bodyPr spcFirstLastPara="1" wrap="square" lIns="0" tIns="0" rIns="0" bIns="0" anchor="t" anchorCtr="0">
              <a:spAutoFit/>
            </a:bodyPr>
            <a:lstStyle/>
            <a:p>
              <a:pPr marL="798828" marR="0" lvl="1" indent="-380364"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Lato"/>
                  <a:ea typeface="Lato"/>
                  <a:cs typeface="Lato"/>
                  <a:sym typeface="Lato"/>
                </a:rPr>
                <a:t>Product longevity</a:t>
              </a:r>
              <a:endParaRPr sz="1100" dirty="0"/>
            </a:p>
            <a:p>
              <a:pPr marL="1597656" marR="0" lvl="2" indent="-513502"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Gartner maintains that the PC manufacturing process accounts for 70% of the natural resources used in the life cycle of a PC. More recently, Fujitsu released a Life Cycle Assessment (LCA) of a desktop that show that manufacturing and end of life accounts for the majority of this desktop's ecological footprint. </a:t>
              </a:r>
              <a:r>
                <a:rPr lang="en-US" sz="3399" b="0" i="0" u="none" strike="noStrike" cap="none" dirty="0">
                  <a:solidFill>
                    <a:srgbClr val="FF0000"/>
                  </a:solidFill>
                  <a:latin typeface="Arimo"/>
                  <a:ea typeface="Arimo"/>
                  <a:cs typeface="Arimo"/>
                  <a:sym typeface="Arimo"/>
                </a:rPr>
                <a:t>Create a product which can support for a longer period of time</a:t>
              </a:r>
              <a:r>
                <a:rPr lang="en-US" sz="3399" b="0" i="0" u="none" strike="noStrike" cap="none" dirty="0">
                  <a:solidFill>
                    <a:srgbClr val="000000"/>
                  </a:solidFill>
                  <a:latin typeface="Arimo"/>
                  <a:ea typeface="Arimo"/>
                  <a:cs typeface="Arimo"/>
                  <a:sym typeface="Arimo"/>
                </a:rPr>
                <a:t>.</a:t>
              </a:r>
              <a:endParaRPr sz="1100" dirty="0"/>
            </a:p>
            <a:p>
              <a:pPr marL="798828" marR="0" lvl="1" indent="-380364"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Data center design</a:t>
              </a:r>
              <a:endParaRPr sz="1100" dirty="0"/>
            </a:p>
            <a:p>
              <a:pPr marL="1597656" marR="0" lvl="2" indent="-513502"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FF0000"/>
                  </a:solidFill>
                  <a:latin typeface="Arimo"/>
                  <a:ea typeface="Arimo"/>
                  <a:cs typeface="Arimo"/>
                  <a:sym typeface="Arimo"/>
                </a:rPr>
                <a:t>Energy efficient data center design </a:t>
              </a:r>
              <a:r>
                <a:rPr lang="en-US" sz="3399" b="0" i="0" u="none" strike="noStrike" cap="none" dirty="0">
                  <a:solidFill>
                    <a:srgbClr val="000000"/>
                  </a:solidFill>
                  <a:latin typeface="Arimo"/>
                  <a:ea typeface="Arimo"/>
                  <a:cs typeface="Arimo"/>
                  <a:sym typeface="Arimo"/>
                </a:rPr>
                <a:t>should address all of the energy use aspects included in a data center: from the IT equipment to the HVAC equipment to the actual location, configuration and construction of the building.</a:t>
              </a:r>
              <a:endParaRPr sz="1100" dirty="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312"/>
        <p:cNvGrpSpPr/>
        <p:nvPr/>
      </p:nvGrpSpPr>
      <p:grpSpPr>
        <a:xfrm>
          <a:off x="0" y="0"/>
          <a:ext cx="0" cy="0"/>
          <a:chOff x="0" y="0"/>
          <a:chExt cx="0" cy="0"/>
        </a:xfrm>
      </p:grpSpPr>
      <p:sp>
        <p:nvSpPr>
          <p:cNvPr id="314" name="Google Shape;314;p29"/>
          <p:cNvSpPr txBox="1"/>
          <p:nvPr/>
        </p:nvSpPr>
        <p:spPr>
          <a:xfrm>
            <a:off x="269714" y="555625"/>
            <a:ext cx="17748600" cy="9599744"/>
          </a:xfrm>
          <a:prstGeom prst="rect">
            <a:avLst/>
          </a:prstGeom>
          <a:noFill/>
          <a:ln>
            <a:noFill/>
          </a:ln>
        </p:spPr>
        <p:txBody>
          <a:bodyPr spcFirstLastPara="1" wrap="square" lIns="0" tIns="0" rIns="0" bIns="0" anchor="t" anchorCtr="0">
            <a:spAutoFit/>
          </a:bodyPr>
          <a:lstStyle/>
          <a:p>
            <a:pPr marL="755649" marR="0" lvl="1" indent="-358773"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Resource allocation</a:t>
            </a:r>
            <a:endParaRPr sz="1100" dirty="0"/>
          </a:p>
          <a:p>
            <a:pPr marL="1511298" marR="0" lvl="2" indent="-484715"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Algorithms can also be used to route data to data centers </a:t>
            </a:r>
            <a:r>
              <a:rPr lang="en-US" sz="3199" b="0" i="0" u="none" strike="noStrike" cap="none" dirty="0">
                <a:solidFill>
                  <a:srgbClr val="FF0000"/>
                </a:solidFill>
                <a:latin typeface="Arimo"/>
                <a:ea typeface="Arimo"/>
                <a:cs typeface="Arimo"/>
                <a:sym typeface="Arimo"/>
              </a:rPr>
              <a:t>where electricity is less expensive</a:t>
            </a:r>
            <a:r>
              <a:rPr lang="en-US" sz="3199" b="0" i="0" u="none" strike="noStrike" cap="none" dirty="0">
                <a:solidFill>
                  <a:srgbClr val="000000"/>
                </a:solidFill>
                <a:latin typeface="Arimo"/>
                <a:ea typeface="Arimo"/>
                <a:cs typeface="Arimo"/>
                <a:sym typeface="Arimo"/>
              </a:rPr>
              <a:t>. .Larger server centers are sometimes located where energy and land are inexpensive and readily available. Local availability of renewable energy, climate that allows outside air to be used for cooling, or locating them where the heat they produce may be used for other purposes could be factors in green siting decisions.</a:t>
            </a:r>
            <a:endParaRPr sz="1100" dirty="0"/>
          </a:p>
          <a:p>
            <a:pPr marL="755649" marR="0" lvl="1" indent="-358773"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Power management</a:t>
            </a:r>
            <a:endParaRPr sz="1100" dirty="0"/>
          </a:p>
          <a:p>
            <a:pPr marL="1511298" marR="0" lvl="2" indent="-484715" algn="just" rtl="0">
              <a:lnSpc>
                <a:spcPct val="130008"/>
              </a:lnSpc>
              <a:spcBef>
                <a:spcPts val="0"/>
              </a:spcBef>
              <a:spcAft>
                <a:spcPts val="0"/>
              </a:spcAft>
              <a:buClr>
                <a:srgbClr val="000000"/>
              </a:buClr>
              <a:buSzPts val="3199"/>
              <a:buFont typeface="Arial"/>
              <a:buChar char="⚬"/>
            </a:pPr>
            <a:r>
              <a:rPr lang="en-US" sz="3199" b="0" i="0" u="none" strike="noStrike" cap="none" dirty="0">
                <a:solidFill>
                  <a:srgbClr val="000000"/>
                </a:solidFill>
                <a:latin typeface="Arimo"/>
                <a:ea typeface="Arimo"/>
                <a:cs typeface="Arimo"/>
                <a:sym typeface="Arimo"/>
              </a:rPr>
              <a:t>The Advanced Configuration and Power Interface (ACPI), an open industry standard, allows an operating system to directly control the power-saving aspects of its underlying hardware. This allows a system to automatically </a:t>
            </a:r>
            <a:r>
              <a:rPr lang="en-US" sz="3199" b="0" i="0" u="none" strike="noStrike" cap="none" dirty="0">
                <a:solidFill>
                  <a:srgbClr val="FF0000"/>
                </a:solidFill>
                <a:latin typeface="Arimo"/>
                <a:ea typeface="Arimo"/>
                <a:cs typeface="Arimo"/>
                <a:sym typeface="Arimo"/>
              </a:rPr>
              <a:t>turn off components </a:t>
            </a:r>
            <a:r>
              <a:rPr lang="en-US" sz="3199" b="0" i="0" u="none" strike="noStrike" cap="none" dirty="0">
                <a:solidFill>
                  <a:srgbClr val="000000"/>
                </a:solidFill>
                <a:latin typeface="Arimo"/>
                <a:ea typeface="Arimo"/>
                <a:cs typeface="Arimo"/>
                <a:sym typeface="Arimo"/>
              </a:rPr>
              <a:t>such as monitors and hard drives after set periods of inactivity. In addition, a system may hibernate, when most components (including the CPU and the system RAM) are turned off. ACPI is a successor to an earlier Intel-Microsoft standard called Advanced Power Management</a:t>
            </a:r>
            <a:endParaRPr sz="1100" dirty="0"/>
          </a:p>
          <a:p>
            <a:pPr marL="0" marR="0" lvl="0" indent="0" algn="just" rtl="0">
              <a:lnSpc>
                <a:spcPct val="130008"/>
              </a:lnSpc>
              <a:spcBef>
                <a:spcPts val="0"/>
              </a:spcBef>
              <a:spcAft>
                <a:spcPts val="0"/>
              </a:spcAft>
              <a:buNone/>
            </a:pPr>
            <a:endParaRPr sz="3199" b="0" i="0" u="none" strike="noStrike" cap="none" dirty="0">
              <a:solidFill>
                <a:srgbClr val="000000"/>
              </a:solidFill>
              <a:latin typeface="Arimo"/>
              <a:ea typeface="Arimo"/>
              <a:cs typeface="Arimo"/>
              <a:sym typeface="Arimo"/>
            </a:endParaRPr>
          </a:p>
          <a:p>
            <a:pPr marL="1511298" marR="0" lvl="2" indent="-281579" algn="just" rtl="0">
              <a:lnSpc>
                <a:spcPct val="130008"/>
              </a:lnSpc>
              <a:spcBef>
                <a:spcPts val="0"/>
              </a:spcBef>
              <a:spcAft>
                <a:spcPts val="0"/>
              </a:spcAft>
              <a:buClr>
                <a:schemeClr val="dk1"/>
              </a:buClr>
              <a:buSzPts val="3499"/>
              <a:buFont typeface="Arial"/>
              <a:buNone/>
            </a:pPr>
            <a:endParaRPr sz="3199" b="0" i="0" u="none" strike="noStrike" cap="none" dirty="0">
              <a:solidFill>
                <a:srgbClr val="000000"/>
              </a:solidFill>
              <a:latin typeface="Arimo"/>
              <a:ea typeface="Arimo"/>
              <a:cs typeface="Arimo"/>
              <a:sym typeface="Arim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318"/>
        <p:cNvGrpSpPr/>
        <p:nvPr/>
      </p:nvGrpSpPr>
      <p:grpSpPr>
        <a:xfrm>
          <a:off x="0" y="0"/>
          <a:ext cx="0" cy="0"/>
          <a:chOff x="0" y="0"/>
          <a:chExt cx="0" cy="0"/>
        </a:xfrm>
      </p:grpSpPr>
      <p:sp>
        <p:nvSpPr>
          <p:cNvPr id="321" name="Google Shape;321;p30"/>
          <p:cNvSpPr txBox="1"/>
          <p:nvPr/>
        </p:nvSpPr>
        <p:spPr>
          <a:xfrm>
            <a:off x="269714" y="990600"/>
            <a:ext cx="17748600" cy="8159926"/>
          </a:xfrm>
          <a:prstGeom prst="rect">
            <a:avLst/>
          </a:prstGeom>
          <a:noFill/>
          <a:ln>
            <a:noFill/>
          </a:ln>
        </p:spPr>
        <p:txBody>
          <a:bodyPr spcFirstLastPara="1" wrap="square" lIns="0" tIns="0" rIns="0" bIns="0" anchor="t" anchorCtr="0">
            <a:spAutoFit/>
          </a:bodyPr>
          <a:lstStyle/>
          <a:p>
            <a:pPr marL="755649" marR="0" lvl="1" indent="-371473"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Arimo"/>
                <a:ea typeface="Arimo"/>
                <a:cs typeface="Arimo"/>
                <a:sym typeface="Arimo"/>
              </a:rPr>
              <a:t>Materials recycling</a:t>
            </a:r>
            <a:endParaRPr sz="1300" dirty="0"/>
          </a:p>
          <a:p>
            <a:pPr marL="1511298" marR="0" lvl="2" indent="-497415"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FF0000"/>
                </a:solidFill>
                <a:latin typeface="Arimo"/>
                <a:ea typeface="Arimo"/>
                <a:cs typeface="Arimo"/>
                <a:sym typeface="Arimo"/>
              </a:rPr>
              <a:t>Recycling computing equipment </a:t>
            </a:r>
            <a:r>
              <a:rPr lang="en-US" sz="3399" b="0" i="0" u="none" strike="noStrike" cap="none" dirty="0">
                <a:solidFill>
                  <a:srgbClr val="000000"/>
                </a:solidFill>
                <a:latin typeface="Arimo"/>
                <a:ea typeface="Arimo"/>
                <a:cs typeface="Arimo"/>
                <a:sym typeface="Arimo"/>
              </a:rPr>
              <a:t>can keep harmful materials such as lead, mercury, and hexavalent chromium out of landfills, and can also replace equipment that otherwise would need to be manufactured, saving further be given for recycling, and they typically sign a non-disclosure agreement.</a:t>
            </a:r>
            <a:endParaRPr sz="1300" dirty="0"/>
          </a:p>
          <a:p>
            <a:pPr marL="755649" marR="0" lvl="1" indent="-371473"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Lato"/>
                <a:ea typeface="Lato"/>
                <a:cs typeface="Lato"/>
                <a:sym typeface="Lato"/>
              </a:rPr>
              <a:t>Algorithmic efficiency</a:t>
            </a:r>
            <a:endParaRPr sz="1300" dirty="0"/>
          </a:p>
          <a:p>
            <a:pPr marL="1511298" marR="0" lvl="2" indent="-497415" algn="just" rtl="0">
              <a:lnSpc>
                <a:spcPct val="130008"/>
              </a:lnSpc>
              <a:spcBef>
                <a:spcPts val="0"/>
              </a:spcBef>
              <a:spcAft>
                <a:spcPts val="0"/>
              </a:spcAft>
              <a:buClr>
                <a:srgbClr val="000000"/>
              </a:buClr>
              <a:buSzPts val="3399"/>
              <a:buFont typeface="Arial"/>
              <a:buChar char="⚬"/>
            </a:pPr>
            <a:r>
              <a:rPr lang="en-US" sz="3399" b="0" i="0" u="none" strike="noStrike" cap="none" dirty="0">
                <a:solidFill>
                  <a:srgbClr val="000000"/>
                </a:solidFill>
                <a:latin typeface="Lato"/>
                <a:ea typeface="Lato"/>
                <a:cs typeface="Lato"/>
                <a:sym typeface="Lato"/>
              </a:rPr>
              <a:t>The efficiency of algorithms has an impact on the amount of computer resources required for any given computing function and there are many efficiency </a:t>
            </a:r>
            <a:r>
              <a:rPr lang="en-US" sz="3399" b="0" i="0" u="none" strike="noStrike" cap="none" dirty="0">
                <a:solidFill>
                  <a:srgbClr val="FF0000"/>
                </a:solidFill>
                <a:latin typeface="Lato"/>
                <a:ea typeface="Lato"/>
                <a:cs typeface="Lato"/>
                <a:sym typeface="Lato"/>
              </a:rPr>
              <a:t>trade-offs</a:t>
            </a:r>
            <a:r>
              <a:rPr lang="en-US" sz="3399" b="0" i="0" u="none" strike="noStrike" cap="none" dirty="0">
                <a:solidFill>
                  <a:srgbClr val="000000"/>
                </a:solidFill>
                <a:latin typeface="Lato"/>
                <a:ea typeface="Lato"/>
                <a:cs typeface="Lato"/>
                <a:sym typeface="Lato"/>
              </a:rPr>
              <a:t> in writing programs. Algorithm changes, such as switching from a slow (e.g. linear) search algorithm to a fast (e.g. hashed or indexed) search algorithm can reduce resource usage for a given task from substantial to close to zero.</a:t>
            </a:r>
            <a:endParaRPr sz="1300" dirty="0"/>
          </a:p>
          <a:p>
            <a:pPr marL="0" marR="0" lvl="0" indent="0" algn="just" rtl="0">
              <a:lnSpc>
                <a:spcPct val="130008"/>
              </a:lnSpc>
              <a:spcBef>
                <a:spcPts val="0"/>
              </a:spcBef>
              <a:spcAft>
                <a:spcPts val="0"/>
              </a:spcAft>
              <a:buNone/>
            </a:pPr>
            <a:endParaRPr sz="3399"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05"/>
        <p:cNvGrpSpPr/>
        <p:nvPr/>
      </p:nvGrpSpPr>
      <p:grpSpPr>
        <a:xfrm>
          <a:off x="0" y="0"/>
          <a:ext cx="0" cy="0"/>
          <a:chOff x="0" y="0"/>
          <a:chExt cx="0" cy="0"/>
        </a:xfrm>
      </p:grpSpPr>
      <p:grpSp>
        <p:nvGrpSpPr>
          <p:cNvPr id="107" name="Google Shape;107;p3"/>
          <p:cNvGrpSpPr/>
          <p:nvPr/>
        </p:nvGrpSpPr>
        <p:grpSpPr>
          <a:xfrm>
            <a:off x="1365337" y="790632"/>
            <a:ext cx="15557326" cy="8462390"/>
            <a:chOff x="0" y="0"/>
            <a:chExt cx="20743102" cy="11283186"/>
          </a:xfrm>
        </p:grpSpPr>
        <p:sp>
          <p:nvSpPr>
            <p:cNvPr id="108" name="Google Shape;108;p3"/>
            <p:cNvSpPr txBox="1"/>
            <p:nvPr/>
          </p:nvSpPr>
          <p:spPr>
            <a:xfrm>
              <a:off x="0" y="0"/>
              <a:ext cx="20743102" cy="1460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200" b="1" i="0" u="none" strike="noStrike" cap="none">
                  <a:solidFill>
                    <a:srgbClr val="000000"/>
                  </a:solidFill>
                  <a:latin typeface="Lato"/>
                  <a:ea typeface="Lato"/>
                  <a:cs typeface="Lato"/>
                  <a:sym typeface="Lato"/>
                </a:rPr>
                <a:t>Introduction to Containers</a:t>
              </a:r>
              <a:endParaRPr/>
            </a:p>
          </p:txBody>
        </p:sp>
        <p:sp>
          <p:nvSpPr>
            <p:cNvPr id="109" name="Google Shape;109;p3"/>
            <p:cNvSpPr txBox="1"/>
            <p:nvPr/>
          </p:nvSpPr>
          <p:spPr>
            <a:xfrm>
              <a:off x="0" y="1680557"/>
              <a:ext cx="20743102" cy="9602629"/>
            </a:xfrm>
            <a:prstGeom prst="rect">
              <a:avLst/>
            </a:prstGeom>
            <a:noFill/>
            <a:ln>
              <a:noFill/>
            </a:ln>
          </p:spPr>
          <p:txBody>
            <a:bodyPr spcFirstLastPara="1" wrap="square" lIns="0" tIns="0" rIns="0" bIns="0" anchor="t" anchorCtr="0">
              <a:spAutoFit/>
            </a:bodyPr>
            <a:lstStyle/>
            <a:p>
              <a:pPr marL="863597" marR="0" lvl="1" indent="-431799" algn="just" rtl="0">
                <a:lnSpc>
                  <a:spcPct val="130007"/>
                </a:lnSpc>
                <a:spcBef>
                  <a:spcPts val="0"/>
                </a:spcBef>
                <a:spcAft>
                  <a:spcPts val="0"/>
                </a:spcAft>
                <a:buClr>
                  <a:srgbClr val="000000"/>
                </a:buClr>
                <a:buSzPts val="3999"/>
                <a:buFont typeface="Arial"/>
                <a:buChar char="•"/>
              </a:pPr>
              <a:r>
                <a:rPr lang="en-US" sz="3600" b="0" i="0" u="none" strike="noStrike" cap="none" dirty="0">
                  <a:solidFill>
                    <a:srgbClr val="000000"/>
                  </a:solidFill>
                  <a:latin typeface="Lato"/>
                  <a:ea typeface="Lato"/>
                  <a:cs typeface="Lato"/>
                  <a:sym typeface="Lato"/>
                </a:rPr>
                <a:t>A container is a </a:t>
              </a:r>
              <a:r>
                <a:rPr lang="en-US" sz="3600" b="0" i="0" u="none" strike="noStrike" cap="none" dirty="0">
                  <a:solidFill>
                    <a:srgbClr val="FF0000"/>
                  </a:solidFill>
                  <a:latin typeface="Lato"/>
                  <a:ea typeface="Lato"/>
                  <a:cs typeface="Lato"/>
                  <a:sym typeface="Lato"/>
                </a:rPr>
                <a:t>standard unit of software that packages up code and all its dependencies </a:t>
              </a:r>
              <a:r>
                <a:rPr lang="en-US" sz="3600" b="0" i="0" u="none" strike="noStrike" cap="none" dirty="0">
                  <a:solidFill>
                    <a:srgbClr val="000000"/>
                  </a:solidFill>
                  <a:latin typeface="Lato"/>
                  <a:ea typeface="Lato"/>
                  <a:cs typeface="Lato"/>
                  <a:sym typeface="Lato"/>
                </a:rPr>
                <a:t>so the application runs quickly and reliably from one computing environment to another. </a:t>
              </a:r>
              <a:endParaRPr sz="1200" dirty="0"/>
            </a:p>
            <a:p>
              <a:pPr marL="863597" marR="0" lvl="1" indent="-431799" algn="just" rtl="0">
                <a:lnSpc>
                  <a:spcPct val="130007"/>
                </a:lnSpc>
                <a:spcBef>
                  <a:spcPts val="0"/>
                </a:spcBef>
                <a:spcAft>
                  <a:spcPts val="0"/>
                </a:spcAft>
                <a:buClr>
                  <a:srgbClr val="000000"/>
                </a:buClr>
                <a:buSzPts val="3999"/>
                <a:buFont typeface="Arial"/>
                <a:buChar char="•"/>
              </a:pPr>
              <a:r>
                <a:rPr lang="en-US" sz="3600" b="0" i="0" u="none" strike="noStrike" cap="none" dirty="0">
                  <a:solidFill>
                    <a:srgbClr val="000000"/>
                  </a:solidFill>
                  <a:latin typeface="Lato"/>
                  <a:ea typeface="Lato"/>
                  <a:cs typeface="Lato"/>
                  <a:sym typeface="Lato"/>
                </a:rPr>
                <a:t>A Docker </a:t>
              </a:r>
              <a:r>
                <a:rPr lang="en-US" sz="3600" b="0" i="0" u="none" strike="noStrike" cap="none" dirty="0">
                  <a:solidFill>
                    <a:srgbClr val="FF0000"/>
                  </a:solidFill>
                  <a:latin typeface="Lato"/>
                  <a:ea typeface="Lato"/>
                  <a:cs typeface="Lato"/>
                  <a:sym typeface="Lato"/>
                </a:rPr>
                <a:t>container image is a lightweight</a:t>
              </a:r>
              <a:r>
                <a:rPr lang="en-US" sz="3600" b="0" i="0" u="none" strike="noStrike" cap="none" dirty="0">
                  <a:solidFill>
                    <a:srgbClr val="000000"/>
                  </a:solidFill>
                  <a:latin typeface="Lato"/>
                  <a:ea typeface="Lato"/>
                  <a:cs typeface="Lato"/>
                  <a:sym typeface="Lato"/>
                </a:rPr>
                <a:t>, standalone, executable package of software that includes everything needed to run an application: code, runtime, system tools, system libraries and settings.</a:t>
              </a:r>
              <a:endParaRPr sz="1200" dirty="0"/>
            </a:p>
            <a:p>
              <a:pPr marL="863597" marR="0" lvl="1" indent="-431799" algn="just" rtl="0">
                <a:lnSpc>
                  <a:spcPct val="130007"/>
                </a:lnSpc>
                <a:spcBef>
                  <a:spcPts val="0"/>
                </a:spcBef>
                <a:spcAft>
                  <a:spcPts val="0"/>
                </a:spcAft>
                <a:buClr>
                  <a:srgbClr val="000000"/>
                </a:buClr>
                <a:buSzPts val="3999"/>
                <a:buFont typeface="Arial"/>
                <a:buChar char="•"/>
              </a:pPr>
              <a:r>
                <a:rPr lang="en-US" sz="3600" b="0" i="0" u="none" strike="noStrike" cap="none" dirty="0">
                  <a:solidFill>
                    <a:srgbClr val="000000"/>
                  </a:solidFill>
                  <a:latin typeface="Lato"/>
                  <a:ea typeface="Lato"/>
                  <a:cs typeface="Lato"/>
                  <a:sym typeface="Lato"/>
                </a:rPr>
                <a:t>Container images become containers at runtime and in the case of Docker containers - images become containers when they run on Docker Engine. </a:t>
              </a:r>
              <a:endParaRPr sz="1200" dirty="0"/>
            </a:p>
            <a:p>
              <a:pPr marL="0" marR="0" lvl="0" indent="0" algn="just" rtl="0">
                <a:lnSpc>
                  <a:spcPct val="130007"/>
                </a:lnSpc>
                <a:spcBef>
                  <a:spcPts val="0"/>
                </a:spcBef>
                <a:spcAft>
                  <a:spcPts val="0"/>
                </a:spcAft>
                <a:buNone/>
              </a:pPr>
              <a:endParaRPr sz="3600" b="0" i="0" u="none" strike="noStrike" cap="none" dirty="0">
                <a:solidFill>
                  <a:srgbClr val="000000"/>
                </a:solidFill>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dn.ttgtmedia.com/rms/onlineImages/itops-container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4619"/>
            <a:ext cx="18288000" cy="731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2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13"/>
        <p:cNvGrpSpPr/>
        <p:nvPr/>
      </p:nvGrpSpPr>
      <p:grpSpPr>
        <a:xfrm>
          <a:off x="0" y="0"/>
          <a:ext cx="0" cy="0"/>
          <a:chOff x="0" y="0"/>
          <a:chExt cx="0" cy="0"/>
        </a:xfrm>
      </p:grpSpPr>
      <p:sp>
        <p:nvSpPr>
          <p:cNvPr id="115" name="Google Shape;115;p4"/>
          <p:cNvSpPr/>
          <p:nvPr/>
        </p:nvSpPr>
        <p:spPr>
          <a:xfrm>
            <a:off x="-349589" y="1094905"/>
            <a:ext cx="10025151" cy="7892572"/>
          </a:xfrm>
          <a:custGeom>
            <a:avLst/>
            <a:gdLst/>
            <a:ahLst/>
            <a:cxnLst/>
            <a:rect l="l" t="t" r="r" b="b"/>
            <a:pathLst>
              <a:path w="3730237" h="2936730" extrusionOk="0">
                <a:moveTo>
                  <a:pt x="0" y="0"/>
                </a:moveTo>
                <a:lnTo>
                  <a:pt x="0" y="2936730"/>
                </a:lnTo>
                <a:lnTo>
                  <a:pt x="3730237" y="2936730"/>
                </a:lnTo>
                <a:lnTo>
                  <a:pt x="3730237" y="0"/>
                </a:lnTo>
                <a:lnTo>
                  <a:pt x="0" y="0"/>
                </a:lnTo>
                <a:close/>
                <a:moveTo>
                  <a:pt x="3669277" y="2875770"/>
                </a:moveTo>
                <a:lnTo>
                  <a:pt x="59690" y="2875770"/>
                </a:lnTo>
                <a:lnTo>
                  <a:pt x="59690" y="59690"/>
                </a:lnTo>
                <a:lnTo>
                  <a:pt x="3669277" y="59690"/>
                </a:lnTo>
                <a:lnTo>
                  <a:pt x="3669277" y="2875770"/>
                </a:lnTo>
                <a:close/>
              </a:path>
            </a:pathLst>
          </a:custGeom>
          <a:solidFill>
            <a:srgbClr val="FFFFFF"/>
          </a:solidFill>
          <a:ln>
            <a:noFill/>
          </a:ln>
        </p:spPr>
      </p:sp>
      <p:pic>
        <p:nvPicPr>
          <p:cNvPr id="116" name="Google Shape;116;p4"/>
          <p:cNvPicPr preferRelativeResize="0"/>
          <p:nvPr/>
        </p:nvPicPr>
        <p:blipFill rotWithShape="1">
          <a:blip r:embed="rId3">
            <a:alphaModFix/>
          </a:blip>
          <a:srcRect/>
          <a:stretch/>
        </p:blipFill>
        <p:spPr>
          <a:xfrm>
            <a:off x="9675562" y="2575374"/>
            <a:ext cx="8520545" cy="5389022"/>
          </a:xfrm>
          <a:prstGeom prst="rect">
            <a:avLst/>
          </a:prstGeom>
          <a:noFill/>
          <a:ln>
            <a:noFill/>
          </a:ln>
        </p:spPr>
      </p:pic>
      <p:sp>
        <p:nvSpPr>
          <p:cNvPr id="117" name="Google Shape;117;p4"/>
          <p:cNvSpPr txBox="1"/>
          <p:nvPr/>
        </p:nvSpPr>
        <p:spPr>
          <a:xfrm>
            <a:off x="1" y="1539371"/>
            <a:ext cx="9351818" cy="7265130"/>
          </a:xfrm>
          <a:prstGeom prst="rect">
            <a:avLst/>
          </a:prstGeom>
          <a:noFill/>
          <a:ln>
            <a:noFill/>
          </a:ln>
        </p:spPr>
        <p:txBody>
          <a:bodyPr spcFirstLastPara="1" wrap="square" lIns="0" tIns="0" rIns="0" bIns="0" anchor="t" anchorCtr="0">
            <a:spAutoFit/>
          </a:bodyPr>
          <a:lstStyle/>
          <a:p>
            <a:pPr marL="0" marR="0" lvl="0" indent="0" algn="just" rtl="0">
              <a:lnSpc>
                <a:spcPct val="130005"/>
              </a:lnSpc>
              <a:spcBef>
                <a:spcPts val="0"/>
              </a:spcBef>
              <a:spcAft>
                <a:spcPts val="0"/>
              </a:spcAft>
              <a:buNone/>
            </a:pPr>
            <a:r>
              <a:rPr lang="en-US" sz="3600" b="0" i="0" u="none" strike="noStrike" cap="none" dirty="0">
                <a:solidFill>
                  <a:srgbClr val="000000"/>
                </a:solidFill>
                <a:latin typeface="Lato"/>
                <a:ea typeface="Lato"/>
                <a:cs typeface="Lato"/>
                <a:sym typeface="Lato"/>
              </a:rPr>
              <a:t>Containers isolate software from its environment and ensure that it works uniformly despite differences for instance between development and staging.</a:t>
            </a:r>
            <a:endParaRPr sz="1200" dirty="0"/>
          </a:p>
          <a:p>
            <a:pPr marL="0" marR="0" lvl="0" indent="0" algn="just" rtl="0">
              <a:lnSpc>
                <a:spcPct val="130005"/>
              </a:lnSpc>
              <a:spcBef>
                <a:spcPts val="0"/>
              </a:spcBef>
              <a:spcAft>
                <a:spcPts val="0"/>
              </a:spcAft>
              <a:buNone/>
            </a:pPr>
            <a:r>
              <a:rPr lang="en-US" sz="3600" b="0" i="0" u="none" strike="noStrike" cap="none" dirty="0">
                <a:solidFill>
                  <a:srgbClr val="FF0000"/>
                </a:solidFill>
                <a:latin typeface="Arimo"/>
                <a:ea typeface="Arimo"/>
                <a:cs typeface="Arimo"/>
                <a:sym typeface="Arimo"/>
              </a:rPr>
              <a:t>Docker is an open platform for developing, shipping, and running applications. Docker enables you to separate your applications from your infrastructure so you can deliver software quickly. </a:t>
            </a:r>
            <a:endParaRPr sz="1200" dirty="0">
              <a:solidFill>
                <a:srgbClr val="FF0000"/>
              </a:solidFill>
            </a:endParaRPr>
          </a:p>
          <a:p>
            <a:pPr marL="0" marR="0" lvl="0" indent="0" algn="just" rtl="0">
              <a:lnSpc>
                <a:spcPct val="130005"/>
              </a:lnSpc>
              <a:spcBef>
                <a:spcPts val="0"/>
              </a:spcBef>
              <a:spcAft>
                <a:spcPts val="0"/>
              </a:spcAft>
              <a:buNone/>
            </a:pPr>
            <a:endParaRPr sz="3600" b="0" i="0" u="none" strike="noStrike" cap="none" dirty="0">
              <a:solidFill>
                <a:srgbClr val="000000"/>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21"/>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366335" y="602673"/>
            <a:ext cx="17464464" cy="8977745"/>
          </a:xfrm>
          <a:prstGeom prst="rect">
            <a:avLst/>
          </a:prstGeom>
          <a:noFill/>
          <a:ln>
            <a:solidFill>
              <a:schemeClr val="tx1"/>
            </a:solidFill>
          </a:ln>
        </p:spPr>
      </p:pic>
      <p:sp>
        <p:nvSpPr>
          <p:cNvPr id="124" name="Google Shape;124;p5"/>
          <p:cNvSpPr txBox="1"/>
          <p:nvPr/>
        </p:nvSpPr>
        <p:spPr>
          <a:xfrm>
            <a:off x="366336" y="203835"/>
            <a:ext cx="13952338" cy="144039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7200" b="1" i="0" u="none" strike="noStrike" cap="none" dirty="0">
                <a:solidFill>
                  <a:srgbClr val="000000"/>
                </a:solidFill>
                <a:latin typeface="Lato"/>
                <a:ea typeface="Lato"/>
                <a:cs typeface="Lato"/>
                <a:sym typeface="Lato"/>
              </a:rPr>
              <a:t>INTRODUCTION TO DOCKERS</a:t>
            </a:r>
            <a:endParaRPr sz="1050" dirty="0"/>
          </a:p>
        </p:txBody>
      </p:sp>
      <p:sp>
        <p:nvSpPr>
          <p:cNvPr id="125" name="Google Shape;125;p5"/>
          <p:cNvSpPr txBox="1"/>
          <p:nvPr/>
        </p:nvSpPr>
        <p:spPr>
          <a:xfrm>
            <a:off x="366335" y="1923503"/>
            <a:ext cx="17921665" cy="245548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799" b="0" i="0" u="none" strike="noStrike" cap="none" dirty="0">
                <a:solidFill>
                  <a:srgbClr val="000000"/>
                </a:solidFill>
                <a:latin typeface="Open Sans Light"/>
                <a:ea typeface="Open Sans Light"/>
                <a:cs typeface="Open Sans Light"/>
                <a:sym typeface="Open Sans Light"/>
              </a:rPr>
              <a:t>Docker uses a client-server architecture. The </a:t>
            </a:r>
            <a:r>
              <a:rPr lang="en-US" sz="3799" b="0" i="0" u="none" strike="noStrike" cap="none" dirty="0">
                <a:solidFill>
                  <a:srgbClr val="FF0000"/>
                </a:solidFill>
                <a:latin typeface="Open Sans Light"/>
                <a:ea typeface="Open Sans Light"/>
                <a:cs typeface="Open Sans Light"/>
                <a:sym typeface="Open Sans Light"/>
              </a:rPr>
              <a:t>Docker client talks to the Docker daemon</a:t>
            </a:r>
            <a:r>
              <a:rPr lang="en-US" sz="3799" b="0" i="0" u="none" strike="noStrike" cap="none" dirty="0">
                <a:solidFill>
                  <a:srgbClr val="000000"/>
                </a:solidFill>
                <a:latin typeface="Open Sans Light"/>
                <a:ea typeface="Open Sans Light"/>
                <a:cs typeface="Open Sans Light"/>
                <a:sym typeface="Open Sans Light"/>
              </a:rPr>
              <a:t>, which does the heavy lifting of building, running, and distributing your Docker containers. </a:t>
            </a:r>
            <a:endParaRPr dirty="0"/>
          </a:p>
        </p:txBody>
      </p:sp>
      <p:pic>
        <p:nvPicPr>
          <p:cNvPr id="2" name="Picture 1"/>
          <p:cNvPicPr>
            <a:picLocks noChangeAspect="1"/>
          </p:cNvPicPr>
          <p:nvPr/>
        </p:nvPicPr>
        <p:blipFill>
          <a:blip r:embed="rId4"/>
          <a:stretch>
            <a:fillRect/>
          </a:stretch>
        </p:blipFill>
        <p:spPr>
          <a:xfrm>
            <a:off x="15348726" y="203835"/>
            <a:ext cx="2482073" cy="2052882"/>
          </a:xfrm>
          <a:prstGeom prst="rect">
            <a:avLst/>
          </a:prstGeom>
        </p:spPr>
      </p:pic>
      <p:pic>
        <p:nvPicPr>
          <p:cNvPr id="7" name="Picture 6"/>
          <p:cNvPicPr>
            <a:picLocks noChangeAspect="1"/>
          </p:cNvPicPr>
          <p:nvPr/>
        </p:nvPicPr>
        <p:blipFill>
          <a:blip r:embed="rId5"/>
          <a:stretch>
            <a:fillRect/>
          </a:stretch>
        </p:blipFill>
        <p:spPr>
          <a:xfrm>
            <a:off x="9246078" y="4378983"/>
            <a:ext cx="8751692" cy="520143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p5"/>
          <p:cNvPicPr preferRelativeResize="0"/>
          <p:nvPr/>
        </p:nvPicPr>
        <p:blipFill rotWithShape="1">
          <a:blip r:embed="rId2">
            <a:alphaModFix/>
          </a:blip>
          <a:srcRect/>
          <a:stretch/>
        </p:blipFill>
        <p:spPr>
          <a:xfrm>
            <a:off x="366335" y="623455"/>
            <a:ext cx="17464464" cy="8977745"/>
          </a:xfrm>
          <a:prstGeom prst="rect">
            <a:avLst/>
          </a:prstGeom>
          <a:noFill/>
          <a:ln>
            <a:solidFill>
              <a:schemeClr val="tx1"/>
            </a:solidFill>
          </a:ln>
        </p:spPr>
      </p:pic>
    </p:spTree>
    <p:extLst>
      <p:ext uri="{BB962C8B-B14F-4D97-AF65-F5344CB8AC3E}">
        <p14:creationId xmlns:p14="http://schemas.microsoft.com/office/powerpoint/2010/main" val="261126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129"/>
        <p:cNvGrpSpPr/>
        <p:nvPr/>
      </p:nvGrpSpPr>
      <p:grpSpPr>
        <a:xfrm>
          <a:off x="0" y="0"/>
          <a:ext cx="0" cy="0"/>
          <a:chOff x="0" y="0"/>
          <a:chExt cx="0" cy="0"/>
        </a:xfrm>
      </p:grpSpPr>
      <p:sp>
        <p:nvSpPr>
          <p:cNvPr id="131" name="Google Shape;131;p6"/>
          <p:cNvSpPr txBox="1"/>
          <p:nvPr/>
        </p:nvSpPr>
        <p:spPr>
          <a:xfrm>
            <a:off x="403824" y="1163782"/>
            <a:ext cx="17332465" cy="8014373"/>
          </a:xfrm>
          <a:prstGeom prst="rect">
            <a:avLst/>
          </a:prstGeom>
          <a:noFill/>
          <a:ln>
            <a:noFill/>
          </a:ln>
        </p:spPr>
        <p:txBody>
          <a:bodyPr spcFirstLastPara="1" wrap="square" lIns="0" tIns="0" rIns="0" bIns="0" anchor="t" anchorCtr="0">
            <a:spAutoFit/>
          </a:bodyPr>
          <a:lstStyle/>
          <a:p>
            <a:pPr marL="820419" marR="0" lvl="1" indent="-410209" algn="just" rtl="0">
              <a:lnSpc>
                <a:spcPct val="120005"/>
              </a:lnSpc>
              <a:spcBef>
                <a:spcPts val="0"/>
              </a:spcBef>
              <a:spcAft>
                <a:spcPts val="0"/>
              </a:spcAft>
              <a:buClr>
                <a:srgbClr val="000000"/>
              </a:buClr>
              <a:buSzPts val="3799"/>
              <a:buFont typeface="Arial"/>
              <a:buChar char="•"/>
            </a:pPr>
            <a:r>
              <a:rPr lang="en-US" sz="3600" b="1" i="0" u="none" strike="noStrike" cap="none" dirty="0">
                <a:solidFill>
                  <a:srgbClr val="000000"/>
                </a:solidFill>
                <a:latin typeface="Lato"/>
                <a:ea typeface="Lato"/>
                <a:cs typeface="Lato"/>
                <a:sym typeface="Lato"/>
              </a:rPr>
              <a:t>The Docker client and daemon can run on the same system, or you can connect a Docker client to a remote Docker daemon. </a:t>
            </a:r>
            <a:r>
              <a:rPr lang="en-US" sz="3600" b="1" i="0" u="none" strike="noStrike" cap="none" dirty="0">
                <a:solidFill>
                  <a:srgbClr val="FF0000"/>
                </a:solidFill>
                <a:latin typeface="Lato"/>
                <a:ea typeface="Lato"/>
                <a:cs typeface="Lato"/>
                <a:sym typeface="Lato"/>
              </a:rPr>
              <a:t>The Docker client and daemon communicate using a REST API, over UNIX sockets or a network interface.</a:t>
            </a:r>
            <a:endParaRPr sz="1200" dirty="0">
              <a:solidFill>
                <a:srgbClr val="FF0000"/>
              </a:solidFill>
            </a:endParaRPr>
          </a:p>
          <a:p>
            <a:pPr marL="820419" marR="0" lvl="1" indent="-410209" algn="just" rtl="0">
              <a:lnSpc>
                <a:spcPct val="120005"/>
              </a:lnSpc>
              <a:spcBef>
                <a:spcPts val="0"/>
              </a:spcBef>
              <a:spcAft>
                <a:spcPts val="0"/>
              </a:spcAft>
              <a:buClr>
                <a:srgbClr val="000000"/>
              </a:buClr>
              <a:buSzPts val="3799"/>
              <a:buFont typeface="Arial"/>
              <a:buChar char="•"/>
            </a:pPr>
            <a:r>
              <a:rPr lang="en-US" sz="3600" b="1" i="0" u="none" strike="noStrike" cap="none" dirty="0">
                <a:solidFill>
                  <a:srgbClr val="000000"/>
                </a:solidFill>
                <a:latin typeface="Arimo"/>
                <a:ea typeface="Arimo"/>
                <a:cs typeface="Arimo"/>
                <a:sym typeface="Arimo"/>
              </a:rPr>
              <a:t>The Docker daemon</a:t>
            </a:r>
            <a:endParaRPr sz="1200" b="1" dirty="0"/>
          </a:p>
          <a:p>
            <a:pPr marL="0" marR="0" lvl="0" indent="0" algn="just" rtl="0">
              <a:lnSpc>
                <a:spcPct val="120005"/>
              </a:lnSpc>
              <a:spcBef>
                <a:spcPts val="0"/>
              </a:spcBef>
              <a:spcAft>
                <a:spcPts val="0"/>
              </a:spcAft>
              <a:buNone/>
            </a:pPr>
            <a:r>
              <a:rPr lang="en-US" sz="3600" b="0" i="0" u="none" strike="noStrike" cap="none" dirty="0">
                <a:solidFill>
                  <a:srgbClr val="000000"/>
                </a:solidFill>
                <a:latin typeface="Arimo"/>
                <a:ea typeface="Arimo"/>
                <a:cs typeface="Arimo"/>
                <a:sym typeface="Arimo"/>
              </a:rPr>
              <a:t>The Docker daemon (</a:t>
            </a:r>
            <a:r>
              <a:rPr lang="en-US" sz="3600" b="0" i="0" u="none" strike="noStrike" cap="none" dirty="0" err="1">
                <a:solidFill>
                  <a:srgbClr val="000000"/>
                </a:solidFill>
                <a:latin typeface="Arimo"/>
                <a:ea typeface="Arimo"/>
                <a:cs typeface="Arimo"/>
                <a:sym typeface="Arimo"/>
              </a:rPr>
              <a:t>dockerd</a:t>
            </a:r>
            <a:r>
              <a:rPr lang="en-US" sz="3600" b="0" i="0" u="none" strike="noStrike" cap="none" dirty="0">
                <a:solidFill>
                  <a:srgbClr val="000000"/>
                </a:solidFill>
                <a:latin typeface="Arimo"/>
                <a:ea typeface="Arimo"/>
                <a:cs typeface="Arimo"/>
                <a:sym typeface="Arimo"/>
              </a:rPr>
              <a:t>) </a:t>
            </a:r>
            <a:r>
              <a:rPr lang="en-US" sz="3600" b="0" i="0" u="none" strike="noStrike" cap="none" dirty="0">
                <a:solidFill>
                  <a:srgbClr val="FF0000"/>
                </a:solidFill>
                <a:latin typeface="Arimo"/>
                <a:ea typeface="Arimo"/>
                <a:cs typeface="Arimo"/>
                <a:sym typeface="Arimo"/>
              </a:rPr>
              <a:t>listens for Docker API requests </a:t>
            </a:r>
            <a:r>
              <a:rPr lang="en-US" sz="3600" b="0" i="0" u="none" strike="noStrike" cap="none" dirty="0">
                <a:solidFill>
                  <a:srgbClr val="000000"/>
                </a:solidFill>
                <a:latin typeface="Arimo"/>
                <a:ea typeface="Arimo"/>
                <a:cs typeface="Arimo"/>
                <a:sym typeface="Arimo"/>
              </a:rPr>
              <a:t>and manages Docker objects such as images, containers, networks, and volumes.</a:t>
            </a:r>
            <a:endParaRPr sz="1200" dirty="0"/>
          </a:p>
          <a:p>
            <a:pPr marL="820419" marR="0" lvl="1" indent="-410209" algn="just" rtl="0">
              <a:lnSpc>
                <a:spcPct val="120005"/>
              </a:lnSpc>
              <a:spcBef>
                <a:spcPts val="0"/>
              </a:spcBef>
              <a:spcAft>
                <a:spcPts val="0"/>
              </a:spcAft>
              <a:buClr>
                <a:srgbClr val="000000"/>
              </a:buClr>
              <a:buSzPts val="3799"/>
              <a:buFont typeface="Arial"/>
              <a:buChar char="•"/>
            </a:pPr>
            <a:r>
              <a:rPr lang="en-US" sz="3600" b="1" i="0" u="none" strike="noStrike" cap="none" dirty="0">
                <a:solidFill>
                  <a:srgbClr val="000000"/>
                </a:solidFill>
                <a:latin typeface="Arimo"/>
                <a:ea typeface="Arimo"/>
                <a:cs typeface="Arimo"/>
                <a:sym typeface="Arimo"/>
              </a:rPr>
              <a:t>The Docker client</a:t>
            </a:r>
            <a:endParaRPr sz="1200" b="1" dirty="0"/>
          </a:p>
          <a:p>
            <a:pPr marL="0" marR="0" lvl="0" indent="0" algn="just" rtl="0">
              <a:lnSpc>
                <a:spcPct val="120005"/>
              </a:lnSpc>
              <a:spcBef>
                <a:spcPts val="0"/>
              </a:spcBef>
              <a:spcAft>
                <a:spcPts val="0"/>
              </a:spcAft>
              <a:buNone/>
            </a:pPr>
            <a:r>
              <a:rPr lang="en-US" sz="3600" b="0" i="0" u="none" strike="noStrike" cap="none" dirty="0">
                <a:solidFill>
                  <a:srgbClr val="000000"/>
                </a:solidFill>
                <a:latin typeface="Arimo"/>
                <a:ea typeface="Arimo"/>
                <a:cs typeface="Arimo"/>
                <a:sym typeface="Arimo"/>
              </a:rPr>
              <a:t>The Docker client (</a:t>
            </a:r>
            <a:r>
              <a:rPr lang="en-US" sz="3600" b="0" i="0" u="none" strike="noStrike" cap="none" dirty="0" err="1">
                <a:solidFill>
                  <a:srgbClr val="000000"/>
                </a:solidFill>
                <a:latin typeface="Arimo"/>
                <a:ea typeface="Arimo"/>
                <a:cs typeface="Arimo"/>
                <a:sym typeface="Arimo"/>
              </a:rPr>
              <a:t>docker</a:t>
            </a:r>
            <a:r>
              <a:rPr lang="en-US" sz="3600" b="0" i="0" u="none" strike="noStrike" cap="none" dirty="0">
                <a:solidFill>
                  <a:srgbClr val="000000"/>
                </a:solidFill>
                <a:latin typeface="Arimo"/>
                <a:ea typeface="Arimo"/>
                <a:cs typeface="Arimo"/>
                <a:sym typeface="Arimo"/>
              </a:rPr>
              <a:t>) is the primary way that many Docker </a:t>
            </a:r>
            <a:r>
              <a:rPr lang="en-US" sz="3600" b="0" i="0" u="none" strike="noStrike" cap="none" dirty="0">
                <a:solidFill>
                  <a:srgbClr val="FF0000"/>
                </a:solidFill>
                <a:latin typeface="Arimo"/>
                <a:ea typeface="Arimo"/>
                <a:cs typeface="Arimo"/>
                <a:sym typeface="Arimo"/>
              </a:rPr>
              <a:t>users interact </a:t>
            </a:r>
            <a:r>
              <a:rPr lang="en-US" sz="3600" b="0" i="0" u="none" strike="noStrike" cap="none" dirty="0">
                <a:solidFill>
                  <a:srgbClr val="000000"/>
                </a:solidFill>
                <a:latin typeface="Arimo"/>
                <a:ea typeface="Arimo"/>
                <a:cs typeface="Arimo"/>
                <a:sym typeface="Arimo"/>
              </a:rPr>
              <a:t>with Docker. When you use commands such as </a:t>
            </a:r>
            <a:r>
              <a:rPr lang="en-US" sz="3600" b="0" i="0" u="none" strike="noStrike" cap="none" dirty="0" err="1">
                <a:solidFill>
                  <a:srgbClr val="000000"/>
                </a:solidFill>
                <a:latin typeface="Arimo"/>
                <a:ea typeface="Arimo"/>
                <a:cs typeface="Arimo"/>
                <a:sym typeface="Arimo"/>
              </a:rPr>
              <a:t>docker</a:t>
            </a:r>
            <a:r>
              <a:rPr lang="en-US" sz="3600" b="0" i="0" u="none" strike="noStrike" cap="none" dirty="0">
                <a:solidFill>
                  <a:srgbClr val="000000"/>
                </a:solidFill>
                <a:latin typeface="Arimo"/>
                <a:ea typeface="Arimo"/>
                <a:cs typeface="Arimo"/>
                <a:sym typeface="Arimo"/>
              </a:rPr>
              <a:t> run, the client sends these commands to </a:t>
            </a:r>
            <a:r>
              <a:rPr lang="en-US" sz="3600" b="0" i="0" u="none" strike="noStrike" cap="none" dirty="0" err="1">
                <a:solidFill>
                  <a:srgbClr val="000000"/>
                </a:solidFill>
                <a:latin typeface="Arimo"/>
                <a:ea typeface="Arimo"/>
                <a:cs typeface="Arimo"/>
                <a:sym typeface="Arimo"/>
              </a:rPr>
              <a:t>dockerd</a:t>
            </a:r>
            <a:r>
              <a:rPr lang="en-US" sz="3600" b="0" i="0" u="none" strike="noStrike" cap="none" dirty="0">
                <a:solidFill>
                  <a:srgbClr val="000000"/>
                </a:solidFill>
                <a:latin typeface="Arimo"/>
                <a:ea typeface="Arimo"/>
                <a:cs typeface="Arimo"/>
                <a:sym typeface="Arimo"/>
              </a:rPr>
              <a:t>, which carries them out. The </a:t>
            </a:r>
            <a:r>
              <a:rPr lang="en-US" sz="3600" b="0" i="0" u="none" strike="noStrike" cap="none" dirty="0" err="1">
                <a:solidFill>
                  <a:srgbClr val="000000"/>
                </a:solidFill>
                <a:latin typeface="Arimo"/>
                <a:ea typeface="Arimo"/>
                <a:cs typeface="Arimo"/>
                <a:sym typeface="Arimo"/>
              </a:rPr>
              <a:t>docker</a:t>
            </a:r>
            <a:r>
              <a:rPr lang="en-US" sz="3600" b="0" i="0" u="none" strike="noStrike" cap="none" dirty="0">
                <a:solidFill>
                  <a:srgbClr val="000000"/>
                </a:solidFill>
                <a:latin typeface="Arimo"/>
                <a:ea typeface="Arimo"/>
                <a:cs typeface="Arimo"/>
                <a:sym typeface="Arimo"/>
              </a:rPr>
              <a:t> command uses the Docker API. The Docker client can communicate with more than one daemon.</a:t>
            </a:r>
            <a:endParaRPr sz="1200" dirty="0"/>
          </a:p>
          <a:p>
            <a:pPr marL="0" marR="0" lvl="0" indent="0" algn="just" rtl="0">
              <a:lnSpc>
                <a:spcPct val="120005"/>
              </a:lnSpc>
              <a:spcBef>
                <a:spcPts val="0"/>
              </a:spcBef>
              <a:spcAft>
                <a:spcPts val="0"/>
              </a:spcAft>
              <a:buNone/>
            </a:pPr>
            <a:endParaRPr sz="3600" b="0" i="0" u="none" strike="noStrike" cap="none" dirty="0">
              <a:solidFill>
                <a:srgbClr val="000000"/>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3878</TotalTime>
  <Words>3115</Words>
  <Application>Microsoft Office PowerPoint</Application>
  <PresentationFormat>Custom</PresentationFormat>
  <Paragraphs>172</Paragraphs>
  <Slides>37</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Lato</vt:lpstr>
      <vt:lpstr>ProximaNovaA-Bold</vt:lpstr>
      <vt:lpstr>Calibri</vt:lpstr>
      <vt:lpstr>Inter</vt:lpstr>
      <vt:lpstr>Arial</vt:lpstr>
      <vt:lpstr>Arimo</vt:lpstr>
      <vt:lpstr>Courier New</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abhishek.lgcse@outlook.com</cp:lastModifiedBy>
  <cp:revision>33</cp:revision>
  <dcterms:created xsi:type="dcterms:W3CDTF">2006-08-16T00:00:00Z</dcterms:created>
  <dcterms:modified xsi:type="dcterms:W3CDTF">2023-07-27T05:21:34Z</dcterms:modified>
</cp:coreProperties>
</file>