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9"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80" r:id="rId19"/>
    <p:sldId id="281" r:id="rId20"/>
    <p:sldId id="282" r:id="rId21"/>
    <p:sldId id="283" r:id="rId22"/>
    <p:sldId id="284" r:id="rId23"/>
    <p:sldId id="285" r:id="rId24"/>
    <p:sldId id="286"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7/27/2023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1950" y="561658"/>
            <a:ext cx="9144000" cy="2387600"/>
          </a:xfrm>
        </p:spPr>
        <p:txBody>
          <a:bodyPr>
            <a:normAutofit fontScale="90000"/>
          </a:bodyPr>
          <a:lstStyle/>
          <a:p>
            <a:r>
              <a:rPr lang="en-IN" altLang="en-US" sz="11500" b="1" dirty="0">
                <a:ln w="22225">
                  <a:solidFill>
                    <a:schemeClr val="accent2"/>
                  </a:solidFill>
                  <a:prstDash val="solid"/>
                </a:ln>
                <a:solidFill>
                  <a:schemeClr val="accent2">
                    <a:lumMod val="40000"/>
                    <a:lumOff val="60000"/>
                  </a:schemeClr>
                </a:solidFill>
                <a:effectLst/>
              </a:rPr>
              <a:t>UNIT 4 </a:t>
            </a:r>
            <a:br>
              <a:rPr lang="en-IN" altLang="en-US" sz="11500" b="1" dirty="0">
                <a:ln w="22225">
                  <a:solidFill>
                    <a:schemeClr val="accent2"/>
                  </a:solidFill>
                  <a:prstDash val="solid"/>
                </a:ln>
                <a:solidFill>
                  <a:schemeClr val="accent2">
                    <a:lumMod val="40000"/>
                    <a:lumOff val="60000"/>
                  </a:schemeClr>
                </a:solidFill>
                <a:effectLst/>
              </a:rPr>
            </a:br>
            <a:r>
              <a:rPr lang="en-IN" altLang="en-US" sz="11500" b="1" dirty="0">
                <a:ln w="22225">
                  <a:solidFill>
                    <a:schemeClr val="accent2"/>
                  </a:solidFill>
                  <a:prstDash val="solid"/>
                </a:ln>
                <a:solidFill>
                  <a:schemeClr val="accent2">
                    <a:lumMod val="40000"/>
                    <a:lumOff val="60000"/>
                  </a:schemeClr>
                </a:solidFill>
                <a:effectLst/>
              </a:rPr>
              <a:t>Part A</a:t>
            </a:r>
          </a:p>
        </p:txBody>
      </p:sp>
      <p:sp>
        <p:nvSpPr>
          <p:cNvPr id="3" name="Subtitle 2"/>
          <p:cNvSpPr>
            <a:spLocks noGrp="1"/>
          </p:cNvSpPr>
          <p:nvPr>
            <p:ph type="subTitle" idx="1"/>
          </p:nvPr>
        </p:nvSpPr>
        <p:spPr/>
        <p:txBody>
          <a:bodyPr/>
          <a:lstStyle/>
          <a:p>
            <a:r>
              <a:rPr lang="en-US" sz="4800">
                <a:solidFill>
                  <a:schemeClr val="tx1"/>
                </a:solidFill>
                <a:effectLst>
                  <a:outerShdw blurRad="38100" dist="19050" dir="2700000" algn="tl" rotWithShape="0">
                    <a:schemeClr val="dk1">
                      <a:alpha val="40000"/>
                    </a:schemeClr>
                  </a:outerShdw>
                </a:effectLst>
              </a:rPr>
              <a:t>Cloud Computing Technologies and Applications</a:t>
            </a:r>
          </a:p>
        </p:txBody>
      </p:sp>
      <p:sp>
        <p:nvSpPr>
          <p:cNvPr id="5" name="TextBox 4">
            <a:extLst>
              <a:ext uri="{FF2B5EF4-FFF2-40B4-BE49-F238E27FC236}">
                <a16:creationId xmlns:a16="http://schemas.microsoft.com/office/drawing/2014/main" id="{6744B03F-0A69-0126-B6FD-FAE7D3219FFC}"/>
              </a:ext>
            </a:extLst>
          </p:cNvPr>
          <p:cNvSpPr txBox="1"/>
          <p:nvPr/>
        </p:nvSpPr>
        <p:spPr>
          <a:xfrm>
            <a:off x="9577096" y="6342573"/>
            <a:ext cx="2614904" cy="369332"/>
          </a:xfrm>
          <a:prstGeom prst="rect">
            <a:avLst/>
          </a:prstGeom>
          <a:noFill/>
        </p:spPr>
        <p:txBody>
          <a:bodyPr wrap="square">
            <a:spAutoFit/>
          </a:bodyPr>
          <a:lstStyle/>
          <a:p>
            <a:r>
              <a:rPr lang="en-US" dirty="0"/>
              <a:t>Abhishek </a:t>
            </a:r>
            <a:r>
              <a:rPr lang="en-US" dirty="0" err="1"/>
              <a:t>Bhattacherjee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normAutofit fontScale="90000"/>
          </a:bodyPr>
          <a:lstStyle/>
          <a:p>
            <a:br>
              <a:rPr lang="en-US" dirty="0">
                <a:solidFill>
                  <a:srgbClr val="FF0000"/>
                </a:solidFill>
              </a:rPr>
            </a:br>
            <a:r>
              <a:rPr lang="en-US" dirty="0">
                <a:solidFill>
                  <a:srgbClr val="FF0000"/>
                </a:solidFill>
              </a:rPr>
              <a:t>Types of Cloud-Based Resources in MCC are:</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147320" y="1113790"/>
            <a:ext cx="11960860" cy="5659120"/>
          </a:xfrm>
        </p:spPr>
        <p:style>
          <a:lnRef idx="2">
            <a:schemeClr val="accent1"/>
          </a:lnRef>
          <a:fillRef idx="1">
            <a:schemeClr val="lt1"/>
          </a:fillRef>
          <a:effectRef idx="0">
            <a:schemeClr val="accent1"/>
          </a:effectRef>
          <a:fontRef idx="minor">
            <a:schemeClr val="dk1"/>
          </a:fontRef>
        </p:style>
        <p:txBody>
          <a:bodyPr/>
          <a:lstStyle/>
          <a:p>
            <a:endParaRPr lang="en-US" dirty="0">
              <a:solidFill>
                <a:schemeClr val="tx1">
                  <a:lumMod val="75000"/>
                  <a:lumOff val="25000"/>
                </a:schemeClr>
              </a:solidFill>
            </a:endParaRPr>
          </a:p>
          <a:p>
            <a:r>
              <a:rPr lang="en-US" dirty="0">
                <a:solidFill>
                  <a:schemeClr val="tx1">
                    <a:lumMod val="75000"/>
                    <a:lumOff val="25000"/>
                  </a:schemeClr>
                </a:solidFill>
              </a:rPr>
              <a:t>    Distant Immobile Cloud Computing</a:t>
            </a:r>
          </a:p>
          <a:p>
            <a:r>
              <a:rPr lang="en-US" dirty="0">
                <a:solidFill>
                  <a:schemeClr val="tx1">
                    <a:lumMod val="75000"/>
                    <a:lumOff val="25000"/>
                  </a:schemeClr>
                </a:solidFill>
              </a:rPr>
              <a:t>    Hybrid Cloud Computing</a:t>
            </a:r>
          </a:p>
          <a:p>
            <a:r>
              <a:rPr lang="en-US" dirty="0">
                <a:solidFill>
                  <a:schemeClr val="tx1">
                    <a:lumMod val="75000"/>
                    <a:lumOff val="25000"/>
                  </a:schemeClr>
                </a:solidFill>
              </a:rPr>
              <a:t>    Distant Mobile Clouds</a:t>
            </a:r>
          </a:p>
          <a:p>
            <a:r>
              <a:rPr lang="en-US" dirty="0">
                <a:solidFill>
                  <a:schemeClr val="tx1">
                    <a:lumMod val="75000"/>
                    <a:lumOff val="25000"/>
                  </a:schemeClr>
                </a:solidFill>
              </a:rPr>
              <a:t>    Proximate Immobile Computing Entities</a:t>
            </a:r>
          </a:p>
          <a:p>
            <a:r>
              <a:rPr lang="en-US" dirty="0">
                <a:solidFill>
                  <a:schemeClr val="tx1">
                    <a:lumMod val="75000"/>
                    <a:lumOff val="25000"/>
                  </a:schemeClr>
                </a:solidFill>
              </a:rPr>
              <a:t>    Proximate Mobile Computing Entities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93215" y="311150"/>
            <a:ext cx="8712200" cy="62363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58545" y="-118745"/>
            <a:ext cx="9039225" cy="70948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pplications"/>
          <p:cNvPicPr>
            <a:picLocks noGrp="1" noChangeAspect="1"/>
          </p:cNvPicPr>
          <p:nvPr>
            <p:ph idx="1"/>
          </p:nvPr>
        </p:nvPicPr>
        <p:blipFill>
          <a:blip r:embed="rId2"/>
          <a:stretch>
            <a:fillRect/>
          </a:stretch>
        </p:blipFill>
        <p:spPr>
          <a:xfrm>
            <a:off x="3419475" y="1186815"/>
            <a:ext cx="6301105" cy="56711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bile-cloud-computing-architecture"/>
          <p:cNvPicPr>
            <a:picLocks noGrp="1" noChangeAspect="1"/>
          </p:cNvPicPr>
          <p:nvPr>
            <p:ph idx="1"/>
          </p:nvPr>
        </p:nvPicPr>
        <p:blipFill>
          <a:blip r:embed="rId2"/>
          <a:stretch>
            <a:fillRect/>
          </a:stretch>
        </p:blipFill>
        <p:spPr>
          <a:xfrm>
            <a:off x="1892300" y="1464310"/>
            <a:ext cx="8125460" cy="45345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lstStyle/>
          <a:p>
            <a:r>
              <a:rPr lang="en-US"/>
              <a:t>InterCloud Issues</a:t>
            </a:r>
          </a:p>
        </p:txBody>
      </p:sp>
      <p:sp>
        <p:nvSpPr>
          <p:cNvPr id="3" name="Content Placeholder 2"/>
          <p:cNvSpPr>
            <a:spLocks noGrp="1"/>
          </p:cNvSpPr>
          <p:nvPr>
            <p:ph idx="1"/>
          </p:nvPr>
        </p:nvSpPr>
        <p:spPr>
          <a:xfrm>
            <a:off x="147320" y="1113790"/>
            <a:ext cx="11960860" cy="5659120"/>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a:solidFill>
                  <a:schemeClr val="tx1">
                    <a:lumMod val="75000"/>
                    <a:lumOff val="25000"/>
                  </a:schemeClr>
                </a:solidFill>
              </a:rPr>
              <a:t>Intercloud or ‘cloud of clouds’ is a common term used for cloud computing. </a:t>
            </a:r>
          </a:p>
          <a:p>
            <a:r>
              <a:rPr lang="en-US">
                <a:solidFill>
                  <a:schemeClr val="tx1">
                    <a:lumMod val="75000"/>
                    <a:lumOff val="25000"/>
                  </a:schemeClr>
                </a:solidFill>
              </a:rPr>
              <a:t>An intercloud architecture moves data between the infrastructure of multiple cloud service providers (CSPs). </a:t>
            </a:r>
          </a:p>
          <a:p>
            <a:r>
              <a:rPr lang="en-US">
                <a:solidFill>
                  <a:schemeClr val="tx1">
                    <a:lumMod val="75000"/>
                    <a:lumOff val="25000"/>
                  </a:schemeClr>
                </a:solidFill>
              </a:rPr>
              <a:t>Intercloud systems enable organizations to take complete control of their application on the cloud and use corporate data anywhere, anytime. It offers seamless connectivity and addresses common organizational issues, like security, performance, and flexibility.</a:t>
            </a:r>
          </a:p>
          <a:p>
            <a:endParaRPr lang="en-US">
              <a:solidFill>
                <a:schemeClr val="tx1">
                  <a:lumMod val="75000"/>
                  <a:lumOff val="25000"/>
                </a:schemeClr>
              </a:solidFill>
            </a:endParaRPr>
          </a:p>
          <a:p>
            <a:r>
              <a:rPr lang="en-US">
                <a:solidFill>
                  <a:schemeClr val="tx1">
                    <a:lumMod val="75000"/>
                    <a:lumOff val="25000"/>
                  </a:schemeClr>
                </a:solidFill>
              </a:rPr>
              <a:t>The concept of Intercloud was first introduced to the world in 2008 when Cisco- the global leader in IT and networking, started it as a research project.</a:t>
            </a:r>
          </a:p>
          <a:p>
            <a:r>
              <a:rPr lang="en-US">
                <a:solidFill>
                  <a:schemeClr val="tx1">
                    <a:lumMod val="75000"/>
                    <a:lumOff val="25000"/>
                  </a:schemeClr>
                </a:solidFill>
              </a:rPr>
              <a:t>Later, it was taken over by IEEE (Institute of Electrical and Electronics Engineers) to improve the functionality of existing cloud networks.</a:t>
            </a:r>
          </a:p>
          <a:p>
            <a:r>
              <a:rPr lang="en-US">
                <a:solidFill>
                  <a:schemeClr val="tx1">
                    <a:lumMod val="75000"/>
                    <a:lumOff val="25000"/>
                  </a:schemeClr>
                </a:solidFill>
              </a:rPr>
              <a:t>Later in early 2009, it gained popularity and was regarded as the data center of the future.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3" name="Content Placeholder 2"/>
          <p:cNvSpPr>
            <a:spLocks noGrp="1"/>
          </p:cNvSpPr>
          <p:nvPr>
            <p:ph idx="1"/>
          </p:nvPr>
        </p:nvSpPr>
        <p:spPr>
          <a:xfrm>
            <a:off x="147320" y="1113790"/>
            <a:ext cx="11960860" cy="5659120"/>
          </a:xfrm>
        </p:spPr>
        <p:style>
          <a:lnRef idx="2">
            <a:schemeClr val="accent1"/>
          </a:lnRef>
          <a:fillRef idx="1">
            <a:schemeClr val="lt1"/>
          </a:fillRef>
          <a:effectRef idx="0">
            <a:schemeClr val="accent1"/>
          </a:effectRef>
          <a:fontRef idx="minor">
            <a:schemeClr val="dk1"/>
          </a:fontRef>
        </p:style>
        <p:txBody>
          <a:bodyPr/>
          <a:lstStyle/>
          <a:p>
            <a:r>
              <a:rPr lang="en-US">
                <a:solidFill>
                  <a:schemeClr val="tx1">
                    <a:lumMod val="75000"/>
                    <a:lumOff val="25000"/>
                  </a:schemeClr>
                </a:solidFill>
              </a:rPr>
              <a:t>Intercloud is a cloud deployment model that links multiple public cloud services together as one holistic and actively orchestrated architecture.</a:t>
            </a:r>
          </a:p>
          <a:p>
            <a:endParaRPr lang="en-US">
              <a:solidFill>
                <a:schemeClr val="tx1">
                  <a:lumMod val="75000"/>
                  <a:lumOff val="25000"/>
                </a:schemeClr>
              </a:solidFill>
            </a:endParaRPr>
          </a:p>
          <a:p>
            <a:r>
              <a:rPr lang="en-US">
                <a:solidFill>
                  <a:schemeClr val="tx1">
                    <a:lumMod val="75000"/>
                    <a:lumOff val="25000"/>
                  </a:schemeClr>
                </a:solidFill>
              </a:rPr>
              <a:t>For example, Amazon, Google, Microsoft, Salesforce.com, and others have established data centers for hosting cloud application services such as social networking, gaming portals, and business applications.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lstStyle/>
          <a:p>
            <a:r>
              <a:rPr lang="en-IN" altLang="en-US"/>
              <a:t>Issues </a:t>
            </a:r>
          </a:p>
        </p:txBody>
      </p:sp>
      <p:sp>
        <p:nvSpPr>
          <p:cNvPr id="3" name="Content Placeholder 2"/>
          <p:cNvSpPr>
            <a:spLocks noGrp="1"/>
          </p:cNvSpPr>
          <p:nvPr>
            <p:ph idx="1"/>
          </p:nvPr>
        </p:nvSpPr>
        <p:spPr>
          <a:xfrm>
            <a:off x="147320" y="1113790"/>
            <a:ext cx="11960860" cy="5659120"/>
          </a:xfrm>
        </p:spPr>
        <p:style>
          <a:lnRef idx="2">
            <a:schemeClr val="accent1"/>
          </a:lnRef>
          <a:fillRef idx="1">
            <a:schemeClr val="lt1"/>
          </a:fillRef>
          <a:effectRef idx="0">
            <a:schemeClr val="accent1"/>
          </a:effectRef>
          <a:fontRef idx="minor">
            <a:schemeClr val="dk1"/>
          </a:fontRef>
        </p:style>
        <p:txBody>
          <a:bodyPr/>
          <a:lstStyle/>
          <a:p>
            <a:r>
              <a:rPr lang="en-US" dirty="0">
                <a:solidFill>
                  <a:schemeClr val="tx1">
                    <a:lumMod val="75000"/>
                    <a:lumOff val="25000"/>
                  </a:schemeClr>
                </a:solidFill>
              </a:rPr>
              <a:t>Lack of interoperability and adopted standards together with intricate regulatory context, </a:t>
            </a:r>
          </a:p>
          <a:p>
            <a:r>
              <a:rPr lang="en-US" dirty="0">
                <a:solidFill>
                  <a:schemeClr val="tx1">
                    <a:lumMod val="75000"/>
                    <a:lumOff val="25000"/>
                  </a:schemeClr>
                </a:solidFill>
              </a:rPr>
              <a:t>inflexible pricing models and </a:t>
            </a:r>
          </a:p>
          <a:p>
            <a:r>
              <a:rPr lang="en-US" dirty="0">
                <a:solidFill>
                  <a:schemeClr val="tx1">
                    <a:lumMod val="75000"/>
                    <a:lumOff val="25000"/>
                  </a:schemeClr>
                </a:solidFill>
              </a:rPr>
              <a:t>not adequate SLAs are recognized as the main obstacles to Cloud adoption.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normAutofit/>
          </a:bodyPr>
          <a:lstStyle/>
          <a:p>
            <a:r>
              <a:rPr lang="en-IN" altLang="en-US" dirty="0"/>
              <a:t> </a:t>
            </a:r>
            <a:r>
              <a:rPr lang="en-US" b="0" i="0" dirty="0">
                <a:solidFill>
                  <a:srgbClr val="610B38"/>
                </a:solidFill>
                <a:effectLst/>
                <a:latin typeface="erdana"/>
              </a:rPr>
              <a:t>Machine Learning and Cloud Computing</a:t>
            </a:r>
            <a:endParaRPr lang="en-IN" altLang="en-US" dirty="0"/>
          </a:p>
        </p:txBody>
      </p:sp>
      <p:sp>
        <p:nvSpPr>
          <p:cNvPr id="3" name="Content Placeholder 2"/>
          <p:cNvSpPr>
            <a:spLocks noGrp="1"/>
          </p:cNvSpPr>
          <p:nvPr>
            <p:ph idx="1"/>
          </p:nvPr>
        </p:nvSpPr>
        <p:spPr>
          <a:xfrm>
            <a:off x="147320" y="1113790"/>
            <a:ext cx="11960860" cy="5659120"/>
          </a:xfrm>
        </p:spPr>
        <p:style>
          <a:lnRef idx="2">
            <a:schemeClr val="accent1"/>
          </a:lnRef>
          <a:fillRef idx="1">
            <a:schemeClr val="lt1"/>
          </a:fillRef>
          <a:effectRef idx="0">
            <a:schemeClr val="accent1"/>
          </a:effectRef>
          <a:fontRef idx="minor">
            <a:schemeClr val="dk1"/>
          </a:fontRef>
        </p:style>
        <p:txBody>
          <a:bodyPr>
            <a:normAutofit fontScale="47500" lnSpcReduction="20000"/>
          </a:bodyPr>
          <a:lstStyle/>
          <a:p>
            <a:pPr marL="0" indent="0" algn="just">
              <a:buNone/>
            </a:pPr>
            <a:r>
              <a:rPr lang="en-US" b="0" i="0" dirty="0">
                <a:solidFill>
                  <a:srgbClr val="374151"/>
                </a:solidFill>
                <a:effectLst/>
                <a:latin typeface="Söhne"/>
              </a:rPr>
              <a:t>Machine Learning (ML) is a subset of artificial intelligence that emulates human learning, allowing machines to improve their predictive capabilities until they can perform tasks autonomously, without specific programming. ML-driven software applications can predict new outcomes based on historical training data.  Training an accurate ML model requires large amounts of data, computing power, and infrastructure. Training a machine learning model in-house is difficult for most organizations, given the time and cost. A cloud ML platform provides the computing, storage, and services required to train machine learning models. Cloud computing makes machine learning more accessible, flexible, and cost-effective while allowing developers to build ML algorithms faster. Depending on the use case, an organization may choose different cloud services to support their ML training projects (GPU as a service) or leverage pre-trained models for their applications (AI as a service). The combination of machine learning and cloud computing has indeed been a game-changer for deploying machine learning models and enhancing their capabilities. Let's explore some of the key ways in which cloud computing benefits machine learning applications:</a:t>
            </a:r>
          </a:p>
          <a:p>
            <a:pPr algn="just">
              <a:buFont typeface="+mj-lt"/>
              <a:buAutoNum type="arabicPeriod"/>
            </a:pPr>
            <a:r>
              <a:rPr lang="en-US" b="1" i="0" dirty="0">
                <a:solidFill>
                  <a:srgbClr val="374151"/>
                </a:solidFill>
                <a:effectLst/>
                <a:latin typeface="Söhne"/>
              </a:rPr>
              <a:t>Scalability:</a:t>
            </a:r>
            <a:r>
              <a:rPr lang="en-US" b="0" i="0" dirty="0">
                <a:solidFill>
                  <a:srgbClr val="374151"/>
                </a:solidFill>
                <a:effectLst/>
                <a:latin typeface="Söhne"/>
              </a:rPr>
              <a:t> Cloud computing platforms offer virtually unlimited resources that can be easily scaled up or down based on demand. This is especially important for machine learning tasks that require substantial computational power and storage. Data scientists can access resources on demand, efficiently working with large datasets and complex models.</a:t>
            </a:r>
          </a:p>
          <a:p>
            <a:pPr algn="just">
              <a:buFont typeface="+mj-lt"/>
              <a:buAutoNum type="arabicPeriod"/>
            </a:pPr>
            <a:r>
              <a:rPr lang="en-US" b="1" i="0" dirty="0">
                <a:solidFill>
                  <a:srgbClr val="374151"/>
                </a:solidFill>
                <a:effectLst/>
                <a:latin typeface="Söhne"/>
              </a:rPr>
              <a:t>Cost-Efficiency:</a:t>
            </a:r>
            <a:r>
              <a:rPr lang="en-US" b="0" i="0" dirty="0">
                <a:solidFill>
                  <a:srgbClr val="374151"/>
                </a:solidFill>
                <a:effectLst/>
                <a:latin typeface="Söhne"/>
              </a:rPr>
              <a:t> Cloud computing follows a pay-as-you-go model, where users are billed only for the resources they consume. This eliminates the need for significant upfront investments in hardware and infrastructure. It also ensures that resources are utilized optimally, making machine learning projects more cost-effective.</a:t>
            </a:r>
          </a:p>
          <a:p>
            <a:pPr algn="just">
              <a:buFont typeface="+mj-lt"/>
              <a:buAutoNum type="arabicPeriod"/>
            </a:pPr>
            <a:r>
              <a:rPr lang="en-US" b="1" i="0" dirty="0">
                <a:solidFill>
                  <a:srgbClr val="374151"/>
                </a:solidFill>
                <a:effectLst/>
                <a:latin typeface="Söhne"/>
              </a:rPr>
              <a:t>Data Storage:</a:t>
            </a:r>
            <a:r>
              <a:rPr lang="en-US" b="0" i="0" dirty="0">
                <a:solidFill>
                  <a:srgbClr val="374151"/>
                </a:solidFill>
                <a:effectLst/>
                <a:latin typeface="Söhne"/>
              </a:rPr>
              <a:t> As you mentioned, machine learning models often require massive amounts of storage to store datasets, models, and other related files. Cloud providers offer various storage solutions like object storage, file storage, and databases that can handle large-scale data storage and retrieval efficiently.</a:t>
            </a:r>
          </a:p>
          <a:p>
            <a:pPr algn="just">
              <a:buFont typeface="+mj-lt"/>
              <a:buAutoNum type="arabicPeriod"/>
            </a:pPr>
            <a:r>
              <a:rPr lang="en-US" b="1" i="0" dirty="0">
                <a:solidFill>
                  <a:srgbClr val="374151"/>
                </a:solidFill>
                <a:effectLst/>
                <a:latin typeface="Söhne"/>
              </a:rPr>
              <a:t>Data Processing:</a:t>
            </a:r>
            <a:r>
              <a:rPr lang="en-US" b="0" i="0" dirty="0">
                <a:solidFill>
                  <a:srgbClr val="374151"/>
                </a:solidFill>
                <a:effectLst/>
                <a:latin typeface="Söhne"/>
              </a:rPr>
              <a:t> Machine learning algorithms may need considerable computational power to process and analyze vast amounts of data. Cloud computing platforms provide powerful processing capabilities, including GPU and TPU instances, significantly accelerating training and inference tasks.</a:t>
            </a:r>
          </a:p>
          <a:p>
            <a:pPr algn="just">
              <a:buFont typeface="+mj-lt"/>
              <a:buAutoNum type="arabicPeriod"/>
            </a:pPr>
            <a:r>
              <a:rPr lang="en-US" b="1" i="0" dirty="0">
                <a:solidFill>
                  <a:srgbClr val="374151"/>
                </a:solidFill>
                <a:effectLst/>
                <a:latin typeface="Söhne"/>
              </a:rPr>
              <a:t>Collaboration and Accessibility:</a:t>
            </a:r>
            <a:r>
              <a:rPr lang="en-US" b="0" i="0" dirty="0">
                <a:solidFill>
                  <a:srgbClr val="374151"/>
                </a:solidFill>
                <a:effectLst/>
                <a:latin typeface="Söhne"/>
              </a:rPr>
              <a:t> Cloud-based machine learning projects are easily accessible to teams and collaborators from different locations. This fosters collaboration and allows for seamless sharing of code, data, and models.</a:t>
            </a:r>
          </a:p>
          <a:p>
            <a:pPr algn="just">
              <a:buFont typeface="+mj-lt"/>
              <a:buAutoNum type="arabicPeriod"/>
            </a:pPr>
            <a:r>
              <a:rPr lang="en-US" b="1" i="0" dirty="0">
                <a:solidFill>
                  <a:srgbClr val="374151"/>
                </a:solidFill>
                <a:effectLst/>
                <a:latin typeface="Söhne"/>
              </a:rPr>
              <a:t>Pre-built Services:</a:t>
            </a:r>
            <a:r>
              <a:rPr lang="en-US" b="0" i="0" dirty="0">
                <a:solidFill>
                  <a:srgbClr val="374151"/>
                </a:solidFill>
                <a:effectLst/>
                <a:latin typeface="Söhne"/>
              </a:rPr>
              <a:t> Major cloud providers offer machine learning-specific services and tools, such as Amazon </a:t>
            </a:r>
            <a:r>
              <a:rPr lang="en-US" b="0" i="0" dirty="0" err="1">
                <a:solidFill>
                  <a:srgbClr val="374151"/>
                </a:solidFill>
                <a:effectLst/>
                <a:latin typeface="Söhne"/>
              </a:rPr>
              <a:t>SageMaker</a:t>
            </a:r>
            <a:r>
              <a:rPr lang="en-US" b="0" i="0" dirty="0">
                <a:solidFill>
                  <a:srgbClr val="374151"/>
                </a:solidFill>
                <a:effectLst/>
                <a:latin typeface="Söhne"/>
              </a:rPr>
              <a:t>, Google Cloud AI Platform, and Azure Machine Learning. These services abstract away much of the infrastructure management and allow data scientists to focus on building models and experimenting with different algorithms.</a:t>
            </a:r>
          </a:p>
          <a:p>
            <a:pPr algn="just">
              <a:buFont typeface="+mj-lt"/>
              <a:buAutoNum type="arabicPeriod"/>
            </a:pPr>
            <a:r>
              <a:rPr lang="en-US" b="1" i="0" dirty="0">
                <a:solidFill>
                  <a:srgbClr val="374151"/>
                </a:solidFill>
                <a:effectLst/>
                <a:latin typeface="Söhne"/>
              </a:rPr>
              <a:t>AutoML:</a:t>
            </a:r>
            <a:r>
              <a:rPr lang="en-US" b="0" i="0" dirty="0">
                <a:solidFill>
                  <a:srgbClr val="374151"/>
                </a:solidFill>
                <a:effectLst/>
                <a:latin typeface="Söhne"/>
              </a:rPr>
              <a:t> Cloud-based AutoML (Automated Machine Learning) services enable users to automate the process of building and optimizing machine learning models. These platforms automatically handle various steps, such as data preprocessing, feature engineering, algorithm selection, and hyperparameter tuning, making it easier for non-experts to deploy machine learning solutions.</a:t>
            </a:r>
          </a:p>
          <a:p>
            <a:pPr algn="just">
              <a:buFont typeface="+mj-lt"/>
              <a:buAutoNum type="arabicPeriod"/>
            </a:pPr>
            <a:r>
              <a:rPr lang="en-US" b="1" i="0" dirty="0">
                <a:solidFill>
                  <a:srgbClr val="374151"/>
                </a:solidFill>
                <a:effectLst/>
                <a:latin typeface="Söhne"/>
              </a:rPr>
              <a:t>Real-Time Inference:</a:t>
            </a:r>
            <a:r>
              <a:rPr lang="en-US" b="0" i="0" dirty="0">
                <a:solidFill>
                  <a:srgbClr val="374151"/>
                </a:solidFill>
                <a:effectLst/>
                <a:latin typeface="Söhne"/>
              </a:rPr>
              <a:t> Cloud computing enables the deployment of machine learning models as APIs (Application Programming Interfaces). This allows real-time inference, where predictions can be obtained rapidly and at scale, making it suitable for fraud detection, recommendation systems, and natural language processing applications.</a:t>
            </a:r>
          </a:p>
          <a:p>
            <a:pPr algn="just"/>
            <a:endParaRPr lang="en-US" dirty="0">
              <a:solidFill>
                <a:schemeClr val="tx1">
                  <a:lumMod val="75000"/>
                  <a:lumOff val="25000"/>
                </a:schemeClr>
              </a:solidFill>
            </a:endParaRPr>
          </a:p>
        </p:txBody>
      </p:sp>
    </p:spTree>
    <p:extLst>
      <p:ext uri="{BB962C8B-B14F-4D97-AF65-F5344CB8AC3E}">
        <p14:creationId xmlns:p14="http://schemas.microsoft.com/office/powerpoint/2010/main" val="109465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IN" b="0" i="0" dirty="0">
                <a:solidFill>
                  <a:srgbClr val="610B38"/>
                </a:solidFill>
                <a:effectLst/>
                <a:latin typeface="erdana"/>
              </a:rPr>
              <a:t>What is Machine Learning?</a:t>
            </a:r>
          </a:p>
        </p:txBody>
      </p:sp>
      <p:sp>
        <p:nvSpPr>
          <p:cNvPr id="3" name="Content Placeholder 2"/>
          <p:cNvSpPr>
            <a:spLocks noGrp="1"/>
          </p:cNvSpPr>
          <p:nvPr>
            <p:ph idx="1"/>
          </p:nvPr>
        </p:nvSpPr>
        <p:spPr>
          <a:xfrm>
            <a:off x="147320" y="1113790"/>
            <a:ext cx="11960860" cy="5659120"/>
          </a:xfrm>
        </p:spPr>
        <p:style>
          <a:lnRef idx="2">
            <a:schemeClr val="accent1"/>
          </a:lnRef>
          <a:fillRef idx="1">
            <a:schemeClr val="lt1"/>
          </a:fillRef>
          <a:effectRef idx="0">
            <a:schemeClr val="accent1"/>
          </a:effectRef>
          <a:fontRef idx="minor">
            <a:schemeClr val="dk1"/>
          </a:fontRef>
        </p:style>
        <p:txBody>
          <a:bodyPr>
            <a:normAutofit/>
          </a:bodyPr>
          <a:lstStyle/>
          <a:p>
            <a:r>
              <a:rPr lang="en-US" b="0" i="0" dirty="0">
                <a:solidFill>
                  <a:srgbClr val="333333"/>
                </a:solidFill>
                <a:effectLst/>
                <a:latin typeface="inter-regular"/>
              </a:rPr>
              <a:t>Machine Learning is an Artificial Intelligence (AI) application that allows machines to learn and improve from experience automatically. Machine Learning can be classified as follows:</a:t>
            </a:r>
          </a:p>
          <a:p>
            <a:pPr algn="just">
              <a:buFont typeface="Arial" panose="020B0604020202020204" pitchFamily="34" charset="0"/>
              <a:buChar char="•"/>
            </a:pPr>
            <a:r>
              <a:rPr lang="en-US" b="1" i="0" dirty="0">
                <a:solidFill>
                  <a:srgbClr val="000000"/>
                </a:solidFill>
                <a:effectLst/>
                <a:latin typeface="inter-bold"/>
              </a:rPr>
              <a:t>Supervised</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Unsupervised</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Semi-supervised</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Reinforcement</a:t>
            </a:r>
            <a:endParaRPr lang="en-US" b="0" i="0" dirty="0">
              <a:solidFill>
                <a:srgbClr val="000000"/>
              </a:solidFill>
              <a:effectLst/>
              <a:latin typeface="inter-regular"/>
            </a:endParaRPr>
          </a:p>
          <a:p>
            <a:pPr algn="just"/>
            <a:r>
              <a:rPr lang="en-US" b="0" i="0" dirty="0">
                <a:solidFill>
                  <a:srgbClr val="333333"/>
                </a:solidFill>
                <a:effectLst/>
                <a:latin typeface="inter-regular"/>
              </a:rPr>
              <a:t>The primary aim of Machine Learning is to provide the capability to computers learn automatically without human intervention or assistance and adjust actions accordingly.</a:t>
            </a:r>
          </a:p>
        </p:txBody>
      </p:sp>
    </p:spTree>
    <p:extLst>
      <p:ext uri="{BB962C8B-B14F-4D97-AF65-F5344CB8AC3E}">
        <p14:creationId xmlns:p14="http://schemas.microsoft.com/office/powerpoint/2010/main" val="414552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lstStyle/>
          <a:p>
            <a:r>
              <a:rPr lang="en-IN" altLang="en-US"/>
              <a:t>Table of Content</a:t>
            </a:r>
          </a:p>
        </p:txBody>
      </p:sp>
      <p:sp>
        <p:nvSpPr>
          <p:cNvPr id="3" name="Content Placeholder 2"/>
          <p:cNvSpPr>
            <a:spLocks noGrp="1"/>
          </p:cNvSpPr>
          <p:nvPr>
            <p:ph idx="1"/>
          </p:nvPr>
        </p:nvSpPr>
        <p:spPr>
          <a:xfrm>
            <a:off x="147320" y="1113790"/>
            <a:ext cx="11960860" cy="5659120"/>
          </a:xfrm>
          <a:solidFill>
            <a:schemeClr val="accent6">
              <a:lumMod val="20000"/>
              <a:lumOff val="80000"/>
            </a:schemeClr>
          </a:solidFill>
        </p:spPr>
        <p:style>
          <a:lnRef idx="2">
            <a:schemeClr val="accent1"/>
          </a:lnRef>
          <a:fillRef idx="1">
            <a:schemeClr val="lt1"/>
          </a:fillRef>
          <a:effectRef idx="0">
            <a:schemeClr val="accent1"/>
          </a:effectRef>
          <a:fontRef idx="minor">
            <a:schemeClr val="dk1"/>
          </a:fontRef>
        </p:style>
        <p:txBody>
          <a:bodyPr/>
          <a:lstStyle/>
          <a:p>
            <a:pPr marL="0" indent="0" algn="l">
              <a:buNone/>
            </a:pPr>
            <a:r>
              <a:rPr lang="en-US" sz="4000">
                <a:solidFill>
                  <a:schemeClr val="tx1">
                    <a:lumMod val="75000"/>
                    <a:lumOff val="25000"/>
                  </a:schemeClr>
                </a:solidFill>
              </a:rPr>
              <a:t>Cloud Computing Technologies and Applications : </a:t>
            </a:r>
          </a:p>
          <a:p>
            <a:pPr marL="0" indent="0" algn="l">
              <a:buNone/>
            </a:pPr>
            <a:endParaRPr lang="en-US" sz="4000">
              <a:solidFill>
                <a:schemeClr val="tx1">
                  <a:lumMod val="75000"/>
                  <a:lumOff val="25000"/>
                </a:schemeClr>
              </a:solidFill>
            </a:endParaRPr>
          </a:p>
          <a:p>
            <a:pPr algn="l"/>
            <a:r>
              <a:rPr lang="en-US" sz="4000">
                <a:solidFill>
                  <a:schemeClr val="tx1">
                    <a:lumMod val="75000"/>
                    <a:lumOff val="25000"/>
                  </a:schemeClr>
                </a:solidFill>
              </a:rPr>
              <a:t> Content Delivery Network</a:t>
            </a:r>
            <a:r>
              <a:rPr lang="en-IN" altLang="en-US" sz="4000">
                <a:solidFill>
                  <a:schemeClr val="tx1">
                    <a:lumMod val="75000"/>
                    <a:lumOff val="25000"/>
                  </a:schemeClr>
                </a:solidFill>
              </a:rPr>
              <a:t> (CDN)</a:t>
            </a:r>
            <a:r>
              <a:rPr lang="en-US" sz="4000">
                <a:solidFill>
                  <a:schemeClr val="tx1">
                    <a:lumMod val="75000"/>
                    <a:lumOff val="25000"/>
                  </a:schemeClr>
                </a:solidFill>
              </a:rPr>
              <a:t> Services, </a:t>
            </a:r>
          </a:p>
          <a:p>
            <a:pPr algn="l"/>
            <a:r>
              <a:rPr lang="en-US" sz="4000">
                <a:solidFill>
                  <a:schemeClr val="tx1">
                    <a:lumMod val="75000"/>
                    <a:lumOff val="25000"/>
                  </a:schemeClr>
                </a:solidFill>
              </a:rPr>
              <a:t>Multi-CDN, Features of Meta CDN, </a:t>
            </a:r>
          </a:p>
          <a:p>
            <a:pPr algn="l"/>
            <a:r>
              <a:rPr lang="en-US" sz="4000">
                <a:solidFill>
                  <a:schemeClr val="tx1">
                    <a:lumMod val="75000"/>
                    <a:lumOff val="25000"/>
                  </a:schemeClr>
                </a:solidFill>
              </a:rPr>
              <a:t>Mobile Cloud Computing</a:t>
            </a:r>
            <a:r>
              <a:rPr lang="en-IN" altLang="en-US" sz="4000">
                <a:solidFill>
                  <a:schemeClr val="tx1">
                    <a:lumMod val="75000"/>
                    <a:lumOff val="25000"/>
                  </a:schemeClr>
                </a:solidFill>
              </a:rPr>
              <a:t> (MCC)</a:t>
            </a:r>
            <a:r>
              <a:rPr lang="en-US" sz="4000">
                <a:solidFill>
                  <a:schemeClr val="tx1">
                    <a:lumMod val="75000"/>
                    <a:lumOff val="25000"/>
                  </a:schemeClr>
                </a:solidFill>
              </a:rPr>
              <a:t>, </a:t>
            </a:r>
          </a:p>
          <a:p>
            <a:pPr algn="l"/>
            <a:r>
              <a:rPr lang="en-US" sz="4000">
                <a:solidFill>
                  <a:schemeClr val="tx1">
                    <a:lumMod val="75000"/>
                    <a:lumOff val="25000"/>
                  </a:schemeClr>
                </a:solidFill>
              </a:rPr>
              <a:t>InterCloud Issues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IN" b="0" i="0" dirty="0">
                <a:solidFill>
                  <a:srgbClr val="610B38"/>
                </a:solidFill>
                <a:effectLst/>
                <a:latin typeface="erdana"/>
              </a:rPr>
              <a:t>What is Cloud Computing?</a:t>
            </a:r>
          </a:p>
        </p:txBody>
      </p:sp>
      <p:sp>
        <p:nvSpPr>
          <p:cNvPr id="3" name="Content Placeholder 2"/>
          <p:cNvSpPr>
            <a:spLocks noGrp="1"/>
          </p:cNvSpPr>
          <p:nvPr>
            <p:ph idx="1"/>
          </p:nvPr>
        </p:nvSpPr>
        <p:spPr>
          <a:xfrm>
            <a:off x="147320" y="1048476"/>
            <a:ext cx="11960860" cy="5659120"/>
          </a:xfrm>
        </p:spPr>
        <p:style>
          <a:lnRef idx="2">
            <a:schemeClr val="accent1"/>
          </a:lnRef>
          <a:fillRef idx="1">
            <a:schemeClr val="lt1"/>
          </a:fillRef>
          <a:effectRef idx="0">
            <a:schemeClr val="accent1"/>
          </a:effectRef>
          <a:fontRef idx="minor">
            <a:schemeClr val="dk1"/>
          </a:fontRef>
        </p:style>
        <p:txBody>
          <a:bodyPr>
            <a:normAutofit/>
          </a:bodyPr>
          <a:lstStyle/>
          <a:p>
            <a:r>
              <a:rPr lang="en-US" b="1" i="1" dirty="0">
                <a:solidFill>
                  <a:srgbClr val="333333"/>
                </a:solidFill>
                <a:effectLst/>
                <a:latin typeface="inter-bold"/>
              </a:rPr>
              <a:t>Cloud computing is defined as the outsourcing technology of computer software, which enables us to access applications and data remotely.</a:t>
            </a:r>
            <a:r>
              <a:rPr lang="en-US" b="0" i="0" dirty="0">
                <a:solidFill>
                  <a:srgbClr val="333333"/>
                </a:solidFill>
                <a:effectLst/>
                <a:latin typeface="inter-regular"/>
              </a:rPr>
              <a:t> It does not require any software installation and storage in your computer hard drive. Only you have to sign up to enjoy the services online.</a:t>
            </a:r>
          </a:p>
          <a:p>
            <a:endParaRPr lang="en-US" b="0" i="0" dirty="0">
              <a:solidFill>
                <a:srgbClr val="333333"/>
              </a:solidFill>
              <a:effectLst/>
              <a:latin typeface="inter-regular"/>
            </a:endParaRPr>
          </a:p>
        </p:txBody>
      </p:sp>
      <p:pic>
        <p:nvPicPr>
          <p:cNvPr id="1026" name="Picture 2" descr="Machine Learning and Cloud Computing">
            <a:extLst>
              <a:ext uri="{FF2B5EF4-FFF2-40B4-BE49-F238E27FC236}">
                <a16:creationId xmlns:a16="http://schemas.microsoft.com/office/drawing/2014/main" id="{6EF0ECA3-98CB-0954-19AD-604BFD67D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728" y="2616574"/>
            <a:ext cx="5718888" cy="3564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389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US" b="0" i="0" dirty="0">
                <a:solidFill>
                  <a:srgbClr val="610B38"/>
                </a:solidFill>
                <a:effectLst/>
                <a:latin typeface="erdana"/>
              </a:rPr>
              <a:t>Why Cloud computing in Machine Learning</a:t>
            </a:r>
            <a:endParaRPr lang="en-IN" b="0" i="0" dirty="0">
              <a:solidFill>
                <a:srgbClr val="610B38"/>
              </a:solidFill>
              <a:effectLst/>
              <a:latin typeface="erdana"/>
            </a:endParaRPr>
          </a:p>
        </p:txBody>
      </p:sp>
      <p:sp>
        <p:nvSpPr>
          <p:cNvPr id="3" name="Content Placeholder 2"/>
          <p:cNvSpPr>
            <a:spLocks noGrp="1"/>
          </p:cNvSpPr>
          <p:nvPr>
            <p:ph idx="1"/>
          </p:nvPr>
        </p:nvSpPr>
        <p:spPr>
          <a:xfrm>
            <a:off x="147320" y="1048476"/>
            <a:ext cx="5507420" cy="5742214"/>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algn="just"/>
            <a:r>
              <a:rPr lang="en-US" b="0" i="0" dirty="0">
                <a:solidFill>
                  <a:srgbClr val="333333"/>
                </a:solidFill>
                <a:effectLst/>
                <a:latin typeface="inter-regular"/>
              </a:rPr>
              <a:t>Although cloud computing and machine learning are emerging technologies, machine learning is comparatively new. Both technologies play important roles in companies' growth, but they become more powerful together. Machine learning makes intelligent machines or software, and on the other hand, cloud computing provides storage and security to access these applications.</a:t>
            </a:r>
          </a:p>
          <a:p>
            <a:pPr algn="just"/>
            <a:r>
              <a:rPr lang="en-US" b="1" i="1" dirty="0">
                <a:solidFill>
                  <a:srgbClr val="333333"/>
                </a:solidFill>
                <a:effectLst/>
                <a:latin typeface="inter-bold"/>
              </a:rPr>
              <a:t>The main connection between machine learning and cloud computing is resource demand</a:t>
            </a:r>
            <a:r>
              <a:rPr lang="en-US" b="0" i="0" dirty="0">
                <a:solidFill>
                  <a:srgbClr val="333333"/>
                </a:solidFill>
                <a:effectLst/>
                <a:latin typeface="inter-regular"/>
              </a:rPr>
              <a:t>. Machine learning requires a </a:t>
            </a:r>
            <a:r>
              <a:rPr lang="en-US" b="1" i="0" dirty="0">
                <a:solidFill>
                  <a:srgbClr val="333333"/>
                </a:solidFill>
                <a:effectLst/>
                <a:latin typeface="inter-bold"/>
              </a:rPr>
              <a:t>lot of processing power, data storage, and many servers simultaneously to work on an algorithm</a:t>
            </a:r>
            <a:r>
              <a:rPr lang="en-US" b="0" i="0" dirty="0">
                <a:solidFill>
                  <a:srgbClr val="333333"/>
                </a:solidFill>
                <a:effectLst/>
                <a:latin typeface="inter-regular"/>
              </a:rPr>
              <a:t>. Then Cloud computing plays a significant role in providing new servers with pre-defined data and changing resources over the Cloud (internet). Using cloud computing, you can spin up any number of servers you want, work on the algorithm, then destroy the machines again when complete.</a:t>
            </a:r>
          </a:p>
          <a:p>
            <a:pPr algn="just"/>
            <a:r>
              <a:rPr lang="en-US" b="0" i="0" dirty="0">
                <a:solidFill>
                  <a:srgbClr val="333333"/>
                </a:solidFill>
                <a:effectLst/>
                <a:latin typeface="inter-regular"/>
              </a:rPr>
              <a:t>Cloud Computing is primarily used for computation purposes, machine learning needs a lot of computational power to create sample data, and not everyone has access to many strong machines. Machine learning finds (sometimes) task scheduling and storage in cloud computing.</a:t>
            </a:r>
          </a:p>
          <a:p>
            <a:pPr algn="just"/>
            <a:endParaRPr lang="en-US" b="0" i="0" dirty="0">
              <a:solidFill>
                <a:srgbClr val="333333"/>
              </a:solidFill>
              <a:effectLst/>
              <a:latin typeface="inter-regular"/>
            </a:endParaRPr>
          </a:p>
        </p:txBody>
      </p:sp>
      <p:pic>
        <p:nvPicPr>
          <p:cNvPr id="2050" name="Picture 2" descr="Machine Learning and Cloud Computing">
            <a:extLst>
              <a:ext uri="{FF2B5EF4-FFF2-40B4-BE49-F238E27FC236}">
                <a16:creationId xmlns:a16="http://schemas.microsoft.com/office/drawing/2014/main" id="{A0949D88-BCC8-3913-7A8F-8112C57558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4740" y="2191334"/>
            <a:ext cx="6235570" cy="311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739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US" sz="3200" b="0" i="0" dirty="0">
                <a:solidFill>
                  <a:srgbClr val="610B38"/>
                </a:solidFill>
                <a:effectLst/>
                <a:latin typeface="erdana"/>
              </a:rPr>
              <a:t>Benefits and Limitations of Machine Learning with Cloud Computing</a:t>
            </a:r>
            <a:endParaRPr lang="en-IN" sz="3200" b="0" i="0" dirty="0">
              <a:solidFill>
                <a:srgbClr val="610B38"/>
              </a:solidFill>
              <a:effectLst/>
              <a:latin typeface="erdana"/>
            </a:endParaRPr>
          </a:p>
        </p:txBody>
      </p:sp>
      <p:sp>
        <p:nvSpPr>
          <p:cNvPr id="3" name="Content Placeholder 2"/>
          <p:cNvSpPr>
            <a:spLocks noGrp="1"/>
          </p:cNvSpPr>
          <p:nvPr>
            <p:ph idx="1"/>
          </p:nvPr>
        </p:nvSpPr>
        <p:spPr>
          <a:xfrm>
            <a:off x="147320" y="1048476"/>
            <a:ext cx="11960860" cy="5659120"/>
          </a:xfrm>
        </p:spPr>
        <p:style>
          <a:lnRef idx="2">
            <a:schemeClr val="accent1"/>
          </a:lnRef>
          <a:fillRef idx="1">
            <a:schemeClr val="lt1"/>
          </a:fillRef>
          <a:effectRef idx="0">
            <a:schemeClr val="accent1"/>
          </a:effectRef>
          <a:fontRef idx="minor">
            <a:schemeClr val="dk1"/>
          </a:fontRef>
        </p:style>
        <p:txBody>
          <a:bodyPr>
            <a:normAutofit fontScale="40000" lnSpcReduction="20000"/>
          </a:bodyPr>
          <a:lstStyle/>
          <a:p>
            <a:pPr marL="0" indent="0" algn="just">
              <a:buNone/>
            </a:pPr>
            <a:r>
              <a:rPr lang="en-US" sz="4000" b="1" i="0" u="sng" dirty="0">
                <a:solidFill>
                  <a:srgbClr val="374151"/>
                </a:solidFill>
                <a:effectLst/>
                <a:latin typeface="Söhne"/>
              </a:rPr>
              <a:t>Benefits:</a:t>
            </a:r>
            <a:endParaRPr lang="en-US" sz="4000" b="0" i="0" u="sng" dirty="0">
              <a:solidFill>
                <a:srgbClr val="374151"/>
              </a:solidFill>
              <a:effectLst/>
              <a:latin typeface="Söhne"/>
            </a:endParaRPr>
          </a:p>
          <a:p>
            <a:pPr algn="just">
              <a:buFont typeface="+mj-lt"/>
              <a:buAutoNum type="arabicPeriod"/>
            </a:pPr>
            <a:r>
              <a:rPr lang="en-US" b="1" i="0" dirty="0">
                <a:solidFill>
                  <a:srgbClr val="374151"/>
                </a:solidFill>
                <a:effectLst/>
                <a:latin typeface="Söhne"/>
              </a:rPr>
              <a:t>Scalability:</a:t>
            </a:r>
            <a:r>
              <a:rPr lang="en-US" b="0" i="0" dirty="0">
                <a:solidFill>
                  <a:srgbClr val="374151"/>
                </a:solidFill>
                <a:effectLst/>
                <a:latin typeface="Söhne"/>
              </a:rPr>
              <a:t> Cloud computing provides the ability to scale machine learning applications to handle large datasets and complex models efficiently. Users can access vast computational resources on demand, allowing them to tackle projects of any size.</a:t>
            </a:r>
          </a:p>
          <a:p>
            <a:pPr algn="just">
              <a:buFont typeface="+mj-lt"/>
              <a:buAutoNum type="arabicPeriod"/>
            </a:pPr>
            <a:r>
              <a:rPr lang="en-US" b="1" i="0" dirty="0">
                <a:solidFill>
                  <a:srgbClr val="374151"/>
                </a:solidFill>
                <a:effectLst/>
                <a:latin typeface="Söhne"/>
              </a:rPr>
              <a:t>Cost-Efficiency:</a:t>
            </a:r>
            <a:r>
              <a:rPr lang="en-US" b="0" i="0" dirty="0">
                <a:solidFill>
                  <a:srgbClr val="374151"/>
                </a:solidFill>
                <a:effectLst/>
                <a:latin typeface="Söhne"/>
              </a:rPr>
              <a:t> Cloud-based machine learning follows a pay-as-you-go model, eliminating the need for significant upfront investments in hardware and infrastructure. This cost-effective approach allows organizations to manage their resources more efficiently.</a:t>
            </a:r>
          </a:p>
          <a:p>
            <a:pPr algn="just">
              <a:buFont typeface="+mj-lt"/>
              <a:buAutoNum type="arabicPeriod"/>
            </a:pPr>
            <a:r>
              <a:rPr lang="en-US" b="1" i="0" dirty="0">
                <a:solidFill>
                  <a:srgbClr val="374151"/>
                </a:solidFill>
                <a:effectLst/>
                <a:latin typeface="Söhne"/>
              </a:rPr>
              <a:t>Flexibility and Accessibility:</a:t>
            </a:r>
            <a:r>
              <a:rPr lang="en-US" b="0" i="0" dirty="0">
                <a:solidFill>
                  <a:srgbClr val="374151"/>
                </a:solidFill>
                <a:effectLst/>
                <a:latin typeface="Söhne"/>
              </a:rPr>
              <a:t> Cloud-based machine learning projects are accessible from anywhere with an internet connection, promoting collaboration among teams and facilitating remote work.</a:t>
            </a:r>
          </a:p>
          <a:p>
            <a:pPr algn="just">
              <a:buFont typeface="+mj-lt"/>
              <a:buAutoNum type="arabicPeriod"/>
            </a:pPr>
            <a:r>
              <a:rPr lang="en-US" b="1" i="0" dirty="0">
                <a:solidFill>
                  <a:srgbClr val="374151"/>
                </a:solidFill>
                <a:effectLst/>
                <a:latin typeface="Söhne"/>
              </a:rPr>
              <a:t>Pre-built Services:</a:t>
            </a:r>
            <a:r>
              <a:rPr lang="en-US" b="0" i="0" dirty="0">
                <a:solidFill>
                  <a:srgbClr val="374151"/>
                </a:solidFill>
                <a:effectLst/>
                <a:latin typeface="Söhne"/>
              </a:rPr>
              <a:t> Major cloud providers offer pre-built machine learning services and tools, such as AutoML, data preprocessing, and model deployment solutions, which accelerate development and reduce the complexity of implementing machine learning algorithms.</a:t>
            </a:r>
          </a:p>
          <a:p>
            <a:pPr algn="just">
              <a:buFont typeface="+mj-lt"/>
              <a:buAutoNum type="arabicPeriod"/>
            </a:pPr>
            <a:r>
              <a:rPr lang="en-US" b="1" i="0" dirty="0">
                <a:solidFill>
                  <a:srgbClr val="374151"/>
                </a:solidFill>
                <a:effectLst/>
                <a:latin typeface="Söhne"/>
              </a:rPr>
              <a:t>Real-Time Inference:</a:t>
            </a:r>
            <a:r>
              <a:rPr lang="en-US" b="0" i="0" dirty="0">
                <a:solidFill>
                  <a:srgbClr val="374151"/>
                </a:solidFill>
                <a:effectLst/>
                <a:latin typeface="Söhne"/>
              </a:rPr>
              <a:t> Cloud computing enables the deployment of machine learning models as APIs, supporting real-time inference and integration with other applications, making it suitable for real-time decision-making.</a:t>
            </a:r>
          </a:p>
          <a:p>
            <a:pPr algn="just">
              <a:buFont typeface="+mj-lt"/>
              <a:buAutoNum type="arabicPeriod"/>
            </a:pPr>
            <a:r>
              <a:rPr lang="en-US" b="1" i="0" dirty="0">
                <a:solidFill>
                  <a:srgbClr val="374151"/>
                </a:solidFill>
                <a:effectLst/>
                <a:latin typeface="Söhne"/>
              </a:rPr>
              <a:t>Data Storage and Processing:</a:t>
            </a:r>
            <a:r>
              <a:rPr lang="en-US" b="0" i="0" dirty="0">
                <a:solidFill>
                  <a:srgbClr val="374151"/>
                </a:solidFill>
                <a:effectLst/>
                <a:latin typeface="Söhne"/>
              </a:rPr>
              <a:t> Cloud platforms provide robust data storage and processing capabilities, making it easier to manage large datasets and conduct computationally-intensive tasks like training deep learning models.</a:t>
            </a:r>
          </a:p>
          <a:p>
            <a:pPr algn="just">
              <a:buFont typeface="+mj-lt"/>
              <a:buAutoNum type="arabicPeriod"/>
            </a:pPr>
            <a:r>
              <a:rPr lang="en-US" b="1" i="0" dirty="0">
                <a:solidFill>
                  <a:srgbClr val="374151"/>
                </a:solidFill>
                <a:effectLst/>
                <a:latin typeface="Söhne"/>
              </a:rPr>
              <a:t>Security:</a:t>
            </a:r>
            <a:r>
              <a:rPr lang="en-US" b="0" i="0" dirty="0">
                <a:solidFill>
                  <a:srgbClr val="374151"/>
                </a:solidFill>
                <a:effectLst/>
                <a:latin typeface="Söhne"/>
              </a:rPr>
              <a:t> Cloud providers invest heavily in security measures and compliance standards, ensuring the protection of sensitive data and reducing the risk of data breaches.</a:t>
            </a:r>
          </a:p>
          <a:p>
            <a:pPr marL="0" indent="0" algn="just">
              <a:buNone/>
            </a:pPr>
            <a:r>
              <a:rPr lang="en-US" sz="4000" b="1" i="0" u="sng" dirty="0">
                <a:solidFill>
                  <a:srgbClr val="374151"/>
                </a:solidFill>
                <a:effectLst/>
                <a:latin typeface="Söhne"/>
              </a:rPr>
              <a:t>Limitations:</a:t>
            </a:r>
          </a:p>
          <a:p>
            <a:pPr algn="just">
              <a:buFont typeface="+mj-lt"/>
              <a:buAutoNum type="arabicPeriod"/>
            </a:pPr>
            <a:r>
              <a:rPr lang="en-US" b="1" i="0" dirty="0">
                <a:solidFill>
                  <a:srgbClr val="374151"/>
                </a:solidFill>
                <a:effectLst/>
                <a:latin typeface="Söhne"/>
              </a:rPr>
              <a:t>Data Privacy and Compliance Concerns:</a:t>
            </a:r>
            <a:r>
              <a:rPr lang="en-US" b="0" i="0" dirty="0">
                <a:solidFill>
                  <a:srgbClr val="374151"/>
                </a:solidFill>
                <a:effectLst/>
                <a:latin typeface="Söhne"/>
              </a:rPr>
              <a:t> Storing sensitive data on cloud servers raises data privacy and compliance concerns, particularly in industries with strict regulations, such as healthcare and finance.</a:t>
            </a:r>
          </a:p>
          <a:p>
            <a:pPr algn="just">
              <a:buFont typeface="+mj-lt"/>
              <a:buAutoNum type="arabicPeriod"/>
            </a:pPr>
            <a:r>
              <a:rPr lang="en-US" b="1" i="0" dirty="0">
                <a:solidFill>
                  <a:srgbClr val="374151"/>
                </a:solidFill>
                <a:effectLst/>
                <a:latin typeface="Söhne"/>
              </a:rPr>
              <a:t>Latency:</a:t>
            </a:r>
            <a:r>
              <a:rPr lang="en-US" b="0" i="0" dirty="0">
                <a:solidFill>
                  <a:srgbClr val="374151"/>
                </a:solidFill>
                <a:effectLst/>
                <a:latin typeface="Söhne"/>
              </a:rPr>
              <a:t> Real-time inference in cloud-based machine learning may suffer from latency issues due to network communication, especially if the data center is far from the end users.</a:t>
            </a:r>
          </a:p>
          <a:p>
            <a:pPr algn="just">
              <a:buFont typeface="+mj-lt"/>
              <a:buAutoNum type="arabicPeriod"/>
            </a:pPr>
            <a:r>
              <a:rPr lang="en-US" b="1" i="0" dirty="0">
                <a:solidFill>
                  <a:srgbClr val="374151"/>
                </a:solidFill>
                <a:effectLst/>
                <a:latin typeface="Söhne"/>
              </a:rPr>
              <a:t>Dependency on Internet Connectivity:</a:t>
            </a:r>
            <a:r>
              <a:rPr lang="en-US" b="0" i="0" dirty="0">
                <a:solidFill>
                  <a:srgbClr val="374151"/>
                </a:solidFill>
                <a:effectLst/>
                <a:latin typeface="Söhne"/>
              </a:rPr>
              <a:t> Cloud-based machine learning requires a stable Internet connection. In cases of limited or unreliable internet access, this can be a hindrance.</a:t>
            </a:r>
          </a:p>
          <a:p>
            <a:pPr algn="just">
              <a:buFont typeface="+mj-lt"/>
              <a:buAutoNum type="arabicPeriod"/>
            </a:pPr>
            <a:r>
              <a:rPr lang="en-US" b="1" i="0" dirty="0">
                <a:solidFill>
                  <a:srgbClr val="374151"/>
                </a:solidFill>
                <a:effectLst/>
                <a:latin typeface="Söhne"/>
              </a:rPr>
              <a:t>Vendor Lock-in:</a:t>
            </a:r>
            <a:r>
              <a:rPr lang="en-US" b="0" i="0" dirty="0">
                <a:solidFill>
                  <a:srgbClr val="374151"/>
                </a:solidFill>
                <a:effectLst/>
                <a:latin typeface="Söhne"/>
              </a:rPr>
              <a:t> Adopting a specific cloud provider's machine learning services may result in vendor lock-in, making it difficult to migrate to other platforms in the future.</a:t>
            </a:r>
          </a:p>
          <a:p>
            <a:pPr algn="just">
              <a:buFont typeface="+mj-lt"/>
              <a:buAutoNum type="arabicPeriod"/>
            </a:pPr>
            <a:r>
              <a:rPr lang="en-US" b="1" i="0" dirty="0">
                <a:solidFill>
                  <a:srgbClr val="374151"/>
                </a:solidFill>
                <a:effectLst/>
                <a:latin typeface="Söhne"/>
              </a:rPr>
              <a:t>Cost Overruns:</a:t>
            </a:r>
            <a:r>
              <a:rPr lang="en-US" b="0" i="0" dirty="0">
                <a:solidFill>
                  <a:srgbClr val="374151"/>
                </a:solidFill>
                <a:effectLst/>
                <a:latin typeface="Söhne"/>
              </a:rPr>
              <a:t> While cloud computing can be cost-effective, unoptimized resource usage can lead to unexpected cost overruns if resources are not managed efficiently.</a:t>
            </a:r>
          </a:p>
          <a:p>
            <a:pPr algn="just">
              <a:buFont typeface="+mj-lt"/>
              <a:buAutoNum type="arabicPeriod"/>
            </a:pPr>
            <a:r>
              <a:rPr lang="en-US" b="1" i="0" dirty="0">
                <a:solidFill>
                  <a:srgbClr val="374151"/>
                </a:solidFill>
                <a:effectLst/>
                <a:latin typeface="Söhne"/>
              </a:rPr>
              <a:t>Limited Control over Infrastructure:</a:t>
            </a:r>
            <a:r>
              <a:rPr lang="en-US" b="0" i="0" dirty="0">
                <a:solidFill>
                  <a:srgbClr val="374151"/>
                </a:solidFill>
                <a:effectLst/>
                <a:latin typeface="Söhne"/>
              </a:rPr>
              <a:t> Cloud providers manage the underlying infrastructure, which means users have limited control over hardware configurations, software updates, and maintenance.</a:t>
            </a:r>
          </a:p>
          <a:p>
            <a:pPr algn="just">
              <a:buFont typeface="+mj-lt"/>
              <a:buAutoNum type="arabicPeriod"/>
            </a:pPr>
            <a:r>
              <a:rPr lang="en-US" b="1" i="0" dirty="0">
                <a:solidFill>
                  <a:srgbClr val="374151"/>
                </a:solidFill>
                <a:effectLst/>
                <a:latin typeface="Söhne"/>
              </a:rPr>
              <a:t>Data Transfer and Bandwidth Limitations:</a:t>
            </a:r>
            <a:r>
              <a:rPr lang="en-US" b="0" i="0" dirty="0">
                <a:solidFill>
                  <a:srgbClr val="374151"/>
                </a:solidFill>
                <a:effectLst/>
                <a:latin typeface="Söhne"/>
              </a:rPr>
              <a:t> Uploading large datasets to the cloud and transferring data back and forth can be time-consuming and subject to bandwidth limitations.</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717275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US" sz="3600" b="0" i="0" dirty="0">
                <a:solidFill>
                  <a:srgbClr val="343541"/>
                </a:solidFill>
                <a:effectLst/>
                <a:latin typeface="Söhne"/>
              </a:rPr>
              <a:t>Types of cloud-based machine learning services</a:t>
            </a:r>
            <a:endParaRPr lang="en-IN" sz="3600" b="0" i="0" dirty="0">
              <a:solidFill>
                <a:srgbClr val="610B38"/>
              </a:solidFill>
              <a:effectLst/>
              <a:latin typeface="erdana"/>
            </a:endParaRPr>
          </a:p>
        </p:txBody>
      </p:sp>
      <p:sp>
        <p:nvSpPr>
          <p:cNvPr id="3" name="Content Placeholder 2"/>
          <p:cNvSpPr>
            <a:spLocks noGrp="1"/>
          </p:cNvSpPr>
          <p:nvPr>
            <p:ph idx="1"/>
          </p:nvPr>
        </p:nvSpPr>
        <p:spPr>
          <a:xfrm>
            <a:off x="147320" y="1048476"/>
            <a:ext cx="11960860" cy="5659120"/>
          </a:xfrm>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pPr algn="just">
              <a:buFont typeface="+mj-lt"/>
              <a:buAutoNum type="arabicPeriod"/>
            </a:pPr>
            <a:r>
              <a:rPr lang="en-US" b="1" i="0" dirty="0">
                <a:solidFill>
                  <a:srgbClr val="374151"/>
                </a:solidFill>
                <a:effectLst/>
                <a:latin typeface="Söhne"/>
              </a:rPr>
              <a:t>AutoML (Automated Machine Learning):</a:t>
            </a:r>
            <a:r>
              <a:rPr lang="en-US" b="0" i="0" dirty="0">
                <a:solidFill>
                  <a:srgbClr val="374151"/>
                </a:solidFill>
                <a:effectLst/>
                <a:latin typeface="Söhne"/>
              </a:rPr>
              <a:t> AutoML services are designed for users with limited machine learning expertise. These platforms automate the end-to-end process of building and optimizing machine learning models, including data preprocessing, feature engineering, algorithm selection, and hyperparameter tuning. Users only need to provide their data and specify the task (e.g., classification or regression), and the service handles the rest.</a:t>
            </a:r>
          </a:p>
          <a:p>
            <a:pPr algn="just">
              <a:buFont typeface="+mj-lt"/>
              <a:buAutoNum type="arabicPeriod"/>
            </a:pPr>
            <a:r>
              <a:rPr lang="en-US" b="1" i="0" dirty="0">
                <a:solidFill>
                  <a:srgbClr val="374151"/>
                </a:solidFill>
                <a:effectLst/>
                <a:latin typeface="Söhne"/>
              </a:rPr>
              <a:t>Model Training and Deployment Platforms:</a:t>
            </a:r>
            <a:r>
              <a:rPr lang="en-US" b="0" i="0" dirty="0">
                <a:solidFill>
                  <a:srgbClr val="374151"/>
                </a:solidFill>
                <a:effectLst/>
                <a:latin typeface="Söhne"/>
              </a:rPr>
              <a:t> These services offer infrastructure and tools for training machine learning models at scale. Data scientists can use these platforms to upload their datasets, experiment with various algorithms and hyperparameters, and then deploy the trained models as APIs for real-time inference.</a:t>
            </a:r>
          </a:p>
          <a:p>
            <a:pPr algn="just">
              <a:buFont typeface="+mj-lt"/>
              <a:buAutoNum type="arabicPeriod"/>
            </a:pPr>
            <a:r>
              <a:rPr lang="en-US" b="1" i="0" dirty="0">
                <a:solidFill>
                  <a:srgbClr val="374151"/>
                </a:solidFill>
                <a:effectLst/>
                <a:latin typeface="Söhne"/>
              </a:rPr>
              <a:t>Machine Learning APIs:</a:t>
            </a:r>
            <a:r>
              <a:rPr lang="en-US" b="0" i="0" dirty="0">
                <a:solidFill>
                  <a:srgbClr val="374151"/>
                </a:solidFill>
                <a:effectLst/>
                <a:latin typeface="Söhne"/>
              </a:rPr>
              <a:t> Cloud providers offer APIs that allow developers to integrate pre-trained machine learning models into their applications. These APIs cover various tasks like image and speech recognition, natural language processing (NLP), sentiment analysis, and more. Developers can access advanced machine learning capabilities without having to build and train models from scratch.</a:t>
            </a:r>
          </a:p>
          <a:p>
            <a:pPr algn="just">
              <a:buFont typeface="+mj-lt"/>
              <a:buAutoNum type="arabicPeriod"/>
            </a:pPr>
            <a:r>
              <a:rPr lang="en-US" b="1" i="0" dirty="0">
                <a:solidFill>
                  <a:srgbClr val="374151"/>
                </a:solidFill>
                <a:effectLst/>
                <a:latin typeface="Söhne"/>
              </a:rPr>
              <a:t>Data Preprocessing Services:</a:t>
            </a:r>
            <a:r>
              <a:rPr lang="en-US" b="0" i="0" dirty="0">
                <a:solidFill>
                  <a:srgbClr val="374151"/>
                </a:solidFill>
                <a:effectLst/>
                <a:latin typeface="Söhne"/>
              </a:rPr>
              <a:t> Cloud-based data preprocessing services help clean, transform, and prepare datasets before they are used for training machine learning models. These services often include functionalities like data cleaning, feature scaling, and handling missing values.</a:t>
            </a:r>
          </a:p>
          <a:p>
            <a:pPr algn="just">
              <a:buFont typeface="+mj-lt"/>
              <a:buAutoNum type="arabicPeriod"/>
            </a:pPr>
            <a:r>
              <a:rPr lang="en-US" b="1" i="0" dirty="0">
                <a:solidFill>
                  <a:srgbClr val="374151"/>
                </a:solidFill>
                <a:effectLst/>
                <a:latin typeface="Söhne"/>
              </a:rPr>
              <a:t>Big Data and Data Analytics Services:</a:t>
            </a:r>
            <a:r>
              <a:rPr lang="en-US" b="0" i="0" dirty="0">
                <a:solidFill>
                  <a:srgbClr val="374151"/>
                </a:solidFill>
                <a:effectLst/>
                <a:latin typeface="Söhne"/>
              </a:rPr>
              <a:t> Some cloud platforms provide services for big data processing and analytics. These services can be leveraged to perform large-scale data analysis, extract insights, and support machine learning workflows with massive datasets.</a:t>
            </a:r>
          </a:p>
          <a:p>
            <a:pPr algn="just">
              <a:buFont typeface="+mj-lt"/>
              <a:buAutoNum type="arabicPeriod"/>
            </a:pPr>
            <a:r>
              <a:rPr lang="en-US" b="1" i="0" dirty="0">
                <a:solidFill>
                  <a:srgbClr val="374151"/>
                </a:solidFill>
                <a:effectLst/>
                <a:latin typeface="Söhne"/>
              </a:rPr>
              <a:t>Hyperparameter Optimization:</a:t>
            </a:r>
            <a:r>
              <a:rPr lang="en-US" b="0" i="0" dirty="0">
                <a:solidFill>
                  <a:srgbClr val="374151"/>
                </a:solidFill>
                <a:effectLst/>
                <a:latin typeface="Söhne"/>
              </a:rPr>
              <a:t> Cloud-based hyperparameter optimization services automatically tune the hyperparameters of machine learning models to find the optimal configuration for a given task. This saves time and effort in manually tweaking hyperparameters.</a:t>
            </a:r>
          </a:p>
          <a:p>
            <a:pPr algn="just">
              <a:buFont typeface="+mj-lt"/>
              <a:buAutoNum type="arabicPeriod"/>
            </a:pPr>
            <a:r>
              <a:rPr lang="en-US" b="1" i="0" dirty="0">
                <a:solidFill>
                  <a:srgbClr val="374151"/>
                </a:solidFill>
                <a:effectLst/>
                <a:latin typeface="Söhne"/>
              </a:rPr>
              <a:t>Reinforcement Learning Platforms:</a:t>
            </a:r>
            <a:r>
              <a:rPr lang="en-US" b="0" i="0" dirty="0">
                <a:solidFill>
                  <a:srgbClr val="374151"/>
                </a:solidFill>
                <a:effectLst/>
                <a:latin typeface="Söhne"/>
              </a:rPr>
              <a:t> Cloud-based reinforcement learning services provide environments and tools for developing and training reinforcement learning agents. These services are useful for building AI systems that learn from interaction with their environment.</a:t>
            </a:r>
          </a:p>
          <a:p>
            <a:pPr algn="just">
              <a:buFont typeface="+mj-lt"/>
              <a:buAutoNum type="arabicPeriod"/>
            </a:pPr>
            <a:r>
              <a:rPr lang="en-US" b="1" i="0" dirty="0">
                <a:solidFill>
                  <a:srgbClr val="374151"/>
                </a:solidFill>
                <a:effectLst/>
                <a:latin typeface="Söhne"/>
              </a:rPr>
              <a:t>Edge AI Services:</a:t>
            </a:r>
            <a:r>
              <a:rPr lang="en-US" b="0" i="0" dirty="0">
                <a:solidFill>
                  <a:srgbClr val="374151"/>
                </a:solidFill>
                <a:effectLst/>
                <a:latin typeface="Söhne"/>
              </a:rPr>
              <a:t> Some cloud providers offer edge AI services that enable the deployment of machine learning models directly on edge devices, such as IoT devices or smartphones. This allows for real-time inference on the edge without relying solely on cloud connectivity.</a:t>
            </a:r>
          </a:p>
          <a:p>
            <a:pPr algn="just">
              <a:buFont typeface="+mj-lt"/>
              <a:buAutoNum type="arabicPeriod"/>
            </a:pPr>
            <a:r>
              <a:rPr lang="en-US" b="1" i="0" dirty="0">
                <a:solidFill>
                  <a:srgbClr val="374151"/>
                </a:solidFill>
                <a:effectLst/>
                <a:latin typeface="Söhne"/>
              </a:rPr>
              <a:t>Machine Learning Notebooks:</a:t>
            </a:r>
            <a:r>
              <a:rPr lang="en-US" b="0" i="0" dirty="0">
                <a:solidFill>
                  <a:srgbClr val="374151"/>
                </a:solidFill>
                <a:effectLst/>
                <a:latin typeface="Söhne"/>
              </a:rPr>
              <a:t> Cloud-based machine learning notebooks provide a collaborative and interactive environment for data scientists to experiment, write code, visualize data, and build machine learning models. These notebooks often support popular programming languages like Python and R.</a:t>
            </a:r>
          </a:p>
        </p:txBody>
      </p:sp>
    </p:spTree>
    <p:extLst>
      <p:ext uri="{BB962C8B-B14F-4D97-AF65-F5344CB8AC3E}">
        <p14:creationId xmlns:p14="http://schemas.microsoft.com/office/powerpoint/2010/main" val="2778383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US" sz="3600" b="0" i="0" dirty="0" err="1">
                <a:solidFill>
                  <a:srgbClr val="343541"/>
                </a:solidFill>
                <a:effectLst/>
                <a:latin typeface="Söhne"/>
              </a:rPr>
              <a:t>AIaaS</a:t>
            </a:r>
            <a:endParaRPr lang="en-IN" sz="3600" b="0" i="0" dirty="0">
              <a:solidFill>
                <a:srgbClr val="610B38"/>
              </a:solidFill>
              <a:effectLst/>
              <a:latin typeface="erdana"/>
            </a:endParaRPr>
          </a:p>
        </p:txBody>
      </p:sp>
      <p:sp>
        <p:nvSpPr>
          <p:cNvPr id="3" name="Content Placeholder 2"/>
          <p:cNvSpPr>
            <a:spLocks noGrp="1"/>
          </p:cNvSpPr>
          <p:nvPr>
            <p:ph idx="1"/>
          </p:nvPr>
        </p:nvSpPr>
        <p:spPr>
          <a:xfrm>
            <a:off x="147320" y="1048476"/>
            <a:ext cx="11960860" cy="5659120"/>
          </a:xfrm>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pPr marL="0" indent="0" algn="just">
              <a:buNone/>
            </a:pPr>
            <a:r>
              <a:rPr lang="en-US" b="0" i="0" dirty="0">
                <a:solidFill>
                  <a:srgbClr val="374151"/>
                </a:solidFill>
                <a:effectLst/>
                <a:latin typeface="Söhne"/>
              </a:rPr>
              <a:t>"Artificial Intelligence as a Service." It refers to cloud-based platforms and services that provide artificial intelligence (AI) capabilities and tools to developers, data scientists, and businesses. </a:t>
            </a:r>
            <a:r>
              <a:rPr lang="en-US" b="0" i="0" dirty="0" err="1">
                <a:solidFill>
                  <a:srgbClr val="374151"/>
                </a:solidFill>
                <a:effectLst/>
                <a:latin typeface="Söhne"/>
              </a:rPr>
              <a:t>AIaaS</a:t>
            </a:r>
            <a:r>
              <a:rPr lang="en-US" b="0" i="0" dirty="0">
                <a:solidFill>
                  <a:srgbClr val="374151"/>
                </a:solidFill>
                <a:effectLst/>
                <a:latin typeface="Söhne"/>
              </a:rPr>
              <a:t> allows users to access and utilize advanced AI technologies without the need to build and maintain the underlying infrastructure themselves. Instead, they can leverage pre-built AI models, algorithms, and tools offered by the cloud provider.</a:t>
            </a:r>
          </a:p>
          <a:p>
            <a:pPr marL="0" indent="0" algn="just">
              <a:buNone/>
            </a:pPr>
            <a:r>
              <a:rPr lang="en-US" b="0" i="0" dirty="0">
                <a:solidFill>
                  <a:srgbClr val="374151"/>
                </a:solidFill>
                <a:effectLst/>
                <a:latin typeface="Söhne"/>
              </a:rPr>
              <a:t>Some of the key features and benefits of </a:t>
            </a:r>
            <a:r>
              <a:rPr lang="en-US" b="0" i="0" dirty="0" err="1">
                <a:solidFill>
                  <a:srgbClr val="374151"/>
                </a:solidFill>
                <a:effectLst/>
                <a:latin typeface="Söhne"/>
              </a:rPr>
              <a:t>AIaaS</a:t>
            </a:r>
            <a:r>
              <a:rPr lang="en-US" b="0" i="0" dirty="0">
                <a:solidFill>
                  <a:srgbClr val="374151"/>
                </a:solidFill>
                <a:effectLst/>
                <a:latin typeface="Söhne"/>
              </a:rPr>
              <a:t> include:</a:t>
            </a:r>
          </a:p>
          <a:p>
            <a:pPr algn="just">
              <a:buFont typeface="+mj-lt"/>
              <a:buAutoNum type="arabicPeriod"/>
            </a:pPr>
            <a:r>
              <a:rPr lang="en-US" b="1" i="0" dirty="0">
                <a:solidFill>
                  <a:srgbClr val="374151"/>
                </a:solidFill>
                <a:effectLst/>
                <a:latin typeface="Söhne"/>
              </a:rPr>
              <a:t>Pre-built AI Models:</a:t>
            </a:r>
            <a:r>
              <a:rPr lang="en-US" b="0" i="0" dirty="0">
                <a:solidFill>
                  <a:srgbClr val="374151"/>
                </a:solidFill>
                <a:effectLst/>
                <a:latin typeface="Söhne"/>
              </a:rPr>
              <a:t> </a:t>
            </a:r>
            <a:r>
              <a:rPr lang="en-US" b="0" i="0" dirty="0" err="1">
                <a:solidFill>
                  <a:srgbClr val="374151"/>
                </a:solidFill>
                <a:effectLst/>
                <a:latin typeface="Söhne"/>
              </a:rPr>
              <a:t>AIaaS</a:t>
            </a:r>
            <a:r>
              <a:rPr lang="en-US" b="0" i="0" dirty="0">
                <a:solidFill>
                  <a:srgbClr val="374151"/>
                </a:solidFill>
                <a:effectLst/>
                <a:latin typeface="Söhne"/>
              </a:rPr>
              <a:t> platforms offer a variety of pre-trained AI models for tasks like image and speech recognition, natural language processing (NLP), sentiment analysis, translation, and more. Users can integrate these models into their applications without the need for extensive AI expertise.</a:t>
            </a:r>
          </a:p>
          <a:p>
            <a:pPr algn="just">
              <a:buFont typeface="+mj-lt"/>
              <a:buAutoNum type="arabicPeriod"/>
            </a:pPr>
            <a:r>
              <a:rPr lang="en-US" b="1" i="0" dirty="0">
                <a:solidFill>
                  <a:srgbClr val="374151"/>
                </a:solidFill>
                <a:effectLst/>
                <a:latin typeface="Söhne"/>
              </a:rPr>
              <a:t>AutoML Services:</a:t>
            </a:r>
            <a:r>
              <a:rPr lang="en-US" b="0" i="0" dirty="0">
                <a:solidFill>
                  <a:srgbClr val="374151"/>
                </a:solidFill>
                <a:effectLst/>
                <a:latin typeface="Söhne"/>
              </a:rPr>
              <a:t> </a:t>
            </a:r>
            <a:r>
              <a:rPr lang="en-US" b="0" i="0" dirty="0" err="1">
                <a:solidFill>
                  <a:srgbClr val="374151"/>
                </a:solidFill>
                <a:effectLst/>
                <a:latin typeface="Söhne"/>
              </a:rPr>
              <a:t>AIaaS</a:t>
            </a:r>
            <a:r>
              <a:rPr lang="en-US" b="0" i="0" dirty="0">
                <a:solidFill>
                  <a:srgbClr val="374151"/>
                </a:solidFill>
                <a:effectLst/>
                <a:latin typeface="Söhne"/>
              </a:rPr>
              <a:t> often includes AutoML functionality, enabling users to build custom machine learning models without manual coding or tuning. These services automate the model building process, making it more accessible to non-experts.</a:t>
            </a:r>
          </a:p>
          <a:p>
            <a:pPr algn="just">
              <a:buFont typeface="+mj-lt"/>
              <a:buAutoNum type="arabicPeriod"/>
            </a:pPr>
            <a:r>
              <a:rPr lang="en-US" b="1" i="0" dirty="0">
                <a:solidFill>
                  <a:srgbClr val="374151"/>
                </a:solidFill>
                <a:effectLst/>
                <a:latin typeface="Söhne"/>
              </a:rPr>
              <a:t>Scalability:</a:t>
            </a:r>
            <a:r>
              <a:rPr lang="en-US" b="0" i="0" dirty="0">
                <a:solidFill>
                  <a:srgbClr val="374151"/>
                </a:solidFill>
                <a:effectLst/>
                <a:latin typeface="Söhne"/>
              </a:rPr>
              <a:t> </a:t>
            </a:r>
            <a:r>
              <a:rPr lang="en-US" b="0" i="0" dirty="0" err="1">
                <a:solidFill>
                  <a:srgbClr val="374151"/>
                </a:solidFill>
                <a:effectLst/>
                <a:latin typeface="Söhne"/>
              </a:rPr>
              <a:t>AIaaS</a:t>
            </a:r>
            <a:r>
              <a:rPr lang="en-US" b="0" i="0" dirty="0">
                <a:solidFill>
                  <a:srgbClr val="374151"/>
                </a:solidFill>
                <a:effectLst/>
                <a:latin typeface="Söhne"/>
              </a:rPr>
              <a:t> platforms are designed to handle large-scale AI workloads, ensuring that applications can handle increased usage and demand.</a:t>
            </a:r>
          </a:p>
          <a:p>
            <a:pPr algn="just">
              <a:buFont typeface="+mj-lt"/>
              <a:buAutoNum type="arabicPeriod"/>
            </a:pPr>
            <a:r>
              <a:rPr lang="en-US" b="1" i="0" dirty="0">
                <a:solidFill>
                  <a:srgbClr val="374151"/>
                </a:solidFill>
                <a:effectLst/>
                <a:latin typeface="Söhne"/>
              </a:rPr>
              <a:t>Cost-Efficiency:</a:t>
            </a:r>
            <a:r>
              <a:rPr lang="en-US" b="0" i="0" dirty="0">
                <a:solidFill>
                  <a:srgbClr val="374151"/>
                </a:solidFill>
                <a:effectLst/>
                <a:latin typeface="Söhne"/>
              </a:rPr>
              <a:t> </a:t>
            </a:r>
            <a:r>
              <a:rPr lang="en-US" b="0" i="0" dirty="0" err="1">
                <a:solidFill>
                  <a:srgbClr val="374151"/>
                </a:solidFill>
                <a:effectLst/>
                <a:latin typeface="Söhne"/>
              </a:rPr>
              <a:t>AIaaS</a:t>
            </a:r>
            <a:r>
              <a:rPr lang="en-US" b="0" i="0" dirty="0">
                <a:solidFill>
                  <a:srgbClr val="374151"/>
                </a:solidFill>
                <a:effectLst/>
                <a:latin typeface="Söhne"/>
              </a:rPr>
              <a:t> follows a pay-as-you-go model, where users are charged based on their AI usage. This eliminates the need for upfront investments in hardware and software, making it cost-effective for businesses of all sizes.</a:t>
            </a:r>
          </a:p>
          <a:p>
            <a:pPr algn="just">
              <a:buFont typeface="+mj-lt"/>
              <a:buAutoNum type="arabicPeriod"/>
            </a:pPr>
            <a:r>
              <a:rPr lang="en-US" b="1" i="0" dirty="0">
                <a:solidFill>
                  <a:srgbClr val="374151"/>
                </a:solidFill>
                <a:effectLst/>
                <a:latin typeface="Söhne"/>
              </a:rPr>
              <a:t>Flexibility:</a:t>
            </a:r>
            <a:r>
              <a:rPr lang="en-US" b="0" i="0" dirty="0">
                <a:solidFill>
                  <a:srgbClr val="374151"/>
                </a:solidFill>
                <a:effectLst/>
                <a:latin typeface="Söhne"/>
              </a:rPr>
              <a:t> Users can choose from a range of AI services based on their specific needs, without being locked into a single AI framework or technology.</a:t>
            </a:r>
          </a:p>
          <a:p>
            <a:pPr algn="just">
              <a:buFont typeface="+mj-lt"/>
              <a:buAutoNum type="arabicPeriod"/>
            </a:pPr>
            <a:r>
              <a:rPr lang="en-US" b="1" i="0" dirty="0">
                <a:solidFill>
                  <a:srgbClr val="374151"/>
                </a:solidFill>
                <a:effectLst/>
                <a:latin typeface="Söhne"/>
              </a:rPr>
              <a:t>Real-Time Inference:</a:t>
            </a:r>
            <a:r>
              <a:rPr lang="en-US" b="0" i="0" dirty="0">
                <a:solidFill>
                  <a:srgbClr val="374151"/>
                </a:solidFill>
                <a:effectLst/>
                <a:latin typeface="Söhne"/>
              </a:rPr>
              <a:t> </a:t>
            </a:r>
            <a:r>
              <a:rPr lang="en-US" b="0" i="0" dirty="0" err="1">
                <a:solidFill>
                  <a:srgbClr val="374151"/>
                </a:solidFill>
                <a:effectLst/>
                <a:latin typeface="Söhne"/>
              </a:rPr>
              <a:t>AIaaS</a:t>
            </a:r>
            <a:r>
              <a:rPr lang="en-US" b="0" i="0" dirty="0">
                <a:solidFill>
                  <a:srgbClr val="374151"/>
                </a:solidFill>
                <a:effectLst/>
                <a:latin typeface="Söhne"/>
              </a:rPr>
              <a:t> enables real-time inference through APIs, allowing applications to make AI-driven decisions in real-time.</a:t>
            </a:r>
          </a:p>
          <a:p>
            <a:pPr algn="just">
              <a:buFont typeface="+mj-lt"/>
              <a:buAutoNum type="arabicPeriod"/>
            </a:pPr>
            <a:r>
              <a:rPr lang="en-US" b="1" i="0" dirty="0">
                <a:solidFill>
                  <a:srgbClr val="374151"/>
                </a:solidFill>
                <a:effectLst/>
                <a:latin typeface="Söhne"/>
              </a:rPr>
              <a:t>Integration with Other Cloud Services:</a:t>
            </a:r>
            <a:r>
              <a:rPr lang="en-US" b="0" i="0" dirty="0">
                <a:solidFill>
                  <a:srgbClr val="374151"/>
                </a:solidFill>
                <a:effectLst/>
                <a:latin typeface="Söhne"/>
              </a:rPr>
              <a:t> </a:t>
            </a:r>
            <a:r>
              <a:rPr lang="en-US" b="0" i="0" dirty="0" err="1">
                <a:solidFill>
                  <a:srgbClr val="374151"/>
                </a:solidFill>
                <a:effectLst/>
                <a:latin typeface="Söhne"/>
              </a:rPr>
              <a:t>AIaaS</a:t>
            </a:r>
            <a:r>
              <a:rPr lang="en-US" b="0" i="0" dirty="0">
                <a:solidFill>
                  <a:srgbClr val="374151"/>
                </a:solidFill>
                <a:effectLst/>
                <a:latin typeface="Söhne"/>
              </a:rPr>
              <a:t> can be seamlessly integrated with other cloud-based services, such as data storage, data analytics, and IoT, to build comprehensive AI-driven applications.</a:t>
            </a:r>
          </a:p>
          <a:p>
            <a:pPr algn="just">
              <a:buFont typeface="+mj-lt"/>
              <a:buAutoNum type="arabicPeriod"/>
            </a:pPr>
            <a:r>
              <a:rPr lang="en-US" b="1" i="0" dirty="0">
                <a:solidFill>
                  <a:srgbClr val="374151"/>
                </a:solidFill>
                <a:effectLst/>
                <a:latin typeface="Söhne"/>
              </a:rPr>
              <a:t>Developer-Friendly:</a:t>
            </a:r>
            <a:r>
              <a:rPr lang="en-US" b="0" i="0" dirty="0">
                <a:solidFill>
                  <a:srgbClr val="374151"/>
                </a:solidFill>
                <a:effectLst/>
                <a:latin typeface="Söhne"/>
              </a:rPr>
              <a:t> </a:t>
            </a:r>
            <a:r>
              <a:rPr lang="en-US" b="0" i="0" dirty="0" err="1">
                <a:solidFill>
                  <a:srgbClr val="374151"/>
                </a:solidFill>
                <a:effectLst/>
                <a:latin typeface="Söhne"/>
              </a:rPr>
              <a:t>AIaaS</a:t>
            </a:r>
            <a:r>
              <a:rPr lang="en-US" b="0" i="0" dirty="0">
                <a:solidFill>
                  <a:srgbClr val="374151"/>
                </a:solidFill>
                <a:effectLst/>
                <a:latin typeface="Söhne"/>
              </a:rPr>
              <a:t> platforms often provide developer-friendly APIs and SDKs, making it easier to integrate AI capabilities into applications and services.</a:t>
            </a:r>
          </a:p>
          <a:p>
            <a:pPr marL="0" indent="0" algn="just">
              <a:buNone/>
            </a:pPr>
            <a:r>
              <a:rPr lang="en-US" b="0" i="0" dirty="0">
                <a:solidFill>
                  <a:srgbClr val="374151"/>
                </a:solidFill>
                <a:effectLst/>
                <a:latin typeface="Söhne"/>
              </a:rPr>
              <a:t>Examples of </a:t>
            </a:r>
            <a:r>
              <a:rPr lang="en-US" b="0" i="0" dirty="0" err="1">
                <a:solidFill>
                  <a:srgbClr val="374151"/>
                </a:solidFill>
                <a:effectLst/>
                <a:latin typeface="Söhne"/>
              </a:rPr>
              <a:t>AIaaS</a:t>
            </a:r>
            <a:r>
              <a:rPr lang="en-US" b="0" i="0" dirty="0">
                <a:solidFill>
                  <a:srgbClr val="374151"/>
                </a:solidFill>
                <a:effectLst/>
                <a:latin typeface="Söhne"/>
              </a:rPr>
              <a:t> offerings from major cloud providers include:</a:t>
            </a:r>
          </a:p>
          <a:p>
            <a:pPr algn="just">
              <a:buFont typeface="Arial" panose="020B0604020202020204" pitchFamily="34" charset="0"/>
              <a:buChar char="•"/>
            </a:pPr>
            <a:r>
              <a:rPr lang="en-US" b="0" i="0" dirty="0">
                <a:solidFill>
                  <a:srgbClr val="374151"/>
                </a:solidFill>
                <a:effectLst/>
                <a:latin typeface="Söhne"/>
              </a:rPr>
              <a:t>Amazon AI services (Amazon </a:t>
            </a:r>
            <a:r>
              <a:rPr lang="en-US" b="0" i="0" dirty="0" err="1">
                <a:solidFill>
                  <a:srgbClr val="374151"/>
                </a:solidFill>
                <a:effectLst/>
                <a:latin typeface="Söhne"/>
              </a:rPr>
              <a:t>SageMaker</a:t>
            </a:r>
            <a:r>
              <a:rPr lang="en-US" b="0" i="0" dirty="0">
                <a:solidFill>
                  <a:srgbClr val="374151"/>
                </a:solidFill>
                <a:effectLst/>
                <a:latin typeface="Söhne"/>
              </a:rPr>
              <a:t>, </a:t>
            </a:r>
            <a:r>
              <a:rPr lang="en-US" b="0" i="0" dirty="0" err="1">
                <a:solidFill>
                  <a:srgbClr val="374151"/>
                </a:solidFill>
                <a:effectLst/>
                <a:latin typeface="Söhne"/>
              </a:rPr>
              <a:t>Rekognition</a:t>
            </a:r>
            <a:r>
              <a:rPr lang="en-US" b="0" i="0" dirty="0">
                <a:solidFill>
                  <a:srgbClr val="374151"/>
                </a:solidFill>
                <a:effectLst/>
                <a:latin typeface="Söhne"/>
              </a:rPr>
              <a:t>, Polly, Lex, etc.) on Amazon Web Services (AWS).</a:t>
            </a:r>
          </a:p>
          <a:p>
            <a:pPr algn="just">
              <a:buFont typeface="Arial" panose="020B0604020202020204" pitchFamily="34" charset="0"/>
              <a:buChar char="•"/>
            </a:pPr>
            <a:r>
              <a:rPr lang="en-US" b="0" i="0" dirty="0">
                <a:solidFill>
                  <a:srgbClr val="374151"/>
                </a:solidFill>
                <a:effectLst/>
                <a:latin typeface="Söhne"/>
              </a:rPr>
              <a:t>Google Cloud AI Platform (Cloud Vision API, Cloud Natural Language API, etc.) on Google Cloud.</a:t>
            </a:r>
          </a:p>
          <a:p>
            <a:pPr algn="just">
              <a:buFont typeface="Arial" panose="020B0604020202020204" pitchFamily="34" charset="0"/>
              <a:buChar char="•"/>
            </a:pPr>
            <a:r>
              <a:rPr lang="en-US" b="0" i="0" dirty="0">
                <a:solidFill>
                  <a:srgbClr val="374151"/>
                </a:solidFill>
                <a:effectLst/>
                <a:latin typeface="Söhne"/>
              </a:rPr>
              <a:t>Azure Cognitive Services (Computer Vision, Speech-to-Text, Text Analytics, etc.) on Microsoft Azure.</a:t>
            </a:r>
          </a:p>
          <a:p>
            <a:pPr marL="0" indent="0" algn="just">
              <a:buNone/>
            </a:pPr>
            <a:endParaRPr lang="en-US" b="0" i="0" dirty="0">
              <a:solidFill>
                <a:srgbClr val="374151"/>
              </a:solidFill>
              <a:effectLst/>
              <a:latin typeface="Söhne"/>
            </a:endParaRPr>
          </a:p>
        </p:txBody>
      </p:sp>
    </p:spTree>
    <p:extLst>
      <p:ext uri="{BB962C8B-B14F-4D97-AF65-F5344CB8AC3E}">
        <p14:creationId xmlns:p14="http://schemas.microsoft.com/office/powerpoint/2010/main" val="3884929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US" sz="3600" dirty="0" err="1">
                <a:solidFill>
                  <a:srgbClr val="343541"/>
                </a:solidFill>
                <a:latin typeface="Söhne"/>
              </a:rPr>
              <a:t>GPU</a:t>
            </a:r>
            <a:r>
              <a:rPr lang="en-US" sz="3600" b="0" i="0" dirty="0" err="1">
                <a:solidFill>
                  <a:srgbClr val="343541"/>
                </a:solidFill>
                <a:effectLst/>
                <a:latin typeface="Söhne"/>
              </a:rPr>
              <a:t>aaS</a:t>
            </a:r>
            <a:endParaRPr lang="en-IN" sz="3600" b="0" i="0" dirty="0">
              <a:solidFill>
                <a:srgbClr val="610B38"/>
              </a:solidFill>
              <a:effectLst/>
              <a:latin typeface="erdana"/>
            </a:endParaRPr>
          </a:p>
        </p:txBody>
      </p:sp>
      <p:sp>
        <p:nvSpPr>
          <p:cNvPr id="3" name="Content Placeholder 2"/>
          <p:cNvSpPr>
            <a:spLocks noGrp="1"/>
          </p:cNvSpPr>
          <p:nvPr>
            <p:ph idx="1"/>
          </p:nvPr>
        </p:nvSpPr>
        <p:spPr>
          <a:xfrm>
            <a:off x="147320" y="1048476"/>
            <a:ext cx="11960860" cy="5659120"/>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marL="0" indent="0" algn="l">
              <a:buNone/>
            </a:pPr>
            <a:r>
              <a:rPr lang="en-US" b="0" i="0" dirty="0">
                <a:solidFill>
                  <a:srgbClr val="00263E"/>
                </a:solidFill>
                <a:effectLst/>
                <a:latin typeface="Usual (Local)"/>
              </a:rPr>
              <a:t>The growing adoption of machine learning and AI across various industries has increased the demand for robust computing resources. This need for high-performance hardware has given rise to GPU-as-a-Service (</a:t>
            </a:r>
            <a:r>
              <a:rPr lang="en-US" b="0" i="0" dirty="0" err="1">
                <a:solidFill>
                  <a:srgbClr val="00263E"/>
                </a:solidFill>
                <a:effectLst/>
                <a:latin typeface="Usual (Local)"/>
              </a:rPr>
              <a:t>GaaS</a:t>
            </a:r>
            <a:r>
              <a:rPr lang="en-US" b="0" i="0" dirty="0">
                <a:solidFill>
                  <a:srgbClr val="00263E"/>
                </a:solidFill>
                <a:effectLst/>
                <a:latin typeface="Usual (Local)"/>
              </a:rPr>
              <a:t>), a cloud-based solution that offers on-demand access to GPUs.</a:t>
            </a:r>
            <a:br>
              <a:rPr lang="en-US" b="0" i="0" dirty="0">
                <a:solidFill>
                  <a:srgbClr val="00263E"/>
                </a:solidFill>
                <a:effectLst/>
                <a:latin typeface="Usual (Local)"/>
              </a:rPr>
            </a:br>
            <a:endParaRPr lang="en-US" b="0" i="0" dirty="0">
              <a:solidFill>
                <a:srgbClr val="00263E"/>
              </a:solidFill>
              <a:effectLst/>
              <a:latin typeface="Usual (Local)"/>
            </a:endParaRPr>
          </a:p>
          <a:p>
            <a:pPr marL="0" indent="0" algn="l">
              <a:buNone/>
            </a:pPr>
            <a:r>
              <a:rPr lang="en-US" b="0" i="0" dirty="0">
                <a:solidFill>
                  <a:srgbClr val="00263E"/>
                </a:solidFill>
                <a:effectLst/>
                <a:latin typeface="Usual (Local)"/>
              </a:rPr>
              <a:t>Key benefits of using </a:t>
            </a:r>
            <a:r>
              <a:rPr lang="en-US" b="0" i="0" dirty="0" err="1">
                <a:solidFill>
                  <a:srgbClr val="00263E"/>
                </a:solidFill>
                <a:effectLst/>
                <a:latin typeface="Usual (Local)"/>
              </a:rPr>
              <a:t>GaaS</a:t>
            </a:r>
            <a:r>
              <a:rPr lang="en-US" b="0" i="0" dirty="0">
                <a:solidFill>
                  <a:srgbClr val="00263E"/>
                </a:solidFill>
                <a:effectLst/>
                <a:latin typeface="Usual (Local)"/>
              </a:rPr>
              <a:t> include:</a:t>
            </a:r>
            <a:br>
              <a:rPr lang="en-US" b="0" i="0" dirty="0">
                <a:solidFill>
                  <a:srgbClr val="00263E"/>
                </a:solidFill>
                <a:effectLst/>
                <a:latin typeface="Usual (Local)"/>
              </a:rPr>
            </a:br>
            <a:endParaRPr lang="en-US" b="0" i="0" dirty="0">
              <a:solidFill>
                <a:srgbClr val="00263E"/>
              </a:solidFill>
              <a:effectLst/>
              <a:latin typeface="Usual (Local)"/>
            </a:endParaRPr>
          </a:p>
          <a:p>
            <a:pPr algn="l">
              <a:buFont typeface="Arial" panose="020B0604020202020204" pitchFamily="34" charset="0"/>
              <a:buChar char="•"/>
            </a:pPr>
            <a:r>
              <a:rPr lang="en-US" b="1" i="0" dirty="0">
                <a:solidFill>
                  <a:srgbClr val="00263E"/>
                </a:solidFill>
                <a:effectLst/>
                <a:latin typeface="Usual (Local)"/>
              </a:rPr>
              <a:t>Scalability:</a:t>
            </a:r>
            <a:r>
              <a:rPr lang="en-US" b="0" i="0" dirty="0">
                <a:solidFill>
                  <a:srgbClr val="00263E"/>
                </a:solidFill>
                <a:effectLst/>
                <a:latin typeface="Usual (Local)"/>
              </a:rPr>
              <a:t> Users can effortlessly adjust GPU resources based on project requirements.</a:t>
            </a:r>
          </a:p>
          <a:p>
            <a:pPr algn="l">
              <a:buFont typeface="Arial" panose="020B0604020202020204" pitchFamily="34" charset="0"/>
              <a:buChar char="•"/>
            </a:pPr>
            <a:r>
              <a:rPr lang="en-US" b="1" i="0" dirty="0">
                <a:solidFill>
                  <a:srgbClr val="00263E"/>
                </a:solidFill>
                <a:effectLst/>
                <a:latin typeface="Usual (Local)"/>
              </a:rPr>
              <a:t>Elasticity:</a:t>
            </a:r>
            <a:r>
              <a:rPr lang="en-US" b="0" i="0" dirty="0">
                <a:solidFill>
                  <a:srgbClr val="00263E"/>
                </a:solidFill>
                <a:effectLst/>
                <a:latin typeface="Usual (Local)"/>
              </a:rPr>
              <a:t> The pay-per-use model enables organizations to pay only for what they use, reducing overall expenses.</a:t>
            </a:r>
          </a:p>
          <a:p>
            <a:pPr algn="l">
              <a:buFont typeface="Arial" panose="020B0604020202020204" pitchFamily="34" charset="0"/>
              <a:buChar char="•"/>
            </a:pPr>
            <a:r>
              <a:rPr lang="en-US" b="1" i="0" dirty="0">
                <a:solidFill>
                  <a:srgbClr val="00263E"/>
                </a:solidFill>
                <a:effectLst/>
                <a:latin typeface="Usual (Local)"/>
              </a:rPr>
              <a:t>Data security:</a:t>
            </a:r>
            <a:r>
              <a:rPr lang="en-US" b="0" i="0" dirty="0">
                <a:solidFill>
                  <a:srgbClr val="00263E"/>
                </a:solidFill>
                <a:effectLst/>
                <a:latin typeface="Usual (Local)"/>
              </a:rPr>
              <a:t> Cloud providers typically employ robust security measures to ensure the protection of sensitive information.</a:t>
            </a:r>
          </a:p>
          <a:p>
            <a:pPr algn="l">
              <a:buFont typeface="Arial" panose="020B0604020202020204" pitchFamily="34" charset="0"/>
              <a:buChar char="•"/>
            </a:pPr>
            <a:r>
              <a:rPr lang="en-US" b="1" i="0" dirty="0">
                <a:solidFill>
                  <a:srgbClr val="00263E"/>
                </a:solidFill>
                <a:effectLst/>
                <a:latin typeface="Usual (Local)"/>
              </a:rPr>
              <a:t>Faster time-to-market:</a:t>
            </a:r>
            <a:r>
              <a:rPr lang="en-US" b="0" i="0" dirty="0">
                <a:solidFill>
                  <a:srgbClr val="00263E"/>
                </a:solidFill>
                <a:effectLst/>
                <a:latin typeface="Usual (Local)"/>
              </a:rPr>
              <a:t> </a:t>
            </a:r>
            <a:r>
              <a:rPr lang="en-US" b="0" i="0" dirty="0" err="1">
                <a:solidFill>
                  <a:srgbClr val="00263E"/>
                </a:solidFill>
                <a:effectLst/>
                <a:latin typeface="Usual (Local)"/>
              </a:rPr>
              <a:t>GaaS</a:t>
            </a:r>
            <a:r>
              <a:rPr lang="en-US" b="0" i="0" dirty="0">
                <a:solidFill>
                  <a:srgbClr val="00263E"/>
                </a:solidFill>
                <a:effectLst/>
                <a:latin typeface="Usual (Local)"/>
              </a:rPr>
              <a:t> allows for rapid prototyping and deployment by granting immediate access to cutting-edge technology.</a:t>
            </a:r>
            <a:br>
              <a:rPr lang="en-US" b="0" i="0" dirty="0">
                <a:solidFill>
                  <a:srgbClr val="00263E"/>
                </a:solidFill>
                <a:effectLst/>
                <a:latin typeface="Usual (Local)"/>
              </a:rPr>
            </a:br>
            <a:endParaRPr lang="en-US" b="0" i="0" dirty="0">
              <a:solidFill>
                <a:srgbClr val="00263E"/>
              </a:solidFill>
              <a:effectLst/>
              <a:latin typeface="Usual (Local)"/>
            </a:endParaRPr>
          </a:p>
          <a:p>
            <a:pPr marL="0" indent="0" algn="l">
              <a:buNone/>
            </a:pPr>
            <a:r>
              <a:rPr lang="en-US" b="0" i="0" dirty="0" err="1">
                <a:solidFill>
                  <a:srgbClr val="00263E"/>
                </a:solidFill>
                <a:effectLst/>
                <a:latin typeface="Usual (Local)"/>
              </a:rPr>
              <a:t>GaaS</a:t>
            </a:r>
            <a:r>
              <a:rPr lang="en-US" b="0" i="0" dirty="0">
                <a:solidFill>
                  <a:srgbClr val="00263E"/>
                </a:solidFill>
                <a:effectLst/>
                <a:latin typeface="Usual (Local)"/>
              </a:rPr>
              <a:t> is suitable for various applications, such as:</a:t>
            </a:r>
            <a:br>
              <a:rPr lang="en-US" b="0" i="0" dirty="0">
                <a:solidFill>
                  <a:srgbClr val="00263E"/>
                </a:solidFill>
                <a:effectLst/>
                <a:latin typeface="Usual (Local)"/>
              </a:rPr>
            </a:br>
            <a:endParaRPr lang="en-US" b="0" i="0" dirty="0">
              <a:solidFill>
                <a:srgbClr val="00263E"/>
              </a:solidFill>
              <a:effectLst/>
              <a:latin typeface="Usual (Local)"/>
            </a:endParaRPr>
          </a:p>
          <a:p>
            <a:pPr algn="l">
              <a:buFont typeface="+mj-lt"/>
              <a:buAutoNum type="arabicPeriod"/>
            </a:pPr>
            <a:r>
              <a:rPr lang="en-US" b="1" i="0" dirty="0">
                <a:solidFill>
                  <a:srgbClr val="00263E"/>
                </a:solidFill>
                <a:effectLst/>
                <a:latin typeface="Usual (Local)"/>
              </a:rPr>
              <a:t>Machine learning and deep learning:</a:t>
            </a:r>
            <a:r>
              <a:rPr lang="en-US" b="0" i="0" dirty="0">
                <a:solidFill>
                  <a:srgbClr val="00263E"/>
                </a:solidFill>
                <a:effectLst/>
                <a:latin typeface="Usual (Local)"/>
              </a:rPr>
              <a:t> GPUs can significantly accelerate the training of complex models on large datasets, enabling data scientists to iterate more quickly and improve model accuracy.</a:t>
            </a:r>
          </a:p>
          <a:p>
            <a:pPr algn="l">
              <a:buFont typeface="+mj-lt"/>
              <a:buAutoNum type="arabicPeriod"/>
            </a:pPr>
            <a:r>
              <a:rPr lang="en-US" b="1" i="0" dirty="0">
                <a:solidFill>
                  <a:srgbClr val="00263E"/>
                </a:solidFill>
                <a:effectLst/>
                <a:latin typeface="Usual (Local)"/>
              </a:rPr>
              <a:t>Data processing and analytics:</a:t>
            </a:r>
            <a:r>
              <a:rPr lang="en-US" b="0" i="0" dirty="0">
                <a:solidFill>
                  <a:srgbClr val="00263E"/>
                </a:solidFill>
                <a:effectLst/>
                <a:latin typeface="Usual (Local)"/>
              </a:rPr>
              <a:t> Many big data processing tasks, like sorting or filtering, can benefit from parallel computing capabilities offered by GPUs, allowing organizations to process vast amounts of data more efficiently.</a:t>
            </a:r>
          </a:p>
          <a:p>
            <a:pPr algn="l">
              <a:buFont typeface="+mj-lt"/>
              <a:buAutoNum type="arabicPeriod"/>
            </a:pPr>
            <a:r>
              <a:rPr lang="en-US" b="1" i="0" dirty="0">
                <a:solidFill>
                  <a:srgbClr val="00263E"/>
                </a:solidFill>
                <a:effectLst/>
                <a:latin typeface="Usual (Local)"/>
              </a:rPr>
              <a:t>High-performance computing (HPC):</a:t>
            </a:r>
            <a:r>
              <a:rPr lang="en-US" b="0" i="0" dirty="0">
                <a:solidFill>
                  <a:srgbClr val="00263E"/>
                </a:solidFill>
                <a:effectLst/>
                <a:latin typeface="Usual (Local)"/>
              </a:rPr>
              <a:t> Scientific simulations, financial modeling, and other computationally intensive workloads can utilize GPU acceleration to decrease time-to-solution.</a:t>
            </a:r>
          </a:p>
          <a:p>
            <a:pPr algn="l">
              <a:buFont typeface="+mj-lt"/>
              <a:buAutoNum type="arabicPeriod"/>
            </a:pPr>
            <a:r>
              <a:rPr lang="en-US" b="1" i="0" dirty="0">
                <a:solidFill>
                  <a:srgbClr val="00263E"/>
                </a:solidFill>
                <a:effectLst/>
                <a:latin typeface="Usual (Local)"/>
              </a:rPr>
              <a:t>Gaming and virtual reality:</a:t>
            </a:r>
            <a:r>
              <a:rPr lang="en-US" b="0" i="0" dirty="0">
                <a:solidFill>
                  <a:srgbClr val="00263E"/>
                </a:solidFill>
                <a:effectLst/>
                <a:latin typeface="Usual (Local)"/>
              </a:rPr>
              <a:t> Cloud-based gaming services often depend on powerful GPUs for high-quality, real-time graphics rendering, providing an immersive experience.</a:t>
            </a:r>
          </a:p>
          <a:p>
            <a:pPr marL="0" indent="0" algn="just">
              <a:buNone/>
            </a:pPr>
            <a:endParaRPr lang="en-US" b="0" i="0" dirty="0">
              <a:solidFill>
                <a:srgbClr val="374151"/>
              </a:solidFill>
              <a:effectLst/>
              <a:latin typeface="Söhne"/>
            </a:endParaRPr>
          </a:p>
        </p:txBody>
      </p:sp>
    </p:spTree>
    <p:extLst>
      <p:ext uri="{BB962C8B-B14F-4D97-AF65-F5344CB8AC3E}">
        <p14:creationId xmlns:p14="http://schemas.microsoft.com/office/powerpoint/2010/main" val="2212699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lstStyle/>
          <a:p>
            <a:r>
              <a:rPr lang="en-US">
                <a:solidFill>
                  <a:schemeClr val="tx1">
                    <a:lumMod val="75000"/>
                    <a:lumOff val="25000"/>
                  </a:schemeClr>
                </a:solidFill>
                <a:sym typeface="+mn-ea"/>
              </a:rPr>
              <a:t>Content Delivery Network</a:t>
            </a:r>
            <a:r>
              <a:rPr lang="en-IN" altLang="en-US">
                <a:solidFill>
                  <a:schemeClr val="tx1">
                    <a:lumMod val="75000"/>
                    <a:lumOff val="25000"/>
                  </a:schemeClr>
                </a:solidFill>
                <a:sym typeface="+mn-ea"/>
              </a:rPr>
              <a:t> (CDN)</a:t>
            </a:r>
            <a:r>
              <a:rPr lang="en-US">
                <a:solidFill>
                  <a:schemeClr val="tx1">
                    <a:lumMod val="75000"/>
                    <a:lumOff val="25000"/>
                  </a:schemeClr>
                </a:solidFill>
                <a:sym typeface="+mn-ea"/>
              </a:rPr>
              <a:t> Services</a:t>
            </a:r>
            <a:r>
              <a:rPr lang="en-IN" altLang="en-US">
                <a:solidFill>
                  <a:schemeClr val="tx1">
                    <a:lumMod val="75000"/>
                    <a:lumOff val="25000"/>
                  </a:schemeClr>
                </a:solidFill>
                <a:sym typeface="+mn-ea"/>
              </a:rPr>
              <a:t> in CLoud</a:t>
            </a:r>
          </a:p>
        </p:txBody>
      </p:sp>
      <p:sp>
        <p:nvSpPr>
          <p:cNvPr id="3" name="Content Placeholder 2"/>
          <p:cNvSpPr>
            <a:spLocks noGrp="1"/>
          </p:cNvSpPr>
          <p:nvPr>
            <p:ph idx="1"/>
          </p:nvPr>
        </p:nvSpPr>
        <p:spPr>
          <a:xfrm>
            <a:off x="147320" y="1113790"/>
            <a:ext cx="11960860" cy="5659120"/>
          </a:xfr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lstStyle/>
          <a:p>
            <a:r>
              <a:rPr lang="en-US">
                <a:solidFill>
                  <a:schemeClr val="tx1">
                    <a:lumMod val="75000"/>
                    <a:lumOff val="25000"/>
                  </a:schemeClr>
                </a:solidFill>
              </a:rPr>
              <a:t>A content delivery network (CDN) is a geographically dispersed network of servers and data centers. </a:t>
            </a:r>
          </a:p>
          <a:p>
            <a:r>
              <a:rPr lang="en-US">
                <a:solidFill>
                  <a:schemeClr val="tx1">
                    <a:lumMod val="75000"/>
                    <a:lumOff val="25000"/>
                  </a:schemeClr>
                </a:solidFill>
              </a:rPr>
              <a:t>The primary goal of a CDN is to improve web performance by reducing the time needed to send content and rich media to users</a:t>
            </a:r>
            <a:r>
              <a:rPr lang="en-IN" altLang="en-US">
                <a:solidFill>
                  <a:schemeClr val="tx1">
                    <a:lumMod val="75000"/>
                    <a:lumOff val="25000"/>
                  </a:schemeClr>
                </a:solidFill>
              </a:rPr>
              <a:t>.</a:t>
            </a:r>
          </a:p>
          <a:p>
            <a:r>
              <a:rPr lang="en-IN" altLang="en-US">
                <a:solidFill>
                  <a:schemeClr val="tx1">
                    <a:lumMod val="75000"/>
                    <a:lumOff val="25000"/>
                  </a:schemeClr>
                </a:solidFill>
              </a:rPr>
              <a:t>CDN architecture is also designed to reduce network latency caused by hauling traffic over long distances and across several networks.</a:t>
            </a:r>
          </a:p>
          <a:p>
            <a:r>
              <a:rPr lang="en-IN" altLang="en-US">
                <a:solidFill>
                  <a:schemeClr val="tx1">
                    <a:lumMod val="75000"/>
                    <a:lumOff val="25000"/>
                  </a:schemeClr>
                </a:solidFill>
              </a:rPr>
              <a:t>CDN servers are often referred to as "edge servers" since all CDN servers are located on the "edge network" — closer to end-users than a host server from which an application or a website originates.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46225" y="292735"/>
            <a:ext cx="8173085" cy="62725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ntent-Delivery-Network"/>
          <p:cNvPicPr>
            <a:picLocks noGrp="1" noChangeAspect="1"/>
          </p:cNvPicPr>
          <p:nvPr>
            <p:ph idx="1"/>
          </p:nvPr>
        </p:nvPicPr>
        <p:blipFill>
          <a:blip r:embed="rId2"/>
          <a:stretch>
            <a:fillRect/>
          </a:stretch>
        </p:blipFill>
        <p:spPr>
          <a:xfrm>
            <a:off x="1355090" y="365125"/>
            <a:ext cx="9481820" cy="6334125"/>
          </a:xfrm>
          <a:prstGeom prst="rect">
            <a:avLst/>
          </a:prstGeom>
        </p:spPr>
      </p:pic>
      <p:sp>
        <p:nvSpPr>
          <p:cNvPr id="2" name="Rectangle 1"/>
          <p:cNvSpPr/>
          <p:nvPr/>
        </p:nvSpPr>
        <p:spPr>
          <a:xfrm>
            <a:off x="683623" y="3532187"/>
            <a:ext cx="2360023" cy="1815882"/>
          </a:xfrm>
          <a:prstGeom prst="rect">
            <a:avLst/>
          </a:prstGeom>
        </p:spPr>
        <p:txBody>
          <a:bodyPr wrap="square">
            <a:spAutoFit/>
          </a:bodyPr>
          <a:lstStyle/>
          <a:p>
            <a:pPr algn="just"/>
            <a:r>
              <a:rPr lang="en-US" sz="1400" dirty="0">
                <a:solidFill>
                  <a:srgbClr val="202124"/>
                </a:solidFill>
                <a:latin typeface="arial" panose="020B0604020202020204" pitchFamily="34" charset="0"/>
              </a:rPr>
              <a:t>Scrubbing means that you </a:t>
            </a:r>
            <a:r>
              <a:rPr lang="en-US" sz="1400" b="1" dirty="0">
                <a:solidFill>
                  <a:srgbClr val="202124"/>
                </a:solidFill>
                <a:latin typeface="arial" panose="020B0604020202020204" pitchFamily="34" charset="0"/>
              </a:rPr>
              <a:t>stay online during attacks without losing service</a:t>
            </a:r>
            <a:r>
              <a:rPr lang="en-US" sz="1400" dirty="0">
                <a:solidFill>
                  <a:srgbClr val="202124"/>
                </a:solidFill>
                <a:latin typeface="arial" panose="020B0604020202020204" pitchFamily="34" charset="0"/>
              </a:rPr>
              <a:t>. Live traffic is </a:t>
            </a:r>
            <a:r>
              <a:rPr lang="en-US" sz="1400" dirty="0" err="1">
                <a:solidFill>
                  <a:srgbClr val="202124"/>
                </a:solidFill>
                <a:latin typeface="arial" panose="020B0604020202020204" pitchFamily="34" charset="0"/>
              </a:rPr>
              <a:t>analysed</a:t>
            </a:r>
            <a:r>
              <a:rPr lang="en-US" sz="1400" dirty="0">
                <a:solidFill>
                  <a:srgbClr val="202124"/>
                </a:solidFill>
                <a:latin typeface="arial" panose="020B0604020202020204" pitchFamily="34" charset="0"/>
              </a:rPr>
              <a:t> with malicious traffic removed and clean traffic passed on for delivery.</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lstStyle/>
          <a:p>
            <a:r>
              <a:rPr lang="en-IN" altLang="en-US"/>
              <a:t>Multi-CDN</a:t>
            </a:r>
          </a:p>
        </p:txBody>
      </p:sp>
      <p:sp>
        <p:nvSpPr>
          <p:cNvPr id="3" name="Content Placeholder 2"/>
          <p:cNvSpPr>
            <a:spLocks noGrp="1"/>
          </p:cNvSpPr>
          <p:nvPr>
            <p:ph idx="1"/>
          </p:nvPr>
        </p:nvSpPr>
        <p:spPr>
          <a:xfrm>
            <a:off x="147320" y="1113790"/>
            <a:ext cx="11960860" cy="5659120"/>
          </a:xfrm>
        </p:spPr>
        <p:style>
          <a:lnRef idx="2">
            <a:schemeClr val="accent1"/>
          </a:lnRef>
          <a:fillRef idx="1">
            <a:schemeClr val="lt1"/>
          </a:fillRef>
          <a:effectRef idx="0">
            <a:schemeClr val="accent1"/>
          </a:effectRef>
          <a:fontRef idx="minor">
            <a:schemeClr val="dk1"/>
          </a:fontRef>
        </p:style>
        <p:txBody>
          <a:bodyPr/>
          <a:lstStyle/>
          <a:p>
            <a:r>
              <a:rPr lang="en-US">
                <a:solidFill>
                  <a:schemeClr val="tx1">
                    <a:lumMod val="75000"/>
                    <a:lumOff val="25000"/>
                  </a:schemeClr>
                </a:solidFill>
              </a:rPr>
              <a:t>A multi-CDN is the combination of multiple CDNs (content delivery networks) from different providers into a single network.</a:t>
            </a:r>
          </a:p>
          <a:p>
            <a:endParaRPr lang="en-US">
              <a:solidFill>
                <a:schemeClr val="tx1">
                  <a:lumMod val="75000"/>
                  <a:lumOff val="25000"/>
                </a:schemeClr>
              </a:solidFill>
            </a:endParaRPr>
          </a:p>
          <a:p>
            <a:r>
              <a:rPr lang="en-US">
                <a:solidFill>
                  <a:schemeClr val="tx1">
                    <a:lumMod val="75000"/>
                    <a:lumOff val="25000"/>
                  </a:schemeClr>
                </a:solidFill>
              </a:rPr>
              <a:t>A multi-CDN strategy can help you reduce latency, improve performance and save costs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79800" y="682625"/>
            <a:ext cx="5232400" cy="4902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lstStyle/>
          <a:p>
            <a:r>
              <a:rPr lang="en-IN" altLang="en-US"/>
              <a:t>Meta CDN	</a:t>
            </a:r>
          </a:p>
        </p:txBody>
      </p:sp>
      <p:sp>
        <p:nvSpPr>
          <p:cNvPr id="3" name="Content Placeholder 2"/>
          <p:cNvSpPr>
            <a:spLocks noGrp="1"/>
          </p:cNvSpPr>
          <p:nvPr>
            <p:ph idx="1"/>
          </p:nvPr>
        </p:nvSpPr>
        <p:spPr>
          <a:xfrm>
            <a:off x="147320" y="1113790"/>
            <a:ext cx="11960860" cy="5659120"/>
          </a:xfrm>
        </p:spPr>
        <p:style>
          <a:lnRef idx="2">
            <a:schemeClr val="accent1"/>
          </a:lnRef>
          <a:fillRef idx="1">
            <a:schemeClr val="lt1"/>
          </a:fillRef>
          <a:effectRef idx="0">
            <a:schemeClr val="accent1"/>
          </a:effectRef>
          <a:fontRef idx="minor">
            <a:schemeClr val="dk1"/>
          </a:fontRef>
        </p:style>
        <p:txBody>
          <a:bodyPr/>
          <a:lstStyle/>
          <a:p>
            <a:r>
              <a:rPr lang="en-US">
                <a:solidFill>
                  <a:schemeClr val="tx1">
                    <a:lumMod val="75000"/>
                    <a:lumOff val="25000"/>
                  </a:schemeClr>
                </a:solidFill>
              </a:rPr>
              <a:t>MetaCDN, a system that exploits ‘Storage Cloud’ resources, creating an integrated overlay network that provides a low cost, high performance CDN for content creators. MetaCDN removes the complexity of dealing with multiple storage providers, by intelligently matching and placing users’ content onto one or many storage providers based on their quality of service, coverage and budget preferences. MetaCDN makes it trivial for content creators and consumers to harness the performance and coverage of numerous ‘Storage Clouds’ by providing a single unified namespace that makes it easy to integrate into origin websites, and is transparent for end-users.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lstStyle/>
          <a:p>
            <a:r>
              <a:rPr lang="en-US">
                <a:solidFill>
                  <a:schemeClr val="tx1">
                    <a:lumMod val="75000"/>
                    <a:lumOff val="25000"/>
                  </a:schemeClr>
                </a:solidFill>
                <a:sym typeface="+mn-ea"/>
              </a:rPr>
              <a:t>Mobile Cloud Computing</a:t>
            </a:r>
            <a:r>
              <a:rPr lang="en-IN" altLang="en-US">
                <a:solidFill>
                  <a:schemeClr val="tx1">
                    <a:lumMod val="75000"/>
                    <a:lumOff val="25000"/>
                  </a:schemeClr>
                </a:solidFill>
                <a:sym typeface="+mn-ea"/>
              </a:rPr>
              <a:t> (MCC)</a:t>
            </a:r>
            <a:endParaRPr lang="en-US"/>
          </a:p>
        </p:txBody>
      </p:sp>
      <p:sp>
        <p:nvSpPr>
          <p:cNvPr id="3" name="Content Placeholder 2"/>
          <p:cNvSpPr>
            <a:spLocks noGrp="1"/>
          </p:cNvSpPr>
          <p:nvPr>
            <p:ph idx="1"/>
          </p:nvPr>
        </p:nvSpPr>
        <p:spPr>
          <a:xfrm>
            <a:off x="147320" y="1113790"/>
            <a:ext cx="11960860" cy="5659120"/>
          </a:xfrm>
        </p:spPr>
        <p:style>
          <a:lnRef idx="2">
            <a:schemeClr val="accent1"/>
          </a:lnRef>
          <a:fillRef idx="1">
            <a:schemeClr val="lt1"/>
          </a:fillRef>
          <a:effectRef idx="0">
            <a:schemeClr val="accent1"/>
          </a:effectRef>
          <a:fontRef idx="minor">
            <a:schemeClr val="dk1"/>
          </a:fontRef>
        </p:style>
        <p:txBody>
          <a:bodyPr/>
          <a:lstStyle/>
          <a:p>
            <a:r>
              <a:rPr lang="en-US">
                <a:solidFill>
                  <a:schemeClr val="tx1">
                    <a:lumMod val="75000"/>
                    <a:lumOff val="25000"/>
                  </a:schemeClr>
                </a:solidFill>
              </a:rPr>
              <a:t>Mobile cloud computing (MCC) is the method of using cloud technology to deliver mobile apps. </a:t>
            </a:r>
          </a:p>
          <a:p>
            <a:r>
              <a:rPr lang="en-US">
                <a:solidFill>
                  <a:schemeClr val="tx1">
                    <a:lumMod val="75000"/>
                    <a:lumOff val="25000"/>
                  </a:schemeClr>
                </a:solidFill>
              </a:rPr>
              <a:t>Complex mobile apps today perform tasks such as </a:t>
            </a:r>
            <a:r>
              <a:rPr lang="en-US">
                <a:solidFill>
                  <a:schemeClr val="tx1">
                    <a:lumMod val="75000"/>
                    <a:lumOff val="25000"/>
                  </a:schemeClr>
                </a:solidFill>
                <a:highlight>
                  <a:srgbClr val="FFFF00"/>
                </a:highlight>
              </a:rPr>
              <a:t>authentication, location-aware functions, and providing targeted content and communication </a:t>
            </a:r>
            <a:r>
              <a:rPr lang="en-US">
                <a:solidFill>
                  <a:schemeClr val="tx1">
                    <a:lumMod val="75000"/>
                    <a:lumOff val="25000"/>
                  </a:schemeClr>
                </a:solidFill>
              </a:rPr>
              <a:t>for end users.</a:t>
            </a:r>
          </a:p>
          <a:p>
            <a:r>
              <a:rPr lang="en-IN" altLang="en-US">
                <a:solidFill>
                  <a:schemeClr val="tx1">
                    <a:lumMod val="75000"/>
                    <a:lumOff val="25000"/>
                  </a:schemeClr>
                </a:solidFill>
              </a:rPr>
              <a:t>Examples of MCC</a:t>
            </a:r>
          </a:p>
          <a:p>
            <a:r>
              <a:rPr lang="en-US">
                <a:solidFill>
                  <a:schemeClr val="tx1">
                    <a:lumMod val="75000"/>
                    <a:lumOff val="25000"/>
                  </a:schemeClr>
                </a:solidFill>
              </a:rPr>
              <a:t>Finance and Commerce: Using your phone or tablet to track your account balance, making a purchase on ecommerce platforms such as Amazon, Shopify, etc., is an example of mobile cloud computing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2374</TotalTime>
  <Words>3134</Words>
  <Application>Microsoft Office PowerPoint</Application>
  <PresentationFormat>Widescreen</PresentationFormat>
  <Paragraphs>126</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arial</vt:lpstr>
      <vt:lpstr>Calibri</vt:lpstr>
      <vt:lpstr>Calibri Light</vt:lpstr>
      <vt:lpstr>erdana</vt:lpstr>
      <vt:lpstr>inter-bold</vt:lpstr>
      <vt:lpstr>inter-regular</vt:lpstr>
      <vt:lpstr>Söhne</vt:lpstr>
      <vt:lpstr>Usual (Local)</vt:lpstr>
      <vt:lpstr>Office Theme</vt:lpstr>
      <vt:lpstr>UNIT 4  Part A</vt:lpstr>
      <vt:lpstr>Table of Content</vt:lpstr>
      <vt:lpstr>Content Delivery Network (CDN) Services in CLoud</vt:lpstr>
      <vt:lpstr>PowerPoint Presentation</vt:lpstr>
      <vt:lpstr>PowerPoint Presentation</vt:lpstr>
      <vt:lpstr>Multi-CDN</vt:lpstr>
      <vt:lpstr>PowerPoint Presentation</vt:lpstr>
      <vt:lpstr>Meta CDN </vt:lpstr>
      <vt:lpstr>Mobile Cloud Computing (MCC)</vt:lpstr>
      <vt:lpstr> Types of Cloud-Based Resources in MCC are: </vt:lpstr>
      <vt:lpstr>PowerPoint Presentation</vt:lpstr>
      <vt:lpstr>PowerPoint Presentation</vt:lpstr>
      <vt:lpstr>PowerPoint Presentation</vt:lpstr>
      <vt:lpstr>PowerPoint Presentation</vt:lpstr>
      <vt:lpstr>InterCloud Issues</vt:lpstr>
      <vt:lpstr>PowerPoint Presentation</vt:lpstr>
      <vt:lpstr>Issues </vt:lpstr>
      <vt:lpstr> Machine Learning and Cloud Computing</vt:lpstr>
      <vt:lpstr>What is Machine Learning?</vt:lpstr>
      <vt:lpstr>What is Cloud Computing?</vt:lpstr>
      <vt:lpstr>Why Cloud computing in Machine Learning</vt:lpstr>
      <vt:lpstr>Benefits and Limitations of Machine Learning with Cloud Computing</vt:lpstr>
      <vt:lpstr>Types of cloud-based machine learning services</vt:lpstr>
      <vt:lpstr>AIaaS</vt:lpstr>
      <vt:lpstr>GPUaaS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KUM</dc:creator>
  <cp:lastModifiedBy>abhishek.lgcse@outlook.com</cp:lastModifiedBy>
  <cp:revision>16</cp:revision>
  <dcterms:created xsi:type="dcterms:W3CDTF">2023-03-11T16:40:00Z</dcterms:created>
  <dcterms:modified xsi:type="dcterms:W3CDTF">2023-07-27T05:18:40Z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A63C549AF9A34D7F82A1DDDE11A21728</vt:lpwstr>
  </property>
  <property fmtid="{D5CDD505-2E9C-101B-9397-08002B2CF9AE}" pid="3" name="KSOProductBuildVer">
    <vt:lpwstr>1033-11.2.0.11417</vt:lpwstr>
  </property>
</Properties>
</file>