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67" r:id="rId14"/>
    <p:sldId id="290" r:id="rId15"/>
    <p:sldId id="268" r:id="rId16"/>
    <p:sldId id="269" r:id="rId17"/>
    <p:sldId id="291" r:id="rId18"/>
    <p:sldId id="270" r:id="rId19"/>
    <p:sldId id="271" r:id="rId20"/>
    <p:sldId id="299" r:id="rId21"/>
    <p:sldId id="272" r:id="rId22"/>
    <p:sldId id="273" r:id="rId23"/>
    <p:sldId id="292" r:id="rId24"/>
    <p:sldId id="274" r:id="rId25"/>
    <p:sldId id="275" r:id="rId26"/>
    <p:sldId id="296" r:id="rId27"/>
    <p:sldId id="276" r:id="rId28"/>
    <p:sldId id="277" r:id="rId29"/>
    <p:sldId id="297" r:id="rId30"/>
    <p:sldId id="278" r:id="rId31"/>
    <p:sldId id="279" r:id="rId32"/>
    <p:sldId id="298" r:id="rId33"/>
    <p:sldId id="280" r:id="rId34"/>
    <p:sldId id="281" r:id="rId35"/>
    <p:sldId id="293" r:id="rId36"/>
    <p:sldId id="282" r:id="rId37"/>
    <p:sldId id="283" r:id="rId38"/>
    <p:sldId id="294" r:id="rId39"/>
    <p:sldId id="284" r:id="rId40"/>
    <p:sldId id="285" r:id="rId41"/>
    <p:sldId id="295" r:id="rId42"/>
    <p:sldId id="286" r:id="rId43"/>
    <p:sldId id="287" r:id="rId44"/>
    <p:sldId id="288" r:id="rId45"/>
    <p:sldId id="289" r:id="rId46"/>
  </p:sldIdLst>
  <p:sldSz cx="9144000" cy="5143500" type="screen16x9"/>
  <p:notesSz cx="6858000" cy="9144000"/>
  <p:embeddedFontLst>
    <p:embeddedFont>
      <p:font typeface="Itim" panose="020B0604020202020204" charset="-34"/>
      <p:regular r:id="rId48"/>
    </p:embeddedFont>
    <p:embeddedFont>
      <p:font typeface="Merriweather"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6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8bca512db4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8bca512db4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1a22ef17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1a22ef17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8bca512db4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8bca512db4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Individual business cost more as compared with cloud </a:t>
            </a:r>
            <a:r>
              <a:rPr lang="en-US" dirty="0" err="1"/>
              <a:t>sp</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1de72a544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1de72a54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1de72a544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1de72a544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1de72a544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1de72a544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1de72a54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11de72a544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de72a544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11de72a544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de72a544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de72a544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1de72a544c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1de72a544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1de72a544c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1de72a544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11de72a544c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11de72a544c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1de72a544c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1de72a544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11de72a544c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11de72a544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11de72a544c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11de72a544c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1de72a544c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1de72a544c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g11de72a544c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1" name="Google Shape;1641;g11de72a544c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11de72a544c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11de72a544c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11de72a544c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11de72a544c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11de72a544c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11de72a544c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1de72a544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1de72a544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8bca512db4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8bca512db4_0_2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8bca512db4_0_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8bca512db4_0_2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8bca512db4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dd0438e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dd0438e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1dd0438e7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1dd0438e7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dd0438e7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dd0438e7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1">
  <p:cSld name="TITLE_ONLY_1">
    <p:spTree>
      <p:nvGrpSpPr>
        <p:cNvPr id="1"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720000" y="540000"/>
            <a:ext cx="7704000" cy="4068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15"/>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a:spLocks noGrp="1"/>
          </p:cNvSpPr>
          <p:nvPr>
            <p:ph type="title"/>
          </p:nvPr>
        </p:nvSpPr>
        <p:spPr>
          <a:xfrm>
            <a:off x="720000" y="1484450"/>
            <a:ext cx="3519300" cy="1679700"/>
          </a:xfrm>
          <a:prstGeom prst="rect">
            <a:avLst/>
          </a:prstGeom>
        </p:spPr>
        <p:txBody>
          <a:bodyPr spcFirstLastPara="1" wrap="square" lIns="0" tIns="0" rIns="0" bIns="0"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9" name="Google Shape;419;p15"/>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design">
  <p:cSld name="CUSTOM_11">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4572000" y="540000"/>
            <a:ext cx="3852000" cy="4887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4" name="Google Shape;604;p2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txBox="1">
            <a:spLocks noGrp="1"/>
          </p:cNvSpPr>
          <p:nvPr>
            <p:ph type="title" hasCustomPrompt="1"/>
          </p:nvPr>
        </p:nvSpPr>
        <p:spPr>
          <a:xfrm>
            <a:off x="1768200" y="1629238"/>
            <a:ext cx="5607600" cy="13611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a:spLocks noGrp="1"/>
          </p:cNvSpPr>
          <p:nvPr>
            <p:ph type="body" idx="1"/>
          </p:nvPr>
        </p:nvSpPr>
        <p:spPr>
          <a:xfrm>
            <a:off x="2710050" y="2850942"/>
            <a:ext cx="3723900" cy="663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720000" y="1143700"/>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1" name="Google Shape;651;p22"/>
          <p:cNvSpPr txBox="1">
            <a:spLocks noGrp="1"/>
          </p:cNvSpPr>
          <p:nvPr>
            <p:ph type="title" idx="2" hasCustomPrompt="1"/>
          </p:nvPr>
        </p:nvSpPr>
        <p:spPr>
          <a:xfrm>
            <a:off x="720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2" name="Google Shape;652;p22"/>
          <p:cNvSpPr txBox="1">
            <a:spLocks noGrp="1"/>
          </p:cNvSpPr>
          <p:nvPr>
            <p:ph type="title" idx="3" hasCustomPrompt="1"/>
          </p:nvPr>
        </p:nvSpPr>
        <p:spPr>
          <a:xfrm>
            <a:off x="5094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3" name="Google Shape;653;p22"/>
          <p:cNvSpPr txBox="1">
            <a:spLocks noGrp="1"/>
          </p:cNvSpPr>
          <p:nvPr>
            <p:ph type="subTitle" idx="1"/>
          </p:nvPr>
        </p:nvSpPr>
        <p:spPr>
          <a:xfrm>
            <a:off x="720000" y="1939588"/>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4" name="Google Shape;654;p22"/>
          <p:cNvSpPr txBox="1">
            <a:spLocks noGrp="1"/>
          </p:cNvSpPr>
          <p:nvPr>
            <p:ph type="subTitle" idx="4"/>
          </p:nvPr>
        </p:nvSpPr>
        <p:spPr>
          <a:xfrm>
            <a:off x="720000" y="3742100"/>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5" name="Google Shape;655;p22"/>
          <p:cNvSpPr txBox="1">
            <a:spLocks noGrp="1"/>
          </p:cNvSpPr>
          <p:nvPr>
            <p:ph type="subTitle" idx="5"/>
          </p:nvPr>
        </p:nvSpPr>
        <p:spPr>
          <a:xfrm>
            <a:off x="5291700" y="3742125"/>
            <a:ext cx="313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3">
  <p:cSld name="CUSTOM_9_1">
    <p:spTree>
      <p:nvGrpSpPr>
        <p:cNvPr id="1"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6302975" y="2571750"/>
            <a:ext cx="2121300" cy="15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25"/>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470700" y="3119125"/>
            <a:ext cx="33786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5" name="Google Shape;175;p6"/>
          <p:cNvSpPr txBox="1">
            <a:spLocks noGrp="1"/>
          </p:cNvSpPr>
          <p:nvPr>
            <p:ph type="body" idx="2"/>
          </p:nvPr>
        </p:nvSpPr>
        <p:spPr>
          <a:xfrm>
            <a:off x="5368500" y="3105175"/>
            <a:ext cx="31770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6" name="Google Shape;176;p6"/>
          <p:cNvSpPr txBox="1">
            <a:spLocks noGrp="1"/>
          </p:cNvSpPr>
          <p:nvPr>
            <p:ph type="subTitle" idx="3"/>
          </p:nvPr>
        </p:nvSpPr>
        <p:spPr>
          <a:xfrm>
            <a:off x="906900" y="258640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6"/>
          <p:cNvSpPr txBox="1">
            <a:spLocks noGrp="1"/>
          </p:cNvSpPr>
          <p:nvPr>
            <p:ph type="subTitle" idx="4"/>
          </p:nvPr>
        </p:nvSpPr>
        <p:spPr>
          <a:xfrm>
            <a:off x="5703900" y="2572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3">
    <p:spTree>
      <p:nvGrpSpPr>
        <p:cNvPr id="1"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720000" y="540000"/>
            <a:ext cx="3087300" cy="145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5703898" y="86720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7"/>
          <p:cNvSpPr txBox="1">
            <a:spLocks noGrp="1"/>
          </p:cNvSpPr>
          <p:nvPr>
            <p:ph type="subTitle" idx="2"/>
          </p:nvPr>
        </p:nvSpPr>
        <p:spPr>
          <a:xfrm>
            <a:off x="5703898"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3" name="Google Shape;223;p7"/>
          <p:cNvSpPr txBox="1">
            <a:spLocks noGrp="1"/>
          </p:cNvSpPr>
          <p:nvPr>
            <p:ph type="subTitle" idx="3"/>
          </p:nvPr>
        </p:nvSpPr>
        <p:spPr>
          <a:xfrm>
            <a:off x="906900"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4" name="Google Shape;224;p7"/>
          <p:cNvSpPr txBox="1">
            <a:spLocks noGrp="1"/>
          </p:cNvSpPr>
          <p:nvPr>
            <p:ph type="subTitle" idx="4"/>
          </p:nvPr>
        </p:nvSpPr>
        <p:spPr>
          <a:xfrm>
            <a:off x="906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7"/>
          <p:cNvSpPr txBox="1">
            <a:spLocks noGrp="1"/>
          </p:cNvSpPr>
          <p:nvPr>
            <p:ph type="subTitle" idx="5"/>
          </p:nvPr>
        </p:nvSpPr>
        <p:spPr>
          <a:xfrm>
            <a:off x="5703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6" name="Google Shape;226;p7"/>
          <p:cNvSpPr txBox="1">
            <a:spLocks noGrp="1"/>
          </p:cNvSpPr>
          <p:nvPr>
            <p:ph type="subTitle" idx="6"/>
          </p:nvPr>
        </p:nvSpPr>
        <p:spPr>
          <a:xfrm>
            <a:off x="5703900" y="128980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5">
    <p:bg>
      <p:bgPr>
        <a:solidFill>
          <a:schemeClr val="lt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86"/>
        <p:cNvGrpSpPr/>
        <p:nvPr/>
      </p:nvGrpSpPr>
      <p:grpSpPr>
        <a:xfrm>
          <a:off x="0" y="0"/>
          <a:ext cx="0" cy="0"/>
          <a:chOff x="0" y="0"/>
          <a:chExt cx="0" cy="0"/>
        </a:xfrm>
      </p:grpSpPr>
      <p:sp>
        <p:nvSpPr>
          <p:cNvPr id="787" name="Google Shape;787;p27"/>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Unit 4</a:t>
            </a:r>
            <a:endParaRPr dirty="0"/>
          </a:p>
          <a:p>
            <a:pPr marL="0" lvl="0" indent="0" algn="ctr" rtl="0">
              <a:spcBef>
                <a:spcPts val="0"/>
              </a:spcBef>
              <a:spcAft>
                <a:spcPts val="0"/>
              </a:spcAft>
              <a:buNone/>
            </a:pPr>
            <a:r>
              <a:rPr lang="en-US" dirty="0"/>
              <a:t>Part B</a:t>
            </a:r>
            <a:endParaRPr dirty="0"/>
          </a:p>
        </p:txBody>
      </p:sp>
      <p:sp>
        <p:nvSpPr>
          <p:cNvPr id="788" name="Google Shape;788;p27"/>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Economics in Cloud</a:t>
            </a:r>
            <a:endParaRPr/>
          </a:p>
        </p:txBody>
      </p:sp>
      <p:cxnSp>
        <p:nvCxnSpPr>
          <p:cNvPr id="789" name="Google Shape;789;p27"/>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0" name="Google Shape;790;p27"/>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1" name="Google Shape;791;p27"/>
          <p:cNvGrpSpPr/>
          <p:nvPr/>
        </p:nvGrpSpPr>
        <p:grpSpPr>
          <a:xfrm>
            <a:off x="4796078" y="4434972"/>
            <a:ext cx="2310700" cy="320922"/>
            <a:chOff x="1394800" y="3522000"/>
            <a:chExt cx="1048650" cy="138275"/>
          </a:xfrm>
        </p:grpSpPr>
        <p:sp>
          <p:nvSpPr>
            <p:cNvPr id="792" name="Google Shape;792;p2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27"/>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7"/>
          <p:cNvGrpSpPr/>
          <p:nvPr/>
        </p:nvGrpSpPr>
        <p:grpSpPr>
          <a:xfrm rot="6705569">
            <a:off x="797958" y="1349623"/>
            <a:ext cx="806638" cy="421735"/>
            <a:chOff x="1822875" y="1377000"/>
            <a:chExt cx="548075" cy="286550"/>
          </a:xfrm>
        </p:grpSpPr>
        <p:sp>
          <p:nvSpPr>
            <p:cNvPr id="803" name="Google Shape;803;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F02E360-515A-D7D4-3FE1-76022463991E}"/>
              </a:ext>
            </a:extLst>
          </p:cNvPr>
          <p:cNvSpPr txBox="1"/>
          <p:nvPr/>
        </p:nvSpPr>
        <p:spPr>
          <a:xfrm>
            <a:off x="7106778" y="4814148"/>
            <a:ext cx="2183776"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36"/>
          <p:cNvGrpSpPr/>
          <p:nvPr/>
        </p:nvGrpSpPr>
        <p:grpSpPr>
          <a:xfrm flipH="1">
            <a:off x="287613" y="968288"/>
            <a:ext cx="2315769" cy="176025"/>
            <a:chOff x="4345425" y="2175475"/>
            <a:chExt cx="800750" cy="176025"/>
          </a:xfrm>
        </p:grpSpPr>
        <p:sp>
          <p:nvSpPr>
            <p:cNvPr id="1024" name="Google Shape;102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6"/>
          <p:cNvGrpSpPr/>
          <p:nvPr/>
        </p:nvGrpSpPr>
        <p:grpSpPr>
          <a:xfrm flipH="1">
            <a:off x="461998" y="1396568"/>
            <a:ext cx="2435721" cy="176025"/>
            <a:chOff x="4345425" y="2175475"/>
            <a:chExt cx="800750" cy="176025"/>
          </a:xfrm>
        </p:grpSpPr>
        <p:sp>
          <p:nvSpPr>
            <p:cNvPr id="1027" name="Google Shape;102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rot="1123295">
            <a:off x="1440094" y="1690866"/>
            <a:ext cx="875669" cy="585337"/>
            <a:chOff x="4345425" y="2175475"/>
            <a:chExt cx="800750" cy="176025"/>
          </a:xfrm>
        </p:grpSpPr>
        <p:sp>
          <p:nvSpPr>
            <p:cNvPr id="1030" name="Google Shape;1030;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6"/>
          <p:cNvSpPr txBox="1">
            <a:spLocks noGrp="1"/>
          </p:cNvSpPr>
          <p:nvPr>
            <p:ph type="title"/>
          </p:nvPr>
        </p:nvSpPr>
        <p:spPr>
          <a:xfrm>
            <a:off x="720000" y="540000"/>
            <a:ext cx="1634400" cy="103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Exploring</a:t>
            </a:r>
            <a:endParaRPr/>
          </a:p>
          <a:p>
            <a:pPr marL="0" lvl="0" indent="0" algn="l" rtl="0">
              <a:spcBef>
                <a:spcPts val="0"/>
              </a:spcBef>
              <a:spcAft>
                <a:spcPts val="0"/>
              </a:spcAft>
              <a:buNone/>
            </a:pPr>
            <a:r>
              <a:rPr lang="en"/>
              <a:t>The costs</a:t>
            </a:r>
            <a:endParaRPr/>
          </a:p>
        </p:txBody>
      </p:sp>
      <p:sp>
        <p:nvSpPr>
          <p:cNvPr id="1033" name="Google Shape;1033;p36"/>
          <p:cNvSpPr txBox="1">
            <a:spLocks noGrp="1"/>
          </p:cNvSpPr>
          <p:nvPr>
            <p:ph type="subTitle" idx="3"/>
          </p:nvPr>
        </p:nvSpPr>
        <p:spPr>
          <a:xfrm>
            <a:off x="213500" y="1689375"/>
            <a:ext cx="35472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Up-Front Costs</a:t>
            </a:r>
            <a:endParaRPr/>
          </a:p>
        </p:txBody>
      </p:sp>
      <p:sp>
        <p:nvSpPr>
          <p:cNvPr id="1034" name="Google Shape;1034;p36"/>
          <p:cNvSpPr txBox="1">
            <a:spLocks noGrp="1"/>
          </p:cNvSpPr>
          <p:nvPr>
            <p:ph type="subTitle" idx="4"/>
          </p:nvPr>
        </p:nvSpPr>
        <p:spPr>
          <a:xfrm>
            <a:off x="135038" y="2049925"/>
            <a:ext cx="37041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Up-front costs are associated with the </a:t>
            </a:r>
            <a:r>
              <a:rPr lang="en" dirty="0">
                <a:solidFill>
                  <a:srgbClr val="FF0000"/>
                </a:solidFill>
              </a:rPr>
              <a:t>initial investments </a:t>
            </a:r>
            <a:r>
              <a:rPr lang="en" dirty="0"/>
              <a:t>that organizations need to make in order to fund the IT resources they intend to use. This includes both the costs associated with obtaining the IT resources, as well as expenses required to deploy and administer them.</a:t>
            </a:r>
            <a:endParaRPr dirty="0"/>
          </a:p>
        </p:txBody>
      </p:sp>
      <p:sp>
        <p:nvSpPr>
          <p:cNvPr id="1035" name="Google Shape;1035;p36"/>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 Up-front costs for the purchase and deployment of on-premise IT resources tend to be high. Examples of up-front costs</a:t>
            </a:r>
            <a:endParaRPr/>
          </a:p>
          <a:p>
            <a:pPr marL="0" lvl="0" indent="0" algn="l" rtl="0">
              <a:spcBef>
                <a:spcPts val="0"/>
              </a:spcBef>
              <a:spcAft>
                <a:spcPts val="0"/>
              </a:spcAft>
              <a:buClr>
                <a:schemeClr val="dk2"/>
              </a:buClr>
              <a:buSzPts val="1100"/>
              <a:buFont typeface="Arial"/>
              <a:buNone/>
            </a:pPr>
            <a:r>
              <a:rPr lang="en"/>
              <a:t>for on-premise environments can include hardware, software, and the labor required for deployment.</a:t>
            </a:r>
            <a:endParaRPr/>
          </a:p>
          <a:p>
            <a:pPr marL="0" lvl="0" indent="0" algn="l" rtl="0">
              <a:spcBef>
                <a:spcPts val="0"/>
              </a:spcBef>
              <a:spcAft>
                <a:spcPts val="0"/>
              </a:spcAft>
              <a:buClr>
                <a:schemeClr val="dk2"/>
              </a:buClr>
              <a:buSzPts val="1100"/>
              <a:buFont typeface="Arial"/>
              <a:buNone/>
            </a:pPr>
            <a:r>
              <a:rPr lang="en"/>
              <a:t>• Up-front costs for the leasing of cloud-based IT resources tend to be low. Examples of up-front costs for cloud-based</a:t>
            </a:r>
            <a:endParaRPr/>
          </a:p>
          <a:p>
            <a:pPr marL="0" lvl="0" indent="0" algn="l" rtl="0">
              <a:spcBef>
                <a:spcPts val="0"/>
              </a:spcBef>
              <a:spcAft>
                <a:spcPts val="0"/>
              </a:spcAft>
              <a:buClr>
                <a:schemeClr val="dk2"/>
              </a:buClr>
              <a:buSzPts val="1100"/>
              <a:buFont typeface="Arial"/>
              <a:buNone/>
            </a:pPr>
            <a:r>
              <a:rPr lang="en"/>
              <a:t>environments can include the labor costs required to assess and set up a cloud environment.</a:t>
            </a:r>
            <a:endParaRPr/>
          </a:p>
          <a:p>
            <a:pPr marL="0" lvl="0" indent="0" algn="l" rtl="0">
              <a:spcBef>
                <a:spcPts val="0"/>
              </a:spcBef>
              <a:spcAft>
                <a:spcPts val="0"/>
              </a:spcAft>
              <a:buNone/>
            </a:pPr>
            <a:endParaRPr/>
          </a:p>
        </p:txBody>
      </p:sp>
      <p:grpSp>
        <p:nvGrpSpPr>
          <p:cNvPr id="1036" name="Google Shape;1036;p36"/>
          <p:cNvGrpSpPr/>
          <p:nvPr/>
        </p:nvGrpSpPr>
        <p:grpSpPr>
          <a:xfrm rot="2061578">
            <a:off x="7778245" y="309324"/>
            <a:ext cx="843208" cy="402216"/>
            <a:chOff x="-583650" y="3109250"/>
            <a:chExt cx="570275" cy="272025"/>
          </a:xfrm>
        </p:grpSpPr>
        <p:sp>
          <p:nvSpPr>
            <p:cNvPr id="1037" name="Google Shape;1037;p36"/>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36"/>
          <p:cNvGrpSpPr/>
          <p:nvPr/>
        </p:nvGrpSpPr>
        <p:grpSpPr>
          <a:xfrm>
            <a:off x="7840615" y="4679711"/>
            <a:ext cx="1745583" cy="230173"/>
            <a:chOff x="1394800" y="3522000"/>
            <a:chExt cx="1048650" cy="138275"/>
          </a:xfrm>
        </p:grpSpPr>
        <p:sp>
          <p:nvSpPr>
            <p:cNvPr id="1051" name="Google Shape;1051;p3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grpSp>
        <p:nvGrpSpPr>
          <p:cNvPr id="1064" name="Google Shape;1064;p37"/>
          <p:cNvGrpSpPr/>
          <p:nvPr/>
        </p:nvGrpSpPr>
        <p:grpSpPr>
          <a:xfrm rot="1123295">
            <a:off x="1440094" y="928866"/>
            <a:ext cx="875669" cy="585337"/>
            <a:chOff x="4345425" y="2175475"/>
            <a:chExt cx="800750" cy="176025"/>
          </a:xfrm>
        </p:grpSpPr>
        <p:sp>
          <p:nvSpPr>
            <p:cNvPr id="1065" name="Google Shape;1065;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37"/>
          <p:cNvSpPr txBox="1">
            <a:spLocks noGrp="1"/>
          </p:cNvSpPr>
          <p:nvPr>
            <p:ph type="subTitle" idx="3"/>
          </p:nvPr>
        </p:nvSpPr>
        <p:spPr>
          <a:xfrm>
            <a:off x="213500" y="884650"/>
            <a:ext cx="35472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On-going Costs</a:t>
            </a:r>
            <a:endParaRPr/>
          </a:p>
        </p:txBody>
      </p:sp>
      <p:sp>
        <p:nvSpPr>
          <p:cNvPr id="1068" name="Google Shape;1068;p37"/>
          <p:cNvSpPr txBox="1">
            <a:spLocks noGrp="1"/>
          </p:cNvSpPr>
          <p:nvPr>
            <p:ph type="subTitle" idx="4"/>
          </p:nvPr>
        </p:nvSpPr>
        <p:spPr>
          <a:xfrm>
            <a:off x="339650" y="1291450"/>
            <a:ext cx="27819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On-going costs represent the expenses required by an organization to </a:t>
            </a:r>
            <a:r>
              <a:rPr lang="en" dirty="0">
                <a:solidFill>
                  <a:srgbClr val="FF0000"/>
                </a:solidFill>
              </a:rPr>
              <a:t>run and maintain IT resources it uses.</a:t>
            </a:r>
            <a:endParaRPr dirty="0">
              <a:solidFill>
                <a:srgbClr val="FF0000"/>
              </a:solidFill>
            </a:endParaRPr>
          </a:p>
        </p:txBody>
      </p:sp>
      <p:sp>
        <p:nvSpPr>
          <p:cNvPr id="1069" name="Google Shape;1069;p37"/>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a:t>• On-going costs for the operation of cloud-based IT resources can also vary, but often exceed the on-going costs of on-premise</a:t>
            </a:r>
            <a:endParaRPr/>
          </a:p>
          <a:p>
            <a:pPr marL="0" lvl="0" indent="0" algn="just" rtl="0">
              <a:spcBef>
                <a:spcPts val="0"/>
              </a:spcBef>
              <a:spcAft>
                <a:spcPts val="0"/>
              </a:spcAft>
              <a:buClr>
                <a:schemeClr val="dk2"/>
              </a:buClr>
              <a:buSzPts val="1100"/>
              <a:buFont typeface="Arial"/>
              <a:buNone/>
            </a:pPr>
            <a:r>
              <a:rPr lang="en"/>
              <a:t>IT resources (especially over a longer period of time). Examples include virtual hardware leasing fees, bandwidth</a:t>
            </a:r>
            <a:endParaRPr/>
          </a:p>
          <a:p>
            <a:pPr marL="0" lvl="0" indent="0" algn="just" rtl="0">
              <a:spcBef>
                <a:spcPts val="0"/>
              </a:spcBef>
              <a:spcAft>
                <a:spcPts val="0"/>
              </a:spcAft>
              <a:buClr>
                <a:schemeClr val="dk2"/>
              </a:buClr>
              <a:buSzPts val="1100"/>
              <a:buFont typeface="Arial"/>
              <a:buNone/>
            </a:pPr>
            <a:r>
              <a:rPr lang="en"/>
              <a:t>usage fees, licensing fees, and labor.</a:t>
            </a:r>
            <a:endParaRPr/>
          </a:p>
          <a:p>
            <a:pPr marL="0" lvl="0" indent="0" algn="just" rtl="0">
              <a:spcBef>
                <a:spcPts val="0"/>
              </a:spcBef>
              <a:spcAft>
                <a:spcPts val="0"/>
              </a:spcAft>
              <a:buNone/>
            </a:pPr>
            <a:endParaRPr/>
          </a:p>
        </p:txBody>
      </p:sp>
      <p:grpSp>
        <p:nvGrpSpPr>
          <p:cNvPr id="1070" name="Google Shape;1070;p37"/>
          <p:cNvGrpSpPr/>
          <p:nvPr/>
        </p:nvGrpSpPr>
        <p:grpSpPr>
          <a:xfrm rot="2061578">
            <a:off x="7778245" y="309324"/>
            <a:ext cx="843208" cy="402216"/>
            <a:chOff x="-583650" y="3109250"/>
            <a:chExt cx="570275" cy="272025"/>
          </a:xfrm>
        </p:grpSpPr>
        <p:sp>
          <p:nvSpPr>
            <p:cNvPr id="1071" name="Google Shape;1071;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7"/>
          <p:cNvGrpSpPr/>
          <p:nvPr/>
        </p:nvGrpSpPr>
        <p:grpSpPr>
          <a:xfrm>
            <a:off x="7840615" y="4679711"/>
            <a:ext cx="1745583" cy="230173"/>
            <a:chOff x="1394800" y="3522000"/>
            <a:chExt cx="1048650" cy="138275"/>
          </a:xfrm>
        </p:grpSpPr>
        <p:sp>
          <p:nvSpPr>
            <p:cNvPr id="1085" name="Google Shape;1085;p3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37"/>
          <p:cNvSpPr txBox="1"/>
          <p:nvPr/>
        </p:nvSpPr>
        <p:spPr>
          <a:xfrm>
            <a:off x="306175" y="2793800"/>
            <a:ext cx="35472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latin typeface="Muli"/>
                <a:ea typeface="Muli"/>
                <a:cs typeface="Muli"/>
                <a:sym typeface="Muli"/>
              </a:rPr>
              <a:t>• On-going costs for the operation of on-premise IT resources can vary. Examples include licensing fees, electricity, insurance, and labor.</a:t>
            </a:r>
            <a:endParaRPr sz="1600">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476" y="1392274"/>
            <a:ext cx="3902814" cy="2001600"/>
          </a:xfrm>
        </p:spPr>
        <p:txBody>
          <a:bodyPr/>
          <a:lstStyle/>
          <a:p>
            <a:pPr>
              <a:lnSpc>
                <a:spcPct val="150000"/>
              </a:lnSpc>
            </a:pPr>
            <a:r>
              <a:rPr lang="en-US" sz="4000" dirty="0"/>
              <a:t>10 Law’s of Cloudonomics</a:t>
            </a:r>
          </a:p>
        </p:txBody>
      </p:sp>
    </p:spTree>
    <p:extLst>
      <p:ext uri="{BB962C8B-B14F-4D97-AF65-F5344CB8AC3E}">
        <p14:creationId xmlns:p14="http://schemas.microsoft.com/office/powerpoint/2010/main" val="141429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8"/>
        <p:cNvGrpSpPr/>
        <p:nvPr/>
      </p:nvGrpSpPr>
      <p:grpSpPr>
        <a:xfrm>
          <a:off x="0" y="0"/>
          <a:ext cx="0" cy="0"/>
          <a:chOff x="0" y="0"/>
          <a:chExt cx="0" cy="0"/>
        </a:xfrm>
      </p:grpSpPr>
      <p:grpSp>
        <p:nvGrpSpPr>
          <p:cNvPr id="1099" name="Google Shape;1099;p38"/>
          <p:cNvGrpSpPr/>
          <p:nvPr/>
        </p:nvGrpSpPr>
        <p:grpSpPr>
          <a:xfrm>
            <a:off x="3476925" y="1940288"/>
            <a:ext cx="2190131" cy="176025"/>
            <a:chOff x="4345425" y="2175475"/>
            <a:chExt cx="800750" cy="176025"/>
          </a:xfrm>
        </p:grpSpPr>
        <p:sp>
          <p:nvSpPr>
            <p:cNvPr id="1100" name="Google Shape;110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8"/>
          <p:cNvGrpSpPr/>
          <p:nvPr/>
        </p:nvGrpSpPr>
        <p:grpSpPr>
          <a:xfrm>
            <a:off x="3733250" y="2407525"/>
            <a:ext cx="1677491" cy="176025"/>
            <a:chOff x="4345425" y="2175475"/>
            <a:chExt cx="800750" cy="176025"/>
          </a:xfrm>
        </p:grpSpPr>
        <p:sp>
          <p:nvSpPr>
            <p:cNvPr id="1103" name="Google Shape;110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8"/>
          <p:cNvGrpSpPr/>
          <p:nvPr/>
        </p:nvGrpSpPr>
        <p:grpSpPr>
          <a:xfrm rot="140656">
            <a:off x="3657768" y="2861848"/>
            <a:ext cx="1828441" cy="176031"/>
            <a:chOff x="4345425" y="2175475"/>
            <a:chExt cx="800750" cy="176025"/>
          </a:xfrm>
        </p:grpSpPr>
        <p:sp>
          <p:nvSpPr>
            <p:cNvPr id="1106" name="Google Shape;1106;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8"/>
          <p:cNvGrpSpPr/>
          <p:nvPr/>
        </p:nvGrpSpPr>
        <p:grpSpPr>
          <a:xfrm rot="140725">
            <a:off x="3947857" y="3353395"/>
            <a:ext cx="1234670" cy="176031"/>
            <a:chOff x="4345425" y="2175475"/>
            <a:chExt cx="800750" cy="176025"/>
          </a:xfrm>
        </p:grpSpPr>
        <p:sp>
          <p:nvSpPr>
            <p:cNvPr id="1109" name="Google Shape;110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8"/>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1.Utility services cost less even though they cost more.</a:t>
            </a:r>
            <a:endParaRPr dirty="0"/>
          </a:p>
        </p:txBody>
      </p:sp>
      <p:sp>
        <p:nvSpPr>
          <p:cNvPr id="1112" name="Google Shape;1112;p3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097" y="714703"/>
            <a:ext cx="7136524" cy="2857847"/>
          </a:xfrm>
        </p:spPr>
        <p:txBody>
          <a:bodyPr/>
          <a:lstStyle/>
          <a:p>
            <a:r>
              <a:rPr lang="en-US" dirty="0" err="1"/>
              <a:t>Eg</a:t>
            </a:r>
            <a:r>
              <a:rPr lang="en-US" dirty="0"/>
              <a:t>:</a:t>
            </a:r>
            <a:br>
              <a:rPr lang="en-US" dirty="0"/>
            </a:br>
            <a:r>
              <a:rPr lang="en-US" dirty="0">
                <a:solidFill>
                  <a:srgbClr val="FF0000"/>
                </a:solidFill>
              </a:rPr>
              <a:t>Pay-for-Use</a:t>
            </a:r>
            <a:br>
              <a:rPr lang="en-US" dirty="0"/>
            </a:br>
            <a:r>
              <a:rPr lang="en-US" dirty="0"/>
              <a:t>if you start an organization with 100k machines then you may invest crore’s of rupees, but if you go for cloud utility then probably you can join there while paying only in lac’s .</a:t>
            </a:r>
            <a:br>
              <a:rPr lang="en-US" dirty="0"/>
            </a:br>
            <a:endParaRPr lang="en-US" dirty="0"/>
          </a:p>
        </p:txBody>
      </p:sp>
    </p:spTree>
    <p:extLst>
      <p:ext uri="{BB962C8B-B14F-4D97-AF65-F5344CB8AC3E}">
        <p14:creationId xmlns:p14="http://schemas.microsoft.com/office/powerpoint/2010/main" val="36572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pSp>
        <p:nvGrpSpPr>
          <p:cNvPr id="1118"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Although utilities cost more when they are used, they cost nothing when they are not. Consequently, customers save money by replacing fixed infrastructure with Clouds when workloads are spiky, specifically when the peak-to-average ratio is greater than the utility premium.</a:t>
            </a:r>
            <a:endParaRPr sz="2100"/>
          </a:p>
        </p:txBody>
      </p:sp>
      <p:grpSp>
        <p:nvGrpSpPr>
          <p:cNvPr id="1125"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3"/>
        <p:cNvGrpSpPr/>
        <p:nvPr/>
      </p:nvGrpSpPr>
      <p:grpSpPr>
        <a:xfrm>
          <a:off x="0" y="0"/>
          <a:ext cx="0" cy="0"/>
          <a:chOff x="0" y="0"/>
          <a:chExt cx="0" cy="0"/>
        </a:xfrm>
      </p:grpSpPr>
      <p:grpSp>
        <p:nvGrpSpPr>
          <p:cNvPr id="1174" name="Google Shape;1174;p40"/>
          <p:cNvGrpSpPr/>
          <p:nvPr/>
        </p:nvGrpSpPr>
        <p:grpSpPr>
          <a:xfrm>
            <a:off x="3476925" y="1940288"/>
            <a:ext cx="2190131" cy="176025"/>
            <a:chOff x="4345425" y="2175475"/>
            <a:chExt cx="800750" cy="176025"/>
          </a:xfrm>
        </p:grpSpPr>
        <p:sp>
          <p:nvSpPr>
            <p:cNvPr id="1175" name="Google Shape;1175;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0"/>
          <p:cNvGrpSpPr/>
          <p:nvPr/>
        </p:nvGrpSpPr>
        <p:grpSpPr>
          <a:xfrm>
            <a:off x="3733250" y="2407525"/>
            <a:ext cx="1677491" cy="176025"/>
            <a:chOff x="4345425" y="2175475"/>
            <a:chExt cx="800750" cy="176025"/>
          </a:xfrm>
        </p:grpSpPr>
        <p:sp>
          <p:nvSpPr>
            <p:cNvPr id="1178" name="Google Shape;1178;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40"/>
          <p:cNvGrpSpPr/>
          <p:nvPr/>
        </p:nvGrpSpPr>
        <p:grpSpPr>
          <a:xfrm rot="140656">
            <a:off x="3657768" y="2861848"/>
            <a:ext cx="1828441" cy="176031"/>
            <a:chOff x="4345425" y="2175475"/>
            <a:chExt cx="800750" cy="176025"/>
          </a:xfrm>
        </p:grpSpPr>
        <p:sp>
          <p:nvSpPr>
            <p:cNvPr id="1181" name="Google Shape;1181;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0"/>
          <p:cNvGrpSpPr/>
          <p:nvPr/>
        </p:nvGrpSpPr>
        <p:grpSpPr>
          <a:xfrm rot="140725">
            <a:off x="3947857" y="3353395"/>
            <a:ext cx="1234670" cy="176031"/>
            <a:chOff x="4345425" y="2175475"/>
            <a:chExt cx="800750" cy="176025"/>
          </a:xfrm>
        </p:grpSpPr>
        <p:sp>
          <p:nvSpPr>
            <p:cNvPr id="1184" name="Google Shape;1184;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2. On-demand trumps forecasting.</a:t>
            </a:r>
            <a:endParaRPr dirty="0"/>
          </a:p>
        </p:txBody>
      </p:sp>
      <p:sp>
        <p:nvSpPr>
          <p:cNvPr id="1187" name="Google Shape;1187;p4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45" y="788276"/>
            <a:ext cx="8113986" cy="2784274"/>
          </a:xfrm>
        </p:spPr>
        <p:txBody>
          <a:bodyPr/>
          <a:lstStyle/>
          <a:p>
            <a:r>
              <a:rPr lang="en-US" dirty="0" err="1"/>
              <a:t>Eg</a:t>
            </a:r>
            <a:r>
              <a:rPr lang="en-US" dirty="0"/>
              <a:t>:</a:t>
            </a:r>
            <a:br>
              <a:rPr lang="en-US" dirty="0"/>
            </a:br>
            <a:r>
              <a:rPr lang="en-US" dirty="0"/>
              <a:t>Don’t buy the infrastructure before you start.</a:t>
            </a:r>
            <a:br>
              <a:rPr lang="en-US" dirty="0"/>
            </a:br>
            <a:r>
              <a:rPr lang="en-US" dirty="0"/>
              <a:t>Win-trump</a:t>
            </a:r>
          </a:p>
        </p:txBody>
      </p:sp>
    </p:spTree>
    <p:extLst>
      <p:ext uri="{BB962C8B-B14F-4D97-AF65-F5344CB8AC3E}">
        <p14:creationId xmlns:p14="http://schemas.microsoft.com/office/powerpoint/2010/main" val="228772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grpSp>
        <p:nvGrpSpPr>
          <p:cNvPr id="1193" name="Google Shape;1193;p41"/>
          <p:cNvGrpSpPr/>
          <p:nvPr/>
        </p:nvGrpSpPr>
        <p:grpSpPr>
          <a:xfrm rot="-900145">
            <a:off x="567735" y="3271492"/>
            <a:ext cx="1346977" cy="1179420"/>
            <a:chOff x="2334325" y="3469775"/>
            <a:chExt cx="1136500" cy="995125"/>
          </a:xfrm>
        </p:grpSpPr>
        <p:sp>
          <p:nvSpPr>
            <p:cNvPr id="1194" name="Google Shape;1194;p4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4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Forecasting is often wrong, the ability to up and down scale to meet unpredictable demand spikes allows for revenue and cost optimalities.</a:t>
            </a:r>
            <a:endParaRPr sz="2100"/>
          </a:p>
        </p:txBody>
      </p:sp>
      <p:grpSp>
        <p:nvGrpSpPr>
          <p:cNvPr id="1200" name="Google Shape;1200;p41"/>
          <p:cNvGrpSpPr/>
          <p:nvPr/>
        </p:nvGrpSpPr>
        <p:grpSpPr>
          <a:xfrm rot="-1220272">
            <a:off x="1050380" y="3614997"/>
            <a:ext cx="427145" cy="632034"/>
            <a:chOff x="2320725" y="552300"/>
            <a:chExt cx="596450" cy="882550"/>
          </a:xfrm>
        </p:grpSpPr>
        <p:sp>
          <p:nvSpPr>
            <p:cNvPr id="1201" name="Google Shape;1201;p4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1"/>
          <p:cNvGrpSpPr/>
          <p:nvPr/>
        </p:nvGrpSpPr>
        <p:grpSpPr>
          <a:xfrm rot="697126">
            <a:off x="8221312" y="-564115"/>
            <a:ext cx="1305393" cy="1346461"/>
            <a:chOff x="1492000" y="427450"/>
            <a:chExt cx="1188000" cy="1225375"/>
          </a:xfrm>
        </p:grpSpPr>
        <p:sp>
          <p:nvSpPr>
            <p:cNvPr id="1211" name="Google Shape;1211;p4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1"/>
          <p:cNvGrpSpPr/>
          <p:nvPr/>
        </p:nvGrpSpPr>
        <p:grpSpPr>
          <a:xfrm rot="514806">
            <a:off x="1068419" y="466113"/>
            <a:ext cx="1118061" cy="876421"/>
            <a:chOff x="378575" y="1776375"/>
            <a:chExt cx="737425" cy="578050"/>
          </a:xfrm>
        </p:grpSpPr>
        <p:sp>
          <p:nvSpPr>
            <p:cNvPr id="1223" name="Google Shape;1223;p4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1"/>
          <p:cNvGrpSpPr/>
          <p:nvPr/>
        </p:nvGrpSpPr>
        <p:grpSpPr>
          <a:xfrm>
            <a:off x="6604940" y="3898502"/>
            <a:ext cx="1745583" cy="230173"/>
            <a:chOff x="1394800" y="3522000"/>
            <a:chExt cx="1048650" cy="138275"/>
          </a:xfrm>
        </p:grpSpPr>
        <p:sp>
          <p:nvSpPr>
            <p:cNvPr id="1236" name="Google Shape;1236;p4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8"/>
        <p:cNvGrpSpPr/>
        <p:nvPr/>
      </p:nvGrpSpPr>
      <p:grpSpPr>
        <a:xfrm>
          <a:off x="0" y="0"/>
          <a:ext cx="0" cy="0"/>
          <a:chOff x="0" y="0"/>
          <a:chExt cx="0" cy="0"/>
        </a:xfrm>
      </p:grpSpPr>
      <p:grpSp>
        <p:nvGrpSpPr>
          <p:cNvPr id="1249" name="Google Shape;1249;p42"/>
          <p:cNvGrpSpPr/>
          <p:nvPr/>
        </p:nvGrpSpPr>
        <p:grpSpPr>
          <a:xfrm>
            <a:off x="3476925" y="1940288"/>
            <a:ext cx="2190131" cy="176025"/>
            <a:chOff x="4345425" y="2175475"/>
            <a:chExt cx="800750" cy="176025"/>
          </a:xfrm>
        </p:grpSpPr>
        <p:sp>
          <p:nvSpPr>
            <p:cNvPr id="1250" name="Google Shape;1250;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2"/>
          <p:cNvGrpSpPr/>
          <p:nvPr/>
        </p:nvGrpSpPr>
        <p:grpSpPr>
          <a:xfrm>
            <a:off x="3733250" y="2407525"/>
            <a:ext cx="1677491" cy="176025"/>
            <a:chOff x="4345425" y="2175475"/>
            <a:chExt cx="800750" cy="176025"/>
          </a:xfrm>
        </p:grpSpPr>
        <p:sp>
          <p:nvSpPr>
            <p:cNvPr id="1253" name="Google Shape;1253;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42"/>
          <p:cNvGrpSpPr/>
          <p:nvPr/>
        </p:nvGrpSpPr>
        <p:grpSpPr>
          <a:xfrm rot="140656">
            <a:off x="3657768" y="2861848"/>
            <a:ext cx="1828441" cy="176031"/>
            <a:chOff x="4345425" y="2175475"/>
            <a:chExt cx="800750" cy="176025"/>
          </a:xfrm>
        </p:grpSpPr>
        <p:sp>
          <p:nvSpPr>
            <p:cNvPr id="1256" name="Google Shape;125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2"/>
          <p:cNvGrpSpPr/>
          <p:nvPr/>
        </p:nvGrpSpPr>
        <p:grpSpPr>
          <a:xfrm rot="140725">
            <a:off x="3947857" y="3353395"/>
            <a:ext cx="1234670" cy="176031"/>
            <a:chOff x="4345425" y="2175475"/>
            <a:chExt cx="800750" cy="176025"/>
          </a:xfrm>
        </p:grpSpPr>
        <p:sp>
          <p:nvSpPr>
            <p:cNvPr id="1259" name="Google Shape;1259;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4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3.The peak of the sum is never greater than the sum of the peaks.</a:t>
            </a:r>
            <a:endParaRPr dirty="0"/>
          </a:p>
        </p:txBody>
      </p:sp>
      <p:sp>
        <p:nvSpPr>
          <p:cNvPr id="1262" name="Google Shape;1262;p4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28"/>
          <p:cNvGrpSpPr/>
          <p:nvPr/>
        </p:nvGrpSpPr>
        <p:grpSpPr>
          <a:xfrm>
            <a:off x="699619" y="529975"/>
            <a:ext cx="4356480" cy="176025"/>
            <a:chOff x="4345425" y="2175475"/>
            <a:chExt cx="800750" cy="176025"/>
          </a:xfrm>
        </p:grpSpPr>
        <p:sp>
          <p:nvSpPr>
            <p:cNvPr id="817" name="Google Shape;817;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28"/>
          <p:cNvSpPr txBox="1">
            <a:spLocks noGrp="1"/>
          </p:cNvSpPr>
          <p:nvPr>
            <p:ph type="title"/>
          </p:nvPr>
        </p:nvSpPr>
        <p:spPr>
          <a:xfrm>
            <a:off x="720000" y="24415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Contents </a:t>
            </a:r>
            <a:endParaRPr/>
          </a:p>
        </p:txBody>
      </p:sp>
      <p:sp>
        <p:nvSpPr>
          <p:cNvPr id="820" name="Google Shape;820;p28"/>
          <p:cNvSpPr txBox="1">
            <a:spLocks noGrp="1"/>
          </p:cNvSpPr>
          <p:nvPr>
            <p:ph type="body" idx="1"/>
          </p:nvPr>
        </p:nvSpPr>
        <p:spPr>
          <a:xfrm>
            <a:off x="720000" y="736575"/>
            <a:ext cx="7704000" cy="3645600"/>
          </a:xfrm>
          <a:prstGeom prst="rect">
            <a:avLst/>
          </a:prstGeom>
        </p:spPr>
        <p:txBody>
          <a:bodyPr spcFirstLastPara="1" wrap="square" lIns="91425" tIns="91425" rIns="91425" bIns="91425" anchor="t" anchorCtr="0">
            <a:noAutofit/>
          </a:bodyPr>
          <a:lstStyle/>
          <a:p>
            <a:pPr marL="914400" lvl="0" indent="-336550" algn="l" rtl="0">
              <a:spcBef>
                <a:spcPts val="0"/>
              </a:spcBef>
              <a:spcAft>
                <a:spcPts val="0"/>
              </a:spcAft>
              <a:buSzPts val="1700"/>
              <a:buChar char="●"/>
            </a:pPr>
            <a:r>
              <a:rPr lang="en" sz="2800" b="1" dirty="0"/>
              <a:t>Cloud Economics : </a:t>
            </a:r>
            <a:endParaRPr sz="2800" b="1" dirty="0"/>
          </a:p>
          <a:p>
            <a:pPr marL="1371600" lvl="1" indent="-336550" algn="l" rtl="0">
              <a:lnSpc>
                <a:spcPct val="150000"/>
              </a:lnSpc>
              <a:spcBef>
                <a:spcPts val="0"/>
              </a:spcBef>
              <a:spcAft>
                <a:spcPts val="0"/>
              </a:spcAft>
              <a:buSzPts val="1700"/>
              <a:buChar char="○"/>
            </a:pPr>
            <a:r>
              <a:rPr lang="en" sz="2400" dirty="0"/>
              <a:t>Developing an Economic Strategy</a:t>
            </a:r>
            <a:endParaRPr sz="2400" dirty="0"/>
          </a:p>
          <a:p>
            <a:pPr marL="1371600" lvl="1" indent="-336550" algn="l" rtl="0">
              <a:lnSpc>
                <a:spcPct val="150000"/>
              </a:lnSpc>
              <a:spcBef>
                <a:spcPts val="0"/>
              </a:spcBef>
              <a:spcAft>
                <a:spcPts val="0"/>
              </a:spcAft>
              <a:buSzPts val="1700"/>
              <a:buChar char="○"/>
            </a:pPr>
            <a:r>
              <a:rPr lang="en" sz="2400" dirty="0"/>
              <a:t>Exploring the Costs</a:t>
            </a:r>
            <a:endParaRPr sz="2400" dirty="0"/>
          </a:p>
          <a:p>
            <a:pPr marL="1371600" lvl="1" indent="-336550" algn="l" rtl="0">
              <a:lnSpc>
                <a:spcPct val="150000"/>
              </a:lnSpc>
              <a:spcBef>
                <a:spcPts val="0"/>
              </a:spcBef>
              <a:spcAft>
                <a:spcPts val="0"/>
              </a:spcAft>
              <a:buSzPts val="1700"/>
              <a:buChar char="○"/>
            </a:pPr>
            <a:r>
              <a:rPr lang="en" sz="2400" dirty="0"/>
              <a:t>Laws of cloudonomics</a:t>
            </a:r>
            <a:endParaRPr sz="2400" dirty="0"/>
          </a:p>
          <a:p>
            <a:pPr marL="1371600" lvl="1" indent="-336550" algn="l" rtl="0">
              <a:lnSpc>
                <a:spcPct val="150000"/>
              </a:lnSpc>
              <a:spcBef>
                <a:spcPts val="0"/>
              </a:spcBef>
              <a:spcAft>
                <a:spcPts val="0"/>
              </a:spcAft>
              <a:buSzPts val="1700"/>
              <a:buChar char="○"/>
            </a:pPr>
            <a:r>
              <a:rPr lang="en" sz="2400" dirty="0"/>
              <a:t>Cost estimation</a:t>
            </a:r>
            <a:endParaRPr sz="2400" dirty="0"/>
          </a:p>
        </p:txBody>
      </p:sp>
      <p:grpSp>
        <p:nvGrpSpPr>
          <p:cNvPr id="821" name="Google Shape;821;p28"/>
          <p:cNvGrpSpPr/>
          <p:nvPr/>
        </p:nvGrpSpPr>
        <p:grpSpPr>
          <a:xfrm rot="1461682">
            <a:off x="7211497" y="174521"/>
            <a:ext cx="2743443" cy="1090954"/>
            <a:chOff x="4038775" y="3369325"/>
            <a:chExt cx="1789725" cy="711700"/>
          </a:xfrm>
        </p:grpSpPr>
        <p:sp>
          <p:nvSpPr>
            <p:cNvPr id="822" name="Google Shape;822;p28"/>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45" y="448574"/>
            <a:ext cx="8660921" cy="3123976"/>
          </a:xfrm>
        </p:spPr>
        <p:txBody>
          <a:bodyPr/>
          <a:lstStyle/>
          <a:p>
            <a:r>
              <a:rPr lang="en-US" dirty="0" err="1"/>
              <a:t>Eg</a:t>
            </a:r>
            <a:r>
              <a:rPr lang="en-US" dirty="0"/>
              <a:t>:</a:t>
            </a:r>
            <a:br>
              <a:rPr lang="en-US" dirty="0"/>
            </a:br>
            <a:r>
              <a:rPr lang="en-US" dirty="0"/>
              <a:t>Big-billion value sale(peak of the sum) &lt; sum of the peaks on other days of sale</a:t>
            </a:r>
          </a:p>
        </p:txBody>
      </p:sp>
    </p:spTree>
    <p:extLst>
      <p:ext uri="{BB962C8B-B14F-4D97-AF65-F5344CB8AC3E}">
        <p14:creationId xmlns:p14="http://schemas.microsoft.com/office/powerpoint/2010/main" val="383357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43"/>
          <p:cNvGrpSpPr/>
          <p:nvPr/>
        </p:nvGrpSpPr>
        <p:grpSpPr>
          <a:xfrm rot="-900145">
            <a:off x="567735" y="3271492"/>
            <a:ext cx="1346977" cy="1179420"/>
            <a:chOff x="2334325" y="3469775"/>
            <a:chExt cx="1136500" cy="995125"/>
          </a:xfrm>
        </p:grpSpPr>
        <p:sp>
          <p:nvSpPr>
            <p:cNvPr id="1269" name="Google Shape;1269;p4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Enterprises deploy capacity to handle their peak demands. Under this strategy, the total capacity deployed is the sum of these individual peaks. However, since clouds can reallocate resources across many enterprises with different peak periods, a cloud needs to deploy less capacity.</a:t>
            </a:r>
            <a:endParaRPr sz="2000"/>
          </a:p>
        </p:txBody>
      </p:sp>
      <p:grpSp>
        <p:nvGrpSpPr>
          <p:cNvPr id="1275" name="Google Shape;1275;p43"/>
          <p:cNvGrpSpPr/>
          <p:nvPr/>
        </p:nvGrpSpPr>
        <p:grpSpPr>
          <a:xfrm rot="-1220272">
            <a:off x="1050380" y="3614997"/>
            <a:ext cx="427145" cy="632034"/>
            <a:chOff x="2320725" y="552300"/>
            <a:chExt cx="596450" cy="882550"/>
          </a:xfrm>
        </p:grpSpPr>
        <p:sp>
          <p:nvSpPr>
            <p:cNvPr id="1276" name="Google Shape;1276;p4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3"/>
          <p:cNvGrpSpPr/>
          <p:nvPr/>
        </p:nvGrpSpPr>
        <p:grpSpPr>
          <a:xfrm rot="697126">
            <a:off x="8221312" y="-564115"/>
            <a:ext cx="1305393" cy="1346461"/>
            <a:chOff x="1492000" y="427450"/>
            <a:chExt cx="1188000" cy="1225375"/>
          </a:xfrm>
        </p:grpSpPr>
        <p:sp>
          <p:nvSpPr>
            <p:cNvPr id="1286" name="Google Shape;1286;p4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3"/>
          <p:cNvGrpSpPr/>
          <p:nvPr/>
        </p:nvGrpSpPr>
        <p:grpSpPr>
          <a:xfrm rot="514806">
            <a:off x="1068419" y="466113"/>
            <a:ext cx="1118061" cy="876421"/>
            <a:chOff x="378575" y="1776375"/>
            <a:chExt cx="737425" cy="578050"/>
          </a:xfrm>
        </p:grpSpPr>
        <p:sp>
          <p:nvSpPr>
            <p:cNvPr id="1298" name="Google Shape;1298;p4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43"/>
          <p:cNvGrpSpPr/>
          <p:nvPr/>
        </p:nvGrpSpPr>
        <p:grpSpPr>
          <a:xfrm>
            <a:off x="6604940" y="3898502"/>
            <a:ext cx="1745583" cy="230173"/>
            <a:chOff x="1394800" y="3522000"/>
            <a:chExt cx="1048650" cy="138275"/>
          </a:xfrm>
        </p:grpSpPr>
        <p:sp>
          <p:nvSpPr>
            <p:cNvPr id="1311" name="Google Shape;1311;p4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3"/>
        <p:cNvGrpSpPr/>
        <p:nvPr/>
      </p:nvGrpSpPr>
      <p:grpSpPr>
        <a:xfrm>
          <a:off x="0" y="0"/>
          <a:ext cx="0" cy="0"/>
          <a:chOff x="0" y="0"/>
          <a:chExt cx="0" cy="0"/>
        </a:xfrm>
      </p:grpSpPr>
      <p:grpSp>
        <p:nvGrpSpPr>
          <p:cNvPr id="1324" name="Google Shape;1324;p44"/>
          <p:cNvGrpSpPr/>
          <p:nvPr/>
        </p:nvGrpSpPr>
        <p:grpSpPr>
          <a:xfrm>
            <a:off x="3476925" y="1940288"/>
            <a:ext cx="2190131" cy="176025"/>
            <a:chOff x="4345425" y="2175475"/>
            <a:chExt cx="800750" cy="176025"/>
          </a:xfrm>
        </p:grpSpPr>
        <p:sp>
          <p:nvSpPr>
            <p:cNvPr id="1325" name="Google Shape;132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44"/>
          <p:cNvGrpSpPr/>
          <p:nvPr/>
        </p:nvGrpSpPr>
        <p:grpSpPr>
          <a:xfrm>
            <a:off x="3733250" y="2407525"/>
            <a:ext cx="1677491" cy="176025"/>
            <a:chOff x="4345425" y="2175475"/>
            <a:chExt cx="800750" cy="176025"/>
          </a:xfrm>
        </p:grpSpPr>
        <p:sp>
          <p:nvSpPr>
            <p:cNvPr id="1328" name="Google Shape;132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rot="140656">
            <a:off x="3657768" y="2861848"/>
            <a:ext cx="1828441" cy="176031"/>
            <a:chOff x="4345425" y="2175475"/>
            <a:chExt cx="800750" cy="176025"/>
          </a:xfrm>
        </p:grpSpPr>
        <p:sp>
          <p:nvSpPr>
            <p:cNvPr id="1331" name="Google Shape;1331;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4"/>
          <p:cNvGrpSpPr/>
          <p:nvPr/>
        </p:nvGrpSpPr>
        <p:grpSpPr>
          <a:xfrm rot="140725">
            <a:off x="3947857" y="3353395"/>
            <a:ext cx="1234670" cy="176031"/>
            <a:chOff x="4345425" y="2175475"/>
            <a:chExt cx="800750" cy="176025"/>
          </a:xfrm>
        </p:grpSpPr>
        <p:sp>
          <p:nvSpPr>
            <p:cNvPr id="1334" name="Google Shape;1334;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4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4. Aggregate demand is smoother than individual.</a:t>
            </a:r>
            <a:endParaRPr dirty="0"/>
          </a:p>
        </p:txBody>
      </p:sp>
      <p:sp>
        <p:nvSpPr>
          <p:cNvPr id="1337" name="Google Shape;1337;p4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441" y="977462"/>
            <a:ext cx="7651531" cy="2595088"/>
          </a:xfrm>
        </p:spPr>
        <p:txBody>
          <a:bodyPr/>
          <a:lstStyle/>
          <a:p>
            <a:r>
              <a:rPr lang="en-US" dirty="0" err="1"/>
              <a:t>Eg</a:t>
            </a:r>
            <a:r>
              <a:rPr lang="en-US" dirty="0"/>
              <a:t>“:</a:t>
            </a:r>
            <a:br>
              <a:rPr lang="en-US" dirty="0"/>
            </a:br>
            <a:r>
              <a:rPr lang="en-US" dirty="0"/>
              <a:t>a) 100 people demand 1 service from cloud</a:t>
            </a:r>
            <a:br>
              <a:rPr lang="en-US" dirty="0"/>
            </a:br>
            <a:r>
              <a:rPr lang="en-US" dirty="0"/>
              <a:t>b) 1 person demand 1 service from cloud</a:t>
            </a:r>
            <a:br>
              <a:rPr lang="en-US" dirty="0"/>
            </a:br>
            <a:r>
              <a:rPr lang="en-US" dirty="0"/>
              <a:t>provider will chose (a) – option because investment in 1 service will pay more in (a) and cover maintenance charges.</a:t>
            </a:r>
            <a:br>
              <a:rPr lang="en-US" dirty="0"/>
            </a:br>
            <a:endParaRPr lang="en-US" dirty="0"/>
          </a:p>
        </p:txBody>
      </p:sp>
    </p:spTree>
    <p:extLst>
      <p:ext uri="{BB962C8B-B14F-4D97-AF65-F5344CB8AC3E}">
        <p14:creationId xmlns:p14="http://schemas.microsoft.com/office/powerpoint/2010/main" val="309859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3" name="Google Shape;1343;p45"/>
          <p:cNvGrpSpPr/>
          <p:nvPr/>
        </p:nvGrpSpPr>
        <p:grpSpPr>
          <a:xfrm rot="-900145">
            <a:off x="567735" y="3271492"/>
            <a:ext cx="1346977" cy="1179420"/>
            <a:chOff x="2334325" y="3469775"/>
            <a:chExt cx="1136500" cy="995125"/>
          </a:xfrm>
        </p:grpSpPr>
        <p:sp>
          <p:nvSpPr>
            <p:cNvPr id="1344" name="Google Shape;1344;p4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4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Aggregating demand from multiple customers tends to smooth out variation. Therefore, Clouds get higher utilization, enabling better economics.</a:t>
            </a:r>
            <a:endParaRPr sz="2100"/>
          </a:p>
        </p:txBody>
      </p:sp>
      <p:grpSp>
        <p:nvGrpSpPr>
          <p:cNvPr id="1350" name="Google Shape;1350;p45"/>
          <p:cNvGrpSpPr/>
          <p:nvPr/>
        </p:nvGrpSpPr>
        <p:grpSpPr>
          <a:xfrm rot="-1220272">
            <a:off x="1050380" y="3614997"/>
            <a:ext cx="427145" cy="632034"/>
            <a:chOff x="2320725" y="552300"/>
            <a:chExt cx="596450" cy="882550"/>
          </a:xfrm>
        </p:grpSpPr>
        <p:sp>
          <p:nvSpPr>
            <p:cNvPr id="1351" name="Google Shape;1351;p4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5"/>
          <p:cNvGrpSpPr/>
          <p:nvPr/>
        </p:nvGrpSpPr>
        <p:grpSpPr>
          <a:xfrm rot="697126">
            <a:off x="8221312" y="-564115"/>
            <a:ext cx="1305393" cy="1346461"/>
            <a:chOff x="1492000" y="427450"/>
            <a:chExt cx="1188000" cy="1225375"/>
          </a:xfrm>
        </p:grpSpPr>
        <p:sp>
          <p:nvSpPr>
            <p:cNvPr id="1361" name="Google Shape;1361;p4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45"/>
          <p:cNvGrpSpPr/>
          <p:nvPr/>
        </p:nvGrpSpPr>
        <p:grpSpPr>
          <a:xfrm rot="514806">
            <a:off x="1068419" y="466113"/>
            <a:ext cx="1118061" cy="876421"/>
            <a:chOff x="378575" y="1776375"/>
            <a:chExt cx="737425" cy="578050"/>
          </a:xfrm>
        </p:grpSpPr>
        <p:sp>
          <p:nvSpPr>
            <p:cNvPr id="1373" name="Google Shape;1373;p4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5"/>
          <p:cNvGrpSpPr/>
          <p:nvPr/>
        </p:nvGrpSpPr>
        <p:grpSpPr>
          <a:xfrm>
            <a:off x="6604940" y="3898502"/>
            <a:ext cx="1745583" cy="230173"/>
            <a:chOff x="1394800" y="3522000"/>
            <a:chExt cx="1048650" cy="138275"/>
          </a:xfrm>
        </p:grpSpPr>
        <p:sp>
          <p:nvSpPr>
            <p:cNvPr id="1386" name="Google Shape;1386;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8"/>
        <p:cNvGrpSpPr/>
        <p:nvPr/>
      </p:nvGrpSpPr>
      <p:grpSpPr>
        <a:xfrm>
          <a:off x="0" y="0"/>
          <a:ext cx="0" cy="0"/>
          <a:chOff x="0" y="0"/>
          <a:chExt cx="0" cy="0"/>
        </a:xfrm>
      </p:grpSpPr>
      <p:grpSp>
        <p:nvGrpSpPr>
          <p:cNvPr id="1399" name="Google Shape;1399;p46"/>
          <p:cNvGrpSpPr/>
          <p:nvPr/>
        </p:nvGrpSpPr>
        <p:grpSpPr>
          <a:xfrm>
            <a:off x="3476925" y="1940288"/>
            <a:ext cx="2190131" cy="176025"/>
            <a:chOff x="4345425" y="2175475"/>
            <a:chExt cx="800750" cy="176025"/>
          </a:xfrm>
        </p:grpSpPr>
        <p:sp>
          <p:nvSpPr>
            <p:cNvPr id="1400" name="Google Shape;1400;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6"/>
          <p:cNvGrpSpPr/>
          <p:nvPr/>
        </p:nvGrpSpPr>
        <p:grpSpPr>
          <a:xfrm>
            <a:off x="3733250" y="2407525"/>
            <a:ext cx="1677491" cy="176025"/>
            <a:chOff x="4345425" y="2175475"/>
            <a:chExt cx="800750" cy="176025"/>
          </a:xfrm>
        </p:grpSpPr>
        <p:sp>
          <p:nvSpPr>
            <p:cNvPr id="1403" name="Google Shape;140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46"/>
          <p:cNvGrpSpPr/>
          <p:nvPr/>
        </p:nvGrpSpPr>
        <p:grpSpPr>
          <a:xfrm rot="140656">
            <a:off x="3657768" y="2861848"/>
            <a:ext cx="1828441" cy="176031"/>
            <a:chOff x="4345425" y="2175475"/>
            <a:chExt cx="800750" cy="176025"/>
          </a:xfrm>
        </p:grpSpPr>
        <p:sp>
          <p:nvSpPr>
            <p:cNvPr id="1406" name="Google Shape;1406;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46"/>
          <p:cNvGrpSpPr/>
          <p:nvPr/>
        </p:nvGrpSpPr>
        <p:grpSpPr>
          <a:xfrm rot="140725">
            <a:off x="3947857" y="3353395"/>
            <a:ext cx="1234670" cy="176031"/>
            <a:chOff x="4345425" y="2175475"/>
            <a:chExt cx="800750" cy="176025"/>
          </a:xfrm>
        </p:grpSpPr>
        <p:sp>
          <p:nvSpPr>
            <p:cNvPr id="1409" name="Google Shape;1409;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46"/>
          <p:cNvSpPr txBox="1">
            <a:spLocks noGrp="1"/>
          </p:cNvSpPr>
          <p:nvPr>
            <p:ph type="title"/>
          </p:nvPr>
        </p:nvSpPr>
        <p:spPr>
          <a:xfrm>
            <a:off x="2639683" y="1431985"/>
            <a:ext cx="3881887" cy="214056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5. Average unit costs are reduced by distributing fixed cost over more units of output.</a:t>
            </a:r>
            <a:endParaRPr dirty="0"/>
          </a:p>
        </p:txBody>
      </p:sp>
      <p:sp>
        <p:nvSpPr>
          <p:cNvPr id="1412" name="Google Shape;1412;p4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293298"/>
            <a:ext cx="8574657" cy="3279252"/>
          </a:xfrm>
        </p:spPr>
        <p:txBody>
          <a:bodyPr/>
          <a:lstStyle/>
          <a:p>
            <a:r>
              <a:rPr lang="en-US" dirty="0" err="1"/>
              <a:t>Eg</a:t>
            </a:r>
            <a:r>
              <a:rPr lang="en-US" dirty="0"/>
              <a:t>:</a:t>
            </a:r>
            <a:br>
              <a:rPr lang="en-US" dirty="0"/>
            </a:br>
            <a:r>
              <a:rPr lang="en-US" dirty="0"/>
              <a:t>If:</a:t>
            </a:r>
            <a:br>
              <a:rPr lang="en-US" dirty="0"/>
            </a:br>
            <a:r>
              <a:rPr lang="en-US" dirty="0"/>
              <a:t>a) 100 </a:t>
            </a:r>
            <a:r>
              <a:rPr lang="en-US" dirty="0" err="1"/>
              <a:t>Rs</a:t>
            </a:r>
            <a:r>
              <a:rPr lang="en-US" dirty="0"/>
              <a:t> required to produce 10 items</a:t>
            </a:r>
            <a:br>
              <a:rPr lang="en-US" dirty="0"/>
            </a:br>
            <a:r>
              <a:rPr lang="en-US" dirty="0"/>
              <a:t>b) 150 </a:t>
            </a:r>
            <a:r>
              <a:rPr lang="en-US" dirty="0" err="1"/>
              <a:t>Rs</a:t>
            </a:r>
            <a:r>
              <a:rPr lang="en-US" dirty="0"/>
              <a:t> required to produce 25 items</a:t>
            </a:r>
            <a:br>
              <a:rPr lang="en-US" dirty="0"/>
            </a:br>
            <a:r>
              <a:rPr lang="en-US" dirty="0"/>
              <a:t>we will choose (b) always</a:t>
            </a:r>
            <a:br>
              <a:rPr lang="en-US" dirty="0"/>
            </a:br>
            <a:r>
              <a:rPr lang="en-US" dirty="0"/>
              <a:t>as unit cost is less in (b)</a:t>
            </a:r>
          </a:p>
        </p:txBody>
      </p:sp>
    </p:spTree>
    <p:extLst>
      <p:ext uri="{BB962C8B-B14F-4D97-AF65-F5344CB8AC3E}">
        <p14:creationId xmlns:p14="http://schemas.microsoft.com/office/powerpoint/2010/main" val="125862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grpSp>
        <p:nvGrpSpPr>
          <p:cNvPr id="1418" name="Google Shape;1418;p47"/>
          <p:cNvGrpSpPr/>
          <p:nvPr/>
        </p:nvGrpSpPr>
        <p:grpSpPr>
          <a:xfrm rot="-900145">
            <a:off x="567735" y="3271492"/>
            <a:ext cx="1346977" cy="1179420"/>
            <a:chOff x="2334325" y="3469775"/>
            <a:chExt cx="1136500" cy="995125"/>
          </a:xfrm>
        </p:grpSpPr>
        <p:sp>
          <p:nvSpPr>
            <p:cNvPr id="1419" name="Google Shape;1419;p4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4" name="Google Shape;1424;p4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They are reduced by distributing fixed costs over more units of output. Larger cloud providers can therefore achieve economies of scale.</a:t>
            </a:r>
            <a:endParaRPr sz="2000"/>
          </a:p>
        </p:txBody>
      </p:sp>
      <p:grpSp>
        <p:nvGrpSpPr>
          <p:cNvPr id="1425" name="Google Shape;1425;p47"/>
          <p:cNvGrpSpPr/>
          <p:nvPr/>
        </p:nvGrpSpPr>
        <p:grpSpPr>
          <a:xfrm rot="-1220272">
            <a:off x="1050380" y="3614997"/>
            <a:ext cx="427145" cy="632034"/>
            <a:chOff x="2320725" y="552300"/>
            <a:chExt cx="596450" cy="882550"/>
          </a:xfrm>
        </p:grpSpPr>
        <p:sp>
          <p:nvSpPr>
            <p:cNvPr id="1426" name="Google Shape;1426;p4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7"/>
          <p:cNvGrpSpPr/>
          <p:nvPr/>
        </p:nvGrpSpPr>
        <p:grpSpPr>
          <a:xfrm rot="697126">
            <a:off x="8221312" y="-564115"/>
            <a:ext cx="1305393" cy="1346461"/>
            <a:chOff x="1492000" y="427450"/>
            <a:chExt cx="1188000" cy="1225375"/>
          </a:xfrm>
        </p:grpSpPr>
        <p:sp>
          <p:nvSpPr>
            <p:cNvPr id="1436" name="Google Shape;1436;p4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47"/>
          <p:cNvGrpSpPr/>
          <p:nvPr/>
        </p:nvGrpSpPr>
        <p:grpSpPr>
          <a:xfrm rot="514806">
            <a:off x="1068419" y="466113"/>
            <a:ext cx="1118061" cy="876421"/>
            <a:chOff x="378575" y="1776375"/>
            <a:chExt cx="737425" cy="578050"/>
          </a:xfrm>
        </p:grpSpPr>
        <p:sp>
          <p:nvSpPr>
            <p:cNvPr id="1448" name="Google Shape;1448;p4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a:off x="6604940" y="3898502"/>
            <a:ext cx="1745583" cy="230173"/>
            <a:chOff x="1394800" y="3522000"/>
            <a:chExt cx="1048650" cy="138275"/>
          </a:xfrm>
        </p:grpSpPr>
        <p:sp>
          <p:nvSpPr>
            <p:cNvPr id="1461" name="Google Shape;1461;p4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3"/>
        <p:cNvGrpSpPr/>
        <p:nvPr/>
      </p:nvGrpSpPr>
      <p:grpSpPr>
        <a:xfrm>
          <a:off x="0" y="0"/>
          <a:ext cx="0" cy="0"/>
          <a:chOff x="0" y="0"/>
          <a:chExt cx="0" cy="0"/>
        </a:xfrm>
      </p:grpSpPr>
      <p:grpSp>
        <p:nvGrpSpPr>
          <p:cNvPr id="1474" name="Google Shape;1474;p48"/>
          <p:cNvGrpSpPr/>
          <p:nvPr/>
        </p:nvGrpSpPr>
        <p:grpSpPr>
          <a:xfrm>
            <a:off x="3476925" y="1940288"/>
            <a:ext cx="2190131" cy="176025"/>
            <a:chOff x="4345425" y="2175475"/>
            <a:chExt cx="800750" cy="176025"/>
          </a:xfrm>
        </p:grpSpPr>
        <p:sp>
          <p:nvSpPr>
            <p:cNvPr id="1475" name="Google Shape;1475;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48"/>
          <p:cNvGrpSpPr/>
          <p:nvPr/>
        </p:nvGrpSpPr>
        <p:grpSpPr>
          <a:xfrm>
            <a:off x="3733250" y="2407525"/>
            <a:ext cx="1677491" cy="176025"/>
            <a:chOff x="4345425" y="2175475"/>
            <a:chExt cx="800750" cy="176025"/>
          </a:xfrm>
        </p:grpSpPr>
        <p:sp>
          <p:nvSpPr>
            <p:cNvPr id="1478" name="Google Shape;1478;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8"/>
          <p:cNvGrpSpPr/>
          <p:nvPr/>
        </p:nvGrpSpPr>
        <p:grpSpPr>
          <a:xfrm rot="140656">
            <a:off x="3657768" y="2861848"/>
            <a:ext cx="1828441" cy="176031"/>
            <a:chOff x="4345425" y="2175475"/>
            <a:chExt cx="800750" cy="176025"/>
          </a:xfrm>
        </p:grpSpPr>
        <p:sp>
          <p:nvSpPr>
            <p:cNvPr id="1481" name="Google Shape;1481;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48"/>
          <p:cNvGrpSpPr/>
          <p:nvPr/>
        </p:nvGrpSpPr>
        <p:grpSpPr>
          <a:xfrm rot="140725">
            <a:off x="3947857" y="3353395"/>
            <a:ext cx="1234670" cy="176031"/>
            <a:chOff x="4345425" y="2175475"/>
            <a:chExt cx="800750" cy="176025"/>
          </a:xfrm>
        </p:grpSpPr>
        <p:sp>
          <p:nvSpPr>
            <p:cNvPr id="1484" name="Google Shape;1484;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48"/>
          <p:cNvSpPr txBox="1">
            <a:spLocks noGrp="1"/>
          </p:cNvSpPr>
          <p:nvPr>
            <p:ph type="title"/>
          </p:nvPr>
        </p:nvSpPr>
        <p:spPr>
          <a:xfrm>
            <a:off x="2622430" y="1570950"/>
            <a:ext cx="3812876"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6. Superiority in numbers is the most important factor in the result of a combat.</a:t>
            </a:r>
            <a:endParaRPr dirty="0"/>
          </a:p>
        </p:txBody>
      </p:sp>
      <p:sp>
        <p:nvSpPr>
          <p:cNvPr id="1487" name="Google Shape;1487;p4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61" y="621102"/>
            <a:ext cx="8540151" cy="2951448"/>
          </a:xfrm>
        </p:spPr>
        <p:txBody>
          <a:bodyPr/>
          <a:lstStyle/>
          <a:p>
            <a:r>
              <a:rPr lang="en-US" dirty="0" err="1"/>
              <a:t>Eg</a:t>
            </a:r>
            <a:r>
              <a:rPr lang="en-US" dirty="0"/>
              <a:t>:</a:t>
            </a:r>
            <a:br>
              <a:rPr lang="en-US" dirty="0"/>
            </a:br>
            <a:r>
              <a:rPr lang="en-US" dirty="0"/>
              <a:t>a) if cloud-A shows 1000 available servers with 1gbps speed</a:t>
            </a:r>
            <a:br>
              <a:rPr lang="en-US" dirty="0"/>
            </a:br>
            <a:r>
              <a:rPr lang="en-US" dirty="0"/>
              <a:t>b) if cloud-B shows only 10 servers with 10kbps of speed.</a:t>
            </a:r>
            <a:br>
              <a:rPr lang="en-US" dirty="0"/>
            </a:br>
            <a:br>
              <a:rPr lang="en-US" dirty="0"/>
            </a:br>
            <a:r>
              <a:rPr lang="en-US" dirty="0"/>
              <a:t>than we will go for(a) only</a:t>
            </a:r>
          </a:p>
        </p:txBody>
      </p:sp>
    </p:spTree>
    <p:extLst>
      <p:ext uri="{BB962C8B-B14F-4D97-AF65-F5344CB8AC3E}">
        <p14:creationId xmlns:p14="http://schemas.microsoft.com/office/powerpoint/2010/main" val="139674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5" name="Google Shape;845;p29"/>
          <p:cNvGrpSpPr/>
          <p:nvPr/>
        </p:nvGrpSpPr>
        <p:grpSpPr>
          <a:xfrm rot="807122">
            <a:off x="5649475" y="860577"/>
            <a:ext cx="2497551" cy="2401906"/>
            <a:chOff x="1857000" y="3245400"/>
            <a:chExt cx="1233825" cy="1186575"/>
          </a:xfrm>
        </p:grpSpPr>
        <p:sp>
          <p:nvSpPr>
            <p:cNvPr id="846" name="Google Shape;846;p29"/>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9"/>
          <p:cNvSpPr txBox="1">
            <a:spLocks noGrp="1"/>
          </p:cNvSpPr>
          <p:nvPr>
            <p:ph type="title"/>
          </p:nvPr>
        </p:nvSpPr>
        <p:spPr>
          <a:xfrm>
            <a:off x="522375" y="666500"/>
            <a:ext cx="3846300" cy="115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Cloud economics!</a:t>
            </a:r>
            <a:endParaRPr/>
          </a:p>
        </p:txBody>
      </p:sp>
      <p:sp>
        <p:nvSpPr>
          <p:cNvPr id="853" name="Google Shape;853;p29"/>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Cloud economics is the study of cloud computing </a:t>
            </a:r>
            <a:r>
              <a:rPr lang="en" dirty="0">
                <a:solidFill>
                  <a:srgbClr val="FF0000"/>
                </a:solidFill>
              </a:rPr>
              <a:t>costs and benefits </a:t>
            </a:r>
            <a:r>
              <a:rPr lang="en" dirty="0"/>
              <a:t>and the economic principles that underpin/support them.</a:t>
            </a:r>
            <a:endParaRPr dirty="0"/>
          </a:p>
        </p:txBody>
      </p:sp>
      <p:grpSp>
        <p:nvGrpSpPr>
          <p:cNvPr id="854" name="Google Shape;854;p29"/>
          <p:cNvGrpSpPr/>
          <p:nvPr/>
        </p:nvGrpSpPr>
        <p:grpSpPr>
          <a:xfrm rot="2556023">
            <a:off x="6280455" y="1142182"/>
            <a:ext cx="1144723" cy="1961055"/>
            <a:chOff x="2946668" y="3613769"/>
            <a:chExt cx="640047" cy="1096481"/>
          </a:xfrm>
        </p:grpSpPr>
        <p:sp>
          <p:nvSpPr>
            <p:cNvPr id="855" name="Google Shape;855;p29"/>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9"/>
          <p:cNvGrpSpPr/>
          <p:nvPr/>
        </p:nvGrpSpPr>
        <p:grpSpPr>
          <a:xfrm flipH="1">
            <a:off x="1273862" y="2089950"/>
            <a:ext cx="2383432" cy="176025"/>
            <a:chOff x="4345425" y="2175475"/>
            <a:chExt cx="800750" cy="176025"/>
          </a:xfrm>
        </p:grpSpPr>
        <p:sp>
          <p:nvSpPr>
            <p:cNvPr id="863" name="Google Shape;863;p2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9"/>
          <p:cNvGrpSpPr/>
          <p:nvPr/>
        </p:nvGrpSpPr>
        <p:grpSpPr>
          <a:xfrm rot="674490">
            <a:off x="4321689" y="4071103"/>
            <a:ext cx="3474315" cy="888859"/>
            <a:chOff x="3809875" y="1963175"/>
            <a:chExt cx="1923600" cy="492150"/>
          </a:xfrm>
        </p:grpSpPr>
        <p:sp>
          <p:nvSpPr>
            <p:cNvPr id="866" name="Google Shape;866;p29"/>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9"/>
          <p:cNvGrpSpPr/>
          <p:nvPr/>
        </p:nvGrpSpPr>
        <p:grpSpPr>
          <a:xfrm rot="1386640">
            <a:off x="3606831" y="807890"/>
            <a:ext cx="806665" cy="421749"/>
            <a:chOff x="1822875" y="1377000"/>
            <a:chExt cx="548075" cy="286550"/>
          </a:xfrm>
        </p:grpSpPr>
        <p:sp>
          <p:nvSpPr>
            <p:cNvPr id="878" name="Google Shape;878;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3" name="Google Shape;1493;p49"/>
          <p:cNvGrpSpPr/>
          <p:nvPr/>
        </p:nvGrpSpPr>
        <p:grpSpPr>
          <a:xfrm rot="-900145">
            <a:off x="567735" y="3271492"/>
            <a:ext cx="1346977" cy="1179420"/>
            <a:chOff x="2334325" y="3469775"/>
            <a:chExt cx="1136500" cy="995125"/>
          </a:xfrm>
        </p:grpSpPr>
        <p:sp>
          <p:nvSpPr>
            <p:cNvPr id="1494" name="Google Shape;1494;p4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4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Superiority in numbers is the most important factor in the result of a combat. Service providers have the scale to fight rogue attacks.</a:t>
            </a:r>
            <a:endParaRPr sz="2000"/>
          </a:p>
        </p:txBody>
      </p:sp>
      <p:grpSp>
        <p:nvGrpSpPr>
          <p:cNvPr id="1500" name="Google Shape;1500;p49"/>
          <p:cNvGrpSpPr/>
          <p:nvPr/>
        </p:nvGrpSpPr>
        <p:grpSpPr>
          <a:xfrm rot="-1220272">
            <a:off x="1050380" y="3614997"/>
            <a:ext cx="427145" cy="632034"/>
            <a:chOff x="2320725" y="552300"/>
            <a:chExt cx="596450" cy="882550"/>
          </a:xfrm>
        </p:grpSpPr>
        <p:sp>
          <p:nvSpPr>
            <p:cNvPr id="1501" name="Google Shape;1501;p4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9"/>
          <p:cNvGrpSpPr/>
          <p:nvPr/>
        </p:nvGrpSpPr>
        <p:grpSpPr>
          <a:xfrm rot="697126">
            <a:off x="8221312" y="-564115"/>
            <a:ext cx="1305393" cy="1346461"/>
            <a:chOff x="1492000" y="427450"/>
            <a:chExt cx="1188000" cy="1225375"/>
          </a:xfrm>
        </p:grpSpPr>
        <p:sp>
          <p:nvSpPr>
            <p:cNvPr id="1511" name="Google Shape;1511;p4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9"/>
          <p:cNvGrpSpPr/>
          <p:nvPr/>
        </p:nvGrpSpPr>
        <p:grpSpPr>
          <a:xfrm rot="514806">
            <a:off x="1068419" y="466113"/>
            <a:ext cx="1118061" cy="876421"/>
            <a:chOff x="378575" y="1776375"/>
            <a:chExt cx="737425" cy="578050"/>
          </a:xfrm>
        </p:grpSpPr>
        <p:sp>
          <p:nvSpPr>
            <p:cNvPr id="1523" name="Google Shape;1523;p4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49"/>
          <p:cNvGrpSpPr/>
          <p:nvPr/>
        </p:nvGrpSpPr>
        <p:grpSpPr>
          <a:xfrm>
            <a:off x="6604940" y="3898502"/>
            <a:ext cx="1745583" cy="230173"/>
            <a:chOff x="1394800" y="3522000"/>
            <a:chExt cx="1048650" cy="138275"/>
          </a:xfrm>
        </p:grpSpPr>
        <p:sp>
          <p:nvSpPr>
            <p:cNvPr id="1536" name="Google Shape;1536;p4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8"/>
        <p:cNvGrpSpPr/>
        <p:nvPr/>
      </p:nvGrpSpPr>
      <p:grpSpPr>
        <a:xfrm>
          <a:off x="0" y="0"/>
          <a:ext cx="0" cy="0"/>
          <a:chOff x="0" y="0"/>
          <a:chExt cx="0" cy="0"/>
        </a:xfrm>
      </p:grpSpPr>
      <p:grpSp>
        <p:nvGrpSpPr>
          <p:cNvPr id="1549" name="Google Shape;1549;p50"/>
          <p:cNvGrpSpPr/>
          <p:nvPr/>
        </p:nvGrpSpPr>
        <p:grpSpPr>
          <a:xfrm>
            <a:off x="3476925" y="1940288"/>
            <a:ext cx="2190131" cy="176025"/>
            <a:chOff x="4345425" y="2175475"/>
            <a:chExt cx="800750" cy="176025"/>
          </a:xfrm>
        </p:grpSpPr>
        <p:sp>
          <p:nvSpPr>
            <p:cNvPr id="1550" name="Google Shape;1550;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3733250" y="2407525"/>
            <a:ext cx="1677491" cy="176025"/>
            <a:chOff x="4345425" y="2175475"/>
            <a:chExt cx="800750" cy="176025"/>
          </a:xfrm>
        </p:grpSpPr>
        <p:sp>
          <p:nvSpPr>
            <p:cNvPr id="1553" name="Google Shape;1553;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50"/>
          <p:cNvGrpSpPr/>
          <p:nvPr/>
        </p:nvGrpSpPr>
        <p:grpSpPr>
          <a:xfrm rot="140656">
            <a:off x="3657768" y="2861848"/>
            <a:ext cx="1828441" cy="176031"/>
            <a:chOff x="4345425" y="2175475"/>
            <a:chExt cx="800750" cy="176025"/>
          </a:xfrm>
        </p:grpSpPr>
        <p:sp>
          <p:nvSpPr>
            <p:cNvPr id="1556" name="Google Shape;1556;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50"/>
          <p:cNvGrpSpPr/>
          <p:nvPr/>
        </p:nvGrpSpPr>
        <p:grpSpPr>
          <a:xfrm rot="140725">
            <a:off x="3947857" y="3353395"/>
            <a:ext cx="1234670" cy="176031"/>
            <a:chOff x="4345425" y="2175475"/>
            <a:chExt cx="800750" cy="176025"/>
          </a:xfrm>
        </p:grpSpPr>
        <p:sp>
          <p:nvSpPr>
            <p:cNvPr id="1559" name="Google Shape;1559;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5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7. Space-time is a continuum.</a:t>
            </a:r>
            <a:endParaRPr dirty="0"/>
          </a:p>
        </p:txBody>
      </p:sp>
      <p:sp>
        <p:nvSpPr>
          <p:cNvPr id="1562" name="Google Shape;1562;p5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309" y="586596"/>
            <a:ext cx="8591910" cy="2985954"/>
          </a:xfrm>
        </p:spPr>
        <p:txBody>
          <a:bodyPr/>
          <a:lstStyle/>
          <a:p>
            <a:r>
              <a:rPr lang="en-US" dirty="0" err="1"/>
              <a:t>Eg</a:t>
            </a:r>
            <a:r>
              <a:rPr lang="en-US" dirty="0"/>
              <a:t>:</a:t>
            </a:r>
            <a:br>
              <a:rPr lang="en-US" dirty="0"/>
            </a:br>
            <a:r>
              <a:rPr lang="en-US" dirty="0"/>
              <a:t>Must be up-to date as per time.</a:t>
            </a:r>
            <a:br>
              <a:rPr lang="en-US" dirty="0"/>
            </a:br>
            <a:r>
              <a:rPr lang="en-US" dirty="0"/>
              <a:t>Never degrade ever.</a:t>
            </a:r>
            <a:br>
              <a:rPr lang="en-US" dirty="0"/>
            </a:br>
            <a:endParaRPr lang="en-US" dirty="0"/>
          </a:p>
        </p:txBody>
      </p:sp>
    </p:spTree>
    <p:extLst>
      <p:ext uri="{BB962C8B-B14F-4D97-AF65-F5344CB8AC3E}">
        <p14:creationId xmlns:p14="http://schemas.microsoft.com/office/powerpoint/2010/main" val="3802072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grpSp>
        <p:nvGrpSpPr>
          <p:cNvPr id="1568" name="Google Shape;1568;p51"/>
          <p:cNvGrpSpPr/>
          <p:nvPr/>
        </p:nvGrpSpPr>
        <p:grpSpPr>
          <a:xfrm rot="-900145">
            <a:off x="567735" y="3271492"/>
            <a:ext cx="1346977" cy="1179420"/>
            <a:chOff x="2334325" y="3469775"/>
            <a:chExt cx="1136500" cy="995125"/>
          </a:xfrm>
        </p:grpSpPr>
        <p:sp>
          <p:nvSpPr>
            <p:cNvPr id="1569" name="Google Shape;1569;p5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Organizations derive competitive advantage from responding to changing business conditions faster than the competition. With Cloud scalability, for the same cost, a business can accelerate its information processing and decision-making.</a:t>
            </a:r>
            <a:endParaRPr sz="2000"/>
          </a:p>
        </p:txBody>
      </p:sp>
      <p:grpSp>
        <p:nvGrpSpPr>
          <p:cNvPr id="1575" name="Google Shape;1575;p51"/>
          <p:cNvGrpSpPr/>
          <p:nvPr/>
        </p:nvGrpSpPr>
        <p:grpSpPr>
          <a:xfrm rot="-1220272">
            <a:off x="1050380" y="3614997"/>
            <a:ext cx="427145" cy="632034"/>
            <a:chOff x="2320725" y="552300"/>
            <a:chExt cx="596450" cy="882550"/>
          </a:xfrm>
        </p:grpSpPr>
        <p:sp>
          <p:nvSpPr>
            <p:cNvPr id="1576" name="Google Shape;1576;p5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51"/>
          <p:cNvGrpSpPr/>
          <p:nvPr/>
        </p:nvGrpSpPr>
        <p:grpSpPr>
          <a:xfrm rot="697126">
            <a:off x="8221312" y="-564115"/>
            <a:ext cx="1305393" cy="1346461"/>
            <a:chOff x="1492000" y="427450"/>
            <a:chExt cx="1188000" cy="1225375"/>
          </a:xfrm>
        </p:grpSpPr>
        <p:sp>
          <p:nvSpPr>
            <p:cNvPr id="1586" name="Google Shape;1586;p5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51"/>
          <p:cNvGrpSpPr/>
          <p:nvPr/>
        </p:nvGrpSpPr>
        <p:grpSpPr>
          <a:xfrm rot="514806">
            <a:off x="1068419" y="466113"/>
            <a:ext cx="1118061" cy="876421"/>
            <a:chOff x="378575" y="1776375"/>
            <a:chExt cx="737425" cy="578050"/>
          </a:xfrm>
        </p:grpSpPr>
        <p:sp>
          <p:nvSpPr>
            <p:cNvPr id="1598" name="Google Shape;1598;p5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1"/>
          <p:cNvGrpSpPr/>
          <p:nvPr/>
        </p:nvGrpSpPr>
        <p:grpSpPr>
          <a:xfrm>
            <a:off x="6604940" y="3898502"/>
            <a:ext cx="1745583" cy="230173"/>
            <a:chOff x="1394800" y="3522000"/>
            <a:chExt cx="1048650" cy="138275"/>
          </a:xfrm>
        </p:grpSpPr>
        <p:sp>
          <p:nvSpPr>
            <p:cNvPr id="1611" name="Google Shape;1611;p5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3"/>
        <p:cNvGrpSpPr/>
        <p:nvPr/>
      </p:nvGrpSpPr>
      <p:grpSpPr>
        <a:xfrm>
          <a:off x="0" y="0"/>
          <a:ext cx="0" cy="0"/>
          <a:chOff x="0" y="0"/>
          <a:chExt cx="0" cy="0"/>
        </a:xfrm>
      </p:grpSpPr>
      <p:grpSp>
        <p:nvGrpSpPr>
          <p:cNvPr id="1624" name="Google Shape;1624;p52"/>
          <p:cNvGrpSpPr/>
          <p:nvPr/>
        </p:nvGrpSpPr>
        <p:grpSpPr>
          <a:xfrm>
            <a:off x="3476925" y="1940288"/>
            <a:ext cx="2190131" cy="176025"/>
            <a:chOff x="4345425" y="2175475"/>
            <a:chExt cx="800750" cy="176025"/>
          </a:xfrm>
        </p:grpSpPr>
        <p:sp>
          <p:nvSpPr>
            <p:cNvPr id="1625" name="Google Shape;1625;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2"/>
          <p:cNvGrpSpPr/>
          <p:nvPr/>
        </p:nvGrpSpPr>
        <p:grpSpPr>
          <a:xfrm>
            <a:off x="3733250" y="2407525"/>
            <a:ext cx="1677491" cy="176025"/>
            <a:chOff x="4345425" y="2175475"/>
            <a:chExt cx="800750" cy="176025"/>
          </a:xfrm>
        </p:grpSpPr>
        <p:sp>
          <p:nvSpPr>
            <p:cNvPr id="1628" name="Google Shape;1628;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52"/>
          <p:cNvGrpSpPr/>
          <p:nvPr/>
        </p:nvGrpSpPr>
        <p:grpSpPr>
          <a:xfrm rot="140656">
            <a:off x="3657768" y="2861848"/>
            <a:ext cx="1828441" cy="176031"/>
            <a:chOff x="4345425" y="2175475"/>
            <a:chExt cx="800750" cy="176025"/>
          </a:xfrm>
        </p:grpSpPr>
        <p:sp>
          <p:nvSpPr>
            <p:cNvPr id="1631" name="Google Shape;1631;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2"/>
          <p:cNvGrpSpPr/>
          <p:nvPr/>
        </p:nvGrpSpPr>
        <p:grpSpPr>
          <a:xfrm rot="140725">
            <a:off x="3947857" y="3353395"/>
            <a:ext cx="1234670" cy="176031"/>
            <a:chOff x="4345425" y="2175475"/>
            <a:chExt cx="800750" cy="176025"/>
          </a:xfrm>
        </p:grpSpPr>
        <p:sp>
          <p:nvSpPr>
            <p:cNvPr id="1634" name="Google Shape;1634;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5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8. Dispersion is the inverse square of latency.</a:t>
            </a:r>
            <a:endParaRPr dirty="0"/>
          </a:p>
        </p:txBody>
      </p:sp>
      <p:sp>
        <p:nvSpPr>
          <p:cNvPr id="1637" name="Google Shape;1637;p5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661" y="651641"/>
            <a:ext cx="8198069" cy="3237187"/>
          </a:xfrm>
        </p:spPr>
        <p:txBody>
          <a:bodyPr/>
          <a:lstStyle/>
          <a:p>
            <a:r>
              <a:rPr lang="en-US" dirty="0" err="1"/>
              <a:t>Eg</a:t>
            </a:r>
            <a:r>
              <a:rPr lang="en-US" dirty="0"/>
              <a:t>:</a:t>
            </a:r>
            <a:br>
              <a:rPr lang="en-US" dirty="0"/>
            </a:br>
            <a:r>
              <a:rPr lang="en-US" dirty="0"/>
              <a:t>If a company has all Datacenters at one region then that region has good connectivity and very low latency, but other region will get no service or very high latency.</a:t>
            </a:r>
            <a:br>
              <a:rPr lang="en-US" dirty="0"/>
            </a:br>
            <a:r>
              <a:rPr lang="en-US" dirty="0"/>
              <a:t>High Wide than less latency</a:t>
            </a:r>
            <a:br>
              <a:rPr lang="en-US" dirty="0"/>
            </a:br>
            <a:r>
              <a:rPr lang="en-US" dirty="0"/>
              <a:t>Lesser wide than </a:t>
            </a:r>
            <a:r>
              <a:rPr lang="en-US" dirty="0" err="1"/>
              <a:t>HIgh</a:t>
            </a:r>
            <a:r>
              <a:rPr lang="en-US" dirty="0"/>
              <a:t> latency</a:t>
            </a:r>
          </a:p>
        </p:txBody>
      </p:sp>
    </p:spTree>
    <p:extLst>
      <p:ext uri="{BB962C8B-B14F-4D97-AF65-F5344CB8AC3E}">
        <p14:creationId xmlns:p14="http://schemas.microsoft.com/office/powerpoint/2010/main" val="2372067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grpSp>
        <p:nvGrpSpPr>
          <p:cNvPr id="1643" name="Google Shape;1643;p53"/>
          <p:cNvGrpSpPr/>
          <p:nvPr/>
        </p:nvGrpSpPr>
        <p:grpSpPr>
          <a:xfrm rot="-900145">
            <a:off x="567735" y="3271492"/>
            <a:ext cx="1346977" cy="1179420"/>
            <a:chOff x="2334325" y="3469775"/>
            <a:chExt cx="1136500" cy="995125"/>
          </a:xfrm>
        </p:grpSpPr>
        <p:sp>
          <p:nvSpPr>
            <p:cNvPr id="1644" name="Google Shape;1644;p5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5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Reduced latency is increasingly essential to modern applications. A Cloud Computing provider is able to provide more nodes, and hence reduced latency, than an enterprise would want to deploy.</a:t>
            </a:r>
          </a:p>
          <a:p>
            <a:pPr marL="0" lvl="0" indent="0" algn="ctr" rtl="0">
              <a:spcBef>
                <a:spcPts val="0"/>
              </a:spcBef>
              <a:spcAft>
                <a:spcPts val="1600"/>
              </a:spcAft>
              <a:buNone/>
            </a:pPr>
            <a:r>
              <a:rPr lang="en" sz="2000" dirty="0"/>
              <a:t>D=1/l</a:t>
            </a:r>
            <a:r>
              <a:rPr lang="en" sz="1200" dirty="0"/>
              <a:t>2</a:t>
            </a:r>
            <a:endParaRPr sz="1200" dirty="0"/>
          </a:p>
        </p:txBody>
      </p:sp>
      <p:grpSp>
        <p:nvGrpSpPr>
          <p:cNvPr id="1650" name="Google Shape;1650;p53"/>
          <p:cNvGrpSpPr/>
          <p:nvPr/>
        </p:nvGrpSpPr>
        <p:grpSpPr>
          <a:xfrm rot="-1220272">
            <a:off x="1050380" y="3614997"/>
            <a:ext cx="427145" cy="632034"/>
            <a:chOff x="2320725" y="552300"/>
            <a:chExt cx="596450" cy="882550"/>
          </a:xfrm>
        </p:grpSpPr>
        <p:sp>
          <p:nvSpPr>
            <p:cNvPr id="1651" name="Google Shape;1651;p5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53"/>
          <p:cNvGrpSpPr/>
          <p:nvPr/>
        </p:nvGrpSpPr>
        <p:grpSpPr>
          <a:xfrm rot="697126">
            <a:off x="8221312" y="-564115"/>
            <a:ext cx="1305393" cy="1346461"/>
            <a:chOff x="1492000" y="427450"/>
            <a:chExt cx="1188000" cy="1225375"/>
          </a:xfrm>
        </p:grpSpPr>
        <p:sp>
          <p:nvSpPr>
            <p:cNvPr id="1661" name="Google Shape;1661;p5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3"/>
          <p:cNvGrpSpPr/>
          <p:nvPr/>
        </p:nvGrpSpPr>
        <p:grpSpPr>
          <a:xfrm rot="514806">
            <a:off x="1068419" y="466113"/>
            <a:ext cx="1118061" cy="876421"/>
            <a:chOff x="378575" y="1776375"/>
            <a:chExt cx="737425" cy="578050"/>
          </a:xfrm>
        </p:grpSpPr>
        <p:sp>
          <p:nvSpPr>
            <p:cNvPr id="1673" name="Google Shape;1673;p5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53"/>
          <p:cNvGrpSpPr/>
          <p:nvPr/>
        </p:nvGrpSpPr>
        <p:grpSpPr>
          <a:xfrm>
            <a:off x="6604940" y="3898502"/>
            <a:ext cx="1745583" cy="230173"/>
            <a:chOff x="1394800" y="3522000"/>
            <a:chExt cx="1048650" cy="138275"/>
          </a:xfrm>
        </p:grpSpPr>
        <p:sp>
          <p:nvSpPr>
            <p:cNvPr id="1686" name="Google Shape;1686;p5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8"/>
        <p:cNvGrpSpPr/>
        <p:nvPr/>
      </p:nvGrpSpPr>
      <p:grpSpPr>
        <a:xfrm>
          <a:off x="0" y="0"/>
          <a:ext cx="0" cy="0"/>
          <a:chOff x="0" y="0"/>
          <a:chExt cx="0" cy="0"/>
        </a:xfrm>
      </p:grpSpPr>
      <p:grpSp>
        <p:nvGrpSpPr>
          <p:cNvPr id="1699" name="Google Shape;1699;p54"/>
          <p:cNvGrpSpPr/>
          <p:nvPr/>
        </p:nvGrpSpPr>
        <p:grpSpPr>
          <a:xfrm>
            <a:off x="3476925" y="1940288"/>
            <a:ext cx="2190131" cy="176025"/>
            <a:chOff x="4345425" y="2175475"/>
            <a:chExt cx="800750" cy="176025"/>
          </a:xfrm>
        </p:grpSpPr>
        <p:sp>
          <p:nvSpPr>
            <p:cNvPr id="1700" name="Google Shape;1700;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4"/>
          <p:cNvGrpSpPr/>
          <p:nvPr/>
        </p:nvGrpSpPr>
        <p:grpSpPr>
          <a:xfrm>
            <a:off x="3733250" y="2407525"/>
            <a:ext cx="1677491" cy="176025"/>
            <a:chOff x="4345425" y="2175475"/>
            <a:chExt cx="800750" cy="176025"/>
          </a:xfrm>
        </p:grpSpPr>
        <p:sp>
          <p:nvSpPr>
            <p:cNvPr id="1703" name="Google Shape;1703;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54"/>
          <p:cNvGrpSpPr/>
          <p:nvPr/>
        </p:nvGrpSpPr>
        <p:grpSpPr>
          <a:xfrm rot="140656">
            <a:off x="3657768" y="2861848"/>
            <a:ext cx="1828441" cy="176031"/>
            <a:chOff x="4345425" y="2175475"/>
            <a:chExt cx="800750" cy="176025"/>
          </a:xfrm>
        </p:grpSpPr>
        <p:sp>
          <p:nvSpPr>
            <p:cNvPr id="1706" name="Google Shape;1706;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1708;p54"/>
          <p:cNvGrpSpPr/>
          <p:nvPr/>
        </p:nvGrpSpPr>
        <p:grpSpPr>
          <a:xfrm rot="140725">
            <a:off x="3947857" y="3353395"/>
            <a:ext cx="1234670" cy="176031"/>
            <a:chOff x="4345425" y="2175475"/>
            <a:chExt cx="800750" cy="176025"/>
          </a:xfrm>
        </p:grpSpPr>
        <p:sp>
          <p:nvSpPr>
            <p:cNvPr id="1709" name="Google Shape;1709;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9. Don’t put all your eggs in one basket.</a:t>
            </a:r>
            <a:endParaRPr dirty="0"/>
          </a:p>
        </p:txBody>
      </p:sp>
      <p:sp>
        <p:nvSpPr>
          <p:cNvPr id="1712" name="Google Shape;1712;p5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777766"/>
            <a:ext cx="8313683" cy="2794784"/>
          </a:xfrm>
        </p:spPr>
        <p:txBody>
          <a:bodyPr/>
          <a:lstStyle/>
          <a:p>
            <a:r>
              <a:rPr lang="en-US" dirty="0" err="1"/>
              <a:t>Eg</a:t>
            </a:r>
            <a:r>
              <a:rPr lang="en-US" dirty="0"/>
              <a:t>:</a:t>
            </a:r>
            <a:br>
              <a:rPr lang="en-US" dirty="0"/>
            </a:br>
            <a:r>
              <a:rPr lang="en-US" dirty="0"/>
              <a:t>Don’t put all datacenters in one region</a:t>
            </a:r>
          </a:p>
        </p:txBody>
      </p:sp>
    </p:spTree>
    <p:extLst>
      <p:ext uri="{BB962C8B-B14F-4D97-AF65-F5344CB8AC3E}">
        <p14:creationId xmlns:p14="http://schemas.microsoft.com/office/powerpoint/2010/main" val="1224516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18" name="Google Shape;1718;p55"/>
          <p:cNvGrpSpPr/>
          <p:nvPr/>
        </p:nvGrpSpPr>
        <p:grpSpPr>
          <a:xfrm rot="-900145">
            <a:off x="567735" y="3271492"/>
            <a:ext cx="1346977" cy="1179420"/>
            <a:chOff x="2334325" y="3469775"/>
            <a:chExt cx="1136500" cy="995125"/>
          </a:xfrm>
        </p:grpSpPr>
        <p:sp>
          <p:nvSpPr>
            <p:cNvPr id="1719" name="Google Shape;1719;p5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5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A data center is a very large object. Private data centers tend to remain in locations for reasons such as being where the company was founded, or where they got a good deal on property or a lease. A Cloud service provider can locate greenfield sites optimally and without such limits of legacy logic.</a:t>
            </a:r>
            <a:endParaRPr sz="2000"/>
          </a:p>
        </p:txBody>
      </p:sp>
      <p:grpSp>
        <p:nvGrpSpPr>
          <p:cNvPr id="1725" name="Google Shape;1725;p55"/>
          <p:cNvGrpSpPr/>
          <p:nvPr/>
        </p:nvGrpSpPr>
        <p:grpSpPr>
          <a:xfrm rot="-1220272">
            <a:off x="1050380" y="3614997"/>
            <a:ext cx="427145" cy="632034"/>
            <a:chOff x="2320725" y="552300"/>
            <a:chExt cx="596450" cy="882550"/>
          </a:xfrm>
        </p:grpSpPr>
        <p:sp>
          <p:nvSpPr>
            <p:cNvPr id="1726" name="Google Shape;1726;p5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55"/>
          <p:cNvGrpSpPr/>
          <p:nvPr/>
        </p:nvGrpSpPr>
        <p:grpSpPr>
          <a:xfrm rot="697126">
            <a:off x="8221312" y="-564115"/>
            <a:ext cx="1305393" cy="1346461"/>
            <a:chOff x="1492000" y="427450"/>
            <a:chExt cx="1188000" cy="1225375"/>
          </a:xfrm>
        </p:grpSpPr>
        <p:sp>
          <p:nvSpPr>
            <p:cNvPr id="1736" name="Google Shape;1736;p5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55"/>
          <p:cNvGrpSpPr/>
          <p:nvPr/>
        </p:nvGrpSpPr>
        <p:grpSpPr>
          <a:xfrm rot="514806">
            <a:off x="1068419" y="466113"/>
            <a:ext cx="1118061" cy="876421"/>
            <a:chOff x="378575" y="1776375"/>
            <a:chExt cx="737425" cy="578050"/>
          </a:xfrm>
        </p:grpSpPr>
        <p:sp>
          <p:nvSpPr>
            <p:cNvPr id="1748" name="Google Shape;1748;p5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5"/>
          <p:cNvGrpSpPr/>
          <p:nvPr/>
        </p:nvGrpSpPr>
        <p:grpSpPr>
          <a:xfrm>
            <a:off x="6604940" y="3898502"/>
            <a:ext cx="1745583" cy="230173"/>
            <a:chOff x="1394800" y="3522000"/>
            <a:chExt cx="1048650" cy="138275"/>
          </a:xfrm>
        </p:grpSpPr>
        <p:sp>
          <p:nvSpPr>
            <p:cNvPr id="1761" name="Google Shape;1761;p5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grpSp>
        <p:nvGrpSpPr>
          <p:cNvPr id="891" name="Google Shape;891;p30"/>
          <p:cNvGrpSpPr/>
          <p:nvPr/>
        </p:nvGrpSpPr>
        <p:grpSpPr>
          <a:xfrm>
            <a:off x="6548273" y="1385475"/>
            <a:ext cx="1875837" cy="176025"/>
            <a:chOff x="4345425" y="2175475"/>
            <a:chExt cx="800750" cy="176025"/>
          </a:xfrm>
        </p:grpSpPr>
        <p:sp>
          <p:nvSpPr>
            <p:cNvPr id="892" name="Google Shape;892;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30"/>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p>
            <a:pPr lvl="0" algn="just"/>
            <a:r>
              <a:rPr lang="en" dirty="0">
                <a:solidFill>
                  <a:srgbClr val="FF0000"/>
                </a:solidFill>
              </a:rPr>
              <a:t>Reducing operating costs and optimizing IT environments </a:t>
            </a:r>
            <a:r>
              <a:rPr lang="en" dirty="0"/>
              <a:t>are pivotal/</a:t>
            </a:r>
            <a:r>
              <a:rPr lang="en-US" dirty="0"/>
              <a:t>crucial</a:t>
            </a:r>
            <a:r>
              <a:rPr lang="en" dirty="0"/>
              <a:t> to understanding and being able to compare the cost models behind provisioning on-premise and cloud-based environments. </a:t>
            </a:r>
            <a:endParaRPr dirty="0"/>
          </a:p>
          <a:p>
            <a:pPr marL="457200" lvl="0" indent="-330200" algn="just" rtl="0">
              <a:spcBef>
                <a:spcPts val="0"/>
              </a:spcBef>
              <a:spcAft>
                <a:spcPts val="0"/>
              </a:spcAft>
              <a:buSzPts val="1600"/>
              <a:buChar char="●"/>
            </a:pPr>
            <a:r>
              <a:rPr lang="en" dirty="0"/>
              <a:t>The pricing structures used by public clouds are typically based on utility-centric </a:t>
            </a:r>
            <a:r>
              <a:rPr lang="en" u="sng" dirty="0"/>
              <a:t>pay-per-usage models</a:t>
            </a:r>
            <a:r>
              <a:rPr lang="en" dirty="0"/>
              <a:t>, enabling organizations to </a:t>
            </a:r>
            <a:r>
              <a:rPr lang="en" dirty="0">
                <a:solidFill>
                  <a:srgbClr val="FF0000"/>
                </a:solidFill>
              </a:rPr>
              <a:t>avoid up-front infrastructure investments</a:t>
            </a:r>
            <a:r>
              <a:rPr lang="en" dirty="0"/>
              <a:t>. </a:t>
            </a:r>
            <a:endParaRPr dirty="0"/>
          </a:p>
          <a:p>
            <a:pPr marL="457200" lvl="0" indent="-330200" algn="just" rtl="0">
              <a:spcBef>
                <a:spcPts val="0"/>
              </a:spcBef>
              <a:spcAft>
                <a:spcPts val="0"/>
              </a:spcAft>
              <a:buSzPts val="1600"/>
              <a:buChar char="●"/>
            </a:pPr>
            <a:r>
              <a:rPr lang="en" dirty="0"/>
              <a:t>These models need to be assessed against the financial implications of on-premise infrastructure investments and associated total cost-of-ownership commitments</a:t>
            </a:r>
            <a:endParaRPr dirty="0"/>
          </a:p>
          <a:p>
            <a:pPr marL="0" lvl="0" indent="0" algn="just" rtl="0">
              <a:spcBef>
                <a:spcPts val="0"/>
              </a:spcBef>
              <a:spcAft>
                <a:spcPts val="0"/>
              </a:spcAft>
              <a:buNone/>
            </a:pPr>
            <a:endParaRPr dirty="0"/>
          </a:p>
        </p:txBody>
      </p:sp>
      <p:sp>
        <p:nvSpPr>
          <p:cNvPr id="895" name="Google Shape;895;p30"/>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Developing an Economic Strategy</a:t>
            </a:r>
            <a:endParaRPr/>
          </a:p>
        </p:txBody>
      </p:sp>
      <p:grpSp>
        <p:nvGrpSpPr>
          <p:cNvPr id="896" name="Google Shape;896;p30"/>
          <p:cNvGrpSpPr/>
          <p:nvPr/>
        </p:nvGrpSpPr>
        <p:grpSpPr>
          <a:xfrm>
            <a:off x="5204143" y="944575"/>
            <a:ext cx="3220056" cy="176025"/>
            <a:chOff x="4345425" y="2175475"/>
            <a:chExt cx="800750" cy="176025"/>
          </a:xfrm>
        </p:grpSpPr>
        <p:sp>
          <p:nvSpPr>
            <p:cNvPr id="897" name="Google Shape;897;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0"/>
          <p:cNvGrpSpPr/>
          <p:nvPr/>
        </p:nvGrpSpPr>
        <p:grpSpPr>
          <a:xfrm>
            <a:off x="1202396" y="605799"/>
            <a:ext cx="580423" cy="681083"/>
            <a:chOff x="645175" y="3632150"/>
            <a:chExt cx="394550" cy="462975"/>
          </a:xfrm>
        </p:grpSpPr>
        <p:sp>
          <p:nvSpPr>
            <p:cNvPr id="900" name="Google Shape;900;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rot="1017362" flipH="1">
            <a:off x="8257206" y="4145321"/>
            <a:ext cx="771546" cy="905351"/>
            <a:chOff x="645175" y="3632150"/>
            <a:chExt cx="394550" cy="462975"/>
          </a:xfrm>
        </p:grpSpPr>
        <p:sp>
          <p:nvSpPr>
            <p:cNvPr id="903" name="Google Shape;903;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0"/>
          <p:cNvGrpSpPr/>
          <p:nvPr/>
        </p:nvGrpSpPr>
        <p:grpSpPr>
          <a:xfrm rot="10800000">
            <a:off x="3855903" y="605787"/>
            <a:ext cx="806657" cy="421744"/>
            <a:chOff x="1822875" y="1377000"/>
            <a:chExt cx="548075" cy="286550"/>
          </a:xfrm>
        </p:grpSpPr>
        <p:sp>
          <p:nvSpPr>
            <p:cNvPr id="906" name="Google Shape;906;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3"/>
        <p:cNvGrpSpPr/>
        <p:nvPr/>
      </p:nvGrpSpPr>
      <p:grpSpPr>
        <a:xfrm>
          <a:off x="0" y="0"/>
          <a:ext cx="0" cy="0"/>
          <a:chOff x="0" y="0"/>
          <a:chExt cx="0" cy="0"/>
        </a:xfrm>
      </p:grpSpPr>
      <p:grpSp>
        <p:nvGrpSpPr>
          <p:cNvPr id="1774" name="Google Shape;1774;p56"/>
          <p:cNvGrpSpPr/>
          <p:nvPr/>
        </p:nvGrpSpPr>
        <p:grpSpPr>
          <a:xfrm>
            <a:off x="3476925" y="1940288"/>
            <a:ext cx="2190131" cy="176025"/>
            <a:chOff x="4345425" y="2175475"/>
            <a:chExt cx="800750" cy="176025"/>
          </a:xfrm>
        </p:grpSpPr>
        <p:sp>
          <p:nvSpPr>
            <p:cNvPr id="1775" name="Google Shape;1775;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6"/>
          <p:cNvGrpSpPr/>
          <p:nvPr/>
        </p:nvGrpSpPr>
        <p:grpSpPr>
          <a:xfrm>
            <a:off x="3733250" y="2407525"/>
            <a:ext cx="1677491" cy="176025"/>
            <a:chOff x="4345425" y="2175475"/>
            <a:chExt cx="800750" cy="176025"/>
          </a:xfrm>
        </p:grpSpPr>
        <p:sp>
          <p:nvSpPr>
            <p:cNvPr id="1778" name="Google Shape;1778;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6"/>
          <p:cNvGrpSpPr/>
          <p:nvPr/>
        </p:nvGrpSpPr>
        <p:grpSpPr>
          <a:xfrm rot="140656">
            <a:off x="3657768" y="2861848"/>
            <a:ext cx="1828441" cy="176031"/>
            <a:chOff x="4345425" y="2175475"/>
            <a:chExt cx="800750" cy="176025"/>
          </a:xfrm>
        </p:grpSpPr>
        <p:sp>
          <p:nvSpPr>
            <p:cNvPr id="1781" name="Google Shape;1781;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6"/>
          <p:cNvGrpSpPr/>
          <p:nvPr/>
        </p:nvGrpSpPr>
        <p:grpSpPr>
          <a:xfrm rot="140725">
            <a:off x="3947857" y="3353395"/>
            <a:ext cx="1234670" cy="176031"/>
            <a:chOff x="4345425" y="2175475"/>
            <a:chExt cx="800750" cy="176025"/>
          </a:xfrm>
        </p:grpSpPr>
        <p:sp>
          <p:nvSpPr>
            <p:cNvPr id="1784" name="Google Shape;1784;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56"/>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10. An object at rest tends to stay at rest.</a:t>
            </a:r>
            <a:endParaRPr dirty="0"/>
          </a:p>
        </p:txBody>
      </p:sp>
      <p:sp>
        <p:nvSpPr>
          <p:cNvPr id="1787" name="Google Shape;1787;p5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1030014"/>
            <a:ext cx="8071945" cy="2542536"/>
          </a:xfrm>
        </p:spPr>
        <p:txBody>
          <a:bodyPr/>
          <a:lstStyle/>
          <a:p>
            <a:r>
              <a:rPr lang="en-US" dirty="0" err="1"/>
              <a:t>Eg</a:t>
            </a:r>
            <a:r>
              <a:rPr lang="en-US" dirty="0"/>
              <a:t>:</a:t>
            </a:r>
            <a:br>
              <a:rPr lang="en-US" dirty="0"/>
            </a:br>
            <a:r>
              <a:rPr lang="en-US" dirty="0"/>
              <a:t>Datacenters can not be moved from the existing location</a:t>
            </a:r>
          </a:p>
        </p:txBody>
      </p:sp>
    </p:spTree>
    <p:extLst>
      <p:ext uri="{BB962C8B-B14F-4D97-AF65-F5344CB8AC3E}">
        <p14:creationId xmlns:p14="http://schemas.microsoft.com/office/powerpoint/2010/main" val="3311793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grpSp>
        <p:nvGrpSpPr>
          <p:cNvPr id="1793" name="Google Shape;1793;p57"/>
          <p:cNvGrpSpPr/>
          <p:nvPr/>
        </p:nvGrpSpPr>
        <p:grpSpPr>
          <a:xfrm rot="-900145">
            <a:off x="567735" y="3271492"/>
            <a:ext cx="1346977" cy="1179420"/>
            <a:chOff x="2334325" y="3469775"/>
            <a:chExt cx="1136500" cy="995125"/>
          </a:xfrm>
        </p:grpSpPr>
        <p:sp>
          <p:nvSpPr>
            <p:cNvPr id="1794" name="Google Shape;1794;p5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5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800" name="Google Shape;1800;p57"/>
          <p:cNvGrpSpPr/>
          <p:nvPr/>
        </p:nvGrpSpPr>
        <p:grpSpPr>
          <a:xfrm rot="-1220272">
            <a:off x="1050380" y="3614997"/>
            <a:ext cx="427145" cy="632034"/>
            <a:chOff x="2320725" y="552300"/>
            <a:chExt cx="596450" cy="882550"/>
          </a:xfrm>
        </p:grpSpPr>
        <p:sp>
          <p:nvSpPr>
            <p:cNvPr id="1801" name="Google Shape;1801;p5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57"/>
          <p:cNvGrpSpPr/>
          <p:nvPr/>
        </p:nvGrpSpPr>
        <p:grpSpPr>
          <a:xfrm rot="697126">
            <a:off x="8221312" y="-564115"/>
            <a:ext cx="1305393" cy="1346461"/>
            <a:chOff x="1492000" y="427450"/>
            <a:chExt cx="1188000" cy="1225375"/>
          </a:xfrm>
        </p:grpSpPr>
        <p:sp>
          <p:nvSpPr>
            <p:cNvPr id="1811" name="Google Shape;1811;p5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57"/>
          <p:cNvGrpSpPr/>
          <p:nvPr/>
        </p:nvGrpSpPr>
        <p:grpSpPr>
          <a:xfrm rot="514806">
            <a:off x="1068419" y="466113"/>
            <a:ext cx="1118061" cy="876421"/>
            <a:chOff x="378575" y="1776375"/>
            <a:chExt cx="737425" cy="578050"/>
          </a:xfrm>
        </p:grpSpPr>
        <p:sp>
          <p:nvSpPr>
            <p:cNvPr id="1823" name="Google Shape;1823;p5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7"/>
          <p:cNvGrpSpPr/>
          <p:nvPr/>
        </p:nvGrpSpPr>
        <p:grpSpPr>
          <a:xfrm>
            <a:off x="6604940" y="3898502"/>
            <a:ext cx="1745583" cy="230173"/>
            <a:chOff x="1394800" y="3522000"/>
            <a:chExt cx="1048650" cy="138275"/>
          </a:xfrm>
        </p:grpSpPr>
        <p:sp>
          <p:nvSpPr>
            <p:cNvPr id="1836" name="Google Shape;1836;p5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grpSp>
        <p:nvGrpSpPr>
          <p:cNvPr id="1849" name="Google Shape;1849;p58"/>
          <p:cNvGrpSpPr/>
          <p:nvPr/>
        </p:nvGrpSpPr>
        <p:grpSpPr>
          <a:xfrm rot="683906">
            <a:off x="5637233" y="1449451"/>
            <a:ext cx="2334292" cy="2244899"/>
            <a:chOff x="1857000" y="3245400"/>
            <a:chExt cx="1233825" cy="1186575"/>
          </a:xfrm>
        </p:grpSpPr>
        <p:sp>
          <p:nvSpPr>
            <p:cNvPr id="1850" name="Google Shape;1850;p58"/>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8"/>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8"/>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58"/>
          <p:cNvSpPr txBox="1">
            <a:spLocks noGrp="1"/>
          </p:cNvSpPr>
          <p:nvPr>
            <p:ph type="title"/>
          </p:nvPr>
        </p:nvSpPr>
        <p:spPr>
          <a:xfrm>
            <a:off x="1101000" y="1560650"/>
            <a:ext cx="3519300" cy="167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Cloud Cost</a:t>
            </a:r>
            <a:endParaRPr/>
          </a:p>
          <a:p>
            <a:pPr marL="0" lvl="0" indent="0" algn="l" rtl="0">
              <a:spcBef>
                <a:spcPts val="0"/>
              </a:spcBef>
              <a:spcAft>
                <a:spcPts val="0"/>
              </a:spcAft>
              <a:buNone/>
            </a:pPr>
            <a:r>
              <a:rPr lang="en"/>
              <a:t>Estimator</a:t>
            </a:r>
            <a:endParaRPr/>
          </a:p>
        </p:txBody>
      </p:sp>
      <p:sp>
        <p:nvSpPr>
          <p:cNvPr id="1857" name="Google Shape;1857;p58"/>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 helps to determine how much will it cost you, if you happen to purchase…</a:t>
            </a:r>
            <a:endParaRPr/>
          </a:p>
        </p:txBody>
      </p:sp>
      <p:grpSp>
        <p:nvGrpSpPr>
          <p:cNvPr id="1858" name="Google Shape;1858;p58"/>
          <p:cNvGrpSpPr/>
          <p:nvPr/>
        </p:nvGrpSpPr>
        <p:grpSpPr>
          <a:xfrm>
            <a:off x="1152900" y="2242825"/>
            <a:ext cx="3214691" cy="176025"/>
            <a:chOff x="4345425" y="2175475"/>
            <a:chExt cx="800750" cy="176025"/>
          </a:xfrm>
        </p:grpSpPr>
        <p:sp>
          <p:nvSpPr>
            <p:cNvPr id="1859" name="Google Shape;1859;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58"/>
          <p:cNvGrpSpPr/>
          <p:nvPr/>
        </p:nvGrpSpPr>
        <p:grpSpPr>
          <a:xfrm>
            <a:off x="1152902" y="3096725"/>
            <a:ext cx="2300475" cy="176025"/>
            <a:chOff x="4345425" y="2175475"/>
            <a:chExt cx="800750" cy="176025"/>
          </a:xfrm>
        </p:grpSpPr>
        <p:sp>
          <p:nvSpPr>
            <p:cNvPr id="1862" name="Google Shape;1862;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8"/>
          <p:cNvGrpSpPr/>
          <p:nvPr/>
        </p:nvGrpSpPr>
        <p:grpSpPr>
          <a:xfrm>
            <a:off x="7551203" y="4187411"/>
            <a:ext cx="1745583" cy="230173"/>
            <a:chOff x="1394800" y="3522000"/>
            <a:chExt cx="1048650" cy="138275"/>
          </a:xfrm>
        </p:grpSpPr>
        <p:sp>
          <p:nvSpPr>
            <p:cNvPr id="1865" name="Google Shape;1865;p5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58"/>
          <p:cNvGrpSpPr/>
          <p:nvPr/>
        </p:nvGrpSpPr>
        <p:grpSpPr>
          <a:xfrm>
            <a:off x="884103" y="529587"/>
            <a:ext cx="806657" cy="421744"/>
            <a:chOff x="1822875" y="1377000"/>
            <a:chExt cx="548075" cy="286550"/>
          </a:xfrm>
        </p:grpSpPr>
        <p:sp>
          <p:nvSpPr>
            <p:cNvPr id="1875" name="Google Shape;1875;p5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58"/>
          <p:cNvGrpSpPr/>
          <p:nvPr/>
        </p:nvGrpSpPr>
        <p:grpSpPr>
          <a:xfrm rot="1726169">
            <a:off x="2740098" y="4299073"/>
            <a:ext cx="2316665" cy="1136630"/>
            <a:chOff x="4697000" y="3525875"/>
            <a:chExt cx="1131500" cy="555150"/>
          </a:xfrm>
        </p:grpSpPr>
        <p:sp>
          <p:nvSpPr>
            <p:cNvPr id="1885" name="Google Shape;1885;p5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grpSp>
        <p:nvGrpSpPr>
          <p:cNvPr id="1904" name="Google Shape;1904;p59"/>
          <p:cNvGrpSpPr/>
          <p:nvPr/>
        </p:nvGrpSpPr>
        <p:grpSpPr>
          <a:xfrm rot="-525446">
            <a:off x="637049" y="502313"/>
            <a:ext cx="1299940" cy="282304"/>
            <a:chOff x="256250" y="3704650"/>
            <a:chExt cx="960300" cy="231700"/>
          </a:xfrm>
        </p:grpSpPr>
        <p:sp>
          <p:nvSpPr>
            <p:cNvPr id="1905" name="Google Shape;1905;p59"/>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9"/>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9"/>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9"/>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9"/>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9"/>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13" name="Google Shape;1913;p59"/>
          <p:cNvPicPr preferRelativeResize="0"/>
          <p:nvPr/>
        </p:nvPicPr>
        <p:blipFill>
          <a:blip r:embed="rId3">
            <a:alphaModFix/>
          </a:blip>
          <a:stretch>
            <a:fillRect/>
          </a:stretch>
        </p:blipFill>
        <p:spPr>
          <a:xfrm>
            <a:off x="0" y="966199"/>
            <a:ext cx="9144000" cy="3004113"/>
          </a:xfrm>
          <a:prstGeom prst="rect">
            <a:avLst/>
          </a:prstGeom>
          <a:noFill/>
          <a:ln>
            <a:noFill/>
          </a:ln>
        </p:spPr>
      </p:pic>
      <p:sp>
        <p:nvSpPr>
          <p:cNvPr id="1914" name="Google Shape;1914;p59"/>
          <p:cNvSpPr txBox="1"/>
          <p:nvPr/>
        </p:nvSpPr>
        <p:spPr>
          <a:xfrm>
            <a:off x="2486600" y="340625"/>
            <a:ext cx="665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uli"/>
                <a:ea typeface="Muli"/>
                <a:cs typeface="Muli"/>
                <a:sym typeface="Muli"/>
              </a:rPr>
              <a:t>An example Oracle cloud Cost Estimation Tool…</a:t>
            </a:r>
            <a:endParaRPr sz="2000">
              <a:latin typeface="Muli"/>
              <a:ea typeface="Muli"/>
              <a:cs typeface="Muli"/>
              <a:sym typeface="Mul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pSp>
        <p:nvGrpSpPr>
          <p:cNvPr id="1919" name="Google Shape;1919;p60"/>
          <p:cNvGrpSpPr/>
          <p:nvPr/>
        </p:nvGrpSpPr>
        <p:grpSpPr>
          <a:xfrm flipH="1">
            <a:off x="6067624" y="938638"/>
            <a:ext cx="2310244" cy="176025"/>
            <a:chOff x="4345425" y="2175475"/>
            <a:chExt cx="800750" cy="176025"/>
          </a:xfrm>
        </p:grpSpPr>
        <p:sp>
          <p:nvSpPr>
            <p:cNvPr id="1920" name="Google Shape;1920;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60"/>
          <p:cNvSpPr txBox="1">
            <a:spLocks noGrp="1"/>
          </p:cNvSpPr>
          <p:nvPr>
            <p:ph type="title"/>
          </p:nvPr>
        </p:nvSpPr>
        <p:spPr>
          <a:xfrm>
            <a:off x="2349675" y="540000"/>
            <a:ext cx="6074400" cy="488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There’s one for google too…</a:t>
            </a:r>
            <a:endParaRPr/>
          </a:p>
        </p:txBody>
      </p:sp>
      <p:grpSp>
        <p:nvGrpSpPr>
          <p:cNvPr id="1923" name="Google Shape;1923;p60"/>
          <p:cNvGrpSpPr/>
          <p:nvPr/>
        </p:nvGrpSpPr>
        <p:grpSpPr>
          <a:xfrm>
            <a:off x="-218580" y="504110"/>
            <a:ext cx="2433812" cy="320922"/>
            <a:chOff x="1394800" y="3522000"/>
            <a:chExt cx="1048650" cy="138275"/>
          </a:xfrm>
        </p:grpSpPr>
        <p:sp>
          <p:nvSpPr>
            <p:cNvPr id="1924" name="Google Shape;1924;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3" name="Google Shape;1933;p60"/>
          <p:cNvPicPr preferRelativeResize="0"/>
          <p:nvPr/>
        </p:nvPicPr>
        <p:blipFill>
          <a:blip r:embed="rId3">
            <a:alphaModFix/>
          </a:blip>
          <a:stretch>
            <a:fillRect/>
          </a:stretch>
        </p:blipFill>
        <p:spPr>
          <a:xfrm>
            <a:off x="659825" y="1028700"/>
            <a:ext cx="8259827" cy="3610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pic>
        <p:nvPicPr>
          <p:cNvPr id="919" name="Google Shape;919;p31"/>
          <p:cNvPicPr preferRelativeResize="0"/>
          <p:nvPr/>
        </p:nvPicPr>
        <p:blipFill>
          <a:blip r:embed="rId3">
            <a:alphaModFix/>
          </a:blip>
          <a:stretch>
            <a:fillRect/>
          </a:stretch>
        </p:blipFill>
        <p:spPr>
          <a:xfrm>
            <a:off x="1129050" y="752475"/>
            <a:ext cx="6826500" cy="4192475"/>
          </a:xfrm>
          <a:prstGeom prst="rect">
            <a:avLst/>
          </a:prstGeom>
          <a:noFill/>
          <a:ln>
            <a:noFill/>
          </a:ln>
        </p:spPr>
      </p:pic>
      <p:grpSp>
        <p:nvGrpSpPr>
          <p:cNvPr id="920" name="Google Shape;920;p31"/>
          <p:cNvGrpSpPr/>
          <p:nvPr/>
        </p:nvGrpSpPr>
        <p:grpSpPr>
          <a:xfrm>
            <a:off x="3518796" y="3137745"/>
            <a:ext cx="2372948" cy="989758"/>
            <a:chOff x="4319250" y="3137000"/>
            <a:chExt cx="885825" cy="524125"/>
          </a:xfrm>
        </p:grpSpPr>
        <p:sp>
          <p:nvSpPr>
            <p:cNvPr id="921" name="Google Shape;921;p31"/>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1"/>
          <p:cNvGrpSpPr/>
          <p:nvPr/>
        </p:nvGrpSpPr>
        <p:grpSpPr>
          <a:xfrm rot="372491" flipH="1">
            <a:off x="1472218" y="3988563"/>
            <a:ext cx="595061" cy="675849"/>
            <a:chOff x="5464100" y="4208075"/>
            <a:chExt cx="494625" cy="579650"/>
          </a:xfrm>
        </p:grpSpPr>
        <p:sp>
          <p:nvSpPr>
            <p:cNvPr id="933" name="Google Shape;933;p3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1"/>
          <p:cNvGrpSpPr/>
          <p:nvPr/>
        </p:nvGrpSpPr>
        <p:grpSpPr>
          <a:xfrm rot="9456294">
            <a:off x="7678553" y="4210640"/>
            <a:ext cx="2306042" cy="512923"/>
            <a:chOff x="7051300" y="3461525"/>
            <a:chExt cx="2305989" cy="512912"/>
          </a:xfrm>
        </p:grpSpPr>
        <p:sp>
          <p:nvSpPr>
            <p:cNvPr id="946" name="Google Shape;946;p3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1"/>
          <p:cNvGrpSpPr/>
          <p:nvPr/>
        </p:nvGrpSpPr>
        <p:grpSpPr>
          <a:xfrm rot="854098">
            <a:off x="7782856" y="510397"/>
            <a:ext cx="639528" cy="438002"/>
            <a:chOff x="5501450" y="2545600"/>
            <a:chExt cx="639525" cy="438000"/>
          </a:xfrm>
        </p:grpSpPr>
        <p:sp>
          <p:nvSpPr>
            <p:cNvPr id="965" name="Google Shape;965;p3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grpSp>
        <p:nvGrpSpPr>
          <p:cNvPr id="971" name="Google Shape;971;p32"/>
          <p:cNvGrpSpPr/>
          <p:nvPr/>
        </p:nvGrpSpPr>
        <p:grpSpPr>
          <a:xfrm flipH="1">
            <a:off x="750087" y="467950"/>
            <a:ext cx="4594704" cy="176025"/>
            <a:chOff x="4345425" y="2175475"/>
            <a:chExt cx="800750" cy="176025"/>
          </a:xfrm>
        </p:grpSpPr>
        <p:sp>
          <p:nvSpPr>
            <p:cNvPr id="972" name="Google Shape;972;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32"/>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75" name="Google Shape;975;p32"/>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500" dirty="0"/>
              <a:t>1. Visibility on Cloud Inventory</a:t>
            </a:r>
            <a:endParaRPr sz="1500" dirty="0"/>
          </a:p>
          <a:p>
            <a:pPr marL="0" lvl="0" indent="0" algn="just" rtl="0">
              <a:spcBef>
                <a:spcPts val="0"/>
              </a:spcBef>
              <a:spcAft>
                <a:spcPts val="0"/>
              </a:spcAft>
              <a:buClr>
                <a:schemeClr val="dk2"/>
              </a:buClr>
              <a:buSzPts val="1100"/>
              <a:buFont typeface="Arial"/>
              <a:buNone/>
            </a:pPr>
            <a:r>
              <a:rPr lang="en" sz="1500" dirty="0"/>
              <a:t>According to a recent survey of IT professionals, 75% report, they </a:t>
            </a:r>
            <a:r>
              <a:rPr lang="en" sz="1500" dirty="0">
                <a:solidFill>
                  <a:srgbClr val="FF0000"/>
                </a:solidFill>
              </a:rPr>
              <a:t>lack visibility </a:t>
            </a:r>
            <a:r>
              <a:rPr lang="en" sz="1500" dirty="0"/>
              <a:t>of their cloud resources. This lack of visibility into resources in the cloud can lead to poor management of those resources. Effective cloud cost management begins with an in-depth analysis of your entire infrastructure. And if some resources in the cloud are going unused due to lack of awareness, but the organization is still paying for them, cloud costs will climb unnecessarily – and cut into the infrastructure savings and other financial benefits the cloud can bring. Admins who have access to a single pane of glass and detailed Resource Dashboards are equipped to better organize, manage, and optimize that ecosystem across all accounts, clouds, departments, and teams.</a:t>
            </a:r>
            <a:endParaRPr sz="1500" dirty="0"/>
          </a:p>
          <a:p>
            <a:pPr marL="0" lvl="0" indent="0" algn="just" rtl="0">
              <a:spcBef>
                <a:spcPts val="0"/>
              </a:spcBef>
              <a:spcAft>
                <a:spcPts val="0"/>
              </a:spcAft>
              <a:buClr>
                <a:schemeClr val="dk2"/>
              </a:buClr>
              <a:buSzPts val="1100"/>
              <a:buFont typeface="Arial"/>
              <a:buNone/>
            </a:pPr>
            <a:endParaRPr sz="1500" dirty="0"/>
          </a:p>
          <a:p>
            <a:pPr marL="0" lvl="0" indent="0" algn="just" rtl="0">
              <a:spcBef>
                <a:spcPts val="0"/>
              </a:spcBef>
              <a:spcAft>
                <a:spcPts val="0"/>
              </a:spcAft>
              <a:buClr>
                <a:schemeClr val="dk2"/>
              </a:buClr>
              <a:buSzPts val="1100"/>
              <a:buFont typeface="Arial"/>
              <a:buNone/>
            </a:pPr>
            <a:r>
              <a:rPr lang="en" sz="1500" dirty="0"/>
              <a:t>2. Cost Analytics</a:t>
            </a:r>
            <a:endParaRPr sz="1500" dirty="0"/>
          </a:p>
          <a:p>
            <a:pPr marL="0" lvl="0" indent="0" algn="just" rtl="0">
              <a:spcBef>
                <a:spcPts val="0"/>
              </a:spcBef>
              <a:spcAft>
                <a:spcPts val="0"/>
              </a:spcAft>
              <a:buClr>
                <a:schemeClr val="dk2"/>
              </a:buClr>
              <a:buSzPts val="1100"/>
              <a:buFont typeface="Arial"/>
              <a:buNone/>
            </a:pPr>
            <a:r>
              <a:rPr lang="en" sz="1500" dirty="0"/>
              <a:t>Complete visibility on the cloud services used, the actual usage patterns and trends is the first step. No matter your cloud environment, in addition to tracking what you have spent, it is important to project </a:t>
            </a:r>
            <a:r>
              <a:rPr lang="en" sz="1500" dirty="0">
                <a:solidFill>
                  <a:srgbClr val="FF0000"/>
                </a:solidFill>
              </a:rPr>
              <a:t>what you will be spending</a:t>
            </a:r>
            <a:r>
              <a:rPr lang="en" sz="1500" dirty="0"/>
              <a:t>. You need consolidated as well granular details in the form of interactive graphical and tabular reports across multiple dimensions, time frames in a multi-cloud environment to correlate data for analysis and reporting against business objectives.</a:t>
            </a:r>
            <a:endParaRPr sz="1500" dirty="0"/>
          </a:p>
        </p:txBody>
      </p:sp>
      <p:grpSp>
        <p:nvGrpSpPr>
          <p:cNvPr id="976" name="Google Shape;976;p32"/>
          <p:cNvGrpSpPr/>
          <p:nvPr/>
        </p:nvGrpSpPr>
        <p:grpSpPr>
          <a:xfrm rot="350572">
            <a:off x="7712287" y="-253348"/>
            <a:ext cx="711705" cy="793257"/>
            <a:chOff x="6554696" y="509501"/>
            <a:chExt cx="711709" cy="793261"/>
          </a:xfrm>
        </p:grpSpPr>
        <p:sp>
          <p:nvSpPr>
            <p:cNvPr id="977" name="Google Shape;977;p3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32"/>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33"/>
          <p:cNvGrpSpPr/>
          <p:nvPr/>
        </p:nvGrpSpPr>
        <p:grpSpPr>
          <a:xfrm flipH="1">
            <a:off x="750087" y="467950"/>
            <a:ext cx="4594704" cy="176025"/>
            <a:chOff x="4345425" y="2175475"/>
            <a:chExt cx="800750" cy="176025"/>
          </a:xfrm>
        </p:grpSpPr>
        <p:sp>
          <p:nvSpPr>
            <p:cNvPr id="985" name="Google Shape;985;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3"/>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88" name="Google Shape;988;p33"/>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3. Role Based Access</a:t>
            </a:r>
            <a:endParaRPr sz="1500" dirty="0">
              <a:solidFill>
                <a:schemeClr val="dk2"/>
              </a:solidFill>
            </a:endParaRPr>
          </a:p>
          <a:p>
            <a:pPr marL="0" lvl="0" indent="0" algn="just" rtl="0">
              <a:spcBef>
                <a:spcPts val="0"/>
              </a:spcBef>
              <a:spcAft>
                <a:spcPts val="0"/>
              </a:spcAft>
              <a:buNone/>
            </a:pPr>
            <a:r>
              <a:rPr lang="en" sz="1500" dirty="0">
                <a:solidFill>
                  <a:schemeClr val="dk2"/>
                </a:solidFill>
              </a:rPr>
              <a:t>Permit users to actively manage the infrastructure after setting an Enterprise-wide mechanism that clearly </a:t>
            </a:r>
            <a:r>
              <a:rPr lang="en" sz="1500" dirty="0">
                <a:solidFill>
                  <a:srgbClr val="FF0000"/>
                </a:solidFill>
              </a:rPr>
              <a:t>defines permissions and accessibility </a:t>
            </a:r>
            <a:r>
              <a:rPr lang="en" sz="1500" dirty="0">
                <a:solidFill>
                  <a:schemeClr val="dk2"/>
                </a:solidFill>
              </a:rPr>
              <a:t>within the platform. Limit the data and actions visible to users by organizations and roles and identify who launched, terminated, or changed infrastructure, and what they did to take corrective action and control costs.</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a:p>
            <a:pPr marL="0" lvl="0" indent="0" algn="just" rtl="0">
              <a:spcBef>
                <a:spcPts val="0"/>
              </a:spcBef>
              <a:spcAft>
                <a:spcPts val="0"/>
              </a:spcAft>
              <a:buNone/>
            </a:pPr>
            <a:r>
              <a:rPr lang="en" sz="1500" dirty="0">
                <a:solidFill>
                  <a:schemeClr val="dk2"/>
                </a:solidFill>
              </a:rPr>
              <a:t>4. Controlled Stack Templates</a:t>
            </a:r>
            <a:endParaRPr sz="1500" dirty="0">
              <a:solidFill>
                <a:schemeClr val="dk2"/>
              </a:solidFill>
            </a:endParaRPr>
          </a:p>
          <a:p>
            <a:pPr marL="0" lvl="0" indent="0" algn="just" rtl="0">
              <a:spcBef>
                <a:spcPts val="0"/>
              </a:spcBef>
              <a:spcAft>
                <a:spcPts val="0"/>
              </a:spcAft>
              <a:buNone/>
            </a:pPr>
            <a:r>
              <a:rPr lang="en" sz="1500" dirty="0">
                <a:solidFill>
                  <a:schemeClr val="dk2"/>
                </a:solidFill>
              </a:rPr>
              <a:t>A crucial characteristic of any DevOps team is to enable teams more autonomy over-provisioning resources without the red tape and extensive time delay of traditional IT environments. If it is implemented without the accompanying automation and process best practices, decentralized teams have the potential to produce convoluted and non-standard security rules, configurations, storage volumes, etc. and therefore drive up costs. </a:t>
            </a:r>
            <a:r>
              <a:rPr lang="en" sz="1500" dirty="0">
                <a:solidFill>
                  <a:srgbClr val="FF0000"/>
                </a:solidFill>
              </a:rPr>
              <a:t>Using predefined stack templates, Administrators can bake in security, network, and instance family/size configurations, </a:t>
            </a:r>
            <a:r>
              <a:rPr lang="en" sz="1500" dirty="0">
                <a:solidFill>
                  <a:schemeClr val="dk2"/>
                </a:solidFill>
              </a:rPr>
              <a:t>so that the process of deploying instances is not only faster but aligned with the Departmental user’s roles and privileges and ensures only specific Resources are provisioned.</a:t>
            </a:r>
            <a:endParaRPr sz="1500" dirty="0">
              <a:solidFill>
                <a:schemeClr val="dk2"/>
              </a:solidFill>
            </a:endParaRPr>
          </a:p>
          <a:p>
            <a:pPr marL="0" lvl="0" indent="0" algn="just" rtl="0">
              <a:spcBef>
                <a:spcPts val="0"/>
              </a:spcBef>
              <a:spcAft>
                <a:spcPts val="0"/>
              </a:spcAft>
              <a:buNone/>
            </a:pPr>
            <a:endParaRPr sz="1600" dirty="0"/>
          </a:p>
        </p:txBody>
      </p:sp>
      <p:grpSp>
        <p:nvGrpSpPr>
          <p:cNvPr id="989" name="Google Shape;989;p33"/>
          <p:cNvGrpSpPr/>
          <p:nvPr/>
        </p:nvGrpSpPr>
        <p:grpSpPr>
          <a:xfrm rot="350572">
            <a:off x="7712287" y="-253348"/>
            <a:ext cx="711705" cy="793257"/>
            <a:chOff x="6554696" y="509501"/>
            <a:chExt cx="711709" cy="793261"/>
          </a:xfrm>
        </p:grpSpPr>
        <p:sp>
          <p:nvSpPr>
            <p:cNvPr id="990" name="Google Shape;990;p3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3"/>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grpSp>
        <p:nvGrpSpPr>
          <p:cNvPr id="997" name="Google Shape;997;p34"/>
          <p:cNvGrpSpPr/>
          <p:nvPr/>
        </p:nvGrpSpPr>
        <p:grpSpPr>
          <a:xfrm flipH="1">
            <a:off x="750087" y="467950"/>
            <a:ext cx="4594704" cy="176025"/>
            <a:chOff x="4345425" y="2175475"/>
            <a:chExt cx="800750" cy="176025"/>
          </a:xfrm>
        </p:grpSpPr>
        <p:sp>
          <p:nvSpPr>
            <p:cNvPr id="998" name="Google Shape;998;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34"/>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01" name="Google Shape;1001;p34"/>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5. Automated Alerts and Notifications</a:t>
            </a:r>
            <a:endParaRPr sz="1500" dirty="0">
              <a:solidFill>
                <a:schemeClr val="dk2"/>
              </a:solidFill>
            </a:endParaRPr>
          </a:p>
          <a:p>
            <a:pPr marL="0" lvl="0" indent="0" algn="just" rtl="0">
              <a:spcBef>
                <a:spcPts val="0"/>
              </a:spcBef>
              <a:spcAft>
                <a:spcPts val="0"/>
              </a:spcAft>
              <a:buNone/>
            </a:pPr>
            <a:r>
              <a:rPr lang="en" sz="1500" dirty="0">
                <a:solidFill>
                  <a:srgbClr val="FF0000"/>
                </a:solidFill>
              </a:rPr>
              <a:t>Stay on top of day-to-day changes</a:t>
            </a:r>
            <a:r>
              <a:rPr lang="en" sz="1500" dirty="0">
                <a:solidFill>
                  <a:schemeClr val="dk2"/>
                </a:solidFill>
              </a:rPr>
              <a:t> in your environment, and participate in the critical decision by sharing standard and custom built reports with details on cost, usage, performance with stakeholders. Automated alerts and notifications about authorization failures, budget overruns, cost spikes, untagged infrastructure result in increased visibility and accountability.</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a:p>
            <a:pPr marL="0" lvl="0" indent="0" algn="just" rtl="0">
              <a:spcBef>
                <a:spcPts val="0"/>
              </a:spcBef>
              <a:spcAft>
                <a:spcPts val="0"/>
              </a:spcAft>
              <a:buNone/>
            </a:pPr>
            <a:r>
              <a:rPr lang="en" sz="1500" dirty="0">
                <a:solidFill>
                  <a:schemeClr val="dk2"/>
                </a:solidFill>
              </a:rPr>
              <a:t>6. Policy Based Governance</a:t>
            </a:r>
            <a:endParaRPr sz="1500" dirty="0">
              <a:solidFill>
                <a:schemeClr val="dk2"/>
              </a:solidFill>
            </a:endParaRPr>
          </a:p>
          <a:p>
            <a:pPr marL="0" lvl="0" indent="0" algn="just" rtl="0">
              <a:spcBef>
                <a:spcPts val="0"/>
              </a:spcBef>
              <a:spcAft>
                <a:spcPts val="0"/>
              </a:spcAft>
              <a:buNone/>
            </a:pPr>
            <a:r>
              <a:rPr lang="en" sz="1500" dirty="0">
                <a:solidFill>
                  <a:schemeClr val="dk2"/>
                </a:solidFill>
              </a:rPr>
              <a:t>Use cloud-based governance tools to </a:t>
            </a:r>
            <a:r>
              <a:rPr lang="en" sz="1500" dirty="0">
                <a:solidFill>
                  <a:srgbClr val="FF0000"/>
                </a:solidFill>
              </a:rPr>
              <a:t>track cloud usage </a:t>
            </a:r>
            <a:r>
              <a:rPr lang="en" sz="1500" dirty="0">
                <a:solidFill>
                  <a:schemeClr val="dk2"/>
                </a:solidFill>
              </a:rPr>
              <a:t>and costs and alert administrators when the total usage for the account is greater than a certain value or when the total usage for a vendor specific product is greater than a certain value helps control cost. Schedule operational hours to automatically shut down &amp; start virtual machines, and automated events that alert administrators on volumes that have been disassociated from Virtual machines (standalone VMs) for more than a set number of days. In short, use integrated data sources, metadata, or custom tags to define a set of rules that lead to improved cost management, reporting and optimization.</a:t>
            </a:r>
            <a:endParaRPr sz="1500" dirty="0">
              <a:solidFill>
                <a:schemeClr val="dk2"/>
              </a:solidFill>
            </a:endParaRPr>
          </a:p>
        </p:txBody>
      </p:sp>
      <p:grpSp>
        <p:nvGrpSpPr>
          <p:cNvPr id="1002" name="Google Shape;1002;p34"/>
          <p:cNvGrpSpPr/>
          <p:nvPr/>
        </p:nvGrpSpPr>
        <p:grpSpPr>
          <a:xfrm rot="350572">
            <a:off x="7712287" y="-253348"/>
            <a:ext cx="711705" cy="793257"/>
            <a:chOff x="6554696" y="509501"/>
            <a:chExt cx="711709" cy="793261"/>
          </a:xfrm>
        </p:grpSpPr>
        <p:sp>
          <p:nvSpPr>
            <p:cNvPr id="1003" name="Google Shape;1003;p3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35"/>
          <p:cNvGrpSpPr/>
          <p:nvPr/>
        </p:nvGrpSpPr>
        <p:grpSpPr>
          <a:xfrm flipH="1">
            <a:off x="750087" y="467950"/>
            <a:ext cx="4594704" cy="176025"/>
            <a:chOff x="4345425" y="2175475"/>
            <a:chExt cx="800750" cy="176025"/>
          </a:xfrm>
        </p:grpSpPr>
        <p:sp>
          <p:nvSpPr>
            <p:cNvPr id="1011" name="Google Shape;1011;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14" name="Google Shape;1014;p35"/>
          <p:cNvSpPr txBox="1"/>
          <p:nvPr/>
        </p:nvSpPr>
        <p:spPr>
          <a:xfrm>
            <a:off x="545150" y="67549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7. Budgets</a:t>
            </a:r>
            <a:endParaRPr sz="1500" dirty="0">
              <a:solidFill>
                <a:schemeClr val="dk2"/>
              </a:solidFill>
            </a:endParaRPr>
          </a:p>
          <a:p>
            <a:pPr marL="0" lvl="0" indent="0" algn="just" rtl="0">
              <a:spcBef>
                <a:spcPts val="0"/>
              </a:spcBef>
              <a:spcAft>
                <a:spcPts val="0"/>
              </a:spcAft>
              <a:buNone/>
            </a:pPr>
            <a:r>
              <a:rPr lang="en" sz="1500" dirty="0">
                <a:solidFill>
                  <a:schemeClr val="dk2"/>
                </a:solidFill>
              </a:rPr>
              <a:t>Define and allocate budgets for Departments, cost centers, projects and ensure approval mechanisms </a:t>
            </a:r>
            <a:r>
              <a:rPr lang="en" sz="1500" dirty="0">
                <a:solidFill>
                  <a:srgbClr val="FF0000"/>
                </a:solidFill>
              </a:rPr>
              <a:t>to avoid cloud cost overrun </a:t>
            </a:r>
            <a:r>
              <a:rPr lang="en" sz="1500" dirty="0">
                <a:solidFill>
                  <a:schemeClr val="dk2"/>
                </a:solidFill>
              </a:rPr>
              <a:t>by sending out alerts when thresholds are breached. Use the Showback report to chargeback Departments for their cloud usage and limit the cloud cost and use of resources. This alignment of cost with value ensures the anticipated business benefit once the cloud resources are in production</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p:txBody>
      </p:sp>
      <p:grpSp>
        <p:nvGrpSpPr>
          <p:cNvPr id="1015" name="Google Shape;1015;p35"/>
          <p:cNvGrpSpPr/>
          <p:nvPr/>
        </p:nvGrpSpPr>
        <p:grpSpPr>
          <a:xfrm rot="350572">
            <a:off x="7712287" y="-253348"/>
            <a:ext cx="711705" cy="793257"/>
            <a:chOff x="6554696" y="509501"/>
            <a:chExt cx="711709" cy="793261"/>
          </a:xfrm>
        </p:grpSpPr>
        <p:sp>
          <p:nvSpPr>
            <p:cNvPr id="1016" name="Google Shape;1016;p35"/>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7861</TotalTime>
  <Words>1832</Words>
  <Application>Microsoft Office PowerPoint</Application>
  <PresentationFormat>On-screen Show (16:9)</PresentationFormat>
  <Paragraphs>89</Paragraphs>
  <Slides>45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Muli</vt:lpstr>
      <vt:lpstr>Arial</vt:lpstr>
      <vt:lpstr>Itim</vt:lpstr>
      <vt:lpstr>Merriweather</vt:lpstr>
      <vt:lpstr>Online Notebook by Slidesgo</vt:lpstr>
      <vt:lpstr>Unit 4 Part B</vt:lpstr>
      <vt:lpstr>Contents </vt:lpstr>
      <vt:lpstr>Cloud economics!</vt:lpstr>
      <vt:lpstr>Developing an Economic Strategy</vt:lpstr>
      <vt:lpstr>PowerPoint Presentation</vt:lpstr>
      <vt:lpstr>In detail…</vt:lpstr>
      <vt:lpstr>In detail…</vt:lpstr>
      <vt:lpstr>In detail…</vt:lpstr>
      <vt:lpstr>In detail…</vt:lpstr>
      <vt:lpstr>Exploring The costs</vt:lpstr>
      <vt:lpstr>PowerPoint Presentation</vt:lpstr>
      <vt:lpstr>10 Law’s of Cloudonomics</vt:lpstr>
      <vt:lpstr>1.Utility services cost less even though they cost more.</vt:lpstr>
      <vt:lpstr>Eg: Pay-for-Use if you start an organization with 100k machines then you may invest crore’s of rupees, but if you go for cloud utility then probably you can join there while paying only in lac’s . </vt:lpstr>
      <vt:lpstr>PowerPoint Presentation</vt:lpstr>
      <vt:lpstr> 2. On-demand trumps forecasting.</vt:lpstr>
      <vt:lpstr>Eg: Don’t buy the infrastructure before you start. Win-trump</vt:lpstr>
      <vt:lpstr>PowerPoint Presentation</vt:lpstr>
      <vt:lpstr>3.The peak of the sum is never greater than the sum of the peaks.</vt:lpstr>
      <vt:lpstr>Eg: Big-billion value sale(peak of the sum) &lt; sum of the peaks on other days of sale</vt:lpstr>
      <vt:lpstr>PowerPoint Presentation</vt:lpstr>
      <vt:lpstr>4. Aggregate demand is smoother than individual.</vt:lpstr>
      <vt:lpstr>Eg“: a) 100 people demand 1 service from cloud b) 1 person demand 1 service from cloud provider will chose (a) – option because investment in 1 service will pay more in (a) and cover maintenance charges. </vt:lpstr>
      <vt:lpstr>PowerPoint Presentation</vt:lpstr>
      <vt:lpstr>5. Average unit costs are reduced by distributing fixed cost over more units of output.</vt:lpstr>
      <vt:lpstr>Eg: If: a) 100 Rs required to produce 10 items b) 150 Rs required to produce 25 items we will choose (b) always as unit cost is less in (b)</vt:lpstr>
      <vt:lpstr>PowerPoint Presentation</vt:lpstr>
      <vt:lpstr> 6. Superiority in numbers is the most important factor in the result of a combat.</vt:lpstr>
      <vt:lpstr>Eg: a) if cloud-A shows 1000 available servers with 1gbps speed b) if cloud-B shows only 10 servers with 10kbps of speed.  than we will go for(a) only</vt:lpstr>
      <vt:lpstr>PowerPoint Presentation</vt:lpstr>
      <vt:lpstr>7. Space-time is a continuum.</vt:lpstr>
      <vt:lpstr>Eg: Must be up-to date as per time. Never degrade ever. </vt:lpstr>
      <vt:lpstr>PowerPoint Presentation</vt:lpstr>
      <vt:lpstr>8. Dispersion is the inverse square of latency.</vt:lpstr>
      <vt:lpstr>Eg: If a company has all Datacenters at one region then that region has good connectivity and very low latency, but other region will get no service or very high latency. High Wide than less latency Lesser wide than HIgh latency</vt:lpstr>
      <vt:lpstr>PowerPoint Presentation</vt:lpstr>
      <vt:lpstr>9. Don’t put all your eggs in one basket.</vt:lpstr>
      <vt:lpstr>Eg: Don’t put all datacenters in one region</vt:lpstr>
      <vt:lpstr>PowerPoint Presentation</vt:lpstr>
      <vt:lpstr>10. An object at rest tends to stay at rest.</vt:lpstr>
      <vt:lpstr>Eg: Datacenters can not be moved from the existing location</vt:lpstr>
      <vt:lpstr>PowerPoint Presentation</vt:lpstr>
      <vt:lpstr>Cloud Cost Estimator</vt:lpstr>
      <vt:lpstr>PowerPoint Presentation</vt:lpstr>
      <vt:lpstr>There’s one for google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hp</dc:creator>
  <cp:lastModifiedBy>bisma mashooq</cp:lastModifiedBy>
  <cp:revision>21</cp:revision>
  <dcterms:modified xsi:type="dcterms:W3CDTF">2023-10-07T04:52:11Z</dcterms:modified>
</cp:coreProperties>
</file>