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  <p:sldMasterId id="2147483677" r:id="rId3"/>
    <p:sldMasterId id="2147483678" r:id="rId4"/>
  </p:sldMasterIdLst>
  <p:notesMasterIdLst>
    <p:notesMasterId r:id="rId18"/>
  </p:notesMasterIdLst>
  <p:sldIdLst>
    <p:sldId id="256" r:id="rId5"/>
    <p:sldId id="258" r:id="rId6"/>
    <p:sldId id="265" r:id="rId7"/>
    <p:sldId id="278" r:id="rId8"/>
    <p:sldId id="260" r:id="rId9"/>
    <p:sldId id="261" r:id="rId10"/>
    <p:sldId id="266" r:id="rId11"/>
    <p:sldId id="267" r:id="rId12"/>
    <p:sldId id="259" r:id="rId13"/>
    <p:sldId id="270" r:id="rId14"/>
    <p:sldId id="277" r:id="rId15"/>
    <p:sldId id="275" r:id="rId16"/>
    <p:sldId id="26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00:30:31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00:30:32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00:30:36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00:30:37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00:30:39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00:36:3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1 327 24575,'1'-7'0,"0"1"0,0-1 0,1 0 0,0 1 0,0-1 0,0 1 0,1-1 0,0 1 0,1 0 0,-1 0 0,1 1 0,5-8 0,60-62 0,-58 64 0,6-4 0,0 0 0,1 0 0,0 2 0,2 0 0,-1 1 0,1 2 0,1 0 0,0 0 0,0 2 0,1 1 0,0 1 0,0 0 0,1 2 0,0 1 0,-1 0 0,1 2 0,0 1 0,0 0 0,0 2 0,25 5 0,-4 2 0,1 2 0,75 30 0,10 3 0,-88-34-273,0-2 0,1-2 0,0-1 0,44-2 0,-47-3-6553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18T00:36:43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0 24575,'3'1'0,"1"-1"0,-1 1 0,1 0 0,-1 0 0,1 0 0,-1 1 0,0-1 0,0 1 0,0-1 0,0 1 0,0 0 0,0 0 0,0 1 0,0-1 0,-1 1 0,3 2 0,41 55 0,-25-31 0,12 11 0,-16-21 0,-1 2 0,0-1 0,23 45 0,-38-64 0,0 1 0,0-1 0,-1 0 0,1 1 0,-1-1 0,1 0 0,-1 1 0,0-1 0,1 1 0,-1-1 0,0 1 0,0-1 0,0 0 0,0 1 0,0-1 0,0 1 0,-1-1 0,1 1 0,0-1 0,-1 0 0,1 1 0,-1-1 0,1 0 0,-1 1 0,0-1 0,0 0 0,1 0 0,-1 1 0,0-1 0,0 0 0,0 0 0,0 0 0,0 0 0,-1 0 0,1-1 0,0 1 0,0 0 0,0 0 0,-3 0 0,-5 3 0,0-1 0,0-1 0,-1 1 0,0-1 0,-9 0 0,-6 2 0,-7 3-170,0 2-1,1 1 0,0 1 1,0 2-1,1 1 0,1 2 1,-51 35-1,45-24-6655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46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00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4408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65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77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53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25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529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363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50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 Imag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571499" y="2571988"/>
            <a:ext cx="7917982" cy="6779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33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571499" y="3318987"/>
            <a:ext cx="7917982" cy="9332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sz="21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9" name="Shape 59"/>
          <p:cNvGrpSpPr/>
          <p:nvPr/>
        </p:nvGrpSpPr>
        <p:grpSpPr>
          <a:xfrm>
            <a:off x="0" y="595952"/>
            <a:ext cx="9141074" cy="1835951"/>
            <a:chOff x="0" y="1074510"/>
            <a:chExt cx="9141074" cy="1835951"/>
          </a:xfrm>
        </p:grpSpPr>
        <p:pic>
          <p:nvPicPr>
            <p:cNvPr id="60" name="Shape 6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1084587"/>
              <a:ext cx="1823679" cy="1823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28800" y="1074510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Shape 6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657600" y="1084587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Shape 6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86400" y="1084587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Shape 6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315200" y="1084587"/>
              <a:ext cx="1825874" cy="18258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514349" y="1705089"/>
            <a:ext cx="8141168" cy="6779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33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514349" y="2452088"/>
            <a:ext cx="8141168" cy="9332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sz="21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_OneColumnBulle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26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297611" y="899332"/>
            <a:ext cx="8531162" cy="316993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sz="18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297611" y="1369219"/>
            <a:ext cx="8531162" cy="31078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342900" marR="0" lvl="0" indent="-279400" algn="l" rtl="0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96900" marR="0" lvl="1" indent="-1651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9800" marR="0" lvl="2" indent="-1778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-1524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1524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Shape 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Shape 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760858"/>
            <a:ext cx="9144000" cy="138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0" cy="69105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284909" y="462837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Shape 55"/>
          <p:cNvPicPr preferRelativeResize="0"/>
          <p:nvPr/>
        </p:nvPicPr>
        <p:blipFill rotWithShape="1">
          <a:blip r:embed="rId6">
            <a:alphaModFix/>
          </a:blip>
          <a:srcRect r="2161"/>
          <a:stretch/>
        </p:blipFill>
        <p:spPr>
          <a:xfrm>
            <a:off x="8038947" y="4560577"/>
            <a:ext cx="857754" cy="49941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" y="0"/>
            <a:ext cx="9140333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457700"/>
            <a:ext cx="9140333" cy="685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/>
        </p:nvSpPr>
        <p:spPr>
          <a:xfrm>
            <a:off x="284909" y="462837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53349" y="4553785"/>
            <a:ext cx="859278" cy="2666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284909" y="462837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349" y="4553785"/>
            <a:ext cx="859278" cy="26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" y="0"/>
            <a:ext cx="9140333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457700"/>
            <a:ext cx="9140333" cy="6855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.xml"/><Relationship Id="rId11" Type="http://schemas.openxmlformats.org/officeDocument/2006/relationships/customXml" Target="../ink/ink5.xml"/><Relationship Id="rId5" Type="http://schemas.openxmlformats.org/officeDocument/2006/relationships/image" Target="../media/image15.png"/><Relationship Id="rId15" Type="http://schemas.openxmlformats.org/officeDocument/2006/relationships/image" Target="../media/image18.png"/><Relationship Id="rId10" Type="http://schemas.openxmlformats.org/officeDocument/2006/relationships/customXml" Target="../ink/ink4.xml"/><Relationship Id="rId4" Type="http://schemas.openxmlformats.org/officeDocument/2006/relationships/image" Target="../media/image14.png"/><Relationship Id="rId9" Type="http://schemas.openxmlformats.org/officeDocument/2006/relationships/customXml" Target="../ink/ink3.xml"/><Relationship Id="rId14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ctrTitle"/>
          </p:nvPr>
        </p:nvSpPr>
        <p:spPr>
          <a:xfrm>
            <a:off x="18226" y="2599083"/>
            <a:ext cx="6687374" cy="1021845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indent="-209550" algn="ctr"/>
            <a:r>
              <a:rPr lang="en-US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 Horizontal Federated Random Forest for Heart Disease Detection from Decentralized Local Data</a:t>
            </a:r>
            <a:b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40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subTitle" idx="1"/>
          </p:nvPr>
        </p:nvSpPr>
        <p:spPr>
          <a:xfrm>
            <a:off x="412473" y="3732603"/>
            <a:ext cx="1790699" cy="59040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 sz="1400" b="1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Presented BY:</a:t>
            </a:r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r>
              <a:rPr lang="en-US" sz="1400" dirty="0"/>
              <a:t>Md. Ashfaqul Haque</a:t>
            </a:r>
            <a:endParaRPr sz="1400" b="1" i="1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51704C4-DE89-1784-824C-E98F86BB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4434682"/>
            <a:ext cx="1790699" cy="708818"/>
          </a:xfrm>
          <a:prstGeom prst="rect">
            <a:avLst/>
          </a:prstGeom>
        </p:spPr>
      </p:pic>
      <p:sp>
        <p:nvSpPr>
          <p:cNvPr id="6" name="Shape 156">
            <a:extLst>
              <a:ext uri="{FF2B5EF4-FFF2-40B4-BE49-F238E27FC236}">
                <a16:creationId xmlns:a16="http://schemas.microsoft.com/office/drawing/2014/main" id="{21D845B5-2463-9C59-9841-6862B67BBE91}"/>
              </a:ext>
            </a:extLst>
          </p:cNvPr>
          <p:cNvSpPr txBox="1">
            <a:spLocks/>
          </p:cNvSpPr>
          <p:nvPr/>
        </p:nvSpPr>
        <p:spPr>
          <a:xfrm>
            <a:off x="6897756" y="3199736"/>
            <a:ext cx="2489755" cy="106573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  <a:defRPr sz="21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133350">
              <a:spcBef>
                <a:spcPts val="0"/>
              </a:spcBef>
            </a:pPr>
            <a:r>
              <a:rPr lang="en-US" sz="1400" dirty="0"/>
              <a:t>Authors:</a:t>
            </a:r>
          </a:p>
          <a:p>
            <a:pPr indent="-133350">
              <a:spcBef>
                <a:spcPts val="0"/>
              </a:spcBef>
            </a:pPr>
            <a:r>
              <a:rPr lang="en-US" sz="1400" dirty="0" err="1"/>
              <a:t>Shafin</a:t>
            </a:r>
            <a:r>
              <a:rPr lang="en-US" sz="1400" dirty="0"/>
              <a:t> Mahmud Jalal</a:t>
            </a:r>
          </a:p>
          <a:p>
            <a:pPr indent="-133350">
              <a:spcBef>
                <a:spcPts val="0"/>
              </a:spcBef>
            </a:pPr>
            <a:r>
              <a:rPr lang="en-US" sz="1400" dirty="0"/>
              <a:t>Md. Ashfaqul Haque</a:t>
            </a:r>
          </a:p>
          <a:p>
            <a:pPr indent="-133350">
              <a:spcBef>
                <a:spcPts val="0"/>
              </a:spcBef>
            </a:pPr>
            <a:r>
              <a:rPr lang="en-US" sz="1400" dirty="0"/>
              <a:t>Md. </a:t>
            </a:r>
            <a:r>
              <a:rPr lang="en-US" sz="1400" dirty="0" err="1"/>
              <a:t>Rezuwan</a:t>
            </a:r>
            <a:r>
              <a:rPr lang="en-US" sz="1400" dirty="0"/>
              <a:t> Hasan</a:t>
            </a:r>
          </a:p>
          <a:p>
            <a:pPr indent="-133350">
              <a:spcBef>
                <a:spcPts val="0"/>
              </a:spcBef>
            </a:pPr>
            <a:r>
              <a:rPr lang="en-US" sz="1400" dirty="0"/>
              <a:t>Md. Golam </a:t>
            </a:r>
            <a:r>
              <a:rPr lang="en-US" sz="1400" dirty="0" err="1"/>
              <a:t>Rabiul</a:t>
            </a:r>
            <a:r>
              <a:rPr lang="en-US" sz="1400" dirty="0"/>
              <a:t> </a:t>
            </a:r>
            <a:r>
              <a:rPr lang="en-US" sz="1400" dirty="0" err="1"/>
              <a:t>Alam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b="1" i="0" u="none" strike="noStrike" cap="none" dirty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Analytics of the Experimentation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C60AE1DD-970E-952D-0346-96E44785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4" y="2333212"/>
            <a:ext cx="2974975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BE19467-4167-C008-56B6-DAA79383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2" y="2309399"/>
            <a:ext cx="2809875" cy="15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A213E5D-B8B3-A750-4C02-1EB718541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10" y="2274474"/>
            <a:ext cx="2860675" cy="160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5FE206-D2F9-3C8A-FC52-06CBF221E589}"/>
              </a:ext>
            </a:extLst>
          </p:cNvPr>
          <p:cNvSpPr txBox="1"/>
          <p:nvPr/>
        </p:nvSpPr>
        <p:spPr>
          <a:xfrm>
            <a:off x="2070651" y="4254315"/>
            <a:ext cx="50026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4 Performance Evaluations of  (a) Central Server, (b) Client1, and (c) Client2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C6DFB-A74F-17A4-EFD8-3796BB87D978}"/>
              </a:ext>
            </a:extLst>
          </p:cNvPr>
          <p:cNvSpPr txBox="1"/>
          <p:nvPr/>
        </p:nvSpPr>
        <p:spPr>
          <a:xfrm>
            <a:off x="1150347" y="3882612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C8FCB-1A4A-421D-9F62-C2CFE3FFD8EE}"/>
              </a:ext>
            </a:extLst>
          </p:cNvPr>
          <p:cNvSpPr txBox="1"/>
          <p:nvPr/>
        </p:nvSpPr>
        <p:spPr>
          <a:xfrm>
            <a:off x="4246269" y="3885107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AE664-86A2-122E-3CAA-7C89DD69DC8E}"/>
              </a:ext>
            </a:extLst>
          </p:cNvPr>
          <p:cNvSpPr txBox="1"/>
          <p:nvPr/>
        </p:nvSpPr>
        <p:spPr>
          <a:xfrm>
            <a:off x="7150817" y="38917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04C0D-14EF-34BC-DB2D-179C9B46EAFC}"/>
              </a:ext>
            </a:extLst>
          </p:cNvPr>
          <p:cNvSpPr txBox="1"/>
          <p:nvPr/>
        </p:nvSpPr>
        <p:spPr>
          <a:xfrm>
            <a:off x="1881810" y="1062136"/>
            <a:ext cx="1693092" cy="76944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Accuracy Improvement:</a:t>
            </a:r>
          </a:p>
          <a:p>
            <a:r>
              <a:rPr lang="en-US" sz="1100" dirty="0">
                <a:solidFill>
                  <a:srgbClr val="002060"/>
                </a:solidFill>
              </a:rPr>
              <a:t>Federated server : 7.1%</a:t>
            </a:r>
          </a:p>
          <a:p>
            <a:r>
              <a:rPr lang="en-US" sz="1100" dirty="0">
                <a:solidFill>
                  <a:srgbClr val="002060"/>
                </a:solidFill>
              </a:rPr>
              <a:t>Client 1 : 2%</a:t>
            </a:r>
          </a:p>
          <a:p>
            <a:r>
              <a:rPr lang="en-US" sz="1100" dirty="0">
                <a:solidFill>
                  <a:srgbClr val="002060"/>
                </a:solidFill>
              </a:rPr>
              <a:t>Client 2 : 6%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2FCC6-5059-3B30-F445-CA97F74D6449}"/>
              </a:ext>
            </a:extLst>
          </p:cNvPr>
          <p:cNvSpPr txBox="1"/>
          <p:nvPr/>
        </p:nvSpPr>
        <p:spPr>
          <a:xfrm>
            <a:off x="4736599" y="1054529"/>
            <a:ext cx="1693092" cy="76944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F1-score Improvement:</a:t>
            </a:r>
          </a:p>
          <a:p>
            <a:r>
              <a:rPr lang="en-US" sz="1100" dirty="0">
                <a:solidFill>
                  <a:srgbClr val="002060"/>
                </a:solidFill>
              </a:rPr>
              <a:t>Federated server : 9.6%</a:t>
            </a:r>
          </a:p>
          <a:p>
            <a:r>
              <a:rPr lang="en-US" sz="1100" dirty="0">
                <a:solidFill>
                  <a:srgbClr val="002060"/>
                </a:solidFill>
              </a:rPr>
              <a:t>Client 1 : 2.2%</a:t>
            </a:r>
          </a:p>
          <a:p>
            <a:r>
              <a:rPr lang="en-US" sz="1100" dirty="0">
                <a:solidFill>
                  <a:srgbClr val="002060"/>
                </a:solidFill>
              </a:rPr>
              <a:t>Client 2 : 2.9%</a:t>
            </a:r>
          </a:p>
        </p:txBody>
      </p:sp>
    </p:spTree>
    <p:extLst>
      <p:ext uri="{BB962C8B-B14F-4D97-AF65-F5344CB8AC3E}">
        <p14:creationId xmlns:p14="http://schemas.microsoft.com/office/powerpoint/2010/main" val="399183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b="1" i="0" u="none" strike="noStrike" cap="none" dirty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Analytics of the Experimentation (contd.)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25433E-760C-B386-CD42-72F36244B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47442"/>
              </p:ext>
            </p:extLst>
          </p:nvPr>
        </p:nvGraphicFramePr>
        <p:xfrm>
          <a:off x="1861707" y="1593123"/>
          <a:ext cx="5578181" cy="10612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883">
                  <a:extLst>
                    <a:ext uri="{9D8B030D-6E8A-4147-A177-3AD203B41FA5}">
                      <a16:colId xmlns:a16="http://schemas.microsoft.com/office/drawing/2014/main" val="4204441053"/>
                    </a:ext>
                  </a:extLst>
                </a:gridCol>
                <a:gridCol w="796883">
                  <a:extLst>
                    <a:ext uri="{9D8B030D-6E8A-4147-A177-3AD203B41FA5}">
                      <a16:colId xmlns:a16="http://schemas.microsoft.com/office/drawing/2014/main" val="1550501923"/>
                    </a:ext>
                  </a:extLst>
                </a:gridCol>
                <a:gridCol w="796883">
                  <a:extLst>
                    <a:ext uri="{9D8B030D-6E8A-4147-A177-3AD203B41FA5}">
                      <a16:colId xmlns:a16="http://schemas.microsoft.com/office/drawing/2014/main" val="8816043"/>
                    </a:ext>
                  </a:extLst>
                </a:gridCol>
                <a:gridCol w="796883">
                  <a:extLst>
                    <a:ext uri="{9D8B030D-6E8A-4147-A177-3AD203B41FA5}">
                      <a16:colId xmlns:a16="http://schemas.microsoft.com/office/drawing/2014/main" val="3201826373"/>
                    </a:ext>
                  </a:extLst>
                </a:gridCol>
                <a:gridCol w="796883">
                  <a:extLst>
                    <a:ext uri="{9D8B030D-6E8A-4147-A177-3AD203B41FA5}">
                      <a16:colId xmlns:a16="http://schemas.microsoft.com/office/drawing/2014/main" val="3873503621"/>
                    </a:ext>
                  </a:extLst>
                </a:gridCol>
                <a:gridCol w="796883">
                  <a:extLst>
                    <a:ext uri="{9D8B030D-6E8A-4147-A177-3AD203B41FA5}">
                      <a16:colId xmlns:a16="http://schemas.microsoft.com/office/drawing/2014/main" val="1211144108"/>
                    </a:ext>
                  </a:extLst>
                </a:gridCol>
                <a:gridCol w="796883">
                  <a:extLst>
                    <a:ext uri="{9D8B030D-6E8A-4147-A177-3AD203B41FA5}">
                      <a16:colId xmlns:a16="http://schemas.microsoft.com/office/drawing/2014/main" val="2916317857"/>
                    </a:ext>
                  </a:extLst>
                </a:gridCol>
              </a:tblGrid>
              <a:tr h="3537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Sample size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No. of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Estimators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Accuracy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Precision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Recall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F1-score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103566"/>
                  </a:ext>
                </a:extLst>
              </a:tr>
              <a:tr h="35375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Federated Central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579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92.41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95.08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87.88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91.34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988860"/>
                  </a:ext>
                </a:extLst>
              </a:tr>
              <a:tr h="1768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Client 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97.22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232026"/>
                  </a:ext>
                </a:extLst>
              </a:tr>
              <a:tr h="1768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Client 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90.41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89.55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94.49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0743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EBA115D-A9F8-8F20-4749-C3C6666B5C84}"/>
              </a:ext>
            </a:extLst>
          </p:cNvPr>
          <p:cNvSpPr txBox="1"/>
          <p:nvPr/>
        </p:nvSpPr>
        <p:spPr>
          <a:xfrm>
            <a:off x="3230706" y="2724393"/>
            <a:ext cx="28401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Table.1 Evaluation with the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pdated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ata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25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b="1" i="0" u="none" strike="noStrike" cap="none" dirty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662046" y="1237323"/>
            <a:ext cx="4890616" cy="210885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68575" tIns="34275" rIns="68575" bIns="34275" anchor="t" anchorCtr="0">
            <a:noAutofit/>
          </a:bodyPr>
          <a:lstStyle/>
          <a:p>
            <a:pPr indent="-336550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ossibility of </a:t>
            </a: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new data flow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Considered it in our work. </a:t>
            </a:r>
          </a:p>
          <a:p>
            <a:pPr indent="-336550"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Implementation done only </a:t>
            </a: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heart disease patients’ data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but we can apply our model in </a:t>
            </a: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other areas of the healthcare sector </a:t>
            </a:r>
          </a:p>
          <a:p>
            <a:pPr indent="-336550">
              <a:spcBef>
                <a:spcPts val="0"/>
              </a:spcBef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here patients’ data from one institute would be beneficial to others where data sharing is beneficiary. 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3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3182593" y="1860679"/>
            <a:ext cx="2906785" cy="80300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4800" i="0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i="0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2A6AC46-0288-096F-50FD-FCBAD7A6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0" y="4466311"/>
            <a:ext cx="1067777" cy="422662"/>
          </a:xfrm>
          <a:prstGeom prst="rect">
            <a:avLst/>
          </a:prstGeom>
        </p:spPr>
      </p:pic>
      <p:sp>
        <p:nvSpPr>
          <p:cNvPr id="5" name="Shape 167">
            <a:extLst>
              <a:ext uri="{FF2B5EF4-FFF2-40B4-BE49-F238E27FC236}">
                <a16:creationId xmlns:a16="http://schemas.microsoft.com/office/drawing/2014/main" id="{1D687574-586B-D238-0CF2-2EB576644754}"/>
              </a:ext>
            </a:extLst>
          </p:cNvPr>
          <p:cNvSpPr txBox="1">
            <a:spLocks/>
          </p:cNvSpPr>
          <p:nvPr/>
        </p:nvSpPr>
        <p:spPr>
          <a:xfrm>
            <a:off x="3162712" y="1847426"/>
            <a:ext cx="2906785" cy="803009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Calibri"/>
              <a:buNone/>
              <a:defRPr sz="33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pPr indent="-209550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069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342642" y="399751"/>
            <a:ext cx="1227742" cy="48814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209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24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627060" y="1172819"/>
            <a:ext cx="4759949" cy="1941442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2385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sz="1600" b="1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Necessity of Federated Learning</a:t>
            </a:r>
          </a:p>
          <a:p>
            <a:pPr marL="32385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sz="1600" dirty="0"/>
              <a:t>Introduction</a:t>
            </a:r>
          </a:p>
          <a:p>
            <a:pPr marL="32385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sz="1600" b="1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Impact of Federated Learning in Medical Sector</a:t>
            </a:r>
          </a:p>
          <a:p>
            <a:pPr marL="32385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sz="1600" b="1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</a:p>
          <a:p>
            <a:pPr marL="32385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sz="1600" dirty="0"/>
              <a:t>Methodology</a:t>
            </a:r>
          </a:p>
          <a:p>
            <a:pPr marL="32385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sz="1600" b="1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Analysis of the Experimentation</a:t>
            </a:r>
          </a:p>
          <a:p>
            <a:pPr marL="323850" marR="0" lvl="0" indent="-45720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+mj-lt"/>
              <a:buAutoNum type="arabicPeriod"/>
            </a:pPr>
            <a:r>
              <a:rPr lang="en-US" sz="1600" b="1" i="1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600" b="1" i="1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2A6AC46-0288-096F-50FD-FCBAD7A60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10" y="4466311"/>
            <a:ext cx="1067777" cy="422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b="1" i="0" u="none" strike="noStrike" cap="none" dirty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Necessity of Federated Learning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17914B-70C8-A8AA-79EC-52F32463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2" y="1345282"/>
            <a:ext cx="1435376" cy="10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424A52-89C2-B75B-2708-D28C874E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399" y="3130842"/>
            <a:ext cx="977329" cy="9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963477F-29D9-C454-D56C-B2D5AD99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482" y="3130841"/>
            <a:ext cx="977329" cy="9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E27C59A-2184-3AB8-2D2B-AAB5EACD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82" y="3132505"/>
            <a:ext cx="977329" cy="9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164551-037B-3C58-5430-D48842AFA4DC}"/>
              </a:ext>
            </a:extLst>
          </p:cNvPr>
          <p:cNvSpPr txBox="1"/>
          <p:nvPr/>
        </p:nvSpPr>
        <p:spPr>
          <a:xfrm>
            <a:off x="2875718" y="3977365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B7AE0-72DA-4077-91B4-2326A376A7CD}"/>
              </a:ext>
            </a:extLst>
          </p:cNvPr>
          <p:cNvSpPr txBox="1"/>
          <p:nvPr/>
        </p:nvSpPr>
        <p:spPr>
          <a:xfrm>
            <a:off x="4038614" y="3977365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A857D-3A57-A372-874B-F70DA9D2FDA7}"/>
              </a:ext>
            </a:extLst>
          </p:cNvPr>
          <p:cNvSpPr txBox="1"/>
          <p:nvPr/>
        </p:nvSpPr>
        <p:spPr>
          <a:xfrm>
            <a:off x="5565912" y="3977365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Site 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09F6F0F-F30D-7889-DE07-EFE8A4C36B64}"/>
                  </a:ext>
                </a:extLst>
              </p14:cNvPr>
              <p14:cNvContentPartPr/>
              <p14:nvPr/>
            </p14:nvContentPartPr>
            <p14:xfrm>
              <a:off x="4757335" y="369693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09F6F0F-F30D-7889-DE07-EFE8A4C36B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9335" y="36792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4F2AF-540F-8337-0820-B78ECE0C6F12}"/>
                  </a:ext>
                </a:extLst>
              </p14:cNvPr>
              <p14:cNvContentPartPr/>
              <p14:nvPr/>
            </p14:nvContentPartPr>
            <p14:xfrm>
              <a:off x="4962535" y="36904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4F2AF-540F-8337-0820-B78ECE0C6F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4895" y="36728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ABEB92-7961-3991-D4C7-B0AC68F73CF1}"/>
                  </a:ext>
                </a:extLst>
              </p14:cNvPr>
              <p14:cNvContentPartPr/>
              <p14:nvPr/>
            </p14:nvContentPartPr>
            <p14:xfrm>
              <a:off x="5154775" y="36904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ABEB92-7961-3991-D4C7-B0AC68F73C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7135" y="36728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CC91BE-B5B3-1556-01D2-0E6498A2F310}"/>
                  </a:ext>
                </a:extLst>
              </p14:cNvPr>
              <p14:cNvContentPartPr/>
              <p14:nvPr/>
            </p14:nvContentPartPr>
            <p14:xfrm>
              <a:off x="5340175" y="36904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CC91BE-B5B3-1556-01D2-0E6498A2F31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2535" y="36728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B74BD90-D946-31EF-F544-624333C6050B}"/>
                  </a:ext>
                </a:extLst>
              </p14:cNvPr>
              <p14:cNvContentPartPr/>
              <p14:nvPr/>
            </p14:nvContentPartPr>
            <p14:xfrm>
              <a:off x="5512615" y="369045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B74BD90-D946-31EF-F544-624333C605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4615" y="367281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37E9346-05A6-D9DE-71A9-23756FC2BEC9}"/>
              </a:ext>
            </a:extLst>
          </p:cNvPr>
          <p:cNvSpPr txBox="1"/>
          <p:nvPr/>
        </p:nvSpPr>
        <p:spPr>
          <a:xfrm>
            <a:off x="4258392" y="1089181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Server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3B9898-C788-622D-3ABA-A985DDDE3AE3}"/>
              </a:ext>
            </a:extLst>
          </p:cNvPr>
          <p:cNvCxnSpPr>
            <a:stCxn id="1028" idx="0"/>
          </p:cNvCxnSpPr>
          <p:nvPr/>
        </p:nvCxnSpPr>
        <p:spPr>
          <a:xfrm flipV="1">
            <a:off x="3097064" y="2352188"/>
            <a:ext cx="914400" cy="778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B7D216-7A31-EABC-B176-EC08C69E879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301147" y="2417591"/>
            <a:ext cx="304800" cy="713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EB0B70-3B86-1F06-9CC4-44C55E82D2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095458" y="2352188"/>
            <a:ext cx="729689" cy="780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0E0420-2CE4-B4D1-9504-AB83AF7F84AF}"/>
              </a:ext>
            </a:extLst>
          </p:cNvPr>
          <p:cNvSpPr txBox="1"/>
          <p:nvPr/>
        </p:nvSpPr>
        <p:spPr>
          <a:xfrm>
            <a:off x="3890233" y="2667008"/>
            <a:ext cx="123421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Sending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FFCF16-3CFC-8C93-10CD-0E5455A7BB5F}"/>
              </a:ext>
            </a:extLst>
          </p:cNvPr>
          <p:cNvSpPr txBox="1"/>
          <p:nvPr/>
        </p:nvSpPr>
        <p:spPr>
          <a:xfrm>
            <a:off x="4073231" y="1509860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Lots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1558F26-C08E-1DEC-2A3F-EC7E82CB23EA}"/>
                  </a:ext>
                </a:extLst>
              </p14:cNvPr>
              <p14:cNvContentPartPr/>
              <p14:nvPr/>
            </p14:nvContentPartPr>
            <p14:xfrm>
              <a:off x="5293735" y="1624776"/>
              <a:ext cx="439200" cy="118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1558F26-C08E-1DEC-2A3F-EC7E82CB23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85095" y="1616136"/>
                <a:ext cx="4568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A5BED7F-5C4E-3F4D-178C-A0D6F2809704}"/>
                  </a:ext>
                </a:extLst>
              </p14:cNvPr>
              <p14:cNvContentPartPr/>
              <p14:nvPr/>
            </p14:nvContentPartPr>
            <p14:xfrm>
              <a:off x="5574895" y="1596696"/>
              <a:ext cx="160200" cy="184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A5BED7F-5C4E-3F4D-178C-A0D6F28097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66255" y="1587696"/>
                <a:ext cx="177840" cy="20196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hought Bubble: Cloud 42">
            <a:extLst>
              <a:ext uri="{FF2B5EF4-FFF2-40B4-BE49-F238E27FC236}">
                <a16:creationId xmlns:a16="http://schemas.microsoft.com/office/drawing/2014/main" id="{0F78952C-3AFB-6304-473F-67705E774B76}"/>
              </a:ext>
            </a:extLst>
          </p:cNvPr>
          <p:cNvSpPr/>
          <p:nvPr/>
        </p:nvSpPr>
        <p:spPr>
          <a:xfrm>
            <a:off x="5336482" y="1132324"/>
            <a:ext cx="1610137" cy="475544"/>
          </a:xfrm>
          <a:prstGeom prst="cloud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Good ML Model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0ECF843-3FB6-461D-FECA-1F6457D6CA6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21196" y="1997890"/>
            <a:ext cx="887129" cy="887129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3FABC9-44AC-F5F9-DB03-3B75E08817CD}"/>
              </a:ext>
            </a:extLst>
          </p:cNvPr>
          <p:cNvCxnSpPr>
            <a:cxnSpLocks/>
          </p:cNvCxnSpPr>
          <p:nvPr/>
        </p:nvCxnSpPr>
        <p:spPr>
          <a:xfrm>
            <a:off x="2221228" y="2233025"/>
            <a:ext cx="1140882" cy="364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394D60-69D2-F700-B8BF-0D8C7A03326A}"/>
              </a:ext>
            </a:extLst>
          </p:cNvPr>
          <p:cNvSpPr txBox="1"/>
          <p:nvPr/>
        </p:nvSpPr>
        <p:spPr>
          <a:xfrm rot="1093875">
            <a:off x="2233136" y="1963964"/>
            <a:ext cx="1007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Chance of leaking data</a:t>
            </a:r>
          </a:p>
        </p:txBody>
      </p:sp>
    </p:spTree>
    <p:extLst>
      <p:ext uri="{BB962C8B-B14F-4D97-AF65-F5344CB8AC3E}">
        <p14:creationId xmlns:p14="http://schemas.microsoft.com/office/powerpoint/2010/main" val="73259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b="1" i="0" u="none" strike="noStrike" cap="none" dirty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297611" y="1369219"/>
            <a:ext cx="3260598" cy="310789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indent="-336550">
              <a:lnSpc>
                <a:spcPct val="100000"/>
              </a:lnSpc>
              <a:spcBef>
                <a:spcPts val="0"/>
              </a:spcBef>
            </a:pPr>
            <a:r>
              <a:rPr lang="en-US" sz="16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Federated learning with ML model.</a:t>
            </a:r>
          </a:p>
          <a:p>
            <a:pPr indent="-336550">
              <a:lnSpc>
                <a:spcPct val="100000"/>
              </a:lnSpc>
              <a:spcBef>
                <a:spcPts val="0"/>
              </a:spcBef>
            </a:pPr>
            <a:r>
              <a:rPr lang="en-US" sz="16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Share information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but </a:t>
            </a:r>
            <a:r>
              <a:rPr lang="en-US" sz="1600" dirty="0">
                <a:solidFill>
                  <a:schemeClr val="accent1"/>
                </a:solidFill>
              </a:rPr>
              <a:t>keep data privacy.</a:t>
            </a:r>
            <a:endParaRPr lang="en-US" sz="1600" dirty="0"/>
          </a:p>
          <a:p>
            <a:pPr indent="-33655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Better prediction modeling.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4B59AF-3576-3BA0-BE3D-383F925D9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324" y="1369219"/>
            <a:ext cx="4830788" cy="286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3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dirty="0"/>
              <a:t>Impact of Federated Learning in Medical Sector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774690" y="1204155"/>
            <a:ext cx="3452754" cy="224803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indent="-336550">
              <a:spcBef>
                <a:spcPts val="0"/>
              </a:spcBef>
            </a:pPr>
            <a:r>
              <a:rPr lang="en-US" dirty="0"/>
              <a:t>Keeping patients’ information private at the same time sharing the essence of information.</a:t>
            </a:r>
          </a:p>
          <a:p>
            <a:pPr indent="-336550">
              <a:spcBef>
                <a:spcPts val="0"/>
              </a:spcBef>
            </a:pPr>
            <a:endParaRPr lang="en-US" dirty="0"/>
          </a:p>
          <a:p>
            <a:pPr indent="-336550">
              <a:spcBef>
                <a:spcPts val="0"/>
              </a:spcBef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</a:t>
            </a:r>
            <a:r>
              <a:rPr lang="en-US" dirty="0"/>
              <a:t>ing the shortage of information in a single healthcare institute.</a:t>
            </a:r>
          </a:p>
          <a:p>
            <a:pPr indent="-336550">
              <a:spcBef>
                <a:spcPts val="0"/>
              </a:spcBef>
            </a:pPr>
            <a:endParaRPr lang="en-US" dirty="0"/>
          </a:p>
          <a:p>
            <a:pPr indent="-336550">
              <a:spcBef>
                <a:spcPts val="0"/>
              </a:spcBef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Brings variety in data results more Accurate ML models.</a:t>
            </a:r>
          </a:p>
          <a:p>
            <a:pPr marL="6350" indent="0">
              <a:spcBef>
                <a:spcPts val="0"/>
              </a:spcBef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1B52D9D-F83F-D109-5BD4-3BDE4DE1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32" y="1437626"/>
            <a:ext cx="2928525" cy="178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75">
            <a:extLst>
              <a:ext uri="{FF2B5EF4-FFF2-40B4-BE49-F238E27FC236}">
                <a16:creationId xmlns:a16="http://schemas.microsoft.com/office/drawing/2014/main" id="{736799F6-1204-E0E2-6AAE-44CB961126CE}"/>
              </a:ext>
            </a:extLst>
          </p:cNvPr>
          <p:cNvSpPr txBox="1">
            <a:spLocks/>
          </p:cNvSpPr>
          <p:nvPr/>
        </p:nvSpPr>
        <p:spPr>
          <a:xfrm>
            <a:off x="5406697" y="3225341"/>
            <a:ext cx="2239793" cy="4169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6A1"/>
              </a:buClr>
              <a:buSzPct val="60000"/>
              <a:buFont typeface="Merriweather Sans"/>
              <a:buChar char="▶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96900" marR="0" lvl="1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9800" marR="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336550">
              <a:spcBef>
                <a:spcPts val="0"/>
              </a:spcBef>
              <a:buFont typeface="Merriweather Sans"/>
              <a:buNone/>
            </a:pPr>
            <a:r>
              <a:rPr lang="en-US" sz="1100" dirty="0"/>
              <a:t>Fig. 1 	Horizontal Federated Learning.</a:t>
            </a:r>
          </a:p>
        </p:txBody>
      </p:sp>
    </p:spTree>
    <p:extLst>
      <p:ext uri="{BB962C8B-B14F-4D97-AF65-F5344CB8AC3E}">
        <p14:creationId xmlns:p14="http://schemas.microsoft.com/office/powerpoint/2010/main" val="18179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b="1" i="0" u="none" strike="noStrike" cap="none" dirty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297611" y="1224071"/>
            <a:ext cx="3784059" cy="51196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data set consists of : 1190 samples &amp;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dirty="0"/>
              <a:t>			             Five Hospitals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lang="en-US" dirty="0"/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44C0E8-B3CF-434E-47E6-89CDB8BEE1A7}"/>
              </a:ext>
            </a:extLst>
          </p:cNvPr>
          <p:cNvSpPr txBox="1"/>
          <p:nvPr/>
        </p:nvSpPr>
        <p:spPr>
          <a:xfrm>
            <a:off x="1861931" y="2218811"/>
            <a:ext cx="22197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Cleveland : 303 samples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Hungarian : 294 samples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66EEE3-E6C9-8EC5-CD12-0EFB4F24D5CF}"/>
              </a:ext>
            </a:extLst>
          </p:cNvPr>
          <p:cNvCxnSpPr/>
          <p:nvPr/>
        </p:nvCxnSpPr>
        <p:spPr>
          <a:xfrm>
            <a:off x="3843132" y="2358887"/>
            <a:ext cx="10601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DAF663-7DEB-37D8-2C5C-464DC5F0B0A4}"/>
              </a:ext>
            </a:extLst>
          </p:cNvPr>
          <p:cNvCxnSpPr/>
          <p:nvPr/>
        </p:nvCxnSpPr>
        <p:spPr>
          <a:xfrm>
            <a:off x="3843132" y="2564295"/>
            <a:ext cx="10601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42C43-6BC0-7B79-E57A-2F51F0E64172}"/>
              </a:ext>
            </a:extLst>
          </p:cNvPr>
          <p:cNvCxnSpPr/>
          <p:nvPr/>
        </p:nvCxnSpPr>
        <p:spPr>
          <a:xfrm>
            <a:off x="4033105" y="3070450"/>
            <a:ext cx="106017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1C4282C-6D39-1FB5-BB4C-8CEA60F38D94}"/>
              </a:ext>
            </a:extLst>
          </p:cNvPr>
          <p:cNvSpPr txBox="1"/>
          <p:nvPr/>
        </p:nvSpPr>
        <p:spPr>
          <a:xfrm>
            <a:off x="1861931" y="2733435"/>
            <a:ext cx="2082621" cy="6740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Switzerland : 123 samples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 Beach : 200 samples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Statlog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270 samples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D6F63-B0C1-6AF0-802C-5125E7B1F826}"/>
              </a:ext>
            </a:extLst>
          </p:cNvPr>
          <p:cNvSpPr txBox="1"/>
          <p:nvPr/>
        </p:nvSpPr>
        <p:spPr>
          <a:xfrm>
            <a:off x="4903307" y="2218810"/>
            <a:ext cx="90114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 1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Client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9A177-8CE4-A507-3C05-A1963CAACE66}"/>
              </a:ext>
            </a:extLst>
          </p:cNvPr>
          <p:cNvSpPr txBox="1"/>
          <p:nvPr/>
        </p:nvSpPr>
        <p:spPr>
          <a:xfrm>
            <a:off x="5153068" y="2830384"/>
            <a:ext cx="157919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Federated central Server</a:t>
            </a:r>
          </a:p>
        </p:txBody>
      </p:sp>
    </p:spTree>
    <p:extLst>
      <p:ext uri="{BB962C8B-B14F-4D97-AF65-F5344CB8AC3E}">
        <p14:creationId xmlns:p14="http://schemas.microsoft.com/office/powerpoint/2010/main" val="32765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b="1" i="0" u="none" strike="noStrike" cap="none" dirty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2"/>
          </p:nvPr>
        </p:nvSpPr>
        <p:spPr>
          <a:xfrm>
            <a:off x="3153771" y="3651840"/>
            <a:ext cx="2849955" cy="4169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r>
              <a:rPr lang="en-US" sz="1100" dirty="0"/>
              <a:t>Fig. 2 	Heart disease distribution comparison on the federated server and both clients.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5404CC2-EF04-E65A-2F31-FAF4D5CF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4" y="12589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1">
            <a:extLst>
              <a:ext uri="{FF2B5EF4-FFF2-40B4-BE49-F238E27FC236}">
                <a16:creationId xmlns:a16="http://schemas.microsoft.com/office/drawing/2014/main" id="{1A125852-6C13-DD1B-ADA1-23B691C8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02" y="1135534"/>
            <a:ext cx="2554095" cy="240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54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b="1" i="0" u="none" strike="noStrike" cap="none" dirty="0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Dataset Description (contd.)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4DE6205-84D0-4CBE-9BD2-6A27F0870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82" y="1425839"/>
            <a:ext cx="1984651" cy="198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52CBB91-128E-20A1-B5D3-2036926DB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58" y="1425838"/>
            <a:ext cx="1984651" cy="198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BC6C22-A4C0-F5BD-7881-CB369C201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814" y="1425839"/>
            <a:ext cx="1984651" cy="198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A37CA-C5A9-8BE0-26F6-D443142EB931}"/>
              </a:ext>
            </a:extLst>
          </p:cNvPr>
          <p:cNvSpPr txBox="1"/>
          <p:nvPr/>
        </p:nvSpPr>
        <p:spPr>
          <a:xfrm>
            <a:off x="1265583" y="3821242"/>
            <a:ext cx="67983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Fig. 3 Blood Pressure Versus Cholesterol Plot in terms of Heart Disease (a) Federated Central, (b) Client1, (c) Client2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498E4-5A01-E91E-9BE0-E95FA4AD5A52}"/>
              </a:ext>
            </a:extLst>
          </p:cNvPr>
          <p:cNvSpPr txBox="1"/>
          <p:nvPr/>
        </p:nvSpPr>
        <p:spPr>
          <a:xfrm>
            <a:off x="1793742" y="338503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9B086-6743-F8DF-CF1F-D3908A2F03E1}"/>
              </a:ext>
            </a:extLst>
          </p:cNvPr>
          <p:cNvSpPr txBox="1"/>
          <p:nvPr/>
        </p:nvSpPr>
        <p:spPr>
          <a:xfrm>
            <a:off x="4218318" y="3385033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B5A60-4F1B-046C-610D-8524A5F5E2BF}"/>
              </a:ext>
            </a:extLst>
          </p:cNvPr>
          <p:cNvSpPr txBox="1"/>
          <p:nvPr/>
        </p:nvSpPr>
        <p:spPr>
          <a:xfrm>
            <a:off x="6726275" y="33850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44935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39113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0" marR="0" lvl="0" indent="-1460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</a:pPr>
            <a:r>
              <a:rPr lang="en-US" sz="2300" dirty="0"/>
              <a:t>Methodology</a:t>
            </a:r>
            <a:endParaRPr sz="2300" b="1" i="0" u="none" strike="noStrike" cap="none" dirty="0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69C522E-2156-0FED-5B35-804610EF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87" y="4493607"/>
            <a:ext cx="1023590" cy="405170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644C8E7-E62C-6615-AF3E-91CBE59E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67" y="445083"/>
            <a:ext cx="2928525" cy="425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0AE4E769-5B6E-4E0A-8A68-DE696DC15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r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4519</TotalTime>
  <Words>436</Words>
  <Application>Microsoft Office PowerPoint</Application>
  <PresentationFormat>On-screen Show (16:9)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Merriweather Sans</vt:lpstr>
      <vt:lpstr>Noto Sans Symbols</vt:lpstr>
      <vt:lpstr>Times New Roman</vt:lpstr>
      <vt:lpstr>Simple Light</vt:lpstr>
      <vt:lpstr>Title Slides</vt:lpstr>
      <vt:lpstr>Divider Slides</vt:lpstr>
      <vt:lpstr>Content Slides</vt:lpstr>
      <vt:lpstr>A Horizontal Federated Random Forest for Heart Disease Detection from Decentralized Local Data </vt:lpstr>
      <vt:lpstr>Index</vt:lpstr>
      <vt:lpstr>Necessity of Federated Learning</vt:lpstr>
      <vt:lpstr>Introduction</vt:lpstr>
      <vt:lpstr>Impact of Federated Learning in Medical Sector</vt:lpstr>
      <vt:lpstr>Dataset</vt:lpstr>
      <vt:lpstr>Dataset Description</vt:lpstr>
      <vt:lpstr>Dataset Description (contd.)</vt:lpstr>
      <vt:lpstr>Methodology</vt:lpstr>
      <vt:lpstr>Analytics of the Experimentation</vt:lpstr>
      <vt:lpstr>Analytics of the Experimentation (contd.)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Ashfaqul Haque John</dc:creator>
  <cp:lastModifiedBy>Ashfaqul Haque John</cp:lastModifiedBy>
  <cp:revision>17</cp:revision>
  <dcterms:modified xsi:type="dcterms:W3CDTF">2022-08-18T04:35:36Z</dcterms:modified>
</cp:coreProperties>
</file>