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95" r:id="rId4"/>
    <p:sldId id="258" r:id="rId5"/>
    <p:sldId id="291" r:id="rId6"/>
    <p:sldId id="290" r:id="rId7"/>
    <p:sldId id="298" r:id="rId8"/>
    <p:sldId id="259" r:id="rId9"/>
    <p:sldId id="292" r:id="rId10"/>
    <p:sldId id="296" r:id="rId11"/>
    <p:sldId id="293" r:id="rId12"/>
    <p:sldId id="299" r:id="rId13"/>
    <p:sldId id="294" r:id="rId14"/>
    <p:sldId id="266" r:id="rId15"/>
    <p:sldId id="304" r:id="rId16"/>
    <p:sldId id="297" r:id="rId17"/>
    <p:sldId id="260" r:id="rId18"/>
    <p:sldId id="300" r:id="rId19"/>
    <p:sldId id="303" r:id="rId20"/>
    <p:sldId id="302" r:id="rId21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3"/>
      <p:bold r:id="rId24"/>
      <p:italic r:id="rId25"/>
      <p:boldItalic r:id="rId26"/>
    </p:embeddedFont>
    <p:embeddedFont>
      <p:font typeface="Fira Sans Extra Condensed Medium" panose="020B0604020202020204" charset="0"/>
      <p:regular r:id="rId27"/>
      <p:bold r:id="rId28"/>
      <p:italic r:id="rId29"/>
      <p:boldItalic r:id="rId30"/>
    </p:embeddedFont>
    <p:embeddedFont>
      <p:font typeface="Inter" panose="02000503000000020004" pitchFamily="2" charset="0"/>
      <p:regular r:id="rId31"/>
      <p:bold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F39DC-68FE-4F3E-AD35-0F59B62822CF}" v="5" dt="2023-11-13T13:33:03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fin Alam" userId="59850d6a-cca9-486a-b7c2-bbbd5f312046" providerId="ADAL" clId="{C8CF39DC-68FE-4F3E-AD35-0F59B62822CF}"/>
    <pc:docChg chg="custSel addSld modSld sldOrd">
      <pc:chgData name="Shafin Alam" userId="59850d6a-cca9-486a-b7c2-bbbd5f312046" providerId="ADAL" clId="{C8CF39DC-68FE-4F3E-AD35-0F59B62822CF}" dt="2023-11-13T17:08:35.420" v="325" actId="20577"/>
      <pc:docMkLst>
        <pc:docMk/>
      </pc:docMkLst>
      <pc:sldChg chg="ord">
        <pc:chgData name="Shafin Alam" userId="59850d6a-cca9-486a-b7c2-bbbd5f312046" providerId="ADAL" clId="{C8CF39DC-68FE-4F3E-AD35-0F59B62822CF}" dt="2023-11-13T17:03:07.745" v="323"/>
        <pc:sldMkLst>
          <pc:docMk/>
          <pc:sldMk cId="0" sldId="259"/>
        </pc:sldMkLst>
      </pc:sldChg>
      <pc:sldChg chg="modSp mod">
        <pc:chgData name="Shafin Alam" userId="59850d6a-cca9-486a-b7c2-bbbd5f312046" providerId="ADAL" clId="{C8CF39DC-68FE-4F3E-AD35-0F59B62822CF}" dt="2023-11-13T17:08:35.420" v="325" actId="20577"/>
        <pc:sldMkLst>
          <pc:docMk/>
          <pc:sldMk cId="0" sldId="260"/>
        </pc:sldMkLst>
        <pc:spChg chg="mod">
          <ac:chgData name="Shafin Alam" userId="59850d6a-cca9-486a-b7c2-bbbd5f312046" providerId="ADAL" clId="{C8CF39DC-68FE-4F3E-AD35-0F59B62822CF}" dt="2023-11-13T17:08:35.420" v="325" actId="20577"/>
          <ac:spMkLst>
            <pc:docMk/>
            <pc:sldMk cId="0" sldId="260"/>
            <ac:spMk id="247" creationId="{00000000-0000-0000-0000-000000000000}"/>
          </ac:spMkLst>
        </pc:spChg>
      </pc:sldChg>
      <pc:sldChg chg="ord">
        <pc:chgData name="Shafin Alam" userId="59850d6a-cca9-486a-b7c2-bbbd5f312046" providerId="ADAL" clId="{C8CF39DC-68FE-4F3E-AD35-0F59B62822CF}" dt="2023-11-13T16:38:02.835" v="226"/>
        <pc:sldMkLst>
          <pc:docMk/>
          <pc:sldMk cId="2446805432" sldId="291"/>
        </pc:sldMkLst>
      </pc:sldChg>
      <pc:sldChg chg="delSp modSp mod">
        <pc:chgData name="Shafin Alam" userId="59850d6a-cca9-486a-b7c2-bbbd5f312046" providerId="ADAL" clId="{C8CF39DC-68FE-4F3E-AD35-0F59B62822CF}" dt="2023-11-13T16:54:20.758" v="239" actId="1076"/>
        <pc:sldMkLst>
          <pc:docMk/>
          <pc:sldMk cId="1562158243" sldId="297"/>
        </pc:sldMkLst>
        <pc:spChg chg="del mod">
          <ac:chgData name="Shafin Alam" userId="59850d6a-cca9-486a-b7c2-bbbd5f312046" providerId="ADAL" clId="{C8CF39DC-68FE-4F3E-AD35-0F59B62822CF}" dt="2023-11-13T16:54:14.114" v="236" actId="21"/>
          <ac:spMkLst>
            <pc:docMk/>
            <pc:sldMk cId="1562158243" sldId="297"/>
            <ac:spMk id="147" creationId="{00000000-0000-0000-0000-000000000000}"/>
          </ac:spMkLst>
        </pc:spChg>
        <pc:picChg chg="mod">
          <ac:chgData name="Shafin Alam" userId="59850d6a-cca9-486a-b7c2-bbbd5f312046" providerId="ADAL" clId="{C8CF39DC-68FE-4F3E-AD35-0F59B62822CF}" dt="2023-11-13T16:54:20.758" v="239" actId="1076"/>
          <ac:picMkLst>
            <pc:docMk/>
            <pc:sldMk cId="1562158243" sldId="297"/>
            <ac:picMk id="7" creationId="{F94D0034-49BC-9991-933D-C98233030208}"/>
          </ac:picMkLst>
        </pc:picChg>
      </pc:sldChg>
      <pc:sldChg chg="modSp mod">
        <pc:chgData name="Shafin Alam" userId="59850d6a-cca9-486a-b7c2-bbbd5f312046" providerId="ADAL" clId="{C8CF39DC-68FE-4F3E-AD35-0F59B62822CF}" dt="2023-11-13T16:55:22.860" v="321" actId="20577"/>
        <pc:sldMkLst>
          <pc:docMk/>
          <pc:sldMk cId="2724631347" sldId="300"/>
        </pc:sldMkLst>
        <pc:spChg chg="mod">
          <ac:chgData name="Shafin Alam" userId="59850d6a-cca9-486a-b7c2-bbbd5f312046" providerId="ADAL" clId="{C8CF39DC-68FE-4F3E-AD35-0F59B62822CF}" dt="2023-11-13T16:55:22.860" v="321" actId="20577"/>
          <ac:spMkLst>
            <pc:docMk/>
            <pc:sldMk cId="2724631347" sldId="300"/>
            <ac:spMk id="147" creationId="{00000000-0000-0000-0000-000000000000}"/>
          </ac:spMkLst>
        </pc:spChg>
      </pc:sldChg>
      <pc:sldChg chg="modSp add mod">
        <pc:chgData name="Shafin Alam" userId="59850d6a-cca9-486a-b7c2-bbbd5f312046" providerId="ADAL" clId="{C8CF39DC-68FE-4F3E-AD35-0F59B62822CF}" dt="2023-11-13T13:34:46.699" v="224" actId="20577"/>
        <pc:sldMkLst>
          <pc:docMk/>
          <pc:sldMk cId="398905506" sldId="302"/>
        </pc:sldMkLst>
        <pc:spChg chg="mod">
          <ac:chgData name="Shafin Alam" userId="59850d6a-cca9-486a-b7c2-bbbd5f312046" providerId="ADAL" clId="{C8CF39DC-68FE-4F3E-AD35-0F59B62822CF}" dt="2023-11-13T13:34:46.699" v="224" actId="20577"/>
          <ac:spMkLst>
            <pc:docMk/>
            <pc:sldMk cId="398905506" sldId="302"/>
            <ac:spMk id="147" creationId="{00000000-0000-0000-0000-000000000000}"/>
          </ac:spMkLst>
        </pc:spChg>
      </pc:sldChg>
      <pc:sldChg chg="addSp delSp modSp add mod ord">
        <pc:chgData name="Shafin Alam" userId="59850d6a-cca9-486a-b7c2-bbbd5f312046" providerId="ADAL" clId="{C8CF39DC-68FE-4F3E-AD35-0F59B62822CF}" dt="2023-11-13T13:33:03.216" v="51"/>
        <pc:sldMkLst>
          <pc:docMk/>
          <pc:sldMk cId="1141685155" sldId="303"/>
        </pc:sldMkLst>
        <pc:spChg chg="mod">
          <ac:chgData name="Shafin Alam" userId="59850d6a-cca9-486a-b7c2-bbbd5f312046" providerId="ADAL" clId="{C8CF39DC-68FE-4F3E-AD35-0F59B62822CF}" dt="2023-11-13T13:32:36.786" v="47" actId="20577"/>
          <ac:spMkLst>
            <pc:docMk/>
            <pc:sldMk cId="1141685155" sldId="303"/>
            <ac:spMk id="147" creationId="{00000000-0000-0000-0000-000000000000}"/>
          </ac:spMkLst>
        </pc:spChg>
        <pc:graphicFrameChg chg="add mod">
          <ac:chgData name="Shafin Alam" userId="59850d6a-cca9-486a-b7c2-bbbd5f312046" providerId="ADAL" clId="{C8CF39DC-68FE-4F3E-AD35-0F59B62822CF}" dt="2023-11-13T13:33:03.216" v="51"/>
          <ac:graphicFrameMkLst>
            <pc:docMk/>
            <pc:sldMk cId="1141685155" sldId="303"/>
            <ac:graphicFrameMk id="2" creationId="{7E2CB2A5-9089-3FA5-14B4-B487E0052D01}"/>
          </ac:graphicFrameMkLst>
        </pc:graphicFrameChg>
        <pc:picChg chg="del">
          <ac:chgData name="Shafin Alam" userId="59850d6a-cca9-486a-b7c2-bbbd5f312046" providerId="ADAL" clId="{C8CF39DC-68FE-4F3E-AD35-0F59B62822CF}" dt="2023-11-13T13:32:07.883" v="2" actId="478"/>
          <ac:picMkLst>
            <pc:docMk/>
            <pc:sldMk cId="1141685155" sldId="303"/>
            <ac:picMk id="6" creationId="{2254B826-DBBF-C544-6B9A-0FBDCB2A3D90}"/>
          </ac:picMkLst>
        </pc:picChg>
      </pc:sldChg>
      <pc:sldChg chg="modSp add mod ord">
        <pc:chgData name="Shafin Alam" userId="59850d6a-cca9-486a-b7c2-bbbd5f312046" providerId="ADAL" clId="{C8CF39DC-68FE-4F3E-AD35-0F59B62822CF}" dt="2023-11-13T17:06:22.902" v="324" actId="313"/>
        <pc:sldMkLst>
          <pc:docMk/>
          <pc:sldMk cId="2217542681" sldId="304"/>
        </pc:sldMkLst>
        <pc:spChg chg="mod">
          <ac:chgData name="Shafin Alam" userId="59850d6a-cca9-486a-b7c2-bbbd5f312046" providerId="ADAL" clId="{C8CF39DC-68FE-4F3E-AD35-0F59B62822CF}" dt="2023-11-13T17:06:22.902" v="324" actId="313"/>
          <ac:spMkLst>
            <pc:docMk/>
            <pc:sldMk cId="2217542681" sldId="304"/>
            <ac:spMk id="147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fi\Downloads\linear%20regression%20for%20oili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Total_sales forcasting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FI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'Linear regression model'!$B$1</c:f>
              <c:strCache>
                <c:ptCount val="1"/>
                <c:pt idx="0">
                  <c:v> Total_sales 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5.1974336756205088E-2"/>
                  <c:y val="0.52001731515567218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baseline="0"/>
                      <a:t>y = 1635,2x - 7E+07</a:t>
                    </a:r>
                    <a:br>
                      <a:rPr lang="en-US" b="1" baseline="0"/>
                    </a:br>
                    <a:r>
                      <a:rPr lang="en-US" b="1" baseline="0"/>
                      <a:t>R² = 0,8177</a:t>
                    </a:r>
                    <a:endParaRPr lang="en-US" b="1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FI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'Linear regression model'!$A$2:$A$25</c:f>
              <c:numCache>
                <c:formatCode>m/d/yyyy</c:formatCode>
                <c:ptCount val="24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  <c:pt idx="20">
                  <c:v>43344</c:v>
                </c:pt>
                <c:pt idx="21">
                  <c:v>43374</c:v>
                </c:pt>
                <c:pt idx="22">
                  <c:v>43405</c:v>
                </c:pt>
                <c:pt idx="23">
                  <c:v>43435</c:v>
                </c:pt>
              </c:numCache>
            </c:numRef>
          </c:xVal>
          <c:yVal>
            <c:numRef>
              <c:f>'Linear regression model'!$B$2:$B$25</c:f>
              <c:numCache>
                <c:formatCode>_(* #,##0.00_);_(* \(#,##0.00\);_(* "-"??_);_(@_)</c:formatCode>
                <c:ptCount val="24"/>
                <c:pt idx="0">
                  <c:v>138488.03999999899</c:v>
                </c:pt>
                <c:pt idx="1">
                  <c:v>291908.00999999902</c:v>
                </c:pt>
                <c:pt idx="2">
                  <c:v>449863.6</c:v>
                </c:pt>
                <c:pt idx="3">
                  <c:v>417788.03</c:v>
                </c:pt>
                <c:pt idx="4">
                  <c:v>592918.820000001</c:v>
                </c:pt>
                <c:pt idx="5">
                  <c:v>511276.38000000099</c:v>
                </c:pt>
                <c:pt idx="6">
                  <c:v>592382.92000000202</c:v>
                </c:pt>
                <c:pt idx="7">
                  <c:v>674396.32000000298</c:v>
                </c:pt>
                <c:pt idx="8">
                  <c:v>727762.45</c:v>
                </c:pt>
                <c:pt idx="9">
                  <c:v>779677.88</c:v>
                </c:pt>
                <c:pt idx="10">
                  <c:v>1194882.8</c:v>
                </c:pt>
                <c:pt idx="11">
                  <c:v>878401.48000000196</c:v>
                </c:pt>
                <c:pt idx="12">
                  <c:v>1115004.18</c:v>
                </c:pt>
                <c:pt idx="13">
                  <c:v>992463.34000000299</c:v>
                </c:pt>
                <c:pt idx="14">
                  <c:v>1159652.1199999901</c:v>
                </c:pt>
                <c:pt idx="15">
                  <c:v>1160785.48</c:v>
                </c:pt>
                <c:pt idx="16">
                  <c:v>1153982.1499999999</c:v>
                </c:pt>
                <c:pt idx="17">
                  <c:v>1023880.49999999</c:v>
                </c:pt>
                <c:pt idx="18">
                  <c:v>1066540.75</c:v>
                </c:pt>
                <c:pt idx="19">
                  <c:v>1022425.3199999901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A25-451A-843E-6EA57C572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1967120"/>
        <c:axId val="1531715808"/>
      </c:scatterChart>
      <c:valAx>
        <c:axId val="1661967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FI"/>
          </a:p>
        </c:txPr>
        <c:crossAx val="1531715808"/>
        <c:crosses val="autoZero"/>
        <c:crossBetween val="midCat"/>
      </c:valAx>
      <c:valAx>
        <c:axId val="153171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FI"/>
          </a:p>
        </c:txPr>
        <c:crossAx val="1661967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437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588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313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773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932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26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525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95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728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77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429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509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489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69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Olist Marketplace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8" y="1912133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</a:rPr>
              <a:t>Payment/Monetization Analysis</a:t>
            </a: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FI"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FI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4" y="1210877"/>
            <a:ext cx="8340658" cy="25061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0" i="1" dirty="0">
                <a:effectLst/>
                <a:latin typeface="Inter"/>
              </a:rPr>
              <a:t>How are the total and average freight values concentrated in Brazilian states?</a:t>
            </a:r>
          </a:p>
        </p:txBody>
      </p:sp>
    </p:spTree>
    <p:extLst>
      <p:ext uri="{BB962C8B-B14F-4D97-AF65-F5344CB8AC3E}">
        <p14:creationId xmlns:p14="http://schemas.microsoft.com/office/powerpoint/2010/main" val="215613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26834" y="185905"/>
            <a:ext cx="8474471" cy="5435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Average freight value vs Total freight by sate</a:t>
            </a:r>
            <a:endParaRPr lang="en-GB" b="0" i="0" dirty="0">
              <a:effectLst/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4FF7B-33F2-9B8F-4CFD-DFEE31BEE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95" y="729485"/>
            <a:ext cx="7710675" cy="43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9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4" y="1210877"/>
            <a:ext cx="8340658" cy="25061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b="0" i="1" dirty="0">
                <a:effectLst/>
                <a:latin typeface="Inter"/>
              </a:rPr>
              <a:t>Payment Type Analysis</a:t>
            </a:r>
          </a:p>
        </p:txBody>
      </p:sp>
    </p:spTree>
    <p:extLst>
      <p:ext uri="{BB962C8B-B14F-4D97-AF65-F5344CB8AC3E}">
        <p14:creationId xmlns:p14="http://schemas.microsoft.com/office/powerpoint/2010/main" val="406360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24200" y="593844"/>
            <a:ext cx="8474471" cy="5435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Evolution of payment type between 2017-2018</a:t>
            </a:r>
            <a:endParaRPr lang="en-GB" b="0" i="0" dirty="0">
              <a:effectLst/>
              <a:latin typeface="Int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4B826-DBBF-C544-6B9A-0FBDCB2A3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5885"/>
            <a:ext cx="9144000" cy="29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8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Payment type</a:t>
            </a:r>
            <a:endParaRPr dirty="0"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710263" y="2088600"/>
            <a:ext cx="1702500" cy="2532562"/>
            <a:chOff x="1652925" y="1726763"/>
            <a:chExt cx="1702500" cy="2532562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293659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9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Credit card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529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76k payment registered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25"/>
            <p:cNvSpPr txBox="1"/>
            <p:nvPr/>
          </p:nvSpPr>
          <p:spPr>
            <a:xfrm>
              <a:off x="20967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74</a:t>
              </a:r>
              <a:r>
                <a:rPr lang="en" sz="2000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684552" y="2088600"/>
            <a:ext cx="1735215" cy="2532562"/>
            <a:chOff x="3907960" y="1726763"/>
            <a:chExt cx="1735215" cy="2532562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415375"/>
                  <a:gd name="adj2" fmla="val 10754305"/>
                  <a:gd name="adj3" fmla="val 1566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07960" y="3423787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Boleto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67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19k payment registered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" name="Google Shape;503;p25"/>
            <p:cNvSpPr txBox="1"/>
            <p:nvPr/>
          </p:nvSpPr>
          <p:spPr>
            <a:xfrm>
              <a:off x="438448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19</a:t>
              </a:r>
              <a:r>
                <a:rPr lang="en" sz="2000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4724271" y="2088600"/>
            <a:ext cx="1702500" cy="2532562"/>
            <a:chOff x="6287325" y="1726763"/>
            <a:chExt cx="1702500" cy="253256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2693455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Voucher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5,7k payment registered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</a:t>
              </a:r>
              <a:r>
                <a:rPr lang="en" sz="2000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6731275" y="2088600"/>
            <a:ext cx="1702500" cy="2532562"/>
            <a:chOff x="6287325" y="1726763"/>
            <a:chExt cx="1702500" cy="2532562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8563123"/>
                  <a:gd name="adj2" fmla="val 20307870"/>
                  <a:gd name="adj3" fmla="val 16665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Debit card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1,5k payment registered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1.5</a:t>
              </a:r>
              <a:r>
                <a:rPr lang="en" sz="2000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" name="Google Shape;495;p25">
            <a:extLst>
              <a:ext uri="{FF2B5EF4-FFF2-40B4-BE49-F238E27FC236}">
                <a16:creationId xmlns:a16="http://schemas.microsoft.com/office/drawing/2014/main" id="{7A618766-1154-352A-1D89-A2B40DE1E7F6}"/>
              </a:ext>
            </a:extLst>
          </p:cNvPr>
          <p:cNvSpPr txBox="1"/>
          <p:nvPr/>
        </p:nvSpPr>
        <p:spPr>
          <a:xfrm>
            <a:off x="2412763" y="1201211"/>
            <a:ext cx="4256956" cy="48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Total of 103.9k payments registered </a:t>
            </a:r>
            <a:endParaRPr sz="1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4" y="1210877"/>
            <a:ext cx="8340658" cy="25061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b="0" i="1" dirty="0">
                <a:effectLst/>
                <a:latin typeface="Inter"/>
              </a:rPr>
              <a:t>How does payment type &amp; payment instalment </a:t>
            </a:r>
            <a:r>
              <a:rPr lang="en-GB" i="1" dirty="0">
                <a:latin typeface="Inter"/>
              </a:rPr>
              <a:t>influence the</a:t>
            </a:r>
            <a:r>
              <a:rPr lang="en-GB" b="0" i="1" dirty="0">
                <a:effectLst/>
                <a:latin typeface="Inter"/>
              </a:rPr>
              <a:t> order status</a:t>
            </a:r>
          </a:p>
        </p:txBody>
      </p:sp>
    </p:spTree>
    <p:extLst>
      <p:ext uri="{BB962C8B-B14F-4D97-AF65-F5344CB8AC3E}">
        <p14:creationId xmlns:p14="http://schemas.microsoft.com/office/powerpoint/2010/main" val="221754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4D0034-49BC-9991-933D-C98233030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360142"/>
            <a:ext cx="7071360" cy="44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58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Top 5 Payment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installment</a:t>
            </a: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distribution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906830" y="1416092"/>
            <a:ext cx="628500" cy="3200140"/>
            <a:chOff x="5777747" y="1199512"/>
            <a:chExt cx="628500" cy="3200140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37" y="1199512"/>
              <a:ext cx="307216" cy="2525539"/>
              <a:chOff x="3433244" y="1590200"/>
              <a:chExt cx="270961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244" y="3239346"/>
                <a:ext cx="270961" cy="578177"/>
              </a:xfrm>
              <a:prstGeom prst="roundRect">
                <a:avLst>
                  <a:gd name="adj" fmla="val 37898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5,1</a:t>
              </a:r>
              <a:r>
                <a:rPr lang="en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77774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708065" y="1416092"/>
            <a:ext cx="628500" cy="3200140"/>
            <a:chOff x="3751092" y="1199512"/>
            <a:chExt cx="628500" cy="3200140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561" y="1199512"/>
              <a:ext cx="307240" cy="2525539"/>
              <a:chOff x="3433228" y="1590200"/>
              <a:chExt cx="270982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228" y="3019652"/>
                <a:ext cx="270982" cy="79756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751092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807447" y="1416092"/>
            <a:ext cx="628500" cy="3200140"/>
            <a:chOff x="4764420" y="1199512"/>
            <a:chExt cx="628500" cy="3200140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01" y="1199512"/>
              <a:ext cx="307216" cy="2525539"/>
              <a:chOff x="3433245" y="1590200"/>
              <a:chExt cx="270962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245" y="3144319"/>
                <a:ext cx="270962" cy="67302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764420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509300" y="1416092"/>
            <a:ext cx="628500" cy="3200140"/>
            <a:chOff x="1724437" y="1199512"/>
            <a:chExt cx="628500" cy="3200140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67" y="1199512"/>
              <a:ext cx="307158" cy="2525539"/>
              <a:chOff x="3433289" y="1590200"/>
              <a:chExt cx="270911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289" y="2398642"/>
                <a:ext cx="270911" cy="141880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51</a:t>
              </a: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72443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608682" y="1416092"/>
            <a:ext cx="628500" cy="3200140"/>
            <a:chOff x="2737765" y="1199512"/>
            <a:chExt cx="628500" cy="3200140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220" y="1199512"/>
              <a:ext cx="307231" cy="2525539"/>
              <a:chOff x="3433225" y="1590200"/>
              <a:chExt cx="270975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25" y="2931174"/>
                <a:ext cx="270965" cy="88633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</a:t>
              </a: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73776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7006212" y="1416092"/>
            <a:ext cx="628500" cy="3200140"/>
            <a:chOff x="6791075" y="1199512"/>
            <a:chExt cx="628500" cy="3200140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589" y="1199512"/>
              <a:ext cx="307188" cy="2525539"/>
              <a:chOff x="3433266" y="1590200"/>
              <a:chExt cx="270937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266" y="3321918"/>
                <a:ext cx="270937" cy="49561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79107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922288" y="147794"/>
            <a:ext cx="7515467" cy="4915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0" dirty="0">
                <a:effectLst/>
                <a:latin typeface="Inter"/>
              </a:rPr>
              <a:t>Payment instalments which were cancelled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91265-894C-9827-4875-C1B5F000F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14" y="848497"/>
            <a:ext cx="7657171" cy="403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1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24200" y="593844"/>
            <a:ext cx="8474471" cy="5435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Sales forecast for the upcoming months</a:t>
            </a:r>
            <a:endParaRPr lang="en-GB" b="0" i="0" dirty="0">
              <a:effectLst/>
              <a:latin typeface="Inter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E2CB2A5-9089-3FA5-14B4-B487E0052D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847533"/>
              </p:ext>
            </p:extLst>
          </p:nvPr>
        </p:nvGraphicFramePr>
        <p:xfrm>
          <a:off x="74341" y="1375316"/>
          <a:ext cx="8982029" cy="3074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168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KPI between 2017-2018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4791831" y="1550331"/>
            <a:ext cx="3605656" cy="267783"/>
            <a:chOff x="4680406" y="1438864"/>
            <a:chExt cx="3605656" cy="267783"/>
          </a:xfrm>
        </p:grpSpPr>
        <p:sp>
          <p:nvSpPr>
            <p:cNvPr id="91" name="Google Shape;91;p16"/>
            <p:cNvSpPr/>
            <p:nvPr/>
          </p:nvSpPr>
          <p:spPr>
            <a:xfrm>
              <a:off x="4680406" y="1452152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2017</a:t>
              </a:r>
              <a:endParaRPr sz="1200" dirty="0"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7176962" y="1438864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2018</a:t>
              </a:r>
              <a:endParaRPr sz="1200" dirty="0">
                <a:solidFill>
                  <a:schemeClr val="lt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34670D5-3297-EBB6-F153-9A27E89CE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38" y="1912211"/>
            <a:ext cx="8370849" cy="219046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211873" y="156117"/>
            <a:ext cx="8720254" cy="48312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GB" sz="1800" b="0" i="1" dirty="0">
                <a:effectLst/>
                <a:latin typeface="Inter"/>
              </a:rPr>
            </a:br>
            <a:r>
              <a:rPr lang="en-GB" sz="1800" b="0" dirty="0">
                <a:effectLst/>
                <a:latin typeface="Inter"/>
              </a:rPr>
              <a:t>- Exponential growth from 2017 Jan-Aug to 2018 Jan-Aug: 14</a:t>
            </a:r>
            <a:r>
              <a:rPr lang="en-GB" sz="1800" dirty="0">
                <a:latin typeface="Inter"/>
              </a:rPr>
              <a:t>2 % compared to last year.</a:t>
            </a:r>
            <a:br>
              <a:rPr lang="en-GB" sz="1800" dirty="0">
                <a:latin typeface="Inter"/>
              </a:rPr>
            </a:br>
            <a:br>
              <a:rPr lang="en-GB" sz="1800" dirty="0">
                <a:latin typeface="Inter"/>
              </a:rPr>
            </a:br>
            <a:r>
              <a:rPr lang="en-GB" sz="1800" dirty="0">
                <a:latin typeface="Inter"/>
              </a:rPr>
              <a:t>- Highest sales opportunity in November due to the Black Friday campaign.</a:t>
            </a:r>
            <a:br>
              <a:rPr lang="en-GB" sz="1800" dirty="0">
                <a:latin typeface="Inter"/>
              </a:rPr>
            </a:br>
            <a:br>
              <a:rPr lang="en-GB" sz="1800" dirty="0">
                <a:latin typeface="Inter"/>
              </a:rPr>
            </a:br>
            <a:r>
              <a:rPr lang="en-GB" sz="1800" dirty="0">
                <a:latin typeface="Inter"/>
              </a:rPr>
              <a:t>- Average order value and freight value significantly affect the total sales in the specific continent great opportunity to optimize the order value for maximum profit and sales. </a:t>
            </a:r>
            <a:br>
              <a:rPr lang="en-GB" sz="1800" dirty="0">
                <a:latin typeface="Inter"/>
              </a:rPr>
            </a:br>
            <a:br>
              <a:rPr lang="en-GB" sz="1800" dirty="0">
                <a:latin typeface="Inter"/>
              </a:rPr>
            </a:br>
            <a:r>
              <a:rPr lang="en-GB" sz="1800" dirty="0">
                <a:latin typeface="Inter"/>
              </a:rPr>
              <a:t>- Need to optimize the payment gateway to accept the transaction faster, especially the average order value for a customer of more than 200.</a:t>
            </a:r>
            <a:br>
              <a:rPr lang="en-GB" sz="1800" dirty="0">
                <a:latin typeface="Inter"/>
              </a:rPr>
            </a:br>
            <a:br>
              <a:rPr lang="en-GB" sz="1800" dirty="0">
                <a:latin typeface="Inter"/>
              </a:rPr>
            </a:br>
            <a:r>
              <a:rPr lang="en-GB" sz="1800" dirty="0">
                <a:latin typeface="Inter"/>
              </a:rPr>
              <a:t>-Sales forecasting shows a strong possibility of sales growth in the upcoming months.</a:t>
            </a:r>
            <a:br>
              <a:rPr lang="en-GB" sz="1800" i="1" dirty="0">
                <a:latin typeface="Inter"/>
              </a:rPr>
            </a:br>
            <a:endParaRPr lang="en-GB" sz="1800" b="0" i="1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890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4" y="1210877"/>
            <a:ext cx="8340658" cy="25061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0" i="1" dirty="0">
                <a:effectLst/>
                <a:latin typeface="Inter"/>
              </a:rPr>
              <a:t>How about the e-commerce sales? Did they grow up over time?</a:t>
            </a:r>
          </a:p>
        </p:txBody>
      </p:sp>
    </p:spTree>
    <p:extLst>
      <p:ext uri="{BB962C8B-B14F-4D97-AF65-F5344CB8AC3E}">
        <p14:creationId xmlns:p14="http://schemas.microsoft.com/office/powerpoint/2010/main" val="375858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334764" y="407991"/>
            <a:ext cx="8474471" cy="5435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b="0" i="0" dirty="0">
                <a:effectLst/>
                <a:latin typeface="Inter"/>
              </a:rPr>
              <a:t>Total sales vs total orders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D5772-B072-C943-51A1-B2BFC282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1682"/>
            <a:ext cx="9144000" cy="35010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24200" y="593844"/>
            <a:ext cx="8474471" cy="5435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Average price per order</a:t>
            </a:r>
            <a:endParaRPr lang="en-GB" b="0" i="0" dirty="0">
              <a:effectLst/>
              <a:latin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B5E6EA-DA02-C106-1F40-A0886B115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8403"/>
            <a:ext cx="9144000" cy="228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0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24200" y="593844"/>
            <a:ext cx="8474471" cy="5435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Evolution of freight per order</a:t>
            </a:r>
            <a:endParaRPr lang="en-GB" b="0" i="0" dirty="0">
              <a:effectLst/>
              <a:latin typeface="In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C6FC2-F590-6CB1-F390-120A35BC2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1133"/>
            <a:ext cx="9144000" cy="232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6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4" y="1210877"/>
            <a:ext cx="8340658" cy="25061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0" i="1" dirty="0">
                <a:effectLst/>
                <a:latin typeface="Inter"/>
              </a:rPr>
              <a:t>How are the total sales (sum of price) and average order value concentrated in all Brazilian states?</a:t>
            </a:r>
          </a:p>
        </p:txBody>
      </p:sp>
    </p:spTree>
    <p:extLst>
      <p:ext uri="{BB962C8B-B14F-4D97-AF65-F5344CB8AC3E}">
        <p14:creationId xmlns:p14="http://schemas.microsoft.com/office/powerpoint/2010/main" val="417148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Top 5 state with the highest average order value</a:t>
            </a:r>
            <a:endParaRPr dirty="0"/>
          </a:p>
        </p:txBody>
      </p:sp>
      <p:grpSp>
        <p:nvGrpSpPr>
          <p:cNvPr id="196" name="Google Shape;196;p18"/>
          <p:cNvGrpSpPr/>
          <p:nvPr/>
        </p:nvGrpSpPr>
        <p:grpSpPr>
          <a:xfrm>
            <a:off x="1036025" y="2479612"/>
            <a:ext cx="758400" cy="1533013"/>
            <a:chOff x="1526500" y="2276500"/>
            <a:chExt cx="758400" cy="1533013"/>
          </a:xfrm>
        </p:grpSpPr>
        <p:sp>
          <p:nvSpPr>
            <p:cNvPr id="197" name="Google Shape;197;p18"/>
            <p:cNvSpPr/>
            <p:nvPr/>
          </p:nvSpPr>
          <p:spPr>
            <a:xfrm>
              <a:off x="1607652" y="2507213"/>
              <a:ext cx="596100" cy="13023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166</a:t>
              </a:r>
              <a:endParaRPr sz="1700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1526500" y="22765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PA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8" name="Google Shape;208;p18"/>
          <p:cNvGrpSpPr/>
          <p:nvPr/>
        </p:nvGrpSpPr>
        <p:grpSpPr>
          <a:xfrm>
            <a:off x="2075775" y="2216662"/>
            <a:ext cx="758400" cy="1795938"/>
            <a:chOff x="2566250" y="2013550"/>
            <a:chExt cx="758400" cy="1795938"/>
          </a:xfrm>
        </p:grpSpPr>
        <p:sp>
          <p:nvSpPr>
            <p:cNvPr id="209" name="Google Shape;209;p18"/>
            <p:cNvSpPr/>
            <p:nvPr/>
          </p:nvSpPr>
          <p:spPr>
            <a:xfrm>
              <a:off x="2647402" y="2246788"/>
              <a:ext cx="596100" cy="1562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166</a:t>
              </a:r>
              <a:endParaRPr sz="1700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2566250" y="20135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RO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3115525" y="1953712"/>
            <a:ext cx="758400" cy="2058863"/>
            <a:chOff x="3606000" y="1750600"/>
            <a:chExt cx="758400" cy="2058863"/>
          </a:xfrm>
        </p:grpSpPr>
        <p:sp>
          <p:nvSpPr>
            <p:cNvPr id="216" name="Google Shape;216;p18"/>
            <p:cNvSpPr/>
            <p:nvPr/>
          </p:nvSpPr>
          <p:spPr>
            <a:xfrm>
              <a:off x="3687152" y="1986363"/>
              <a:ext cx="596100" cy="18231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174</a:t>
              </a:r>
              <a:endParaRPr sz="1700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" name="Google Shape;217;p18"/>
            <p:cNvSpPr txBox="1"/>
            <p:nvPr/>
          </p:nvSpPr>
          <p:spPr>
            <a:xfrm>
              <a:off x="3606000" y="17506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AC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155275" y="1695787"/>
            <a:ext cx="758400" cy="2316738"/>
            <a:chOff x="4645750" y="1492675"/>
            <a:chExt cx="758400" cy="2316738"/>
          </a:xfrm>
        </p:grpSpPr>
        <p:sp>
          <p:nvSpPr>
            <p:cNvPr id="222" name="Google Shape;222;p18"/>
            <p:cNvSpPr/>
            <p:nvPr/>
          </p:nvSpPr>
          <p:spPr>
            <a:xfrm>
              <a:off x="4726902" y="1725913"/>
              <a:ext cx="596100" cy="20835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182</a:t>
              </a:r>
              <a:endParaRPr sz="1700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4645750" y="1492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AL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0" name="Google Shape;230;p18"/>
          <p:cNvGrpSpPr/>
          <p:nvPr/>
        </p:nvGrpSpPr>
        <p:grpSpPr>
          <a:xfrm>
            <a:off x="5195025" y="1440362"/>
            <a:ext cx="758400" cy="2572138"/>
            <a:chOff x="5685500" y="1237250"/>
            <a:chExt cx="758400" cy="2572138"/>
          </a:xfrm>
        </p:grpSpPr>
        <p:sp>
          <p:nvSpPr>
            <p:cNvPr id="231" name="Google Shape;231;p18"/>
            <p:cNvSpPr/>
            <p:nvPr/>
          </p:nvSpPr>
          <p:spPr>
            <a:xfrm>
              <a:off x="5766652" y="1465488"/>
              <a:ext cx="596100" cy="23439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192</a:t>
              </a:r>
              <a:endParaRPr sz="1700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8"/>
            <p:cNvSpPr txBox="1"/>
            <p:nvPr/>
          </p:nvSpPr>
          <p:spPr>
            <a:xfrm>
              <a:off x="5685500" y="12372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PB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3" name="Google Shape;233;p18"/>
          <p:cNvCxnSpPr/>
          <p:nvPr/>
        </p:nvCxnSpPr>
        <p:spPr>
          <a:xfrm>
            <a:off x="710336" y="4012487"/>
            <a:ext cx="5568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4" name="Google Shape;234;p18"/>
          <p:cNvGrpSpPr/>
          <p:nvPr/>
        </p:nvGrpSpPr>
        <p:grpSpPr>
          <a:xfrm>
            <a:off x="6661075" y="918139"/>
            <a:ext cx="1709774" cy="750461"/>
            <a:chOff x="6661075" y="1152494"/>
            <a:chExt cx="1772700" cy="959883"/>
          </a:xfrm>
        </p:grpSpPr>
        <p:sp>
          <p:nvSpPr>
            <p:cNvPr id="235" name="Google Shape;235;p18"/>
            <p:cNvSpPr txBox="1"/>
            <p:nvPr/>
          </p:nvSpPr>
          <p:spPr>
            <a:xfrm>
              <a:off x="6661075" y="11524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PB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6661075" y="14064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115.2k total sales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7" name="Google Shape;237;p18"/>
          <p:cNvGrpSpPr/>
          <p:nvPr/>
        </p:nvGrpSpPr>
        <p:grpSpPr>
          <a:xfrm>
            <a:off x="6661075" y="1699828"/>
            <a:ext cx="1828720" cy="632073"/>
            <a:chOff x="6661075" y="1496716"/>
            <a:chExt cx="1772700" cy="1414797"/>
          </a:xfrm>
        </p:grpSpPr>
        <p:sp>
          <p:nvSpPr>
            <p:cNvPr id="238" name="Google Shape;238;p18"/>
            <p:cNvSpPr txBox="1"/>
            <p:nvPr/>
          </p:nvSpPr>
          <p:spPr>
            <a:xfrm>
              <a:off x="6661075" y="1496716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AL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" name="Google Shape;239;p18"/>
            <p:cNvSpPr txBox="1"/>
            <p:nvPr/>
          </p:nvSpPr>
          <p:spPr>
            <a:xfrm>
              <a:off x="6661075" y="2205613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80.2k total sales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6717095" y="2531333"/>
            <a:ext cx="1772700" cy="657916"/>
            <a:chOff x="6661075" y="3461706"/>
            <a:chExt cx="1772700" cy="657916"/>
          </a:xfrm>
        </p:grpSpPr>
        <p:sp>
          <p:nvSpPr>
            <p:cNvPr id="241" name="Google Shape;241;p18"/>
            <p:cNvSpPr txBox="1"/>
            <p:nvPr/>
          </p:nvSpPr>
          <p:spPr>
            <a:xfrm>
              <a:off x="6661075" y="3461706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6661075" y="3715689"/>
              <a:ext cx="1772700" cy="403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16k total sales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49136" y="0"/>
            <a:ext cx="8474471" cy="5435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Average price vs Total sales</a:t>
            </a:r>
            <a:endParaRPr lang="en-GB" b="0" i="0" dirty="0">
              <a:effectLst/>
              <a:latin typeface="Int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FA7F92-642E-C55B-D0AE-2D0147A5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63" y="543580"/>
            <a:ext cx="7369289" cy="45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098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317</Words>
  <Application>Microsoft Office PowerPoint</Application>
  <PresentationFormat>On-screen Show (16:9)</PresentationFormat>
  <Paragraphs>64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Fira Sans Extra Condensed Medium</vt:lpstr>
      <vt:lpstr>Fira Sans Extra Condensed</vt:lpstr>
      <vt:lpstr>Roboto</vt:lpstr>
      <vt:lpstr>Inter</vt:lpstr>
      <vt:lpstr>Data Charts Infographics by Slidesgo</vt:lpstr>
      <vt:lpstr>Olist Marketplace</vt:lpstr>
      <vt:lpstr>KPI between 2017-2018</vt:lpstr>
      <vt:lpstr>How about the e-commerce sales? Did they grow up over time?</vt:lpstr>
      <vt:lpstr>Total sales vs total orders </vt:lpstr>
      <vt:lpstr>Average price per order</vt:lpstr>
      <vt:lpstr>Evolution of freight per order</vt:lpstr>
      <vt:lpstr>How are the total sales (sum of price) and average order value concentrated in all Brazilian states?</vt:lpstr>
      <vt:lpstr>Top 5 state with the highest average order value</vt:lpstr>
      <vt:lpstr>Average price vs Total sales</vt:lpstr>
      <vt:lpstr>How are the total and average freight values concentrated in Brazilian states?</vt:lpstr>
      <vt:lpstr>Average freight value vs Total freight by sate</vt:lpstr>
      <vt:lpstr>Payment Type Analysis</vt:lpstr>
      <vt:lpstr>Evolution of payment type between 2017-2018</vt:lpstr>
      <vt:lpstr>Payment type</vt:lpstr>
      <vt:lpstr>How does payment type &amp; payment instalment influence the order status</vt:lpstr>
      <vt:lpstr>PowerPoint Presentation</vt:lpstr>
      <vt:lpstr>Top 5 Payment installment distribution</vt:lpstr>
      <vt:lpstr>Payment instalments which were cancelled </vt:lpstr>
      <vt:lpstr>Sales forecast for the upcoming months</vt:lpstr>
      <vt:lpstr> - Exponential growth from 2017 Jan-Aug to 2018 Jan-Aug: 142 % compared to last year.  - Highest sales opportunity in November due to the Black Friday campaign.  - Average order value and freight value significantly affect the total sales in the specific continent great opportunity to optimize the order value for maximum profit and sales.   - Need to optimize the payment gateway to accept the transaction faster, especially the average order value for a customer of more than 200.  -Sales forecasting shows a strong possibility of sales growth in the upcoming months.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Marketplace</dc:title>
  <cp:lastModifiedBy>Shafin Alam</cp:lastModifiedBy>
  <cp:revision>4</cp:revision>
  <dcterms:modified xsi:type="dcterms:W3CDTF">2023-11-13T17:08:48Z</dcterms:modified>
</cp:coreProperties>
</file>