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305" r:id="rId6"/>
    <p:sldId id="306" r:id="rId7"/>
    <p:sldId id="307" r:id="rId8"/>
    <p:sldId id="264" r:id="rId9"/>
    <p:sldId id="308" r:id="rId10"/>
    <p:sldId id="309" r:id="rId11"/>
    <p:sldId id="310" r:id="rId12"/>
    <p:sldId id="312" r:id="rId13"/>
    <p:sldId id="311" r:id="rId14"/>
    <p:sldId id="314" r:id="rId15"/>
    <p:sldId id="313" r:id="rId16"/>
    <p:sldId id="271" r:id="rId17"/>
  </p:sldIdLst>
  <p:sldSz cx="9144000" cy="5143500" type="screen16x9"/>
  <p:notesSz cx="6858000" cy="9144000"/>
  <p:embeddedFontLst>
    <p:embeddedFont>
      <p:font typeface="Hind" panose="02000000000000000000" pitchFamily="2" charset="0"/>
      <p:regular r:id="rId19"/>
      <p:bold r:id="rId20"/>
    </p:embeddedFont>
    <p:embeddedFont>
      <p:font typeface="Hind Light" panose="02000000000000000000" pitchFamily="2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Playfair Display" panose="00000500000000000000" pitchFamily="2" charset="0"/>
      <p:regular r:id="rId28"/>
      <p:bold r:id="rId29"/>
      <p:italic r:id="rId30"/>
      <p:boldItalic r:id="rId31"/>
    </p:embeddedFont>
    <p:embeddedFont>
      <p:font typeface="Playfair Display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6306F-F078-4D96-AA5D-6C9167820EAB}">
  <a:tblStyle styleId="{4826306F-F078-4D96-AA5D-6C9167820E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375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6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92ee99e1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92ee99e1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06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29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92ee99e1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92ee99e1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0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392ee99e12_2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392ee99e12_2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92ee99e1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92ee99e1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361ae82b9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361ae82b9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361ae82b9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361ae82b9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50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92ee99e1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92ee99e1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8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3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92ee99e12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92ee99e12_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3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7200" y="1399888"/>
            <a:ext cx="70098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0000" y="3377913"/>
            <a:ext cx="482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2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8743125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2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7"/>
            <p:cNvCxnSpPr/>
            <p:nvPr/>
          </p:nvCxnSpPr>
          <p:spPr>
            <a:xfrm>
              <a:off x="-5900" y="4180488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8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69" name="Google Shape;369;p28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8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8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8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8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8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" name="Google Shape;375;p28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778550" y="2468535"/>
            <a:ext cx="55869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80650" y="3554833"/>
            <a:ext cx="5582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3"/>
          <p:cNvSpPr/>
          <p:nvPr/>
        </p:nvSpPr>
        <p:spPr>
          <a:xfrm>
            <a:off x="8743150" y="42965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05900" y="6586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03488" y="1255375"/>
            <a:ext cx="3534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2"/>
          </p:nvPr>
        </p:nvSpPr>
        <p:spPr>
          <a:xfrm>
            <a:off x="4706867" y="1255375"/>
            <a:ext cx="3534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4706861" y="1523149"/>
            <a:ext cx="3534000" cy="25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903133" y="1523149"/>
            <a:ext cx="3534600" cy="25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54" name="Google Shape;54;p5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5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5"/>
          <p:cNvSpPr/>
          <p:nvPr/>
        </p:nvSpPr>
        <p:spPr>
          <a:xfrm>
            <a:off x="87440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1220250" y="1199050"/>
            <a:ext cx="67035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Ligh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Hin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76" name="Google Shape;76;p7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7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7440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97" name="Google Shape;97;p9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9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9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9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9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1119450" y="1490388"/>
            <a:ext cx="6905100" cy="10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1119450" y="2560623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1989545" y="1245271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989545" y="1465192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/>
          </p:nvPr>
        </p:nvSpPr>
        <p:spPr>
          <a:xfrm flipH="1">
            <a:off x="5556645" y="1245262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 flipH="1">
            <a:off x="5556633" y="1465183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1161705" y="12530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19730" y="12530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7"/>
          </p:nvPr>
        </p:nvSpPr>
        <p:spPr>
          <a:xfrm>
            <a:off x="1989545" y="2324700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1989545" y="2542726"/>
            <a:ext cx="2437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9"/>
          </p:nvPr>
        </p:nvSpPr>
        <p:spPr>
          <a:xfrm flipH="1">
            <a:off x="5556645" y="2326691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 flipH="1">
            <a:off x="5556633" y="2542726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4" hasCustomPrompt="1"/>
          </p:nvPr>
        </p:nvSpPr>
        <p:spPr>
          <a:xfrm>
            <a:off x="1161705" y="232470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19730" y="232470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6"/>
          </p:nvPr>
        </p:nvSpPr>
        <p:spPr>
          <a:xfrm>
            <a:off x="1989545" y="3393490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7"/>
          </p:nvPr>
        </p:nvSpPr>
        <p:spPr>
          <a:xfrm>
            <a:off x="1989545" y="3609524"/>
            <a:ext cx="2437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8"/>
          </p:nvPr>
        </p:nvSpPr>
        <p:spPr>
          <a:xfrm flipH="1">
            <a:off x="5556645" y="3393491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9"/>
          </p:nvPr>
        </p:nvSpPr>
        <p:spPr>
          <a:xfrm flipH="1">
            <a:off x="5556633" y="3609526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20" hasCustomPrompt="1"/>
          </p:nvPr>
        </p:nvSpPr>
        <p:spPr>
          <a:xfrm>
            <a:off x="1161705" y="33963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4719730" y="33963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/>
          <p:nvPr/>
        </p:nvSpPr>
        <p:spPr>
          <a:xfrm rot="10800000" flipH="1">
            <a:off x="205900" y="543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 flipH="1">
            <a:off x="8753000" y="4415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48" name="Google Shape;148;p13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3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3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3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3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3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1128652" y="1277125"/>
            <a:ext cx="3612600" cy="144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1"/>
          </p:nvPr>
        </p:nvSpPr>
        <p:spPr>
          <a:xfrm>
            <a:off x="1129400" y="2814875"/>
            <a:ext cx="36111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>
            <a:spLocks noGrp="1"/>
          </p:cNvSpPr>
          <p:nvPr>
            <p:ph type="pic" idx="2"/>
          </p:nvPr>
        </p:nvSpPr>
        <p:spPr>
          <a:xfrm>
            <a:off x="5105948" y="1117050"/>
            <a:ext cx="2909400" cy="2909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"/>
          <p:cNvSpPr/>
          <p:nvPr/>
        </p:nvSpPr>
        <p:spPr>
          <a:xfrm>
            <a:off x="202688" y="6667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756213" y="431278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7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96" name="Google Shape;196;p17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7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4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ubTitle" idx="1"/>
          </p:nvPr>
        </p:nvSpPr>
        <p:spPr>
          <a:xfrm>
            <a:off x="3097202" y="1557471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2"/>
          </p:nvPr>
        </p:nvSpPr>
        <p:spPr>
          <a:xfrm>
            <a:off x="3097202" y="2627421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subTitle" idx="3"/>
          </p:nvPr>
        </p:nvSpPr>
        <p:spPr>
          <a:xfrm>
            <a:off x="3097202" y="3700365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 idx="4"/>
          </p:nvPr>
        </p:nvSpPr>
        <p:spPr>
          <a:xfrm>
            <a:off x="3097202" y="1344028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5"/>
          </p:nvPr>
        </p:nvSpPr>
        <p:spPr>
          <a:xfrm>
            <a:off x="3097202" y="2413978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6"/>
          </p:nvPr>
        </p:nvSpPr>
        <p:spPr>
          <a:xfrm>
            <a:off x="3097202" y="3486922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53" name="Google Shape;253;p21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1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1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1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21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1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21"/>
          <p:cNvSpPr/>
          <p:nvPr/>
        </p:nvSpPr>
        <p:spPr>
          <a:xfrm>
            <a:off x="205900" y="4415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8753000" y="543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Medium"/>
              <a:buNone/>
              <a:defRPr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3" r:id="rId8"/>
    <p:sldLayoutId id="2147483667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ctrTitle"/>
          </p:nvPr>
        </p:nvSpPr>
        <p:spPr>
          <a:xfrm>
            <a:off x="1067100" y="1425589"/>
            <a:ext cx="7009800" cy="12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Voting Project</a:t>
            </a:r>
            <a:endParaRPr sz="7000" dirty="0"/>
          </a:p>
        </p:txBody>
      </p:sp>
      <p:cxnSp>
        <p:nvCxnSpPr>
          <p:cNvPr id="390" name="Google Shape;390;p32"/>
          <p:cNvCxnSpPr/>
          <p:nvPr/>
        </p:nvCxnSpPr>
        <p:spPr>
          <a:xfrm>
            <a:off x="2326500" y="2655043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2"/>
          <p:cNvSpPr txBox="1">
            <a:spLocks noGrp="1"/>
          </p:cNvSpPr>
          <p:nvPr>
            <p:ph type="subTitle" idx="1"/>
          </p:nvPr>
        </p:nvSpPr>
        <p:spPr>
          <a:xfrm>
            <a:off x="2160000" y="2927487"/>
            <a:ext cx="482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SHAFIQ SSENTONGO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4010250" y="54625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3475800" y="4688700"/>
            <a:ext cx="21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Shafiq Ssentongo</a:t>
            </a:r>
            <a:endParaRPr dirty="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1129400" y="653979"/>
            <a:ext cx="6696578" cy="6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Backend Processing Module</a:t>
            </a:r>
            <a:endParaRPr sz="2800" b="1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1129400" y="1320800"/>
            <a:ext cx="6885200" cy="254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This manages the voting authentication, vote submission and tallying process. It ensures accurate and efficient vote counting.</a:t>
            </a:r>
          </a:p>
          <a:p>
            <a:pPr algn="l"/>
            <a:r>
              <a:rPr lang="en-GB" dirty="0"/>
              <a:t>It includes a secure vote submission that is once a voter registers, they only get one chance to vote and if its an invalid vote, they can’t adjust that.</a:t>
            </a:r>
          </a:p>
          <a:p>
            <a:pPr algn="l"/>
            <a:r>
              <a:rPr lang="en-GB" dirty="0"/>
              <a:t>Real time tallying system: Votes are tallied from the moment they’re cast.</a:t>
            </a:r>
          </a:p>
          <a:p>
            <a:pPr algn="l"/>
            <a:r>
              <a:rPr lang="en-GB" dirty="0"/>
              <a:t>Scalable Architecture: This system can handle increasing amounts of data and users.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18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1129400" y="653979"/>
            <a:ext cx="6696578" cy="6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Administrative Module</a:t>
            </a:r>
            <a:endParaRPr sz="2800" b="1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1129400" y="1320800"/>
            <a:ext cx="3899800" cy="254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l"/>
            <a:r>
              <a:rPr lang="en-GB" dirty="0"/>
              <a:t>This allows only authorised officials to manage the voting process. That is setting up elections, adding candidates and reviewing results.</a:t>
            </a:r>
          </a:p>
          <a:p>
            <a:pPr indent="0" algn="l"/>
            <a:endParaRPr lang="en-GB" dirty="0"/>
          </a:p>
          <a:p>
            <a:pPr indent="0" algn="l"/>
            <a:r>
              <a:rPr lang="en-GB" dirty="0"/>
              <a:t>Real Time monitoring dashboard on your right.</a:t>
            </a: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30829C-731A-F42E-56CC-6C741F86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07" y="1383632"/>
            <a:ext cx="3396506" cy="20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title" idx="2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1546288" y="2454988"/>
            <a:ext cx="605142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cxnSp>
        <p:nvCxnSpPr>
          <p:cNvPr id="433" name="Google Shape;433;p35"/>
          <p:cNvCxnSpPr/>
          <p:nvPr/>
        </p:nvCxnSpPr>
        <p:spPr>
          <a:xfrm>
            <a:off x="2326500" y="3515150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38945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1129400" y="653979"/>
            <a:ext cx="6696578" cy="6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Components</a:t>
            </a:r>
            <a:endParaRPr sz="2800" b="1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1129400" y="1320800"/>
            <a:ext cx="6803734" cy="292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l"/>
            <a:r>
              <a:rPr lang="en-GB" dirty="0"/>
              <a:t>The flowchart provides a visual representation of the voting system's workflow, showing the sequence of steps from user login to vote tallying.</a:t>
            </a:r>
          </a:p>
          <a:p>
            <a:pPr indent="0" algn="l"/>
            <a:r>
              <a:rPr lang="en-GB" b="1" dirty="0"/>
              <a:t>Start: </a:t>
            </a:r>
            <a:r>
              <a:rPr lang="en-GB" dirty="0"/>
              <a:t>The Process Begins</a:t>
            </a:r>
          </a:p>
          <a:p>
            <a:pPr indent="0" algn="l"/>
            <a:r>
              <a:rPr lang="en-GB" b="1" dirty="0"/>
              <a:t>User Login: 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GB" dirty="0"/>
              <a:t>User Enters needed Information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GB" dirty="0"/>
              <a:t>System then verifies it. If wrong you re-enter</a:t>
            </a:r>
          </a:p>
          <a:p>
            <a:pPr indent="0" algn="l"/>
            <a:r>
              <a:rPr lang="en-GB" b="1" dirty="0"/>
              <a:t>Candidate Selection: </a:t>
            </a:r>
            <a:r>
              <a:rPr lang="en-GB" dirty="0"/>
              <a:t>User selects candidate from the list</a:t>
            </a:r>
          </a:p>
          <a:p>
            <a:pPr indent="0" algn="l"/>
            <a:r>
              <a:rPr lang="en-GB" b="1" dirty="0"/>
              <a:t>Casting Vote: </a:t>
            </a:r>
            <a:r>
              <a:rPr lang="en-GB" dirty="0"/>
              <a:t>User submits vote</a:t>
            </a:r>
          </a:p>
          <a:p>
            <a:pPr indent="0" algn="l"/>
            <a:r>
              <a:rPr lang="en-GB" b="1" dirty="0"/>
              <a:t>Votes Confirmed: </a:t>
            </a:r>
            <a:r>
              <a:rPr lang="en-GB" dirty="0"/>
              <a:t>System the tallies votes</a:t>
            </a:r>
          </a:p>
          <a:p>
            <a:pPr indent="0" algn="l"/>
            <a:r>
              <a:rPr lang="en-GB" b="1" dirty="0"/>
              <a:t>End: </a:t>
            </a:r>
            <a:r>
              <a:rPr lang="en-GB" dirty="0"/>
              <a:t>The Process Ends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89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650239" y="548640"/>
            <a:ext cx="7850293" cy="404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l"/>
            <a:endParaRPr lang="en-GB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1809A9-8978-EB4E-3DA8-500E8D3EB23E}"/>
              </a:ext>
            </a:extLst>
          </p:cNvPr>
          <p:cNvSpPr/>
          <p:nvPr/>
        </p:nvSpPr>
        <p:spPr>
          <a:xfrm>
            <a:off x="2323246" y="449162"/>
            <a:ext cx="711200" cy="396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50E5F-05CF-6678-928C-8D9A730AD938}"/>
              </a:ext>
            </a:extLst>
          </p:cNvPr>
          <p:cNvSpPr txBox="1"/>
          <p:nvPr/>
        </p:nvSpPr>
        <p:spPr>
          <a:xfrm>
            <a:off x="2384213" y="514741"/>
            <a:ext cx="836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START</a:t>
            </a:r>
            <a:endParaRPr lang="en-UG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F5D161-0910-3316-1B60-F2DA6909D652}"/>
              </a:ext>
            </a:extLst>
          </p:cNvPr>
          <p:cNvSpPr/>
          <p:nvPr/>
        </p:nvSpPr>
        <p:spPr>
          <a:xfrm>
            <a:off x="1987969" y="1231692"/>
            <a:ext cx="1429174" cy="350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C0C71-20A1-82A7-0522-9A60D0C51AB3}"/>
              </a:ext>
            </a:extLst>
          </p:cNvPr>
          <p:cNvSpPr txBox="1"/>
          <p:nvPr/>
        </p:nvSpPr>
        <p:spPr>
          <a:xfrm>
            <a:off x="2065862" y="1279994"/>
            <a:ext cx="1273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User Registration</a:t>
            </a:r>
            <a:endParaRPr lang="en-UG" sz="105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D3F2515-18FB-BFA4-2F02-66FF5CE66199}"/>
              </a:ext>
            </a:extLst>
          </p:cNvPr>
          <p:cNvSpPr/>
          <p:nvPr/>
        </p:nvSpPr>
        <p:spPr>
          <a:xfrm>
            <a:off x="2191170" y="1974383"/>
            <a:ext cx="1175172" cy="10058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2C2E1-3412-B229-4CE6-4C41BD776E85}"/>
              </a:ext>
            </a:extLst>
          </p:cNvPr>
          <p:cNvSpPr txBox="1"/>
          <p:nvPr/>
        </p:nvSpPr>
        <p:spPr>
          <a:xfrm>
            <a:off x="2323246" y="2295415"/>
            <a:ext cx="10735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Is User above 18 years?</a:t>
            </a:r>
            <a:endParaRPr lang="en-UG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D101E-D8CC-0E81-EAFF-7B257BECBE14}"/>
              </a:ext>
            </a:extLst>
          </p:cNvPr>
          <p:cNvSpPr/>
          <p:nvPr/>
        </p:nvSpPr>
        <p:spPr>
          <a:xfrm>
            <a:off x="2915916" y="4080506"/>
            <a:ext cx="900853" cy="415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FE63A-6919-304A-E69D-21BDC0A05493}"/>
              </a:ext>
            </a:extLst>
          </p:cNvPr>
          <p:cNvSpPr txBox="1"/>
          <p:nvPr/>
        </p:nvSpPr>
        <p:spPr>
          <a:xfrm>
            <a:off x="3102183" y="4157557"/>
            <a:ext cx="629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STOP</a:t>
            </a:r>
            <a:endParaRPr lang="en-UG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A91CA-70A7-58DE-48B8-CD1C6B1F2502}"/>
              </a:ext>
            </a:extLst>
          </p:cNvPr>
          <p:cNvSpPr/>
          <p:nvPr/>
        </p:nvSpPr>
        <p:spPr>
          <a:xfrm>
            <a:off x="5103706" y="2013904"/>
            <a:ext cx="1432560" cy="415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78030-FF05-DCCC-371F-3F9679A2E15D}"/>
              </a:ext>
            </a:extLst>
          </p:cNvPr>
          <p:cNvSpPr txBox="1"/>
          <p:nvPr/>
        </p:nvSpPr>
        <p:spPr>
          <a:xfrm>
            <a:off x="5173132" y="2101008"/>
            <a:ext cx="1293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Proceed to Vote</a:t>
            </a:r>
            <a:endParaRPr lang="en-UG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4349-E4F6-605F-4EC9-DA762E36ABCC}"/>
              </a:ext>
            </a:extLst>
          </p:cNvPr>
          <p:cNvSpPr/>
          <p:nvPr/>
        </p:nvSpPr>
        <p:spPr>
          <a:xfrm>
            <a:off x="5296746" y="2772362"/>
            <a:ext cx="1134534" cy="41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A6C95-11CE-66A3-EC09-31A6FDCDAB6B}"/>
              </a:ext>
            </a:extLst>
          </p:cNvPr>
          <p:cNvSpPr txBox="1"/>
          <p:nvPr/>
        </p:nvSpPr>
        <p:spPr>
          <a:xfrm>
            <a:off x="5374640" y="2855378"/>
            <a:ext cx="1134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Vote Tallying</a:t>
            </a:r>
            <a:endParaRPr lang="en-UG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04576-34DB-97E2-E420-77D3E3C5DBEA}"/>
              </a:ext>
            </a:extLst>
          </p:cNvPr>
          <p:cNvSpPr/>
          <p:nvPr/>
        </p:nvSpPr>
        <p:spPr>
          <a:xfrm>
            <a:off x="5249333" y="3512181"/>
            <a:ext cx="1530773" cy="41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7A582-5CD6-B762-EF87-240746E8B5D9}"/>
              </a:ext>
            </a:extLst>
          </p:cNvPr>
          <p:cNvSpPr txBox="1"/>
          <p:nvPr/>
        </p:nvSpPr>
        <p:spPr>
          <a:xfrm>
            <a:off x="5232399" y="3599043"/>
            <a:ext cx="1564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Display Current Results</a:t>
            </a:r>
            <a:endParaRPr lang="en-UG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7F1F52-7337-D209-D0E3-B98AE0030BD6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2678846" y="845402"/>
            <a:ext cx="23710" cy="38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D8845-912E-A7A0-01DE-BA4422542B37}"/>
              </a:ext>
            </a:extLst>
          </p:cNvPr>
          <p:cNvCxnSpPr>
            <a:stCxn id="3" idx="2"/>
          </p:cNvCxnSpPr>
          <p:nvPr/>
        </p:nvCxnSpPr>
        <p:spPr>
          <a:xfrm>
            <a:off x="2702556" y="1582213"/>
            <a:ext cx="76200" cy="3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BFFD4-A49B-6BB7-6629-FB5509FCCDF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78756" y="2980223"/>
            <a:ext cx="587587" cy="110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B02DC4-8A1C-D6FE-89E1-75A4A7C49FA7}"/>
              </a:ext>
            </a:extLst>
          </p:cNvPr>
          <p:cNvCxnSpPr>
            <a:stCxn id="16" idx="1"/>
            <a:endCxn id="8" idx="0"/>
          </p:cNvCxnSpPr>
          <p:nvPr/>
        </p:nvCxnSpPr>
        <p:spPr>
          <a:xfrm flipH="1">
            <a:off x="3366343" y="3722154"/>
            <a:ext cx="1866056" cy="35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6E7B-FC63-1D4D-F83A-A632C21689A1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864013" y="3192309"/>
            <a:ext cx="150707" cy="31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418570-ADEA-1052-3058-6F747554FF7C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819986" y="2429402"/>
            <a:ext cx="44027" cy="34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C11A98-1806-DEDB-6B5D-281261AE88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358711" y="2221653"/>
            <a:ext cx="1744995" cy="24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FCFB00-B747-9B8B-6491-90A5C788ECF8}"/>
              </a:ext>
            </a:extLst>
          </p:cNvPr>
          <p:cNvSpPr txBox="1"/>
          <p:nvPr/>
        </p:nvSpPr>
        <p:spPr>
          <a:xfrm rot="21111400">
            <a:off x="4094467" y="2067765"/>
            <a:ext cx="61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1C12B-BAFA-5D19-ED2F-930EC4B5173B}"/>
              </a:ext>
            </a:extLst>
          </p:cNvPr>
          <p:cNvSpPr txBox="1"/>
          <p:nvPr/>
        </p:nvSpPr>
        <p:spPr>
          <a:xfrm rot="3743509">
            <a:off x="2973223" y="3405522"/>
            <a:ext cx="46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762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title" idx="2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1546288" y="2454988"/>
            <a:ext cx="605142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cxnSp>
        <p:nvCxnSpPr>
          <p:cNvPr id="433" name="Google Shape;433;p35"/>
          <p:cNvCxnSpPr/>
          <p:nvPr/>
        </p:nvCxnSpPr>
        <p:spPr>
          <a:xfrm>
            <a:off x="2326500" y="3515150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3833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692" name="Google Shape;692;p47"/>
          <p:cNvSpPr txBox="1">
            <a:spLocks noGrp="1"/>
          </p:cNvSpPr>
          <p:nvPr>
            <p:ph type="body" idx="1"/>
          </p:nvPr>
        </p:nvSpPr>
        <p:spPr>
          <a:xfrm>
            <a:off x="1220250" y="1199050"/>
            <a:ext cx="67035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●"/>
            </a:pPr>
            <a:r>
              <a:rPr lang="en-GB" dirty="0"/>
              <a:t>Candidates Table:</a:t>
            </a:r>
            <a:endParaRPr dirty="0"/>
          </a:p>
          <a:p>
            <a:pPr marL="777240" lvl="1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Election ID (Primary Key), National ID (Unique), Name (Unique), Party.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●"/>
            </a:pPr>
            <a:r>
              <a:rPr lang="en-GB" dirty="0"/>
              <a:t>Voters Table:</a:t>
            </a:r>
          </a:p>
          <a:p>
            <a:pPr marL="777240" lvl="1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National ID (Primary Key), Name (Unique), Gender, Age.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●"/>
            </a:pPr>
            <a:r>
              <a:rPr lang="en-GB" dirty="0"/>
              <a:t>Votes Table:</a:t>
            </a:r>
          </a:p>
          <a:p>
            <a:pPr marL="777240" lvl="1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Election ID (Foreign Key), Name , Party.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Hind"/>
              <a:buChar char="●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ubtitle 4">
            <a:extLst>
              <a:ext uri="{FF2B5EF4-FFF2-40B4-BE49-F238E27FC236}">
                <a16:creationId xmlns:a16="http://schemas.microsoft.com/office/drawing/2014/main" id="{D99696EB-23AA-269F-FF99-765016B6C88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03133" y="985520"/>
            <a:ext cx="7495800" cy="3654213"/>
          </a:xfrm>
        </p:spPr>
        <p:txBody>
          <a:bodyPr/>
          <a:lstStyle/>
          <a:p>
            <a:r>
              <a:rPr lang="en-US" dirty="0"/>
              <a:t>The Voting System was created to develop a secure, efficient and user friendly platform for conducting elections.</a:t>
            </a:r>
          </a:p>
          <a:p>
            <a:r>
              <a:rPr lang="en-US" dirty="0"/>
              <a:t>The primary objective is to overcome most modern day challenges associated with the old voting methods.</a:t>
            </a:r>
          </a:p>
          <a:p>
            <a:r>
              <a:rPr lang="en-US" dirty="0"/>
              <a:t>Below is a preview of the Home Page.</a:t>
            </a:r>
          </a:p>
        </p:txBody>
      </p:sp>
      <p:sp>
        <p:nvSpPr>
          <p:cNvPr id="413" name="Google Shape;413;p34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Introduction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F46EDB-0211-795C-47E5-F6A8151E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05" y="2415875"/>
            <a:ext cx="4196190" cy="229491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title" idx="2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1546288" y="2454988"/>
            <a:ext cx="605142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Voting Methods</a:t>
            </a:r>
            <a:endParaRPr dirty="0"/>
          </a:p>
        </p:txBody>
      </p:sp>
      <p:cxnSp>
        <p:nvCxnSpPr>
          <p:cNvPr id="433" name="Google Shape;433;p35"/>
          <p:cNvCxnSpPr/>
          <p:nvPr/>
        </p:nvCxnSpPr>
        <p:spPr>
          <a:xfrm>
            <a:off x="2326500" y="3515150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with the Old Voting Methods.</a:t>
            </a:r>
            <a:endParaRPr lang="en-GB" dirty="0"/>
          </a:p>
        </p:txBody>
      </p:sp>
      <p:sp>
        <p:nvSpPr>
          <p:cNvPr id="26" name="Google Shape;438;p36">
            <a:extLst>
              <a:ext uri="{FF2B5EF4-FFF2-40B4-BE49-F238E27FC236}">
                <a16:creationId xmlns:a16="http://schemas.microsoft.com/office/drawing/2014/main" id="{A8930ADF-9587-B18A-D60A-E5621D524EF9}"/>
              </a:ext>
            </a:extLst>
          </p:cNvPr>
          <p:cNvSpPr txBox="1">
            <a:spLocks/>
          </p:cNvSpPr>
          <p:nvPr/>
        </p:nvSpPr>
        <p:spPr>
          <a:xfrm>
            <a:off x="1346534" y="1171788"/>
            <a:ext cx="6622293" cy="342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3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Human Errors:  e.g. Manual handling of ballots while Tallying hence affecting election outcomes.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Accessibility:  Some individuals cant access areas where voting is taking place, like people with disabilities, or  people that live far from the voting stations.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Inefficiency and Delays: Counting paper ballots can be time consuming  and this is leads to delays  hence delaying the voting process.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Security Risks: Physical Ballots are easy to be tampered with which can comprise the election or  they can easily get lost.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Global Warming: Making of paper leads to cutting down of trees.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Solutions offered by my System</a:t>
            </a:r>
          </a:p>
        </p:txBody>
      </p:sp>
      <p:sp>
        <p:nvSpPr>
          <p:cNvPr id="26" name="Google Shape;438;p36">
            <a:extLst>
              <a:ext uri="{FF2B5EF4-FFF2-40B4-BE49-F238E27FC236}">
                <a16:creationId xmlns:a16="http://schemas.microsoft.com/office/drawing/2014/main" id="{A8930ADF-9587-B18A-D60A-E5621D524EF9}"/>
              </a:ext>
            </a:extLst>
          </p:cNvPr>
          <p:cNvSpPr txBox="1">
            <a:spLocks/>
          </p:cNvSpPr>
          <p:nvPr/>
        </p:nvSpPr>
        <p:spPr>
          <a:xfrm>
            <a:off x="1346534" y="1171788"/>
            <a:ext cx="6622293" cy="342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3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Efficiency: Automated counting, Fast and quick.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Accuracy: Eliminating Human Error.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Accessibility: Easily used from around the globe. (Online Access).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Security: My system uses advanced encryption techniques to ensure only authorised people vote.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Hind" panose="02000000000000000000" pitchFamily="2" charset="0"/>
                <a:cs typeface="Hind" panose="02000000000000000000" pitchFamily="2" charset="0"/>
              </a:rPr>
              <a:t>Using this system means Carbon dioxide emission is reduced hence reducing the rate of Global warming.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981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title" idx="2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1546288" y="2454988"/>
            <a:ext cx="605142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Description</a:t>
            </a:r>
            <a:endParaRPr dirty="0"/>
          </a:p>
        </p:txBody>
      </p:sp>
      <p:cxnSp>
        <p:nvCxnSpPr>
          <p:cNvPr id="433" name="Google Shape;433;p35"/>
          <p:cNvCxnSpPr/>
          <p:nvPr/>
        </p:nvCxnSpPr>
        <p:spPr>
          <a:xfrm>
            <a:off x="2326500" y="3515150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266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1129400" y="653979"/>
            <a:ext cx="3612600" cy="6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User Interface Model</a:t>
            </a:r>
            <a:endParaRPr sz="2800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1129400" y="1320800"/>
            <a:ext cx="3611100" cy="254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Aft>
                <a:spcPts val="1200"/>
              </a:spcAft>
              <a:buNone/>
            </a:pPr>
            <a:r>
              <a:rPr lang="en" dirty="0"/>
              <a:t>The voter register is a simple and clear layout as you can see on the right for easy usage.</a:t>
            </a:r>
          </a:p>
          <a:p>
            <a:pPr marL="0" lvl="0" indent="0" algn="r" rtl="0">
              <a:spcAft>
                <a:spcPts val="1200"/>
              </a:spcAft>
              <a:buNone/>
            </a:pPr>
            <a:r>
              <a:rPr lang="en" dirty="0"/>
              <a:t>The Register button runs an input SQL Statement which adds each voter to the secure database.</a:t>
            </a:r>
          </a:p>
        </p:txBody>
      </p:sp>
      <p:pic>
        <p:nvPicPr>
          <p:cNvPr id="497" name="Google Shape;497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8249" t="-13532" r="8249" b="-13532"/>
          <a:stretch/>
        </p:blipFill>
        <p:spPr>
          <a:xfrm>
            <a:off x="5039361" y="734907"/>
            <a:ext cx="3156372" cy="352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1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1129400" y="653979"/>
            <a:ext cx="3612600" cy="6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User Interface Model</a:t>
            </a:r>
            <a:endParaRPr sz="2800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1129400" y="1320800"/>
            <a:ext cx="3611100" cy="254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Aft>
                <a:spcPts val="1200"/>
              </a:spcAft>
              <a:buNone/>
            </a:pPr>
            <a:r>
              <a:rPr lang="en" dirty="0"/>
              <a:t>The Vote Form Page is a simple as the Voter Register page.</a:t>
            </a:r>
          </a:p>
          <a:p>
            <a:pPr marL="0" lvl="0" indent="0" algn="r" rtl="0">
              <a:spcAft>
                <a:spcPts val="1200"/>
              </a:spcAft>
              <a:buNone/>
            </a:pPr>
            <a:r>
              <a:rPr lang="en" dirty="0"/>
              <a:t>It has a display candidates button that displays a table of candidate details that are to be used while voting.</a:t>
            </a:r>
            <a:endParaRPr dirty="0"/>
          </a:p>
        </p:txBody>
      </p:sp>
      <p:pic>
        <p:nvPicPr>
          <p:cNvPr id="497" name="Google Shape;497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83" t="-795" r="183" b="-795"/>
          <a:stretch/>
        </p:blipFill>
        <p:spPr>
          <a:xfrm>
            <a:off x="5039361" y="734907"/>
            <a:ext cx="3156372" cy="32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1129400" y="653979"/>
            <a:ext cx="3612600" cy="6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User Interface Model</a:t>
            </a:r>
            <a:endParaRPr sz="2800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subTitle" idx="1"/>
          </p:nvPr>
        </p:nvSpPr>
        <p:spPr>
          <a:xfrm>
            <a:off x="1129400" y="1320800"/>
            <a:ext cx="3611100" cy="254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Aft>
                <a:spcPts val="1200"/>
              </a:spcAft>
              <a:buNone/>
            </a:pPr>
            <a:r>
              <a:rPr lang="en" dirty="0"/>
              <a:t>The Admin Login Page is a simple as the Voter Register page.</a:t>
            </a:r>
          </a:p>
          <a:p>
            <a:pPr marL="0" lvl="0" indent="0" algn="r" rtl="0">
              <a:spcAft>
                <a:spcPts val="1200"/>
              </a:spcAft>
              <a:buNone/>
            </a:pPr>
            <a:r>
              <a:rPr lang="en" dirty="0"/>
              <a:t>It has a Login button that checks the database for admins with matching details.</a:t>
            </a:r>
            <a:endParaRPr dirty="0"/>
          </a:p>
        </p:txBody>
      </p:sp>
      <p:pic>
        <p:nvPicPr>
          <p:cNvPr id="497" name="Google Shape;497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83" t="-14389" r="-1322" b="-16597"/>
          <a:stretch/>
        </p:blipFill>
        <p:spPr>
          <a:xfrm>
            <a:off x="5039361" y="734907"/>
            <a:ext cx="3204000" cy="33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00205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inal Year Project Thesis Defense by Slidesgo">
  <a:themeElements>
    <a:clrScheme name="Simple Light">
      <a:dk1>
        <a:srgbClr val="2E125F"/>
      </a:dk1>
      <a:lt1>
        <a:srgbClr val="222020"/>
      </a:lt1>
      <a:dk2>
        <a:srgbClr val="EFEE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611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Playfair Display</vt:lpstr>
      <vt:lpstr>Lato</vt:lpstr>
      <vt:lpstr>Hind Light</vt:lpstr>
      <vt:lpstr>Playfair Display Medium</vt:lpstr>
      <vt:lpstr>Arial</vt:lpstr>
      <vt:lpstr>Nunito Light</vt:lpstr>
      <vt:lpstr>Loved by the King</vt:lpstr>
      <vt:lpstr>Hind</vt:lpstr>
      <vt:lpstr>Final Year Project Thesis Defense by Slidesgo</vt:lpstr>
      <vt:lpstr>Voting Project</vt:lpstr>
      <vt:lpstr>Introduction</vt:lpstr>
      <vt:lpstr>1</vt:lpstr>
      <vt:lpstr>Challenges with the Old Voting Methods.</vt:lpstr>
      <vt:lpstr>Solutions offered by my System</vt:lpstr>
      <vt:lpstr>2</vt:lpstr>
      <vt:lpstr>User Interface Model</vt:lpstr>
      <vt:lpstr>User Interface Model</vt:lpstr>
      <vt:lpstr>User Interface Model</vt:lpstr>
      <vt:lpstr>Backend Processing Module</vt:lpstr>
      <vt:lpstr>Administrative Module</vt:lpstr>
      <vt:lpstr>3</vt:lpstr>
      <vt:lpstr>Components</vt:lpstr>
      <vt:lpstr>PowerPoint Presentation</vt:lpstr>
      <vt:lpstr>4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Shafiq Memphis</cp:lastModifiedBy>
  <cp:revision>12</cp:revision>
  <dcterms:modified xsi:type="dcterms:W3CDTF">2024-08-03T20:08:43Z</dcterms:modified>
</cp:coreProperties>
</file>