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3" r:id="rId8"/>
    <p:sldId id="264" r:id="rId9"/>
    <p:sldId id="266" r:id="rId10"/>
    <p:sldId id="267" r:id="rId11"/>
    <p:sldId id="265" r:id="rId12"/>
    <p:sldId id="268" r:id="rId13"/>
    <p:sldId id="269" r:id="rId14"/>
    <p:sldId id="260"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17F5C-CF34-4FDB-BE61-F975AAB873A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FA9CA3C-B404-4B07-962D-A2DEC7A16FEB}">
      <dgm:prSet/>
      <dgm:spPr/>
      <dgm:t>
        <a:bodyPr/>
        <a:lstStyle/>
        <a:p>
          <a:r>
            <a:rPr lang="en-US"/>
            <a:t>Introduction</a:t>
          </a:r>
        </a:p>
      </dgm:t>
    </dgm:pt>
    <dgm:pt modelId="{21F22503-CE98-48B8-B7FD-69382D485E9B}" type="parTrans" cxnId="{D537D9F5-DB24-4212-BABA-F92D7CEF0919}">
      <dgm:prSet/>
      <dgm:spPr/>
      <dgm:t>
        <a:bodyPr/>
        <a:lstStyle/>
        <a:p>
          <a:endParaRPr lang="en-US"/>
        </a:p>
      </dgm:t>
    </dgm:pt>
    <dgm:pt modelId="{619DE184-B186-4BD1-BAB9-FA7DE9298AC9}" type="sibTrans" cxnId="{D537D9F5-DB24-4212-BABA-F92D7CEF0919}">
      <dgm:prSet/>
      <dgm:spPr/>
      <dgm:t>
        <a:bodyPr/>
        <a:lstStyle/>
        <a:p>
          <a:endParaRPr lang="en-US"/>
        </a:p>
      </dgm:t>
    </dgm:pt>
    <dgm:pt modelId="{58B38EB1-A844-4CAE-B4FD-F5C5652F0E38}">
      <dgm:prSet/>
      <dgm:spPr/>
      <dgm:t>
        <a:bodyPr/>
        <a:lstStyle/>
        <a:p>
          <a:r>
            <a:rPr lang="en-US"/>
            <a:t>Current Trends</a:t>
          </a:r>
        </a:p>
      </dgm:t>
    </dgm:pt>
    <dgm:pt modelId="{8D2FAE7C-7EBE-4B3C-B8C2-F0AF83066EAF}" type="parTrans" cxnId="{B8A1534F-456B-4E92-9113-0FCA21C07BED}">
      <dgm:prSet/>
      <dgm:spPr/>
      <dgm:t>
        <a:bodyPr/>
        <a:lstStyle/>
        <a:p>
          <a:endParaRPr lang="en-US"/>
        </a:p>
      </dgm:t>
    </dgm:pt>
    <dgm:pt modelId="{15E2146A-91FB-4398-854F-6D1050FEC2ED}" type="sibTrans" cxnId="{B8A1534F-456B-4E92-9113-0FCA21C07BED}">
      <dgm:prSet/>
      <dgm:spPr/>
      <dgm:t>
        <a:bodyPr/>
        <a:lstStyle/>
        <a:p>
          <a:endParaRPr lang="en-US"/>
        </a:p>
      </dgm:t>
    </dgm:pt>
    <dgm:pt modelId="{A33E0EE6-AC92-4B71-B197-08FFDC6F1799}">
      <dgm:prSet/>
      <dgm:spPr/>
      <dgm:t>
        <a:bodyPr/>
        <a:lstStyle/>
        <a:p>
          <a:r>
            <a:rPr lang="en-US"/>
            <a:t>Future Trends</a:t>
          </a:r>
        </a:p>
      </dgm:t>
    </dgm:pt>
    <dgm:pt modelId="{075B06D2-F531-4C7D-8934-E934DD01AF71}" type="parTrans" cxnId="{53E04DCF-9EF9-446F-B011-674BDC4C5ADD}">
      <dgm:prSet/>
      <dgm:spPr/>
      <dgm:t>
        <a:bodyPr/>
        <a:lstStyle/>
        <a:p>
          <a:endParaRPr lang="en-US"/>
        </a:p>
      </dgm:t>
    </dgm:pt>
    <dgm:pt modelId="{E05FB804-F220-47E3-BADB-144E71B13B21}" type="sibTrans" cxnId="{53E04DCF-9EF9-446F-B011-674BDC4C5ADD}">
      <dgm:prSet/>
      <dgm:spPr/>
      <dgm:t>
        <a:bodyPr/>
        <a:lstStyle/>
        <a:p>
          <a:endParaRPr lang="en-US"/>
        </a:p>
      </dgm:t>
    </dgm:pt>
    <dgm:pt modelId="{551488B4-BEA8-4590-9E8B-87C474982DAC}" type="pres">
      <dgm:prSet presAssocID="{D9217F5C-CF34-4FDB-BE61-F975AAB873A9}" presName="root" presStyleCnt="0">
        <dgm:presLayoutVars>
          <dgm:dir/>
          <dgm:resizeHandles val="exact"/>
        </dgm:presLayoutVars>
      </dgm:prSet>
      <dgm:spPr/>
    </dgm:pt>
    <dgm:pt modelId="{185962E6-74CD-41B7-805E-F081B97DA480}" type="pres">
      <dgm:prSet presAssocID="{2FA9CA3C-B404-4B07-962D-A2DEC7A16FEB}" presName="compNode" presStyleCnt="0"/>
      <dgm:spPr/>
    </dgm:pt>
    <dgm:pt modelId="{E5D98E86-0FC3-4EA0-9D81-7DCB24916DC7}" type="pres">
      <dgm:prSet presAssocID="{2FA9CA3C-B404-4B07-962D-A2DEC7A16FEB}" presName="bgRect" presStyleLbl="bgShp" presStyleIdx="0" presStyleCnt="3"/>
      <dgm:spPr/>
    </dgm:pt>
    <dgm:pt modelId="{5D770D30-A24C-473A-9206-F6777BE32501}" type="pres">
      <dgm:prSet presAssocID="{2FA9CA3C-B404-4B07-962D-A2DEC7A16F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C85CBCFF-8790-4796-A131-DAD1F017DCC0}" type="pres">
      <dgm:prSet presAssocID="{2FA9CA3C-B404-4B07-962D-A2DEC7A16FEB}" presName="spaceRect" presStyleCnt="0"/>
      <dgm:spPr/>
    </dgm:pt>
    <dgm:pt modelId="{C73F4463-256E-41C2-8DAF-B375128EE152}" type="pres">
      <dgm:prSet presAssocID="{2FA9CA3C-B404-4B07-962D-A2DEC7A16FEB}" presName="parTx" presStyleLbl="revTx" presStyleIdx="0" presStyleCnt="3">
        <dgm:presLayoutVars>
          <dgm:chMax val="0"/>
          <dgm:chPref val="0"/>
        </dgm:presLayoutVars>
      </dgm:prSet>
      <dgm:spPr/>
    </dgm:pt>
    <dgm:pt modelId="{48B8FFB6-7CE6-49BA-B293-4B393BF2A5FD}" type="pres">
      <dgm:prSet presAssocID="{619DE184-B186-4BD1-BAB9-FA7DE9298AC9}" presName="sibTrans" presStyleCnt="0"/>
      <dgm:spPr/>
    </dgm:pt>
    <dgm:pt modelId="{337F8E14-C277-4705-A347-D42C96C4D258}" type="pres">
      <dgm:prSet presAssocID="{58B38EB1-A844-4CAE-B4FD-F5C5652F0E38}" presName="compNode" presStyleCnt="0"/>
      <dgm:spPr/>
    </dgm:pt>
    <dgm:pt modelId="{B1C4C532-D66B-469E-A6D7-1BDD0B642EC5}" type="pres">
      <dgm:prSet presAssocID="{58B38EB1-A844-4CAE-B4FD-F5C5652F0E38}" presName="bgRect" presStyleLbl="bgShp" presStyleIdx="1" presStyleCnt="3"/>
      <dgm:spPr/>
    </dgm:pt>
    <dgm:pt modelId="{A74EFF28-A8B3-4C0A-873B-D9CEB0B2B833}" type="pres">
      <dgm:prSet presAssocID="{58B38EB1-A844-4CAE-B4FD-F5C5652F0E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
        </a:ext>
      </dgm:extLst>
    </dgm:pt>
    <dgm:pt modelId="{CA2B378F-C46A-42F7-927A-531C87F31BAB}" type="pres">
      <dgm:prSet presAssocID="{58B38EB1-A844-4CAE-B4FD-F5C5652F0E38}" presName="spaceRect" presStyleCnt="0"/>
      <dgm:spPr/>
    </dgm:pt>
    <dgm:pt modelId="{E7E752B8-A005-499D-A734-A4C6E3F1AF70}" type="pres">
      <dgm:prSet presAssocID="{58B38EB1-A844-4CAE-B4FD-F5C5652F0E38}" presName="parTx" presStyleLbl="revTx" presStyleIdx="1" presStyleCnt="3">
        <dgm:presLayoutVars>
          <dgm:chMax val="0"/>
          <dgm:chPref val="0"/>
        </dgm:presLayoutVars>
      </dgm:prSet>
      <dgm:spPr/>
    </dgm:pt>
    <dgm:pt modelId="{07A6A336-CC8F-424E-A512-A30D90F34578}" type="pres">
      <dgm:prSet presAssocID="{15E2146A-91FB-4398-854F-6D1050FEC2ED}" presName="sibTrans" presStyleCnt="0"/>
      <dgm:spPr/>
    </dgm:pt>
    <dgm:pt modelId="{C508A78F-8DBD-43C5-9337-BE4239D49BA1}" type="pres">
      <dgm:prSet presAssocID="{A33E0EE6-AC92-4B71-B197-08FFDC6F1799}" presName="compNode" presStyleCnt="0"/>
      <dgm:spPr/>
    </dgm:pt>
    <dgm:pt modelId="{ADF55AFA-8862-4859-92B0-31EF58352CE9}" type="pres">
      <dgm:prSet presAssocID="{A33E0EE6-AC92-4B71-B197-08FFDC6F1799}" presName="bgRect" presStyleLbl="bgShp" presStyleIdx="2" presStyleCnt="3"/>
      <dgm:spPr/>
    </dgm:pt>
    <dgm:pt modelId="{1D59C024-7976-4D14-B44E-1312853586D0}" type="pres">
      <dgm:prSet presAssocID="{A33E0EE6-AC92-4B71-B197-08FFDC6F17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lationship"/>
        </a:ext>
      </dgm:extLst>
    </dgm:pt>
    <dgm:pt modelId="{E60A879D-A0C4-43A5-B47E-9ECBC452ED67}" type="pres">
      <dgm:prSet presAssocID="{A33E0EE6-AC92-4B71-B197-08FFDC6F1799}" presName="spaceRect" presStyleCnt="0"/>
      <dgm:spPr/>
    </dgm:pt>
    <dgm:pt modelId="{51334630-3F2F-4A55-A2DD-F9A380264542}" type="pres">
      <dgm:prSet presAssocID="{A33E0EE6-AC92-4B71-B197-08FFDC6F1799}" presName="parTx" presStyleLbl="revTx" presStyleIdx="2" presStyleCnt="3">
        <dgm:presLayoutVars>
          <dgm:chMax val="0"/>
          <dgm:chPref val="0"/>
        </dgm:presLayoutVars>
      </dgm:prSet>
      <dgm:spPr/>
    </dgm:pt>
  </dgm:ptLst>
  <dgm:cxnLst>
    <dgm:cxn modelId="{2467E341-C4BA-4602-8901-1303DFCF3AFD}" type="presOf" srcId="{A33E0EE6-AC92-4B71-B197-08FFDC6F1799}" destId="{51334630-3F2F-4A55-A2DD-F9A380264542}" srcOrd="0" destOrd="0" presId="urn:microsoft.com/office/officeart/2018/2/layout/IconVerticalSolidList"/>
    <dgm:cxn modelId="{B8A1534F-456B-4E92-9113-0FCA21C07BED}" srcId="{D9217F5C-CF34-4FDB-BE61-F975AAB873A9}" destId="{58B38EB1-A844-4CAE-B4FD-F5C5652F0E38}" srcOrd="1" destOrd="0" parTransId="{8D2FAE7C-7EBE-4B3C-B8C2-F0AF83066EAF}" sibTransId="{15E2146A-91FB-4398-854F-6D1050FEC2ED}"/>
    <dgm:cxn modelId="{695B5B94-F92D-4040-B1DE-2AE13A41D911}" type="presOf" srcId="{2FA9CA3C-B404-4B07-962D-A2DEC7A16FEB}" destId="{C73F4463-256E-41C2-8DAF-B375128EE152}" srcOrd="0" destOrd="0" presId="urn:microsoft.com/office/officeart/2018/2/layout/IconVerticalSolidList"/>
    <dgm:cxn modelId="{2B82B09A-D5F2-403B-8503-179BA8D09772}" type="presOf" srcId="{D9217F5C-CF34-4FDB-BE61-F975AAB873A9}" destId="{551488B4-BEA8-4590-9E8B-87C474982DAC}" srcOrd="0" destOrd="0" presId="urn:microsoft.com/office/officeart/2018/2/layout/IconVerticalSolidList"/>
    <dgm:cxn modelId="{08F899B8-1ABB-4516-9FC7-77C9FA3C4FB8}" type="presOf" srcId="{58B38EB1-A844-4CAE-B4FD-F5C5652F0E38}" destId="{E7E752B8-A005-499D-A734-A4C6E3F1AF70}" srcOrd="0" destOrd="0" presId="urn:microsoft.com/office/officeart/2018/2/layout/IconVerticalSolidList"/>
    <dgm:cxn modelId="{53E04DCF-9EF9-446F-B011-674BDC4C5ADD}" srcId="{D9217F5C-CF34-4FDB-BE61-F975AAB873A9}" destId="{A33E0EE6-AC92-4B71-B197-08FFDC6F1799}" srcOrd="2" destOrd="0" parTransId="{075B06D2-F531-4C7D-8934-E934DD01AF71}" sibTransId="{E05FB804-F220-47E3-BADB-144E71B13B21}"/>
    <dgm:cxn modelId="{D537D9F5-DB24-4212-BABA-F92D7CEF0919}" srcId="{D9217F5C-CF34-4FDB-BE61-F975AAB873A9}" destId="{2FA9CA3C-B404-4B07-962D-A2DEC7A16FEB}" srcOrd="0" destOrd="0" parTransId="{21F22503-CE98-48B8-B7FD-69382D485E9B}" sibTransId="{619DE184-B186-4BD1-BAB9-FA7DE9298AC9}"/>
    <dgm:cxn modelId="{02263FCD-EDA5-4B0A-B952-3C092A928641}" type="presParOf" srcId="{551488B4-BEA8-4590-9E8B-87C474982DAC}" destId="{185962E6-74CD-41B7-805E-F081B97DA480}" srcOrd="0" destOrd="0" presId="urn:microsoft.com/office/officeart/2018/2/layout/IconVerticalSolidList"/>
    <dgm:cxn modelId="{F8B571BC-4E78-47E4-AAB6-FBBC09DEA1DF}" type="presParOf" srcId="{185962E6-74CD-41B7-805E-F081B97DA480}" destId="{E5D98E86-0FC3-4EA0-9D81-7DCB24916DC7}" srcOrd="0" destOrd="0" presId="urn:microsoft.com/office/officeart/2018/2/layout/IconVerticalSolidList"/>
    <dgm:cxn modelId="{40EEA877-DE3F-422B-AFD1-28F35C6C318F}" type="presParOf" srcId="{185962E6-74CD-41B7-805E-F081B97DA480}" destId="{5D770D30-A24C-473A-9206-F6777BE32501}" srcOrd="1" destOrd="0" presId="urn:microsoft.com/office/officeart/2018/2/layout/IconVerticalSolidList"/>
    <dgm:cxn modelId="{5978E6A9-783F-4E44-A241-6DBCA153D446}" type="presParOf" srcId="{185962E6-74CD-41B7-805E-F081B97DA480}" destId="{C85CBCFF-8790-4796-A131-DAD1F017DCC0}" srcOrd="2" destOrd="0" presId="urn:microsoft.com/office/officeart/2018/2/layout/IconVerticalSolidList"/>
    <dgm:cxn modelId="{E9D57669-BC91-43EF-9F31-2E30E910EFD4}" type="presParOf" srcId="{185962E6-74CD-41B7-805E-F081B97DA480}" destId="{C73F4463-256E-41C2-8DAF-B375128EE152}" srcOrd="3" destOrd="0" presId="urn:microsoft.com/office/officeart/2018/2/layout/IconVerticalSolidList"/>
    <dgm:cxn modelId="{6CDFB8C1-3E93-462E-9FA8-B42FB471AADE}" type="presParOf" srcId="{551488B4-BEA8-4590-9E8B-87C474982DAC}" destId="{48B8FFB6-7CE6-49BA-B293-4B393BF2A5FD}" srcOrd="1" destOrd="0" presId="urn:microsoft.com/office/officeart/2018/2/layout/IconVerticalSolidList"/>
    <dgm:cxn modelId="{3845BEE3-6937-441E-AEEF-C2617AF66076}" type="presParOf" srcId="{551488B4-BEA8-4590-9E8B-87C474982DAC}" destId="{337F8E14-C277-4705-A347-D42C96C4D258}" srcOrd="2" destOrd="0" presId="urn:microsoft.com/office/officeart/2018/2/layout/IconVerticalSolidList"/>
    <dgm:cxn modelId="{4DBDE135-BB7D-4F7F-BFE1-12C07D30DA24}" type="presParOf" srcId="{337F8E14-C277-4705-A347-D42C96C4D258}" destId="{B1C4C532-D66B-469E-A6D7-1BDD0B642EC5}" srcOrd="0" destOrd="0" presId="urn:microsoft.com/office/officeart/2018/2/layout/IconVerticalSolidList"/>
    <dgm:cxn modelId="{110A5B88-608D-463B-9B78-E836318800FD}" type="presParOf" srcId="{337F8E14-C277-4705-A347-D42C96C4D258}" destId="{A74EFF28-A8B3-4C0A-873B-D9CEB0B2B833}" srcOrd="1" destOrd="0" presId="urn:microsoft.com/office/officeart/2018/2/layout/IconVerticalSolidList"/>
    <dgm:cxn modelId="{8C2E644E-3738-49D8-BD45-FE5532BAB315}" type="presParOf" srcId="{337F8E14-C277-4705-A347-D42C96C4D258}" destId="{CA2B378F-C46A-42F7-927A-531C87F31BAB}" srcOrd="2" destOrd="0" presId="urn:microsoft.com/office/officeart/2018/2/layout/IconVerticalSolidList"/>
    <dgm:cxn modelId="{B5B3ED4C-967C-40DA-9A95-1D89F6FF123B}" type="presParOf" srcId="{337F8E14-C277-4705-A347-D42C96C4D258}" destId="{E7E752B8-A005-499D-A734-A4C6E3F1AF70}" srcOrd="3" destOrd="0" presId="urn:microsoft.com/office/officeart/2018/2/layout/IconVerticalSolidList"/>
    <dgm:cxn modelId="{2B7E502D-FE95-4794-962D-5F4325C7C6E0}" type="presParOf" srcId="{551488B4-BEA8-4590-9E8B-87C474982DAC}" destId="{07A6A336-CC8F-424E-A512-A30D90F34578}" srcOrd="3" destOrd="0" presId="urn:microsoft.com/office/officeart/2018/2/layout/IconVerticalSolidList"/>
    <dgm:cxn modelId="{C31F85F8-AB90-4E97-AEA8-E4C63CCB4458}" type="presParOf" srcId="{551488B4-BEA8-4590-9E8B-87C474982DAC}" destId="{C508A78F-8DBD-43C5-9337-BE4239D49BA1}" srcOrd="4" destOrd="0" presId="urn:microsoft.com/office/officeart/2018/2/layout/IconVerticalSolidList"/>
    <dgm:cxn modelId="{FFEB07DC-5CD9-49AC-A08B-DC140A203E0D}" type="presParOf" srcId="{C508A78F-8DBD-43C5-9337-BE4239D49BA1}" destId="{ADF55AFA-8862-4859-92B0-31EF58352CE9}" srcOrd="0" destOrd="0" presId="urn:microsoft.com/office/officeart/2018/2/layout/IconVerticalSolidList"/>
    <dgm:cxn modelId="{282AB237-27A1-4E7B-99E5-968E26438BBF}" type="presParOf" srcId="{C508A78F-8DBD-43C5-9337-BE4239D49BA1}" destId="{1D59C024-7976-4D14-B44E-1312853586D0}" srcOrd="1" destOrd="0" presId="urn:microsoft.com/office/officeart/2018/2/layout/IconVerticalSolidList"/>
    <dgm:cxn modelId="{A251E4EA-E453-481C-B9F8-DC8F2D7AF04F}" type="presParOf" srcId="{C508A78F-8DBD-43C5-9337-BE4239D49BA1}" destId="{E60A879D-A0C4-43A5-B47E-9ECBC452ED67}" srcOrd="2" destOrd="0" presId="urn:microsoft.com/office/officeart/2018/2/layout/IconVerticalSolidList"/>
    <dgm:cxn modelId="{E4A8F0E3-345E-46A0-9FED-F96B11951145}" type="presParOf" srcId="{C508A78F-8DBD-43C5-9337-BE4239D49BA1}" destId="{51334630-3F2F-4A55-A2DD-F9A3802645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98E86-0FC3-4EA0-9D81-7DCB24916DC7}">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70D30-A24C-473A-9206-F6777BE32501}">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3F4463-256E-41C2-8DAF-B375128EE152}">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Introduction</a:t>
          </a:r>
        </a:p>
      </dsp:txBody>
      <dsp:txXfrm>
        <a:off x="1819120" y="673"/>
        <a:ext cx="4545103" cy="1574995"/>
      </dsp:txXfrm>
    </dsp:sp>
    <dsp:sp modelId="{B1C4C532-D66B-469E-A6D7-1BDD0B642EC5}">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EFF28-A8B3-4C0A-873B-D9CEB0B2B833}">
      <dsp:nvSpPr>
        <dsp:cNvPr id="0" name=""/>
        <dsp:cNvSpPr/>
      </dsp:nvSpPr>
      <dsp:spPr>
        <a:xfrm>
          <a:off x="476436" y="2323792"/>
          <a:ext cx="866247" cy="866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E752B8-A005-499D-A734-A4C6E3F1AF70}">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Current Trends</a:t>
          </a:r>
        </a:p>
      </dsp:txBody>
      <dsp:txXfrm>
        <a:off x="1819120" y="1969418"/>
        <a:ext cx="4545103" cy="1574995"/>
      </dsp:txXfrm>
    </dsp:sp>
    <dsp:sp modelId="{ADF55AFA-8862-4859-92B0-31EF58352CE9}">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9C024-7976-4D14-B44E-1312853586D0}">
      <dsp:nvSpPr>
        <dsp:cNvPr id="0" name=""/>
        <dsp:cNvSpPr/>
      </dsp:nvSpPr>
      <dsp:spPr>
        <a:xfrm>
          <a:off x="476436" y="4292537"/>
          <a:ext cx="866247" cy="866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34630-3F2F-4A55-A2DD-F9A380264542}">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Future Trends</a:t>
          </a:r>
        </a:p>
      </dsp:txBody>
      <dsp:txXfrm>
        <a:off x="1819120" y="3938162"/>
        <a:ext cx="4545103" cy="15749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6C16-A888-CB36-83AF-786BB558B0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91EDFA-27E2-029E-EABF-60C3E413E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3A0F34-0E20-4767-7484-D611D3EB3DD5}"/>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5" name="Footer Placeholder 4">
            <a:extLst>
              <a:ext uri="{FF2B5EF4-FFF2-40B4-BE49-F238E27FC236}">
                <a16:creationId xmlns:a16="http://schemas.microsoft.com/office/drawing/2014/main" id="{0AEF9BAE-3355-39E3-CA77-93CC655DE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38DCA-3503-C24B-F729-5ED778DF5B6F}"/>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22338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BF78-4D49-8939-A769-6C6C99038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8A3311-F0C6-F01A-493F-BD5CD312EC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907F2-92FB-2357-7AFC-71FB06EB3D4E}"/>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5" name="Footer Placeholder 4">
            <a:extLst>
              <a:ext uri="{FF2B5EF4-FFF2-40B4-BE49-F238E27FC236}">
                <a16:creationId xmlns:a16="http://schemas.microsoft.com/office/drawing/2014/main" id="{B8FC0322-1261-D3B6-3089-B5BA3613D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5CEBE-F878-B58B-FE58-B975F366066C}"/>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1611966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E95953-D450-C43E-55A1-E81969F5E1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AC0D83-C1BB-3936-E73D-460DC29C08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1C943-7C6A-6ACE-1913-9615CF14047D}"/>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5" name="Footer Placeholder 4">
            <a:extLst>
              <a:ext uri="{FF2B5EF4-FFF2-40B4-BE49-F238E27FC236}">
                <a16:creationId xmlns:a16="http://schemas.microsoft.com/office/drawing/2014/main" id="{C23018D6-47F7-CB89-0F9C-164A36DD6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2B6D8-BC1B-5D4F-0F2C-E499514A1752}"/>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60646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E19C-AF3F-122F-CA26-71975A7BC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2F523-AB0A-6269-FCEA-0F2894903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E8F9D-BC49-B2F0-2446-69A2314292EE}"/>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5" name="Footer Placeholder 4">
            <a:extLst>
              <a:ext uri="{FF2B5EF4-FFF2-40B4-BE49-F238E27FC236}">
                <a16:creationId xmlns:a16="http://schemas.microsoft.com/office/drawing/2014/main" id="{8ACACA61-C259-0665-424C-5C6E5954E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91F6A-4D3D-3712-3AE4-398B3A11A502}"/>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281638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1BA0-A776-BF57-2839-BF4F29CC98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4FCFD3-A14E-2E49-7526-1D67CEADE1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ED15C6-9F7D-8DF5-F709-97F2382B5FD5}"/>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5" name="Footer Placeholder 4">
            <a:extLst>
              <a:ext uri="{FF2B5EF4-FFF2-40B4-BE49-F238E27FC236}">
                <a16:creationId xmlns:a16="http://schemas.microsoft.com/office/drawing/2014/main" id="{0D444426-51B9-3E4C-0682-6D2C2A91B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A6955-FFF3-258C-381B-5AFC0079698A}"/>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289493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1B20F-1616-4782-D35B-AFE12977F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326B5C-4C6A-2C03-E73C-CBF7C8751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54E97-35FA-6D1E-99CF-40B40F3EA1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EF7761-2162-527E-38CA-23470B386908}"/>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6" name="Footer Placeholder 5">
            <a:extLst>
              <a:ext uri="{FF2B5EF4-FFF2-40B4-BE49-F238E27FC236}">
                <a16:creationId xmlns:a16="http://schemas.microsoft.com/office/drawing/2014/main" id="{E53C6255-6319-D574-B51E-A2D0A0C015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75BDCB-CBC2-4904-50A9-BD65F979C053}"/>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313102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190B-77CA-C950-E5EF-9C3C3B829A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B3A82-CC63-6657-D31D-21AF9512CD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2A836A-D3AB-F83F-157E-4D075FBE3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47187-D6B4-A6A5-FC3A-FB6EA7042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81AE50-D6F6-FA8A-776E-9C2A23EB1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30EA5-7AD2-9491-BC24-D879D3D77CF3}"/>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8" name="Footer Placeholder 7">
            <a:extLst>
              <a:ext uri="{FF2B5EF4-FFF2-40B4-BE49-F238E27FC236}">
                <a16:creationId xmlns:a16="http://schemas.microsoft.com/office/drawing/2014/main" id="{A827B957-9B39-0C4C-3D39-23FA0B0B2F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1A7310-FFE6-FFEB-F776-B03908BC368F}"/>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177919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B94E1-D1EA-CCAA-C53D-2C66AFC9BC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F99550-5E74-DBA9-E6FA-DD172C98CC47}"/>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4" name="Footer Placeholder 3">
            <a:extLst>
              <a:ext uri="{FF2B5EF4-FFF2-40B4-BE49-F238E27FC236}">
                <a16:creationId xmlns:a16="http://schemas.microsoft.com/office/drawing/2014/main" id="{7F85169A-D263-D973-75F0-1F6F1272D5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B64A4-A26E-8F1A-96BF-5C7197737CD4}"/>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85318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04498E-3A9B-7CC9-BDDC-09B476D4286C}"/>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3" name="Footer Placeholder 2">
            <a:extLst>
              <a:ext uri="{FF2B5EF4-FFF2-40B4-BE49-F238E27FC236}">
                <a16:creationId xmlns:a16="http://schemas.microsoft.com/office/drawing/2014/main" id="{5D733C41-89A5-947B-5F1B-D2D4A93FD7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082298-487E-59B6-CD9D-713DA49350A8}"/>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156870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4243-414C-9BA4-9EB5-478D17FA6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6D380-AF0B-097E-95DA-AA86FCFE2E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9013E-89F7-B9E6-2343-91C86753F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D5341-A343-CA9C-344F-CAD3E6A4C28B}"/>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6" name="Footer Placeholder 5">
            <a:extLst>
              <a:ext uri="{FF2B5EF4-FFF2-40B4-BE49-F238E27FC236}">
                <a16:creationId xmlns:a16="http://schemas.microsoft.com/office/drawing/2014/main" id="{DAF30AEB-3FF8-FFAF-AEF5-498B597CF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3E5B7-056B-B017-9501-0FA238A6034A}"/>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58712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4ADA-923B-DCBF-B828-C6D293EBF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8C5AA4-2E0E-B9D3-2E84-E75CE1E6BB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121E8F-A2AF-695D-6BA9-62194D9D1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319EB4-84E2-4ADD-5ABE-93086BD0F7BA}"/>
              </a:ext>
            </a:extLst>
          </p:cNvPr>
          <p:cNvSpPr>
            <a:spLocks noGrp="1"/>
          </p:cNvSpPr>
          <p:nvPr>
            <p:ph type="dt" sz="half" idx="10"/>
          </p:nvPr>
        </p:nvSpPr>
        <p:spPr/>
        <p:txBody>
          <a:bodyPr/>
          <a:lstStyle/>
          <a:p>
            <a:fld id="{77C1B54D-E406-474C-BE2F-4AA1BF378DDD}" type="datetimeFigureOut">
              <a:rPr lang="en-US" smtClean="0"/>
              <a:t>6/29/2025</a:t>
            </a:fld>
            <a:endParaRPr lang="en-US"/>
          </a:p>
        </p:txBody>
      </p:sp>
      <p:sp>
        <p:nvSpPr>
          <p:cNvPr id="6" name="Footer Placeholder 5">
            <a:extLst>
              <a:ext uri="{FF2B5EF4-FFF2-40B4-BE49-F238E27FC236}">
                <a16:creationId xmlns:a16="http://schemas.microsoft.com/office/drawing/2014/main" id="{D60E60DC-D63E-141E-0DAD-B1B0A1079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A08A4-7A98-C25C-7DB7-8AF96F5D0830}"/>
              </a:ext>
            </a:extLst>
          </p:cNvPr>
          <p:cNvSpPr>
            <a:spLocks noGrp="1"/>
          </p:cNvSpPr>
          <p:nvPr>
            <p:ph type="sldNum" sz="quarter" idx="12"/>
          </p:nvPr>
        </p:nvSpPr>
        <p:spPr/>
        <p:txBody>
          <a:bodyPr/>
          <a:lstStyle/>
          <a:p>
            <a:fld id="{F26C9156-8D31-4B93-BE98-1BDFCABC36CF}" type="slidenum">
              <a:rPr lang="en-US" smtClean="0"/>
              <a:t>‹#›</a:t>
            </a:fld>
            <a:endParaRPr lang="en-US"/>
          </a:p>
        </p:txBody>
      </p:sp>
    </p:spTree>
    <p:extLst>
      <p:ext uri="{BB962C8B-B14F-4D97-AF65-F5344CB8AC3E}">
        <p14:creationId xmlns:p14="http://schemas.microsoft.com/office/powerpoint/2010/main" val="426733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DE2C5-E654-E5D7-2F85-03B776AE0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230C4D-7CA8-CB07-5A48-97F84EB67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E979B-AA9F-7688-92FE-B108A6970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C1B54D-E406-474C-BE2F-4AA1BF378DDD}" type="datetimeFigureOut">
              <a:rPr lang="en-US" smtClean="0"/>
              <a:t>6/29/2025</a:t>
            </a:fld>
            <a:endParaRPr lang="en-US"/>
          </a:p>
        </p:txBody>
      </p:sp>
      <p:sp>
        <p:nvSpPr>
          <p:cNvPr id="5" name="Footer Placeholder 4">
            <a:extLst>
              <a:ext uri="{FF2B5EF4-FFF2-40B4-BE49-F238E27FC236}">
                <a16:creationId xmlns:a16="http://schemas.microsoft.com/office/drawing/2014/main" id="{C06405E1-044E-9586-7F02-B4503C54F6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139DCE-6D2C-6740-B8D9-BA1F2DB55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6C9156-8D31-4B93-BE98-1BDFCABC36CF}" type="slidenum">
              <a:rPr lang="en-US" smtClean="0"/>
              <a:t>‹#›</a:t>
            </a:fld>
            <a:endParaRPr lang="en-US"/>
          </a:p>
        </p:txBody>
      </p:sp>
    </p:spTree>
    <p:extLst>
      <p:ext uri="{BB962C8B-B14F-4D97-AF65-F5344CB8AC3E}">
        <p14:creationId xmlns:p14="http://schemas.microsoft.com/office/powerpoint/2010/main" val="1486569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ebassembly.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icro-frontend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s.google.com/search/docs/appearance/core-web-vital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eb.dev/explore/progressive-web-ap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magic.co/blog/headless-vs-serverless-c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s.google.com/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29B0E-7143-A46B-F136-F95AB43B3AB0}"/>
              </a:ext>
            </a:extLst>
          </p:cNvPr>
          <p:cNvSpPr>
            <a:spLocks noGrp="1"/>
          </p:cNvSpPr>
          <p:nvPr>
            <p:ph type="ctrTitle"/>
          </p:nvPr>
        </p:nvSpPr>
        <p:spPr>
          <a:xfrm>
            <a:off x="5162550" y="1562669"/>
            <a:ext cx="5636113" cy="2456597"/>
          </a:xfrm>
        </p:spPr>
        <p:txBody>
          <a:bodyPr anchor="b">
            <a:normAutofit/>
          </a:bodyPr>
          <a:lstStyle/>
          <a:p>
            <a:r>
              <a:rPr lang="en-US" sz="4400">
                <a:solidFill>
                  <a:schemeClr val="tx1">
                    <a:lumMod val="85000"/>
                    <a:lumOff val="15000"/>
                  </a:schemeClr>
                </a:solidFill>
                <a:effectLst/>
                <a:latin typeface="Arial" panose="020B0604020202020204" pitchFamily="34" charset="0"/>
                <a:ea typeface="Arial" panose="020B0604020202020204" pitchFamily="34" charset="0"/>
              </a:rPr>
              <a:t>TOPIC 12: Future Trends in Web Development</a:t>
            </a:r>
            <a:endParaRPr lang="en-US" sz="4400">
              <a:solidFill>
                <a:schemeClr val="tx1">
                  <a:lumMod val="85000"/>
                  <a:lumOff val="15000"/>
                </a:schemeClr>
              </a:solidFill>
            </a:endParaRPr>
          </a:p>
        </p:txBody>
      </p:sp>
      <p:sp>
        <p:nvSpPr>
          <p:cNvPr id="3" name="Subtitle 2">
            <a:extLst>
              <a:ext uri="{FF2B5EF4-FFF2-40B4-BE49-F238E27FC236}">
                <a16:creationId xmlns:a16="http://schemas.microsoft.com/office/drawing/2014/main" id="{BC21B7DB-C4F3-994E-4A11-7465033859B6}"/>
              </a:ext>
            </a:extLst>
          </p:cNvPr>
          <p:cNvSpPr>
            <a:spLocks noGrp="1"/>
          </p:cNvSpPr>
          <p:nvPr>
            <p:ph type="subTitle" idx="1"/>
          </p:nvPr>
        </p:nvSpPr>
        <p:spPr>
          <a:xfrm>
            <a:off x="5649309" y="4298722"/>
            <a:ext cx="4678086" cy="1148885"/>
          </a:xfrm>
        </p:spPr>
        <p:txBody>
          <a:bodyPr anchor="t">
            <a:normAutofit/>
          </a:bodyPr>
          <a:lstStyle/>
          <a:p>
            <a:r>
              <a:rPr lang="en-US" sz="1800">
                <a:solidFill>
                  <a:schemeClr val="tx1">
                    <a:lumMod val="85000"/>
                    <a:lumOff val="15000"/>
                  </a:schemeClr>
                </a:solidFill>
              </a:rPr>
              <a:t>CSC578 – RESPONSIVE WEB APPLICATION</a:t>
            </a:r>
          </a:p>
          <a:p>
            <a:endParaRPr lang="en-US" sz="1800">
              <a:solidFill>
                <a:schemeClr val="tx1">
                  <a:lumMod val="85000"/>
                  <a:lumOff val="15000"/>
                </a:schemeClr>
              </a:solidFill>
            </a:endParaRPr>
          </a:p>
          <a:p>
            <a:r>
              <a:rPr lang="en-US" sz="1800">
                <a:solidFill>
                  <a:schemeClr val="tx1">
                    <a:lumMod val="85000"/>
                    <a:lumOff val="15000"/>
                  </a:schemeClr>
                </a:solidFill>
              </a:rPr>
              <a:t>EDITION: 2025</a:t>
            </a:r>
          </a:p>
        </p:txBody>
      </p:sp>
      <p:pic>
        <p:nvPicPr>
          <p:cNvPr id="5" name="Picture 4" descr="Person writing on a notepad">
            <a:extLst>
              <a:ext uri="{FF2B5EF4-FFF2-40B4-BE49-F238E27FC236}">
                <a16:creationId xmlns:a16="http://schemas.microsoft.com/office/drawing/2014/main" id="{329FA7EC-B90D-BB08-4D07-0848057479EF}"/>
              </a:ext>
            </a:extLst>
          </p:cNvPr>
          <p:cNvPicPr>
            <a:picLocks noChangeAspect="1"/>
          </p:cNvPicPr>
          <p:nvPr/>
        </p:nvPicPr>
        <p:blipFill>
          <a:blip r:embed="rId2"/>
          <a:srcRect l="33067" r="25683"/>
          <a:stretch>
            <a:fillRect/>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01275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C1B4-24E5-1605-0ED4-9E9B8A98F6E9}"/>
              </a:ext>
            </a:extLst>
          </p:cNvPr>
          <p:cNvSpPr>
            <a:spLocks noGrp="1"/>
          </p:cNvSpPr>
          <p:nvPr>
            <p:ph type="title"/>
          </p:nvPr>
        </p:nvSpPr>
        <p:spPr/>
        <p:txBody>
          <a:bodyPr/>
          <a:lstStyle/>
          <a:p>
            <a:r>
              <a:rPr lang="en-US" dirty="0" err="1"/>
              <a:t>WebAssembly</a:t>
            </a:r>
            <a:r>
              <a:rPr lang="en-US" dirty="0"/>
              <a:t> (</a:t>
            </a:r>
            <a:r>
              <a:rPr lang="en-US" dirty="0" err="1"/>
              <a:t>Wasm</a:t>
            </a:r>
            <a:r>
              <a:rPr lang="en-US" dirty="0"/>
              <a:t>)</a:t>
            </a:r>
          </a:p>
        </p:txBody>
      </p:sp>
      <p:sp>
        <p:nvSpPr>
          <p:cNvPr id="3" name="Content Placeholder 2">
            <a:extLst>
              <a:ext uri="{FF2B5EF4-FFF2-40B4-BE49-F238E27FC236}">
                <a16:creationId xmlns:a16="http://schemas.microsoft.com/office/drawing/2014/main" id="{89A9E36D-8929-76A3-19C1-5B0C4100A11F}"/>
              </a:ext>
            </a:extLst>
          </p:cNvPr>
          <p:cNvSpPr>
            <a:spLocks noGrp="1"/>
          </p:cNvSpPr>
          <p:nvPr>
            <p:ph idx="1"/>
          </p:nvPr>
        </p:nvSpPr>
        <p:spPr/>
        <p:txBody>
          <a:bodyPr/>
          <a:lstStyle/>
          <a:p>
            <a:r>
              <a:rPr lang="en-US" dirty="0" err="1"/>
              <a:t>Wasm</a:t>
            </a:r>
            <a:r>
              <a:rPr lang="en-US" dirty="0"/>
              <a:t> allows developers to run high-performance code written in languages like C++, Rust, and Go directly in the browser, enabling complex applications like games, 3D rendering, and video editing to run efficiently on the web.</a:t>
            </a:r>
          </a:p>
          <a:p>
            <a:r>
              <a:rPr lang="en-US" dirty="0">
                <a:hlinkClick r:id="rId2"/>
              </a:rPr>
              <a:t>https://webassembly.org/</a:t>
            </a:r>
            <a:endParaRPr lang="en-US" dirty="0"/>
          </a:p>
          <a:p>
            <a:endParaRPr lang="en-US" dirty="0"/>
          </a:p>
        </p:txBody>
      </p:sp>
      <p:pic>
        <p:nvPicPr>
          <p:cNvPr id="6146" name="Picture 2" descr="State of the Web: WebAssembly">
            <a:extLst>
              <a:ext uri="{FF2B5EF4-FFF2-40B4-BE49-F238E27FC236}">
                <a16:creationId xmlns:a16="http://schemas.microsoft.com/office/drawing/2014/main" id="{99F446CD-FBF3-2700-122D-72411193E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7330" y="4994148"/>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35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E0CB-E729-5AE3-073F-A5F25393EB73}"/>
              </a:ext>
            </a:extLst>
          </p:cNvPr>
          <p:cNvSpPr>
            <a:spLocks noGrp="1"/>
          </p:cNvSpPr>
          <p:nvPr>
            <p:ph type="title"/>
          </p:nvPr>
        </p:nvSpPr>
        <p:spPr/>
        <p:txBody>
          <a:bodyPr/>
          <a:lstStyle/>
          <a:p>
            <a:r>
              <a:rPr lang="en-US" dirty="0"/>
              <a:t>Micro-Frontends</a:t>
            </a:r>
          </a:p>
        </p:txBody>
      </p:sp>
      <p:sp>
        <p:nvSpPr>
          <p:cNvPr id="3" name="Content Placeholder 2">
            <a:extLst>
              <a:ext uri="{FF2B5EF4-FFF2-40B4-BE49-F238E27FC236}">
                <a16:creationId xmlns:a16="http://schemas.microsoft.com/office/drawing/2014/main" id="{5D18F3E7-7CE4-D04D-F9E2-562DA6E4701D}"/>
              </a:ext>
            </a:extLst>
          </p:cNvPr>
          <p:cNvSpPr>
            <a:spLocks noGrp="1"/>
          </p:cNvSpPr>
          <p:nvPr>
            <p:ph idx="1"/>
          </p:nvPr>
        </p:nvSpPr>
        <p:spPr/>
        <p:txBody>
          <a:bodyPr/>
          <a:lstStyle/>
          <a:p>
            <a:r>
              <a:rPr lang="en-US" dirty="0"/>
              <a:t>This architectural approach breaks down large frontend monoliths into smaller, more manageable, and independently deployable units, improving scalability and team collaboration</a:t>
            </a:r>
          </a:p>
          <a:p>
            <a:r>
              <a:rPr lang="en-US" dirty="0">
                <a:hlinkClick r:id="rId2"/>
              </a:rPr>
              <a:t>https://micro-frontends.org/</a:t>
            </a:r>
            <a:endParaRPr lang="en-US" dirty="0"/>
          </a:p>
          <a:p>
            <a:r>
              <a:rPr lang="en-US" dirty="0"/>
              <a:t> </a:t>
            </a:r>
          </a:p>
        </p:txBody>
      </p:sp>
      <p:pic>
        <p:nvPicPr>
          <p:cNvPr id="7170" name="Picture 2" descr="Micro Frontend: A Complete Guide ...">
            <a:extLst>
              <a:ext uri="{FF2B5EF4-FFF2-40B4-BE49-F238E27FC236}">
                <a16:creationId xmlns:a16="http://schemas.microsoft.com/office/drawing/2014/main" id="{6EB5C5E6-8A68-3F75-FC49-2D28AC71F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28" y="3471652"/>
            <a:ext cx="5071872" cy="284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32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BD87-DD14-DB65-3836-2849683D2D67}"/>
              </a:ext>
            </a:extLst>
          </p:cNvPr>
          <p:cNvSpPr>
            <a:spLocks noGrp="1"/>
          </p:cNvSpPr>
          <p:nvPr>
            <p:ph type="title"/>
          </p:nvPr>
        </p:nvSpPr>
        <p:spPr/>
        <p:txBody>
          <a:bodyPr/>
          <a:lstStyle/>
          <a:p>
            <a:r>
              <a:rPr lang="en-US" dirty="0"/>
              <a:t>Cybersecurity</a:t>
            </a:r>
          </a:p>
        </p:txBody>
      </p:sp>
      <p:sp>
        <p:nvSpPr>
          <p:cNvPr id="3" name="Content Placeholder 2">
            <a:extLst>
              <a:ext uri="{FF2B5EF4-FFF2-40B4-BE49-F238E27FC236}">
                <a16:creationId xmlns:a16="http://schemas.microsoft.com/office/drawing/2014/main" id="{579B9069-E482-ABD2-9416-253DF911862A}"/>
              </a:ext>
            </a:extLst>
          </p:cNvPr>
          <p:cNvSpPr>
            <a:spLocks noGrp="1"/>
          </p:cNvSpPr>
          <p:nvPr>
            <p:ph idx="1"/>
          </p:nvPr>
        </p:nvSpPr>
        <p:spPr/>
        <p:txBody>
          <a:bodyPr/>
          <a:lstStyle/>
          <a:p>
            <a:r>
              <a:rPr lang="en-US" dirty="0"/>
              <a:t>With increasing cyber threats, robust security measures, including secure coding practices, data encryption, and regular security audits, are paramount</a:t>
            </a:r>
          </a:p>
        </p:txBody>
      </p:sp>
    </p:spTree>
    <p:extLst>
      <p:ext uri="{BB962C8B-B14F-4D97-AF65-F5344CB8AC3E}">
        <p14:creationId xmlns:p14="http://schemas.microsoft.com/office/powerpoint/2010/main" val="396234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398C-3F86-C775-033F-E2AD2AD8E25C}"/>
              </a:ext>
            </a:extLst>
          </p:cNvPr>
          <p:cNvSpPr>
            <a:spLocks noGrp="1"/>
          </p:cNvSpPr>
          <p:nvPr>
            <p:ph type="title"/>
          </p:nvPr>
        </p:nvSpPr>
        <p:spPr/>
        <p:txBody>
          <a:bodyPr/>
          <a:lstStyle/>
          <a:p>
            <a:r>
              <a:rPr lang="en-US" dirty="0"/>
              <a:t>Core Web Vitals</a:t>
            </a:r>
          </a:p>
        </p:txBody>
      </p:sp>
      <p:sp>
        <p:nvSpPr>
          <p:cNvPr id="3" name="Content Placeholder 2">
            <a:extLst>
              <a:ext uri="{FF2B5EF4-FFF2-40B4-BE49-F238E27FC236}">
                <a16:creationId xmlns:a16="http://schemas.microsoft.com/office/drawing/2014/main" id="{D51F6CF0-18F2-06D2-5A25-C56773E3F3E0}"/>
              </a:ext>
            </a:extLst>
          </p:cNvPr>
          <p:cNvSpPr>
            <a:spLocks noGrp="1"/>
          </p:cNvSpPr>
          <p:nvPr>
            <p:ph idx="1"/>
          </p:nvPr>
        </p:nvSpPr>
        <p:spPr/>
        <p:txBody>
          <a:bodyPr/>
          <a:lstStyle/>
          <a:p>
            <a:r>
              <a:rPr lang="en-US" dirty="0"/>
              <a:t>Google's Core Web Vitals (loading speed, interactivity, and visual stability) are crucial metrics for user experience and search engine ranking, emphasizing the importance of performance optimization.</a:t>
            </a:r>
          </a:p>
          <a:p>
            <a:r>
              <a:rPr lang="en-US" dirty="0">
                <a:hlinkClick r:id="rId2"/>
              </a:rPr>
              <a:t>https://developers.google.com/search/docs/appearance/core-web-vitals</a:t>
            </a:r>
            <a:endParaRPr lang="en-US" dirty="0"/>
          </a:p>
          <a:p>
            <a:endParaRPr lang="en-US" dirty="0"/>
          </a:p>
        </p:txBody>
      </p:sp>
      <p:pic>
        <p:nvPicPr>
          <p:cNvPr id="8194" name="Picture 2" descr="Google Core Web Vitals">
            <a:extLst>
              <a:ext uri="{FF2B5EF4-FFF2-40B4-BE49-F238E27FC236}">
                <a16:creationId xmlns:a16="http://schemas.microsoft.com/office/drawing/2014/main" id="{BCBACD78-024A-0390-9DFA-27F25650BF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5443" y="4001294"/>
            <a:ext cx="4532799" cy="260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834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C0CEC-F10C-9010-0475-98F7A2B6ED32}"/>
              </a:ext>
            </a:extLst>
          </p:cNvPr>
          <p:cNvSpPr>
            <a:spLocks noGrp="1"/>
          </p:cNvSpPr>
          <p:nvPr>
            <p:ph type="title"/>
          </p:nvPr>
        </p:nvSpPr>
        <p:spPr/>
        <p:txBody>
          <a:bodyPr/>
          <a:lstStyle/>
          <a:p>
            <a:r>
              <a:rPr lang="en-US" dirty="0"/>
              <a:t>Future Trends</a:t>
            </a:r>
          </a:p>
        </p:txBody>
      </p:sp>
      <p:sp>
        <p:nvSpPr>
          <p:cNvPr id="3" name="Content Placeholder 2">
            <a:extLst>
              <a:ext uri="{FF2B5EF4-FFF2-40B4-BE49-F238E27FC236}">
                <a16:creationId xmlns:a16="http://schemas.microsoft.com/office/drawing/2014/main" id="{62027E7E-0D3F-81A0-38A8-B0FC36954BA0}"/>
              </a:ext>
            </a:extLst>
          </p:cNvPr>
          <p:cNvSpPr>
            <a:spLocks noGrp="1"/>
          </p:cNvSpPr>
          <p:nvPr>
            <p:ph idx="1"/>
          </p:nvPr>
        </p:nvSpPr>
        <p:spPr/>
        <p:txBody>
          <a:bodyPr>
            <a:normAutofit fontScale="92500" lnSpcReduction="20000"/>
          </a:bodyPr>
          <a:lstStyle/>
          <a:p>
            <a:r>
              <a:rPr lang="en-US" dirty="0"/>
              <a:t>Continued AI Dominance</a:t>
            </a:r>
          </a:p>
          <a:p>
            <a:r>
              <a:rPr lang="en-US" dirty="0"/>
              <a:t>Voice User Interface (VUI) and AI-Powered Chatbots Evolution</a:t>
            </a:r>
          </a:p>
          <a:p>
            <a:r>
              <a:rPr lang="en-US" dirty="0"/>
              <a:t>Virtual and Augmented Reality (VR/AR) Integration</a:t>
            </a:r>
          </a:p>
          <a:p>
            <a:r>
              <a:rPr lang="en-US" dirty="0"/>
              <a:t>Sustainable Web Design</a:t>
            </a:r>
          </a:p>
          <a:p>
            <a:r>
              <a:rPr lang="en-US" dirty="0"/>
              <a:t>Blockchain Technology and Decentralization (Web3)</a:t>
            </a:r>
          </a:p>
          <a:p>
            <a:r>
              <a:rPr lang="en-US" dirty="0"/>
              <a:t>Edge Computing</a:t>
            </a:r>
          </a:p>
          <a:p>
            <a:r>
              <a:rPr lang="en-US" dirty="0"/>
              <a:t>No-Code/Low-Code Development Platforms</a:t>
            </a:r>
          </a:p>
          <a:p>
            <a:r>
              <a:rPr lang="en-US" dirty="0"/>
              <a:t>Advanced Personalization and User-Centric Design</a:t>
            </a:r>
          </a:p>
          <a:p>
            <a:r>
              <a:rPr lang="en-US" dirty="0"/>
              <a:t>Microservices and API-First Development</a:t>
            </a:r>
          </a:p>
          <a:p>
            <a:r>
              <a:rPr lang="en-US" dirty="0"/>
              <a:t>Enhanced Accessibility Features</a:t>
            </a:r>
          </a:p>
        </p:txBody>
      </p:sp>
    </p:spTree>
    <p:extLst>
      <p:ext uri="{BB962C8B-B14F-4D97-AF65-F5344CB8AC3E}">
        <p14:creationId xmlns:p14="http://schemas.microsoft.com/office/powerpoint/2010/main" val="89872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0EE8-D381-0A43-B611-5459751FABF5}"/>
              </a:ext>
            </a:extLst>
          </p:cNvPr>
          <p:cNvSpPr>
            <a:spLocks noGrp="1"/>
          </p:cNvSpPr>
          <p:nvPr>
            <p:ph type="title"/>
          </p:nvPr>
        </p:nvSpPr>
        <p:spPr/>
        <p:txBody>
          <a:bodyPr/>
          <a:lstStyle/>
          <a:p>
            <a:r>
              <a:rPr lang="en-US" b="1" dirty="0"/>
              <a:t>In-Demand Web Development Skills</a:t>
            </a:r>
            <a:endParaRPr lang="en-US" dirty="0"/>
          </a:p>
        </p:txBody>
      </p:sp>
      <p:sp>
        <p:nvSpPr>
          <p:cNvPr id="3" name="Content Placeholder 2">
            <a:extLst>
              <a:ext uri="{FF2B5EF4-FFF2-40B4-BE49-F238E27FC236}">
                <a16:creationId xmlns:a16="http://schemas.microsoft.com/office/drawing/2014/main" id="{CC94A3D0-816A-2F03-07F9-B49D2F46218F}"/>
              </a:ext>
            </a:extLst>
          </p:cNvPr>
          <p:cNvSpPr>
            <a:spLocks noGrp="1"/>
          </p:cNvSpPr>
          <p:nvPr>
            <p:ph idx="1"/>
          </p:nvPr>
        </p:nvSpPr>
        <p:spPr/>
        <p:txBody>
          <a:bodyPr>
            <a:normAutofit fontScale="77500" lnSpcReduction="20000"/>
          </a:bodyPr>
          <a:lstStyle/>
          <a:p>
            <a:pPr lvl="1"/>
            <a:r>
              <a:rPr lang="en-US" dirty="0"/>
              <a:t>To stay relevant in this evolving landscape, web developers should focus on:</a:t>
            </a:r>
          </a:p>
          <a:p>
            <a:pPr lvl="2"/>
            <a:r>
              <a:rPr lang="en-US" dirty="0"/>
              <a:t>Strong foundational skills: HTML, CSS, and JavaScript remain essential.</a:t>
            </a:r>
          </a:p>
          <a:p>
            <a:pPr lvl="2"/>
            <a:r>
              <a:rPr lang="en-US" dirty="0"/>
              <a:t>Modern JavaScript Frameworks: Expertise in React, Angular, and Vue.js is highly valuable. Svelte and Solid are also gaining traction.</a:t>
            </a:r>
          </a:p>
          <a:p>
            <a:pPr lvl="2"/>
            <a:r>
              <a:rPr lang="en-US" dirty="0"/>
              <a:t>TypeScript: Increasingly becoming a standard for larger, more maintainable codebases.</a:t>
            </a:r>
          </a:p>
          <a:p>
            <a:pPr lvl="2"/>
            <a:r>
              <a:rPr lang="en-US" dirty="0"/>
              <a:t>Version Control (Git): Essential for collaboration and managing code changes.</a:t>
            </a:r>
          </a:p>
          <a:p>
            <a:pPr lvl="2"/>
            <a:r>
              <a:rPr lang="en-US" dirty="0"/>
              <a:t>Responsive Design: Crucial for ensuring websites work across all devices.</a:t>
            </a:r>
          </a:p>
          <a:p>
            <a:pPr lvl="2"/>
            <a:r>
              <a:rPr lang="en-US" dirty="0"/>
              <a:t>Backend Languages &amp; Frameworks: Python (Django, Flask), Node.js (Express.js), PHP (Laravel, Symfony), Java (Spring Boot), Ruby on Rails.</a:t>
            </a:r>
          </a:p>
          <a:p>
            <a:pPr lvl="2"/>
            <a:r>
              <a:rPr lang="en-US" dirty="0"/>
              <a:t>Database Management: SQL (PostgreSQL, MySQL) and NoSQL (MongoDB).</a:t>
            </a:r>
          </a:p>
          <a:p>
            <a:pPr lvl="2"/>
            <a:r>
              <a:rPr lang="en-US" dirty="0"/>
              <a:t>Cloud Platforms: Familiarity with AWS, Azure, Google Cloud.</a:t>
            </a:r>
          </a:p>
          <a:p>
            <a:pPr lvl="2"/>
            <a:r>
              <a:rPr lang="en-US" dirty="0"/>
              <a:t>DevOps and Deployment: Understanding CI/CD pipelines, infrastructure automation.</a:t>
            </a:r>
          </a:p>
          <a:p>
            <a:pPr lvl="2"/>
            <a:r>
              <a:rPr lang="en-US" dirty="0"/>
              <a:t>Web Performance Optimization &amp; SEO: Ensuring fast loading times and good search engine visibility.</a:t>
            </a:r>
          </a:p>
          <a:p>
            <a:pPr lvl="2"/>
            <a:r>
              <a:rPr lang="en-US" dirty="0"/>
              <a:t>Security Best Practices: Protecting against common web vulnerabilities.</a:t>
            </a:r>
          </a:p>
          <a:p>
            <a:pPr lvl="2"/>
            <a:r>
              <a:rPr lang="en-US" dirty="0"/>
              <a:t>Testing and Debugging: Both manual and automated testing.</a:t>
            </a:r>
          </a:p>
          <a:p>
            <a:pPr lvl="2"/>
            <a:r>
              <a:rPr lang="en-US" dirty="0"/>
              <a:t>Soft Skills: Problem-solving, analytical thinking, attention to detail, and strong communication for team collaboration.</a:t>
            </a:r>
          </a:p>
          <a:p>
            <a:pPr lvl="2"/>
            <a:r>
              <a:rPr lang="en-US" dirty="0"/>
              <a:t>Understanding AI/ML Concepts: While not necessarily becoming AI engineers, understanding how to integrate and leverage AI tools is crucial.</a:t>
            </a:r>
          </a:p>
        </p:txBody>
      </p:sp>
    </p:spTree>
    <p:extLst>
      <p:ext uri="{BB962C8B-B14F-4D97-AF65-F5344CB8AC3E}">
        <p14:creationId xmlns:p14="http://schemas.microsoft.com/office/powerpoint/2010/main" val="157004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F48B95-3BC3-E024-2D51-6E38C153AD0E}"/>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5" name="Text Placeholder 4">
            <a:extLst>
              <a:ext uri="{FF2B5EF4-FFF2-40B4-BE49-F238E27FC236}">
                <a16:creationId xmlns:a16="http://schemas.microsoft.com/office/drawing/2014/main" id="{2B1929CA-C82F-C80B-0C70-40C321D948EC}"/>
              </a:ext>
            </a:extLst>
          </p:cNvPr>
          <p:cNvSpPr>
            <a:spLocks noGrp="1"/>
          </p:cNvSpPr>
          <p:nvPr>
            <p:ph type="body" idx="1"/>
          </p:nvPr>
        </p:nvSpPr>
        <p:spPr>
          <a:xfrm>
            <a:off x="1966912" y="5645150"/>
            <a:ext cx="8258176" cy="631825"/>
          </a:xfrm>
        </p:spPr>
        <p:txBody>
          <a:bodyPr vert="horz" lIns="91440" tIns="45720" rIns="91440" bIns="45720" rtlCol="0" anchor="ctr">
            <a:normAutofit/>
          </a:bodyPr>
          <a:lstStyle/>
          <a:p>
            <a:pPr algn="ctr"/>
            <a:r>
              <a:rPr lang="en-US" sz="1800" kern="1200" dirty="0">
                <a:solidFill>
                  <a:schemeClr val="tx1"/>
                </a:solidFill>
                <a:latin typeface="+mn-lt"/>
                <a:ea typeface="+mn-ea"/>
                <a:cs typeface="+mn-cs"/>
              </a:rPr>
              <a:t>CSC578 – Responsive Web Development</a:t>
            </a:r>
            <a:br>
              <a:rPr lang="en-US" sz="1800" kern="1200" dirty="0">
                <a:solidFill>
                  <a:schemeClr val="tx1"/>
                </a:solidFill>
                <a:latin typeface="+mn-lt"/>
                <a:ea typeface="+mn-ea"/>
                <a:cs typeface="+mn-cs"/>
              </a:rPr>
            </a:br>
            <a:r>
              <a:rPr lang="en-US" sz="1800" kern="1200" dirty="0">
                <a:solidFill>
                  <a:schemeClr val="tx1"/>
                </a:solidFill>
                <a:latin typeface="+mn-lt"/>
                <a:ea typeface="+mn-ea"/>
                <a:cs typeface="+mn-cs"/>
              </a:rPr>
              <a:t>Muhammad Atif Ramlan, MSc(Cloud Computing) NU, NE17RU</a:t>
            </a:r>
          </a:p>
        </p:txBody>
      </p:sp>
      <p:sp>
        <p:nvSpPr>
          <p:cNvPr id="33" name="Rectangle 3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189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6A6259-90C0-C9CE-7464-744A62C1E839}"/>
              </a:ext>
            </a:extLst>
          </p:cNvPr>
          <p:cNvSpPr>
            <a:spLocks noGrp="1"/>
          </p:cNvSpPr>
          <p:nvPr>
            <p:ph type="title"/>
          </p:nvPr>
        </p:nvSpPr>
        <p:spPr>
          <a:xfrm>
            <a:off x="621792" y="1161288"/>
            <a:ext cx="3602736" cy="4526280"/>
          </a:xfrm>
        </p:spPr>
        <p:txBody>
          <a:bodyPr>
            <a:normAutofit/>
          </a:bodyPr>
          <a:lstStyle/>
          <a:p>
            <a:r>
              <a:rPr lang="en-US" sz="4000"/>
              <a:t>CONTENT</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9BE8501-A386-8F3C-1FC8-C28753AE1A09}"/>
              </a:ext>
            </a:extLst>
          </p:cNvPr>
          <p:cNvGraphicFramePr>
            <a:graphicFrameLocks noGrp="1"/>
          </p:cNvGraphicFramePr>
          <p:nvPr>
            <p:ph idx="1"/>
            <p:extLst>
              <p:ext uri="{D42A27DB-BD31-4B8C-83A1-F6EECF244321}">
                <p14:modId xmlns:p14="http://schemas.microsoft.com/office/powerpoint/2010/main" val="846482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72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14C6-00E6-3731-3B77-B914615F6616}"/>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98649672-07C5-F16B-CE2A-E12852410635}"/>
              </a:ext>
            </a:extLst>
          </p:cNvPr>
          <p:cNvSpPr>
            <a:spLocks noGrp="1"/>
          </p:cNvSpPr>
          <p:nvPr>
            <p:ph idx="1"/>
          </p:nvPr>
        </p:nvSpPr>
        <p:spPr/>
        <p:txBody>
          <a:bodyPr/>
          <a:lstStyle/>
          <a:p>
            <a:r>
              <a:rPr lang="en-US"/>
              <a:t>The internet is always changing, and how we build websites is changing too. Websites used to be like simple books, but now they're becoming smart, exciting places where you can do lots of cool stuff. Because of this, making websites is different now. To make the best websites, we need to know what's new and what's coming next!</a:t>
            </a:r>
            <a:endParaRPr lang="en-US" dirty="0"/>
          </a:p>
        </p:txBody>
      </p:sp>
      <p:pic>
        <p:nvPicPr>
          <p:cNvPr id="5122" name="Picture 2" descr="Word Cloud Ai Royalty-Free Images ...">
            <a:extLst>
              <a:ext uri="{FF2B5EF4-FFF2-40B4-BE49-F238E27FC236}">
                <a16:creationId xmlns:a16="http://schemas.microsoft.com/office/drawing/2014/main" id="{BB6AF8AA-54CF-D519-9328-AC0AE6A59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4885" y="4196337"/>
            <a:ext cx="4156139" cy="251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59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8F970-C575-339B-2C05-2F59C4BA7D0F}"/>
              </a:ext>
            </a:extLst>
          </p:cNvPr>
          <p:cNvSpPr>
            <a:spLocks noGrp="1"/>
          </p:cNvSpPr>
          <p:nvPr>
            <p:ph type="title"/>
          </p:nvPr>
        </p:nvSpPr>
        <p:spPr>
          <a:xfrm>
            <a:off x="572493" y="238539"/>
            <a:ext cx="11018520" cy="1434415"/>
          </a:xfrm>
        </p:spPr>
        <p:txBody>
          <a:bodyPr anchor="b">
            <a:normAutofit/>
          </a:bodyPr>
          <a:lstStyle/>
          <a:p>
            <a:r>
              <a:rPr lang="en-US" sz="5400"/>
              <a:t>Current Trends</a:t>
            </a:r>
          </a:p>
        </p:txBody>
      </p:sp>
      <p:sp>
        <p:nvSpPr>
          <p:cNvPr id="410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C8AFDE-2998-9378-7DCB-ED3F31E3D8B5}"/>
              </a:ext>
            </a:extLst>
          </p:cNvPr>
          <p:cNvSpPr>
            <a:spLocks noGrp="1"/>
          </p:cNvSpPr>
          <p:nvPr>
            <p:ph idx="1"/>
          </p:nvPr>
        </p:nvSpPr>
        <p:spPr>
          <a:xfrm>
            <a:off x="572493" y="2071316"/>
            <a:ext cx="6713552" cy="4119172"/>
          </a:xfrm>
        </p:spPr>
        <p:txBody>
          <a:bodyPr anchor="t">
            <a:normAutofit/>
          </a:bodyPr>
          <a:lstStyle/>
          <a:p>
            <a:r>
              <a:rPr lang="en-US" sz="2000" dirty="0"/>
              <a:t>Artificial Intelligence (AI) and Machine Learning (ML) Integration</a:t>
            </a:r>
          </a:p>
          <a:p>
            <a:r>
              <a:rPr lang="en-US" sz="2000" dirty="0"/>
              <a:t>Progressive Web Apps (PWAs)</a:t>
            </a:r>
          </a:p>
          <a:p>
            <a:r>
              <a:rPr lang="en-US" sz="2000" dirty="0"/>
              <a:t>Serverless and Headless Architecture</a:t>
            </a:r>
          </a:p>
          <a:p>
            <a:r>
              <a:rPr lang="en-US" sz="2000" dirty="0"/>
              <a:t>Accelerated Mobile Pages (AMP)</a:t>
            </a:r>
          </a:p>
          <a:p>
            <a:r>
              <a:rPr lang="en-US" sz="2000" dirty="0"/>
              <a:t>Dark Mode Design</a:t>
            </a:r>
          </a:p>
          <a:p>
            <a:r>
              <a:rPr lang="en-US" sz="2000" dirty="0" err="1"/>
              <a:t>WebAssembly</a:t>
            </a:r>
            <a:r>
              <a:rPr lang="en-US" sz="2000" dirty="0"/>
              <a:t> (</a:t>
            </a:r>
            <a:r>
              <a:rPr lang="en-US" sz="2000" dirty="0" err="1"/>
              <a:t>Wasm</a:t>
            </a:r>
            <a:r>
              <a:rPr lang="en-US" sz="2000" dirty="0"/>
              <a:t>)</a:t>
            </a:r>
          </a:p>
          <a:p>
            <a:r>
              <a:rPr lang="en-US" sz="2000" dirty="0"/>
              <a:t>Micro-Frontends</a:t>
            </a:r>
          </a:p>
          <a:p>
            <a:r>
              <a:rPr lang="en-US" sz="2000" dirty="0"/>
              <a:t>Cybersecurity</a:t>
            </a:r>
          </a:p>
          <a:p>
            <a:r>
              <a:rPr lang="en-US" sz="2000" dirty="0"/>
              <a:t>Core Web Vitals</a:t>
            </a:r>
          </a:p>
        </p:txBody>
      </p:sp>
      <p:pic>
        <p:nvPicPr>
          <p:cNvPr id="4098" name="Picture 2" descr="10 AI WordCloud Generator for Amazon">
            <a:extLst>
              <a:ext uri="{FF2B5EF4-FFF2-40B4-BE49-F238E27FC236}">
                <a16:creationId xmlns:a16="http://schemas.microsoft.com/office/drawing/2014/main" id="{D5F67C69-66D4-2755-B619-813A1FD41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027" r="29016" b="-1"/>
          <a:stretch>
            <a:fillRect/>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15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17DA-BA0E-89A5-1B57-CF2F86CD9488}"/>
              </a:ext>
            </a:extLst>
          </p:cNvPr>
          <p:cNvSpPr>
            <a:spLocks noGrp="1"/>
          </p:cNvSpPr>
          <p:nvPr>
            <p:ph type="title"/>
          </p:nvPr>
        </p:nvSpPr>
        <p:spPr/>
        <p:txBody>
          <a:bodyPr>
            <a:normAutofit/>
          </a:bodyPr>
          <a:lstStyle/>
          <a:p>
            <a:r>
              <a:rPr lang="en-US" dirty="0"/>
              <a:t>Artificial Intelligence (AI) and Machine Learning (ML) Integration</a:t>
            </a:r>
          </a:p>
        </p:txBody>
      </p:sp>
      <p:sp>
        <p:nvSpPr>
          <p:cNvPr id="3" name="Content Placeholder 2">
            <a:extLst>
              <a:ext uri="{FF2B5EF4-FFF2-40B4-BE49-F238E27FC236}">
                <a16:creationId xmlns:a16="http://schemas.microsoft.com/office/drawing/2014/main" id="{28264097-179F-0401-E6A5-C58A79B6504A}"/>
              </a:ext>
            </a:extLst>
          </p:cNvPr>
          <p:cNvSpPr>
            <a:spLocks noGrp="1"/>
          </p:cNvSpPr>
          <p:nvPr>
            <p:ph idx="1"/>
          </p:nvPr>
        </p:nvSpPr>
        <p:spPr/>
        <p:txBody>
          <a:bodyPr>
            <a:normAutofit fontScale="92500" lnSpcReduction="10000"/>
          </a:bodyPr>
          <a:lstStyle/>
          <a:p>
            <a:r>
              <a:rPr lang="en-US" dirty="0"/>
              <a:t>Automated Development</a:t>
            </a:r>
          </a:p>
          <a:p>
            <a:pPr lvl="1"/>
            <a:r>
              <a:rPr lang="en-US" dirty="0"/>
              <a:t>AI tools are assisting developers with code generation (e.g., GitHub Copilot), debugging, and even transforming design assets into code</a:t>
            </a:r>
          </a:p>
          <a:p>
            <a:r>
              <a:rPr lang="en-US" dirty="0"/>
              <a:t>Enhanced User Experiences</a:t>
            </a:r>
          </a:p>
          <a:p>
            <a:pPr lvl="1"/>
            <a:r>
              <a:rPr lang="en-US" dirty="0"/>
              <a:t>AI enables personalized content, AI-powered chatbots for 24/7 customer support, and voice search optimization, leading to more intuitive and engaging user interactions.</a:t>
            </a:r>
          </a:p>
          <a:p>
            <a:r>
              <a:rPr lang="en-US" dirty="0"/>
              <a:t>Testing and Optimization</a:t>
            </a:r>
          </a:p>
          <a:p>
            <a:pPr lvl="1"/>
            <a:r>
              <a:rPr lang="en-US" dirty="0"/>
              <a:t>AI is used for automated testing, identifying bugs and performance issues, and providing data-driven insights for website improvements.</a:t>
            </a:r>
          </a:p>
          <a:p>
            <a:r>
              <a:rPr lang="en-US" dirty="0"/>
              <a:t>Security</a:t>
            </a:r>
          </a:p>
          <a:p>
            <a:pPr lvl="1"/>
            <a:r>
              <a:rPr lang="en-US" dirty="0"/>
              <a:t>AI can help detect fraudulent activities and enhance cybersecurity measures.</a:t>
            </a:r>
          </a:p>
        </p:txBody>
      </p:sp>
      <p:pic>
        <p:nvPicPr>
          <p:cNvPr id="3074" name="Picture 2" descr="GitHub Copilot · GitHub">
            <a:extLst>
              <a:ext uri="{FF2B5EF4-FFF2-40B4-BE49-F238E27FC236}">
                <a16:creationId xmlns:a16="http://schemas.microsoft.com/office/drawing/2014/main" id="{ED28A8ED-EF0B-42AD-3E2E-13FFB8AFF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233" y="853762"/>
            <a:ext cx="2305431" cy="1212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38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035D-DAEB-4A0A-C12C-1617FB6CD88A}"/>
              </a:ext>
            </a:extLst>
          </p:cNvPr>
          <p:cNvSpPr>
            <a:spLocks noGrp="1"/>
          </p:cNvSpPr>
          <p:nvPr>
            <p:ph type="title"/>
          </p:nvPr>
        </p:nvSpPr>
        <p:spPr/>
        <p:txBody>
          <a:bodyPr/>
          <a:lstStyle/>
          <a:p>
            <a:r>
              <a:rPr lang="en-US" dirty="0"/>
              <a:t>Progressive Web Apps (PWAs)</a:t>
            </a:r>
          </a:p>
        </p:txBody>
      </p:sp>
      <p:sp>
        <p:nvSpPr>
          <p:cNvPr id="3" name="Content Placeholder 2">
            <a:extLst>
              <a:ext uri="{FF2B5EF4-FFF2-40B4-BE49-F238E27FC236}">
                <a16:creationId xmlns:a16="http://schemas.microsoft.com/office/drawing/2014/main" id="{77CF3833-9767-3074-9E32-39D53F95FDD0}"/>
              </a:ext>
            </a:extLst>
          </p:cNvPr>
          <p:cNvSpPr>
            <a:spLocks noGrp="1"/>
          </p:cNvSpPr>
          <p:nvPr>
            <p:ph idx="1"/>
          </p:nvPr>
        </p:nvSpPr>
        <p:spPr/>
        <p:txBody>
          <a:bodyPr/>
          <a:lstStyle/>
          <a:p>
            <a:r>
              <a:rPr lang="en-US" dirty="0"/>
              <a:t>PWAs combine the best of web and mobile apps, offering fast, reliable, and engaging experiences. </a:t>
            </a:r>
          </a:p>
          <a:p>
            <a:r>
              <a:rPr lang="en-US" dirty="0"/>
              <a:t>PWAs can be "installed" on devices, work offline, and provide native-like features. Offers a single codebase for various platforms, making development more efficient and reaching a wider audience.</a:t>
            </a:r>
          </a:p>
          <a:p>
            <a:r>
              <a:rPr lang="en-US" dirty="0">
                <a:hlinkClick r:id="rId2"/>
              </a:rPr>
              <a:t>https://web.dev/explore/progressive-web-apps</a:t>
            </a:r>
            <a:endParaRPr lang="en-US" dirty="0"/>
          </a:p>
          <a:p>
            <a:pPr marL="0" indent="0">
              <a:buNone/>
            </a:pPr>
            <a:endParaRPr lang="en-US" dirty="0"/>
          </a:p>
        </p:txBody>
      </p:sp>
      <p:pic>
        <p:nvPicPr>
          <p:cNvPr id="1028" name="Picture 4" descr="Progressive web app - Wikipedia">
            <a:extLst>
              <a:ext uri="{FF2B5EF4-FFF2-40B4-BE49-F238E27FC236}">
                <a16:creationId xmlns:a16="http://schemas.microsoft.com/office/drawing/2014/main" id="{53CA2CE2-AE59-D219-04F1-7DA6A37D4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2111" y="4913376"/>
            <a:ext cx="1836705" cy="69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313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D246-8C04-9E1D-A324-D45AD7155E1D}"/>
              </a:ext>
            </a:extLst>
          </p:cNvPr>
          <p:cNvSpPr>
            <a:spLocks noGrp="1"/>
          </p:cNvSpPr>
          <p:nvPr>
            <p:ph type="title"/>
          </p:nvPr>
        </p:nvSpPr>
        <p:spPr/>
        <p:txBody>
          <a:bodyPr/>
          <a:lstStyle/>
          <a:p>
            <a:r>
              <a:rPr lang="en-US" dirty="0"/>
              <a:t>Serverless and Headless Architecture</a:t>
            </a:r>
          </a:p>
        </p:txBody>
      </p:sp>
      <p:sp>
        <p:nvSpPr>
          <p:cNvPr id="3" name="Content Placeholder 2">
            <a:extLst>
              <a:ext uri="{FF2B5EF4-FFF2-40B4-BE49-F238E27FC236}">
                <a16:creationId xmlns:a16="http://schemas.microsoft.com/office/drawing/2014/main" id="{77125183-1E3F-6BE8-E540-7F5B1B554CA1}"/>
              </a:ext>
            </a:extLst>
          </p:cNvPr>
          <p:cNvSpPr>
            <a:spLocks noGrp="1"/>
          </p:cNvSpPr>
          <p:nvPr>
            <p:ph idx="1"/>
          </p:nvPr>
        </p:nvSpPr>
        <p:spPr/>
        <p:txBody>
          <a:bodyPr/>
          <a:lstStyle/>
          <a:p>
            <a:r>
              <a:rPr lang="en-US" dirty="0"/>
              <a:t>Serverless: </a:t>
            </a:r>
          </a:p>
          <a:p>
            <a:pPr lvl="1"/>
            <a:r>
              <a:rPr lang="en-US" dirty="0"/>
              <a:t>Developers can focus solely on writing code while cloud providers manage the infrastructure, reducing operational overhead and enabling automatic scalability.</a:t>
            </a:r>
          </a:p>
          <a:p>
            <a:r>
              <a:rPr lang="en-US" dirty="0"/>
              <a:t>Headless CMS: </a:t>
            </a:r>
          </a:p>
          <a:p>
            <a:pPr lvl="1"/>
            <a:r>
              <a:rPr lang="en-US" dirty="0"/>
              <a:t>This architecture separates the content management system from the front-end, offering greater flexibility in delivering content across different platforms (websites, mobile apps, IoT devices).</a:t>
            </a:r>
          </a:p>
          <a:p>
            <a:r>
              <a:rPr lang="en-US" dirty="0">
                <a:hlinkClick r:id="rId2"/>
              </a:rPr>
              <a:t>https://www.techmagic.co/blog/headless-vs-serverless-cms</a:t>
            </a:r>
            <a:endParaRPr lang="en-US" dirty="0"/>
          </a:p>
          <a:p>
            <a:endParaRPr lang="en-US" dirty="0"/>
          </a:p>
        </p:txBody>
      </p:sp>
    </p:spTree>
    <p:extLst>
      <p:ext uri="{BB962C8B-B14F-4D97-AF65-F5344CB8AC3E}">
        <p14:creationId xmlns:p14="http://schemas.microsoft.com/office/powerpoint/2010/main" val="240262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A262-0565-694E-0666-05A3117BD693}"/>
              </a:ext>
            </a:extLst>
          </p:cNvPr>
          <p:cNvSpPr>
            <a:spLocks noGrp="1"/>
          </p:cNvSpPr>
          <p:nvPr>
            <p:ph type="title"/>
          </p:nvPr>
        </p:nvSpPr>
        <p:spPr/>
        <p:txBody>
          <a:bodyPr/>
          <a:lstStyle/>
          <a:p>
            <a:r>
              <a:rPr lang="en-US" dirty="0"/>
              <a:t>Accelerated Mobile Pages (AMP)</a:t>
            </a:r>
          </a:p>
        </p:txBody>
      </p:sp>
      <p:sp>
        <p:nvSpPr>
          <p:cNvPr id="3" name="Content Placeholder 2">
            <a:extLst>
              <a:ext uri="{FF2B5EF4-FFF2-40B4-BE49-F238E27FC236}">
                <a16:creationId xmlns:a16="http://schemas.microsoft.com/office/drawing/2014/main" id="{4A9C0789-C276-D631-B6B9-EEC176C72892}"/>
              </a:ext>
            </a:extLst>
          </p:cNvPr>
          <p:cNvSpPr>
            <a:spLocks noGrp="1"/>
          </p:cNvSpPr>
          <p:nvPr>
            <p:ph idx="1"/>
          </p:nvPr>
        </p:nvSpPr>
        <p:spPr/>
        <p:txBody>
          <a:bodyPr/>
          <a:lstStyle/>
          <a:p>
            <a:r>
              <a:rPr lang="en-US" dirty="0"/>
              <a:t>AMPs are stripped-down versions of HTML designed for extremely fast loading on mobile devices, reducing bounce rates and improving search engine rankings</a:t>
            </a:r>
          </a:p>
          <a:p>
            <a:r>
              <a:rPr lang="en-US" dirty="0">
                <a:hlinkClick r:id="rId2"/>
              </a:rPr>
              <a:t>https://developers.google.com/amp</a:t>
            </a:r>
            <a:endParaRPr lang="en-US" dirty="0"/>
          </a:p>
          <a:p>
            <a:endParaRPr lang="en-US" dirty="0"/>
          </a:p>
        </p:txBody>
      </p:sp>
      <p:pic>
        <p:nvPicPr>
          <p:cNvPr id="2050" name="Picture 2" descr="Accelerated Mobile Pages - Wikipedia">
            <a:extLst>
              <a:ext uri="{FF2B5EF4-FFF2-40B4-BE49-F238E27FC236}">
                <a16:creationId xmlns:a16="http://schemas.microsoft.com/office/drawing/2014/main" id="{4EEA9834-3EDB-9070-9A86-5C8931B6F9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611" y="3644720"/>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9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ACAC-B1FA-52A5-4CA5-1FB71F3AB7B6}"/>
              </a:ext>
            </a:extLst>
          </p:cNvPr>
          <p:cNvSpPr>
            <a:spLocks noGrp="1"/>
          </p:cNvSpPr>
          <p:nvPr>
            <p:ph type="title"/>
          </p:nvPr>
        </p:nvSpPr>
        <p:spPr/>
        <p:txBody>
          <a:bodyPr/>
          <a:lstStyle/>
          <a:p>
            <a:r>
              <a:rPr lang="en-US" dirty="0"/>
              <a:t>Dark Mode Design</a:t>
            </a:r>
          </a:p>
        </p:txBody>
      </p:sp>
      <p:sp>
        <p:nvSpPr>
          <p:cNvPr id="3" name="Content Placeholder 2">
            <a:extLst>
              <a:ext uri="{FF2B5EF4-FFF2-40B4-BE49-F238E27FC236}">
                <a16:creationId xmlns:a16="http://schemas.microsoft.com/office/drawing/2014/main" id="{F1171AFA-8397-7C6F-C500-E1B6AAEDAC1A}"/>
              </a:ext>
            </a:extLst>
          </p:cNvPr>
          <p:cNvSpPr>
            <a:spLocks noGrp="1"/>
          </p:cNvSpPr>
          <p:nvPr>
            <p:ph idx="1"/>
          </p:nvPr>
        </p:nvSpPr>
        <p:spPr/>
        <p:txBody>
          <a:bodyPr/>
          <a:lstStyle/>
          <a:p>
            <a:r>
              <a:rPr lang="en-US" dirty="0"/>
              <a:t>Dark mode is gaining popularity for its aesthetic appeal, reduced eye strain, and potential battery saving on certain devices. Many websites now offer a toggle for users to switch between light and dark modes</a:t>
            </a:r>
          </a:p>
        </p:txBody>
      </p:sp>
    </p:spTree>
    <p:extLst>
      <p:ext uri="{BB962C8B-B14F-4D97-AF65-F5344CB8AC3E}">
        <p14:creationId xmlns:p14="http://schemas.microsoft.com/office/powerpoint/2010/main" val="262697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933</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TOPIC 12: Future Trends in Web Development</vt:lpstr>
      <vt:lpstr>CONTENT</vt:lpstr>
      <vt:lpstr>Introduction</vt:lpstr>
      <vt:lpstr>Current Trends</vt:lpstr>
      <vt:lpstr>Artificial Intelligence (AI) and Machine Learning (ML) Integration</vt:lpstr>
      <vt:lpstr>Progressive Web Apps (PWAs)</vt:lpstr>
      <vt:lpstr>Serverless and Headless Architecture</vt:lpstr>
      <vt:lpstr>Accelerated Mobile Pages (AMP)</vt:lpstr>
      <vt:lpstr>Dark Mode Design</vt:lpstr>
      <vt:lpstr>WebAssembly (Wasm)</vt:lpstr>
      <vt:lpstr>Micro-Frontends</vt:lpstr>
      <vt:lpstr>Cybersecurity</vt:lpstr>
      <vt:lpstr>Core Web Vitals</vt:lpstr>
      <vt:lpstr>Future Trends</vt:lpstr>
      <vt:lpstr>In-Demand Web Development Skills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ATIF BIN RAMLAN</dc:creator>
  <cp:lastModifiedBy>MUHAMMAD ATIF BIN RAMLAN</cp:lastModifiedBy>
  <cp:revision>4</cp:revision>
  <dcterms:created xsi:type="dcterms:W3CDTF">2025-03-23T06:49:56Z</dcterms:created>
  <dcterms:modified xsi:type="dcterms:W3CDTF">2025-06-29T15:33:18Z</dcterms:modified>
</cp:coreProperties>
</file>