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3389" y="3150489"/>
            <a:ext cx="620522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831340"/>
            <a:ext cx="10679379" cy="3910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15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273" y="629158"/>
            <a:ext cx="327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Image</a:t>
            </a:r>
            <a:r>
              <a:rPr sz="3600" spc="-35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spc="-10" dirty="0"/>
              <a:t>Subset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700021"/>
            <a:ext cx="787527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let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subset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image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1800" i="1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under the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subset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consists of the images of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elements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denote 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image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(S)</a:t>
            </a:r>
            <a:endParaRPr sz="1800">
              <a:latin typeface="Trebuchet MS"/>
              <a:cs typeface="Trebuchet MS"/>
            </a:endParaRPr>
          </a:p>
          <a:p>
            <a:pPr marL="1383665">
              <a:lnSpc>
                <a:spcPct val="100000"/>
              </a:lnSpc>
              <a:spcBef>
                <a:spcPts val="1000"/>
              </a:spcBef>
            </a:pP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(S)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{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|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mbria Math"/>
                <a:cs typeface="Cambria Math"/>
              </a:rPr>
              <a:t>∃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(t</a:t>
            </a:r>
            <a:r>
              <a:rPr sz="1800" i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(s))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shorthand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(s)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|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} to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denote this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823" y="3857251"/>
            <a:ext cx="6146309" cy="27599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273" y="629158"/>
            <a:ext cx="327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Image</a:t>
            </a:r>
            <a:r>
              <a:rPr sz="3600" spc="-35" dirty="0"/>
              <a:t> </a:t>
            </a:r>
            <a:r>
              <a:rPr sz="3600" dirty="0"/>
              <a:t>of</a:t>
            </a:r>
            <a:r>
              <a:rPr sz="3600" spc="-35" dirty="0"/>
              <a:t> </a:t>
            </a:r>
            <a:r>
              <a:rPr sz="3600" spc="-10" dirty="0"/>
              <a:t>Subset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567451"/>
            <a:ext cx="7819390" cy="42011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3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3200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 {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a, b,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c, 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d,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32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32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 {1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32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4}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2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(a)</a:t>
            </a:r>
            <a:r>
              <a:rPr sz="32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 2,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 (b)</a:t>
            </a:r>
            <a:r>
              <a:rPr sz="32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 1,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 (c)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3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4,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 (d)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 1,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200" i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(e)</a:t>
            </a:r>
            <a:r>
              <a:rPr sz="3200" i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3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1.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image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subset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b,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c, 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} is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3200" spc="-9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3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 (S)</a:t>
            </a:r>
            <a:r>
              <a:rPr sz="32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rgbClr val="404040"/>
                </a:solidFill>
                <a:latin typeface="Trebuchet MS"/>
                <a:cs typeface="Trebuchet MS"/>
              </a:rPr>
              <a:t>{1</a:t>
            </a:r>
            <a:r>
              <a:rPr sz="32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32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Trebuchet MS"/>
                <a:cs typeface="Trebuchet MS"/>
              </a:rPr>
              <a:t>4}.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670" y="629158"/>
            <a:ext cx="3803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/>
              <a:t>Types</a:t>
            </a:r>
            <a:r>
              <a:rPr sz="3600" spc="-45" dirty="0"/>
              <a:t> </a:t>
            </a:r>
            <a:r>
              <a:rPr sz="3600" dirty="0"/>
              <a:t>of</a:t>
            </a:r>
            <a:r>
              <a:rPr sz="3600" spc="-30" dirty="0"/>
              <a:t> </a:t>
            </a:r>
            <a:r>
              <a:rPr sz="3600" dirty="0"/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052660"/>
            <a:ext cx="2686685" cy="37090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70840" indent="-358775">
              <a:lnSpc>
                <a:spcPct val="100000"/>
              </a:lnSpc>
              <a:spcBef>
                <a:spcPts val="1100"/>
              </a:spcBef>
              <a:buClr>
                <a:srgbClr val="90C225"/>
              </a:buClr>
              <a:buSzPct val="77500"/>
              <a:buFont typeface="Wingdings 3"/>
              <a:buChar char=""/>
              <a:tabLst>
                <a:tab pos="371475" algn="l"/>
              </a:tabLst>
            </a:pPr>
            <a:r>
              <a:rPr sz="4000" spc="-10" dirty="0">
                <a:solidFill>
                  <a:srgbClr val="404040"/>
                </a:solidFill>
                <a:latin typeface="Trebuchet MS"/>
                <a:cs typeface="Trebuchet MS"/>
              </a:rPr>
              <a:t>Injective</a:t>
            </a:r>
            <a:endParaRPr sz="4000">
              <a:latin typeface="Trebuchet MS"/>
              <a:cs typeface="Trebuchet MS"/>
            </a:endParaRPr>
          </a:p>
          <a:p>
            <a:pPr marL="370840" indent="-358775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7500"/>
              <a:buFont typeface="Wingdings 3"/>
              <a:buChar char=""/>
              <a:tabLst>
                <a:tab pos="371475" algn="l"/>
              </a:tabLst>
            </a:pPr>
            <a:r>
              <a:rPr sz="4000" spc="-5" dirty="0">
                <a:solidFill>
                  <a:srgbClr val="404040"/>
                </a:solidFill>
                <a:latin typeface="Trebuchet MS"/>
                <a:cs typeface="Trebuchet MS"/>
              </a:rPr>
              <a:t>Surjective</a:t>
            </a:r>
            <a:endParaRPr sz="4000">
              <a:latin typeface="Trebuchet MS"/>
              <a:cs typeface="Trebuchet MS"/>
            </a:endParaRPr>
          </a:p>
          <a:p>
            <a:pPr marL="370840" indent="-35877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7500"/>
              <a:buFont typeface="Wingdings 3"/>
              <a:buChar char=""/>
              <a:tabLst>
                <a:tab pos="371475" algn="l"/>
              </a:tabLst>
            </a:pPr>
            <a:r>
              <a:rPr sz="4000" spc="-5" dirty="0">
                <a:solidFill>
                  <a:srgbClr val="404040"/>
                </a:solidFill>
                <a:latin typeface="Trebuchet MS"/>
                <a:cs typeface="Trebuchet MS"/>
              </a:rPr>
              <a:t>Bijective</a:t>
            </a:r>
            <a:endParaRPr sz="4000">
              <a:latin typeface="Trebuchet MS"/>
              <a:cs typeface="Trebuchet MS"/>
            </a:endParaRPr>
          </a:p>
          <a:p>
            <a:pPr marL="370840" indent="-358775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7500"/>
              <a:buFont typeface="Wingdings 3"/>
              <a:buChar char=""/>
              <a:tabLst>
                <a:tab pos="371475" algn="l"/>
              </a:tabLst>
            </a:pPr>
            <a:r>
              <a:rPr sz="4000" spc="-5" dirty="0">
                <a:solidFill>
                  <a:srgbClr val="404040"/>
                </a:solidFill>
                <a:latin typeface="Trebuchet MS"/>
                <a:cs typeface="Trebuchet MS"/>
              </a:rPr>
              <a:t>Identity</a:t>
            </a:r>
            <a:endParaRPr sz="4000">
              <a:latin typeface="Trebuchet MS"/>
              <a:cs typeface="Trebuchet MS"/>
            </a:endParaRPr>
          </a:p>
          <a:p>
            <a:pPr marL="370840" indent="-358775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7500"/>
              <a:buFont typeface="Wingdings 3"/>
              <a:buChar char=""/>
              <a:tabLst>
                <a:tab pos="371475" algn="l"/>
              </a:tabLst>
            </a:pPr>
            <a:r>
              <a:rPr sz="4000" spc="-10" dirty="0">
                <a:solidFill>
                  <a:srgbClr val="404040"/>
                </a:solidFill>
                <a:latin typeface="Trebuchet MS"/>
                <a:cs typeface="Trebuchet MS"/>
              </a:rPr>
              <a:t>Inverse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905" y="629158"/>
            <a:ext cx="4599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Injective</a:t>
            </a:r>
            <a:r>
              <a:rPr sz="3600" spc="-45" dirty="0"/>
              <a:t> </a:t>
            </a:r>
            <a:r>
              <a:rPr sz="3600" dirty="0"/>
              <a:t>/</a:t>
            </a:r>
            <a:r>
              <a:rPr sz="3600" spc="-40" dirty="0"/>
              <a:t> </a:t>
            </a:r>
            <a:r>
              <a:rPr sz="3600" dirty="0"/>
              <a:t>one-to-one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957832"/>
            <a:ext cx="8089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said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one-to-one,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injective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 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only if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(a)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(b)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implies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all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domain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f.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7079" y="3146298"/>
            <a:ext cx="2349158" cy="1666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905" y="629158"/>
            <a:ext cx="4599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Injective</a:t>
            </a:r>
            <a:r>
              <a:rPr sz="3600" spc="-40" dirty="0"/>
              <a:t> </a:t>
            </a:r>
            <a:r>
              <a:rPr sz="3600" dirty="0"/>
              <a:t>/</a:t>
            </a:r>
            <a:r>
              <a:rPr sz="3600" spc="-45" dirty="0"/>
              <a:t> </a:t>
            </a:r>
            <a:r>
              <a:rPr sz="3600" dirty="0"/>
              <a:t>one-to-one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831340"/>
            <a:ext cx="8208645" cy="17767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Determine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whether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a,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c,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{1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4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5} with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(a)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4,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(b)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5,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(c)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1,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(d)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one-to-one.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Solution: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one-to-one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because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takes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 different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at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four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elements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its domain.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72" y="4395906"/>
            <a:ext cx="2349158" cy="166540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733" y="629158"/>
            <a:ext cx="3541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Surjective</a:t>
            </a:r>
            <a:r>
              <a:rPr sz="3600" spc="-30" dirty="0"/>
              <a:t> </a:t>
            </a:r>
            <a:r>
              <a:rPr sz="3600" dirty="0"/>
              <a:t>/</a:t>
            </a:r>
            <a:r>
              <a:rPr sz="3600" spc="-25" dirty="0"/>
              <a:t> </a:t>
            </a:r>
            <a:r>
              <a:rPr sz="3600" dirty="0"/>
              <a:t>onto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957832"/>
            <a:ext cx="8343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called 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onto,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surjective,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 and only if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every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4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(a)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5540" y="3304709"/>
            <a:ext cx="1752692" cy="1259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5733" y="629158"/>
            <a:ext cx="3540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Surjective</a:t>
            </a:r>
            <a:r>
              <a:rPr sz="3600" spc="-30" dirty="0"/>
              <a:t> </a:t>
            </a:r>
            <a:r>
              <a:rPr sz="3600" dirty="0"/>
              <a:t>/</a:t>
            </a:r>
            <a:r>
              <a:rPr sz="3600" spc="-30" dirty="0"/>
              <a:t> </a:t>
            </a:r>
            <a:r>
              <a:rPr sz="3600" dirty="0"/>
              <a:t>onto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831340"/>
            <a:ext cx="8360409" cy="17767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b,</a:t>
            </a:r>
            <a:r>
              <a:rPr sz="1800" i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c,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{1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3} defined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(a)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(b)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(c)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1, 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(d)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3.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onto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function?</a:t>
            </a:r>
            <a:endParaRPr sz="1800">
              <a:latin typeface="Trebuchet MS"/>
              <a:cs typeface="Trebuchet MS"/>
            </a:endParaRPr>
          </a:p>
          <a:p>
            <a:pPr marL="355600" marR="1778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Solution: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Because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 three elements of the codomain are images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elements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domain,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onto.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0844" y="4112429"/>
            <a:ext cx="1752692" cy="12593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641" y="629158"/>
            <a:ext cx="655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Bijective</a:t>
            </a:r>
            <a:r>
              <a:rPr sz="3600" spc="-30" dirty="0"/>
              <a:t> </a:t>
            </a:r>
            <a:r>
              <a:rPr sz="3600" dirty="0"/>
              <a:t>/</a:t>
            </a:r>
            <a:r>
              <a:rPr sz="3600" spc="-10" dirty="0"/>
              <a:t> </a:t>
            </a:r>
            <a:r>
              <a:rPr sz="3600" spc="-5" dirty="0"/>
              <a:t>one-to-one</a:t>
            </a:r>
            <a:r>
              <a:rPr sz="3600" dirty="0"/>
              <a:t> </a:t>
            </a:r>
            <a:r>
              <a:rPr sz="3600" spc="-5" dirty="0"/>
              <a:t>and</a:t>
            </a:r>
            <a:r>
              <a:rPr sz="3600" spc="-15" dirty="0"/>
              <a:t> </a:t>
            </a:r>
            <a:r>
              <a:rPr sz="3600" dirty="0"/>
              <a:t>onto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957832"/>
            <a:ext cx="792988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one-to-one correspondence,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bijective,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 it is both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one-to-one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onto.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known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isomorphism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900" y="3332593"/>
            <a:ext cx="1535689" cy="1716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641" y="629158"/>
            <a:ext cx="655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Bijective</a:t>
            </a:r>
            <a:r>
              <a:rPr sz="3600" spc="-40" dirty="0"/>
              <a:t> </a:t>
            </a:r>
            <a:r>
              <a:rPr sz="3600" dirty="0"/>
              <a:t>/</a:t>
            </a:r>
            <a:r>
              <a:rPr sz="3600" spc="-25" dirty="0"/>
              <a:t> </a:t>
            </a:r>
            <a:r>
              <a:rPr sz="3600" dirty="0"/>
              <a:t>one-to-one</a:t>
            </a:r>
            <a:r>
              <a:rPr sz="3600" spc="-10" dirty="0"/>
              <a:t> </a:t>
            </a:r>
            <a:r>
              <a:rPr sz="3600" spc="-5" dirty="0"/>
              <a:t>and</a:t>
            </a:r>
            <a:r>
              <a:rPr sz="3600" spc="-25" dirty="0"/>
              <a:t> </a:t>
            </a:r>
            <a:r>
              <a:rPr sz="3600" dirty="0"/>
              <a:t>onto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831340"/>
            <a:ext cx="8338820" cy="245364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a,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b,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c,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{1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4}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(a)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4,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(b)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(c)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1, 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(d)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3.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bijection?</a:t>
            </a:r>
            <a:endParaRPr sz="1800">
              <a:latin typeface="Trebuchet MS"/>
              <a:cs typeface="Trebuchet MS"/>
            </a:endParaRPr>
          </a:p>
          <a:p>
            <a:pPr marL="355600" marR="18415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Solution: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one-to-one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onto.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one-to-one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because no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domain are assigned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function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value.</a:t>
            </a:r>
            <a:endParaRPr sz="1800">
              <a:latin typeface="Trebuchet MS"/>
              <a:cs typeface="Trebuchet MS"/>
            </a:endParaRPr>
          </a:p>
          <a:p>
            <a:pPr marL="355600" marR="14986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onto because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four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elements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codomain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images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elements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domain.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Hence,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bijection.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49244" y="4772515"/>
          <a:ext cx="2585085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00">
                <a:tc>
                  <a:txBody>
                    <a:bodyPr/>
                    <a:lstStyle/>
                    <a:p>
                      <a:pPr marL="127000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2050"/>
                        </a:lnSpc>
                      </a:pPr>
                      <a:r>
                        <a:rPr sz="1800" b="1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1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88">
                <a:tc>
                  <a:txBody>
                    <a:bodyPr/>
                    <a:lstStyle/>
                    <a:p>
                      <a:pPr marL="127000">
                        <a:lnSpc>
                          <a:spcPts val="21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ts val="21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678935" y="4875276"/>
            <a:ext cx="1918970" cy="1201420"/>
            <a:chOff x="3678935" y="4875276"/>
            <a:chExt cx="1918970" cy="12014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1983" y="4875276"/>
              <a:ext cx="108203" cy="1082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8935" y="5228844"/>
              <a:ext cx="108203" cy="1082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5031" y="5603748"/>
              <a:ext cx="109727" cy="1082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1983" y="5967984"/>
              <a:ext cx="108203" cy="1082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7923" y="5603748"/>
              <a:ext cx="109727" cy="1082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7923" y="5228844"/>
              <a:ext cx="109727" cy="1082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87923" y="4875276"/>
              <a:ext cx="109727" cy="1082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7923" y="5967984"/>
              <a:ext cx="109727" cy="1082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707511" y="4912867"/>
              <a:ext cx="1803400" cy="1125220"/>
            </a:xfrm>
            <a:custGeom>
              <a:avLst/>
              <a:gdLst/>
              <a:ahLst/>
              <a:cxnLst/>
              <a:rect l="l" t="t" r="r" b="b"/>
              <a:pathLst>
                <a:path w="1803400" h="1125220">
                  <a:moveTo>
                    <a:pt x="1803146" y="1077785"/>
                  </a:moveTo>
                  <a:lnTo>
                    <a:pt x="1789861" y="1056462"/>
                  </a:lnTo>
                  <a:lnTo>
                    <a:pt x="1751838" y="995349"/>
                  </a:lnTo>
                  <a:lnTo>
                    <a:pt x="1736686" y="1020025"/>
                  </a:lnTo>
                  <a:lnTo>
                    <a:pt x="1435112" y="835088"/>
                  </a:lnTo>
                  <a:lnTo>
                    <a:pt x="1708099" y="777176"/>
                  </a:lnTo>
                  <a:lnTo>
                    <a:pt x="1714119" y="805497"/>
                  </a:lnTo>
                  <a:lnTo>
                    <a:pt x="1790065" y="744982"/>
                  </a:lnTo>
                  <a:lnTo>
                    <a:pt x="1786978" y="744181"/>
                  </a:lnTo>
                  <a:lnTo>
                    <a:pt x="1696085" y="720521"/>
                  </a:lnTo>
                  <a:lnTo>
                    <a:pt x="1702092" y="748855"/>
                  </a:lnTo>
                  <a:lnTo>
                    <a:pt x="1399260" y="813092"/>
                  </a:lnTo>
                  <a:lnTo>
                    <a:pt x="776185" y="430961"/>
                  </a:lnTo>
                  <a:lnTo>
                    <a:pt x="907796" y="379247"/>
                  </a:lnTo>
                  <a:lnTo>
                    <a:pt x="1704505" y="384467"/>
                  </a:lnTo>
                  <a:lnTo>
                    <a:pt x="1718945" y="384556"/>
                  </a:lnTo>
                  <a:lnTo>
                    <a:pt x="1704505" y="384556"/>
                  </a:lnTo>
                  <a:lnTo>
                    <a:pt x="1704340" y="413385"/>
                  </a:lnTo>
                  <a:lnTo>
                    <a:pt x="1763014" y="384556"/>
                  </a:lnTo>
                  <a:lnTo>
                    <a:pt x="1726946" y="384556"/>
                  </a:lnTo>
                  <a:lnTo>
                    <a:pt x="1763217" y="384467"/>
                  </a:lnTo>
                  <a:lnTo>
                    <a:pt x="1791462" y="370586"/>
                  </a:lnTo>
                  <a:lnTo>
                    <a:pt x="1704848" y="326517"/>
                  </a:lnTo>
                  <a:lnTo>
                    <a:pt x="1704670" y="355511"/>
                  </a:lnTo>
                  <a:lnTo>
                    <a:pt x="980338" y="350748"/>
                  </a:lnTo>
                  <a:lnTo>
                    <a:pt x="1715757" y="61810"/>
                  </a:lnTo>
                  <a:lnTo>
                    <a:pt x="1726311" y="88646"/>
                  </a:lnTo>
                  <a:lnTo>
                    <a:pt x="1782279" y="26543"/>
                  </a:lnTo>
                  <a:lnTo>
                    <a:pt x="1791335" y="16510"/>
                  </a:lnTo>
                  <a:lnTo>
                    <a:pt x="1694561" y="7874"/>
                  </a:lnTo>
                  <a:lnTo>
                    <a:pt x="1705140" y="34798"/>
                  </a:lnTo>
                  <a:lnTo>
                    <a:pt x="902385" y="350240"/>
                  </a:lnTo>
                  <a:lnTo>
                    <a:pt x="829843" y="349770"/>
                  </a:lnTo>
                  <a:lnTo>
                    <a:pt x="829843" y="378739"/>
                  </a:lnTo>
                  <a:lnTo>
                    <a:pt x="745248" y="411975"/>
                  </a:lnTo>
                  <a:lnTo>
                    <a:pt x="689546" y="377812"/>
                  </a:lnTo>
                  <a:lnTo>
                    <a:pt x="829843" y="378739"/>
                  </a:lnTo>
                  <a:lnTo>
                    <a:pt x="829843" y="349770"/>
                  </a:lnTo>
                  <a:lnTo>
                    <a:pt x="641756" y="348513"/>
                  </a:lnTo>
                  <a:lnTo>
                    <a:pt x="73533" y="0"/>
                  </a:lnTo>
                  <a:lnTo>
                    <a:pt x="64643" y="2159"/>
                  </a:lnTo>
                  <a:lnTo>
                    <a:pt x="60452" y="8890"/>
                  </a:lnTo>
                  <a:lnTo>
                    <a:pt x="56261" y="15748"/>
                  </a:lnTo>
                  <a:lnTo>
                    <a:pt x="58420" y="24638"/>
                  </a:lnTo>
                  <a:lnTo>
                    <a:pt x="585800" y="348145"/>
                  </a:lnTo>
                  <a:lnTo>
                    <a:pt x="100330" y="344932"/>
                  </a:lnTo>
                  <a:lnTo>
                    <a:pt x="92329" y="344932"/>
                  </a:lnTo>
                  <a:lnTo>
                    <a:pt x="85725" y="351282"/>
                  </a:lnTo>
                  <a:lnTo>
                    <a:pt x="85725" y="367284"/>
                  </a:lnTo>
                  <a:lnTo>
                    <a:pt x="92075" y="373888"/>
                  </a:lnTo>
                  <a:lnTo>
                    <a:pt x="633577" y="377444"/>
                  </a:lnTo>
                  <a:lnTo>
                    <a:pt x="711492" y="425246"/>
                  </a:lnTo>
                  <a:lnTo>
                    <a:pt x="3683" y="703364"/>
                  </a:lnTo>
                  <a:lnTo>
                    <a:pt x="0" y="711758"/>
                  </a:lnTo>
                  <a:lnTo>
                    <a:pt x="5842" y="726643"/>
                  </a:lnTo>
                  <a:lnTo>
                    <a:pt x="14224" y="730313"/>
                  </a:lnTo>
                  <a:lnTo>
                    <a:pt x="742429" y="444220"/>
                  </a:lnTo>
                  <a:lnTo>
                    <a:pt x="1358049" y="821842"/>
                  </a:lnTo>
                  <a:lnTo>
                    <a:pt x="61976" y="1096759"/>
                  </a:lnTo>
                  <a:lnTo>
                    <a:pt x="56896" y="1104442"/>
                  </a:lnTo>
                  <a:lnTo>
                    <a:pt x="58547" y="1112266"/>
                  </a:lnTo>
                  <a:lnTo>
                    <a:pt x="60325" y="1120089"/>
                  </a:lnTo>
                  <a:lnTo>
                    <a:pt x="67945" y="1125080"/>
                  </a:lnTo>
                  <a:lnTo>
                    <a:pt x="1393901" y="843826"/>
                  </a:lnTo>
                  <a:lnTo>
                    <a:pt x="1721497" y="1044752"/>
                  </a:lnTo>
                  <a:lnTo>
                    <a:pt x="1706372" y="1069390"/>
                  </a:lnTo>
                  <a:lnTo>
                    <a:pt x="1803146" y="1077785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473" y="629158"/>
            <a:ext cx="8426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T</a:t>
            </a:r>
            <a:r>
              <a:rPr sz="3600" spc="-5" dirty="0"/>
              <a:t>ips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061210"/>
            <a:ext cx="8300084" cy="3129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Suppose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→</a:t>
            </a:r>
            <a:r>
              <a:rPr sz="18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i="1" spc="-11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show</a:t>
            </a:r>
            <a:r>
              <a:rPr sz="1800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that</a:t>
            </a:r>
            <a:r>
              <a:rPr sz="1800" i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800" i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injective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Show that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(x)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(y)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arbitrary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,then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i="1" spc="-11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show</a:t>
            </a:r>
            <a:r>
              <a:rPr sz="1800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that</a:t>
            </a:r>
            <a:r>
              <a:rPr sz="1800" i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800" i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1800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injective</a:t>
            </a:r>
            <a:r>
              <a:rPr sz="1800" i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particular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elements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(x)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(y)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i="1" spc="-11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show</a:t>
            </a:r>
            <a:r>
              <a:rPr sz="1800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that</a:t>
            </a:r>
            <a:r>
              <a:rPr sz="18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f is</a:t>
            </a:r>
            <a:r>
              <a:rPr sz="1800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surjective</a:t>
            </a:r>
            <a:r>
              <a:rPr sz="1800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arbitrary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y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(x)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marR="10287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i="1" spc="-11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show</a:t>
            </a:r>
            <a:r>
              <a:rPr sz="1800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that</a:t>
            </a:r>
            <a:r>
              <a:rPr sz="1800" i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800" i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sz="1800" i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surjective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particular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(x)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629158"/>
            <a:ext cx="233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</a:t>
            </a:r>
            <a:r>
              <a:rPr sz="3600" spc="-15" dirty="0"/>
              <a:t>T</a:t>
            </a:r>
            <a:r>
              <a:rPr sz="3600" spc="-5" dirty="0"/>
              <a:t>IO</a:t>
            </a:r>
            <a:r>
              <a:rPr sz="3600" spc="-15" dirty="0"/>
              <a:t>N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712467"/>
            <a:ext cx="8538210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Let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 nonempty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sets. A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function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assignment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exactly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each element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marR="22479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spc="-6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write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 (a)</a:t>
            </a:r>
            <a:r>
              <a:rPr sz="2400" i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assigned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function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element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function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i="1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write</a:t>
            </a:r>
            <a:endParaRPr sz="2400">
              <a:latin typeface="Trebuchet MS"/>
              <a:cs typeface="Trebuchet MS"/>
            </a:endParaRPr>
          </a:p>
          <a:p>
            <a:pPr marL="1840864">
              <a:lnSpc>
                <a:spcPct val="100000"/>
              </a:lnSpc>
              <a:spcBef>
                <a:spcPts val="1000"/>
              </a:spcBef>
            </a:pP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i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→</a:t>
            </a:r>
            <a:r>
              <a:rPr sz="24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2805" y="629158"/>
            <a:ext cx="1624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Ident</a:t>
            </a:r>
            <a:r>
              <a:rPr sz="3600" spc="5" dirty="0"/>
              <a:t>i</a:t>
            </a:r>
            <a:r>
              <a:rPr sz="3600" spc="-5" dirty="0"/>
              <a:t>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2187955"/>
            <a:ext cx="8107680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set.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identity</a:t>
            </a:r>
            <a:r>
              <a:rPr sz="1800" i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ιA</a:t>
            </a:r>
            <a:r>
              <a:rPr sz="18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Arial"/>
                <a:cs typeface="Arial"/>
              </a:rPr>
              <a:t>→</a:t>
            </a:r>
            <a:r>
              <a:rPr sz="18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ιA(x)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marR="352425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other words, the identity function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ιA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 the function that assigns each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itself.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ιA</a:t>
            </a:r>
            <a:r>
              <a:rPr sz="1800" i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one-to-one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onto,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bijection.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(Note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ι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Greek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letter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iota.)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385" y="629158"/>
            <a:ext cx="148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Inverse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0910" y="2187955"/>
            <a:ext cx="8449310" cy="1650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80365" algn="l"/>
                <a:tab pos="3810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one-to-one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correspondence from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 The </a:t>
            </a:r>
            <a:r>
              <a:rPr sz="1800" i="1" spc="-5" dirty="0">
                <a:solidFill>
                  <a:srgbClr val="FF0000"/>
                </a:solidFill>
                <a:latin typeface="Trebuchet MS"/>
                <a:cs typeface="Trebuchet MS"/>
              </a:rPr>
              <a:t>inverse </a:t>
            </a:r>
            <a:r>
              <a:rPr sz="1800" i="1" spc="-5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function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1800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assigns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an element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belonging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unique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(a)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80365" algn="l"/>
                <a:tab pos="3810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inverse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denoted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15" baseline="25462" dirty="0">
                <a:solidFill>
                  <a:srgbClr val="404040"/>
                </a:solidFill>
                <a:latin typeface="Trebuchet MS"/>
                <a:cs typeface="Trebuchet MS"/>
              </a:rPr>
              <a:t>−1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80365" algn="l"/>
                <a:tab pos="3810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Hence,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15" baseline="25462" dirty="0">
                <a:solidFill>
                  <a:srgbClr val="404040"/>
                </a:solidFill>
                <a:latin typeface="Trebuchet MS"/>
                <a:cs typeface="Trebuchet MS"/>
              </a:rPr>
              <a:t>−1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(b)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(a)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731" y="4101078"/>
            <a:ext cx="4648684" cy="23911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1385" y="629158"/>
            <a:ext cx="1485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Inverse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0910" y="1427575"/>
            <a:ext cx="8436610" cy="258127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a,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b,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{1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3}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such that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(a)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2,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(b)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(c)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invertible,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is, what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inverse?</a:t>
            </a:r>
            <a:endParaRPr sz="18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80365" algn="l"/>
                <a:tab pos="381000" algn="l"/>
              </a:tabLst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Solution: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invertible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because it is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one-to-one</a:t>
            </a:r>
            <a:endParaRPr sz="1800">
              <a:latin typeface="Trebuchet MS"/>
              <a:cs typeface="Trebuchet MS"/>
            </a:endParaRPr>
          </a:p>
          <a:p>
            <a:pPr marL="3810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correspondence.</a:t>
            </a:r>
            <a:endParaRPr sz="18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80365" algn="l"/>
                <a:tab pos="3810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inverse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7" baseline="25462" dirty="0">
                <a:solidFill>
                  <a:srgbClr val="404040"/>
                </a:solidFill>
                <a:latin typeface="Trebuchet MS"/>
                <a:cs typeface="Trebuchet MS"/>
              </a:rPr>
              <a:t>−1</a:t>
            </a:r>
            <a:r>
              <a:rPr sz="1800" baseline="2546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reverses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correspondence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given by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endParaRPr sz="18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80365" algn="l"/>
                <a:tab pos="3810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so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7" baseline="25462" dirty="0">
                <a:solidFill>
                  <a:srgbClr val="404040"/>
                </a:solidFill>
                <a:latin typeface="Trebuchet MS"/>
                <a:cs typeface="Trebuchet MS"/>
              </a:rPr>
              <a:t>−1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7" baseline="25462" dirty="0">
                <a:solidFill>
                  <a:srgbClr val="404040"/>
                </a:solidFill>
                <a:latin typeface="Trebuchet MS"/>
                <a:cs typeface="Trebuchet MS"/>
              </a:rPr>
              <a:t>−1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spc="-7" baseline="25462" dirty="0">
                <a:solidFill>
                  <a:srgbClr val="404040"/>
                </a:solidFill>
                <a:latin typeface="Trebuchet MS"/>
                <a:cs typeface="Trebuchet MS"/>
              </a:rPr>
              <a:t>−1</a:t>
            </a:r>
            <a:r>
              <a:rPr sz="1800" baseline="25462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779" y="4268718"/>
            <a:ext cx="4647137" cy="23911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58" y="629158"/>
            <a:ext cx="2545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Composition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957832"/>
            <a:ext cx="823468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 from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let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 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 from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 The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composition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the functions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 denoted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1800" spc="15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i="1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◦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 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defined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endParaRPr sz="1800">
              <a:latin typeface="Trebuchet MS"/>
              <a:cs typeface="Trebuchet MS"/>
            </a:endParaRPr>
          </a:p>
          <a:p>
            <a:pPr marL="1840864">
              <a:lnSpc>
                <a:spcPct val="100000"/>
              </a:lnSpc>
              <a:spcBef>
                <a:spcPts val="994"/>
              </a:spcBef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(f</a:t>
            </a:r>
            <a:r>
              <a:rPr sz="1800" i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◦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g)(a)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(g(a))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983" y="3465616"/>
            <a:ext cx="7747193" cy="32048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58" y="629158"/>
            <a:ext cx="2545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Composition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831340"/>
            <a:ext cx="329946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{1,2,3}</a:t>
            </a:r>
            <a:r>
              <a:rPr sz="1800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{a,b,c,d}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2010" y="2956796"/>
          <a:ext cx="2882900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00">
                <a:tc>
                  <a:txBody>
                    <a:bodyPr/>
                    <a:lstStyle/>
                    <a:p>
                      <a:pPr marL="127000">
                        <a:lnSpc>
                          <a:spcPts val="2050"/>
                        </a:lnSpc>
                      </a:pPr>
                      <a:r>
                        <a:rPr sz="1800" b="1" i="1" dirty="0">
                          <a:latin typeface="Trebuchet MS"/>
                          <a:cs typeface="Trebuchet MS"/>
                        </a:rPr>
                        <a:t>f:</a:t>
                      </a:r>
                      <a:r>
                        <a:rPr sz="1800" b="1" i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i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b="1" i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b="1" spc="4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2050"/>
                        </a:lnSpc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g:</a:t>
                      </a:r>
                      <a:r>
                        <a:rPr sz="1800" b="1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b="1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3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377">
                <a:tc>
                  <a:txBody>
                    <a:bodyPr/>
                    <a:lstStyle/>
                    <a:p>
                      <a:pPr marL="127000">
                        <a:lnSpc>
                          <a:spcPts val="21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21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0966" y="4849318"/>
          <a:ext cx="855344" cy="137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377">
                <a:tc>
                  <a:txBody>
                    <a:bodyPr/>
                    <a:lstStyle/>
                    <a:p>
                      <a:pPr marL="127000">
                        <a:lnSpc>
                          <a:spcPts val="2050"/>
                        </a:lnSpc>
                      </a:pP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(f</a:t>
                      </a:r>
                      <a:r>
                        <a:rPr sz="1800" b="1" i="1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◦</a:t>
                      </a:r>
                      <a:r>
                        <a:rPr sz="1800" b="1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i="1" spc="-5" dirty="0">
                          <a:latin typeface="Trebuchet MS"/>
                          <a:cs typeface="Trebuchet MS"/>
                        </a:rPr>
                        <a:t>g)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8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88">
                <a:tc>
                  <a:txBody>
                    <a:bodyPr/>
                    <a:lstStyle/>
                    <a:p>
                      <a:pPr marL="127000">
                        <a:lnSpc>
                          <a:spcPts val="21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→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58" y="629158"/>
            <a:ext cx="2545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Composition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831340"/>
            <a:ext cx="7625080" cy="391096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integers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integers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(x)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g(x)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What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composition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(f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◦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g)(x)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(g(x))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+ 2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 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 3"/>
              <a:buChar char=""/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What 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composition of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(g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◦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)(x)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g(f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(x))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g(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3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+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11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Note:</a:t>
            </a:r>
            <a:r>
              <a:rPr sz="18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◦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◦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equal, hence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 not commutative.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629158"/>
            <a:ext cx="233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</a:t>
            </a:r>
            <a:r>
              <a:rPr sz="3600" spc="-15" dirty="0"/>
              <a:t>T</a:t>
            </a:r>
            <a:r>
              <a:rPr sz="3600" spc="-5" dirty="0"/>
              <a:t>IO</a:t>
            </a:r>
            <a:r>
              <a:rPr sz="3600" spc="-15" dirty="0"/>
              <a:t>N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712467"/>
            <a:ext cx="8437245" cy="210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sometimes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called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mappings</a:t>
            </a: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b="1" spc="-10" dirty="0">
                <a:solidFill>
                  <a:srgbClr val="404040"/>
                </a:solidFill>
                <a:latin typeface="Trebuchet MS"/>
                <a:cs typeface="Trebuchet MS"/>
              </a:rPr>
              <a:t>transformations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Every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 used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the mapping,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but not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all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elements in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needs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used.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must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once.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8006" y="4390444"/>
            <a:ext cx="4153793" cy="14766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629158"/>
            <a:ext cx="233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</a:t>
            </a:r>
            <a:r>
              <a:rPr sz="3600" spc="-15" dirty="0"/>
              <a:t>T</a:t>
            </a:r>
            <a:r>
              <a:rPr sz="3600" spc="-5" dirty="0"/>
              <a:t>IO</a:t>
            </a:r>
            <a:r>
              <a:rPr sz="3600" spc="-15" dirty="0"/>
              <a:t>N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585975"/>
            <a:ext cx="8350250" cy="384111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Suppose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student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discrete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mathematics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assigned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letter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A,B,C,D,</a:t>
            </a:r>
            <a:r>
              <a:rPr sz="2400" i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}.</a:t>
            </a:r>
            <a:endParaRPr sz="2400">
              <a:latin typeface="Trebuchet MS"/>
              <a:cs typeface="Trebuchet MS"/>
            </a:endParaRPr>
          </a:p>
          <a:p>
            <a:pPr marL="12700" marR="6334125">
              <a:lnSpc>
                <a:spcPct val="134700"/>
              </a:lnSpc>
              <a:spcBef>
                <a:spcPts val="1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Adams – A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Chou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C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Goodfriend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2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Rodriguez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– A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Stevens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2355" y="3354354"/>
            <a:ext cx="4025149" cy="23499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629158"/>
            <a:ext cx="233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</a:t>
            </a:r>
            <a:r>
              <a:rPr sz="3600" spc="-15" dirty="0"/>
              <a:t>T</a:t>
            </a:r>
            <a:r>
              <a:rPr sz="3600" spc="-5" dirty="0"/>
              <a:t>IO</a:t>
            </a:r>
            <a:r>
              <a:rPr sz="3600" spc="-15" dirty="0"/>
              <a:t>N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585975"/>
            <a:ext cx="5112385" cy="3967479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Let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{1,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2,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3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}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A,B,C,D,</a:t>
            </a:r>
            <a:r>
              <a:rPr sz="2400" i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Assume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defined as: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  <a:tab pos="114236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1	A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  <a:tab pos="116014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1	B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  <a:tab pos="1142365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3	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function?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NO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–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f(1)</a:t>
            </a:r>
            <a:r>
              <a:rPr sz="24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 assigned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r>
              <a:rPr sz="2400" spc="-1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1975" y="3296411"/>
            <a:ext cx="476250" cy="114300"/>
          </a:xfrm>
          <a:custGeom>
            <a:avLst/>
            <a:gdLst/>
            <a:ahLst/>
            <a:cxnLst/>
            <a:rect l="l" t="t" r="r" b="b"/>
            <a:pathLst>
              <a:path w="476250" h="114300">
                <a:moveTo>
                  <a:pt x="361950" y="0"/>
                </a:moveTo>
                <a:lnTo>
                  <a:pt x="361950" y="114300"/>
                </a:lnTo>
                <a:lnTo>
                  <a:pt x="438150" y="76200"/>
                </a:lnTo>
                <a:lnTo>
                  <a:pt x="381000" y="76200"/>
                </a:lnTo>
                <a:lnTo>
                  <a:pt x="388423" y="74705"/>
                </a:lnTo>
                <a:lnTo>
                  <a:pt x="394477" y="70627"/>
                </a:lnTo>
                <a:lnTo>
                  <a:pt x="398555" y="64573"/>
                </a:lnTo>
                <a:lnTo>
                  <a:pt x="400050" y="57150"/>
                </a:lnTo>
                <a:lnTo>
                  <a:pt x="398555" y="49726"/>
                </a:lnTo>
                <a:lnTo>
                  <a:pt x="394477" y="43672"/>
                </a:lnTo>
                <a:lnTo>
                  <a:pt x="388423" y="39594"/>
                </a:lnTo>
                <a:lnTo>
                  <a:pt x="381000" y="38100"/>
                </a:lnTo>
                <a:lnTo>
                  <a:pt x="438150" y="38100"/>
                </a:lnTo>
                <a:lnTo>
                  <a:pt x="361950" y="0"/>
                </a:lnTo>
                <a:close/>
              </a:path>
              <a:path w="476250" h="114300">
                <a:moveTo>
                  <a:pt x="361950" y="38100"/>
                </a:moveTo>
                <a:lnTo>
                  <a:pt x="19050" y="38100"/>
                </a:ln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1494" y="64573"/>
                </a:lnTo>
                <a:lnTo>
                  <a:pt x="5572" y="70627"/>
                </a:lnTo>
                <a:lnTo>
                  <a:pt x="11626" y="74705"/>
                </a:lnTo>
                <a:lnTo>
                  <a:pt x="19050" y="76200"/>
                </a:lnTo>
                <a:lnTo>
                  <a:pt x="361950" y="76200"/>
                </a:lnTo>
                <a:lnTo>
                  <a:pt x="361950" y="38100"/>
                </a:lnTo>
                <a:close/>
              </a:path>
              <a:path w="476250" h="114300">
                <a:moveTo>
                  <a:pt x="438150" y="38100"/>
                </a:moveTo>
                <a:lnTo>
                  <a:pt x="381000" y="38100"/>
                </a:lnTo>
                <a:lnTo>
                  <a:pt x="388423" y="39594"/>
                </a:lnTo>
                <a:lnTo>
                  <a:pt x="394477" y="43672"/>
                </a:lnTo>
                <a:lnTo>
                  <a:pt x="398555" y="49726"/>
                </a:lnTo>
                <a:lnTo>
                  <a:pt x="400050" y="57150"/>
                </a:lnTo>
                <a:lnTo>
                  <a:pt x="398555" y="64573"/>
                </a:lnTo>
                <a:lnTo>
                  <a:pt x="394477" y="70627"/>
                </a:lnTo>
                <a:lnTo>
                  <a:pt x="388423" y="74705"/>
                </a:lnTo>
                <a:lnTo>
                  <a:pt x="381000" y="76200"/>
                </a:lnTo>
                <a:lnTo>
                  <a:pt x="438150" y="76200"/>
                </a:lnTo>
                <a:lnTo>
                  <a:pt x="476250" y="57150"/>
                </a:lnTo>
                <a:lnTo>
                  <a:pt x="4381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9116" y="3819144"/>
            <a:ext cx="476250" cy="114300"/>
          </a:xfrm>
          <a:custGeom>
            <a:avLst/>
            <a:gdLst/>
            <a:ahLst/>
            <a:cxnLst/>
            <a:rect l="l" t="t" r="r" b="b"/>
            <a:pathLst>
              <a:path w="476250" h="114300">
                <a:moveTo>
                  <a:pt x="361950" y="0"/>
                </a:moveTo>
                <a:lnTo>
                  <a:pt x="361950" y="114299"/>
                </a:lnTo>
                <a:lnTo>
                  <a:pt x="438150" y="76199"/>
                </a:lnTo>
                <a:lnTo>
                  <a:pt x="381000" y="76199"/>
                </a:lnTo>
                <a:lnTo>
                  <a:pt x="388423" y="74705"/>
                </a:lnTo>
                <a:lnTo>
                  <a:pt x="394477" y="70627"/>
                </a:lnTo>
                <a:lnTo>
                  <a:pt x="398555" y="64573"/>
                </a:lnTo>
                <a:lnTo>
                  <a:pt x="400050" y="57149"/>
                </a:lnTo>
                <a:lnTo>
                  <a:pt x="398555" y="49726"/>
                </a:lnTo>
                <a:lnTo>
                  <a:pt x="394477" y="43672"/>
                </a:lnTo>
                <a:lnTo>
                  <a:pt x="388423" y="39594"/>
                </a:lnTo>
                <a:lnTo>
                  <a:pt x="381000" y="38099"/>
                </a:lnTo>
                <a:lnTo>
                  <a:pt x="438150" y="38099"/>
                </a:lnTo>
                <a:lnTo>
                  <a:pt x="361950" y="0"/>
                </a:lnTo>
                <a:close/>
              </a:path>
              <a:path w="476250" h="114300">
                <a:moveTo>
                  <a:pt x="361950" y="38099"/>
                </a:moveTo>
                <a:lnTo>
                  <a:pt x="19050" y="38099"/>
                </a:ln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49"/>
                </a:lnTo>
                <a:lnTo>
                  <a:pt x="1494" y="64573"/>
                </a:lnTo>
                <a:lnTo>
                  <a:pt x="5572" y="70627"/>
                </a:lnTo>
                <a:lnTo>
                  <a:pt x="11626" y="74705"/>
                </a:lnTo>
                <a:lnTo>
                  <a:pt x="19050" y="76199"/>
                </a:lnTo>
                <a:lnTo>
                  <a:pt x="361950" y="76199"/>
                </a:lnTo>
                <a:lnTo>
                  <a:pt x="361950" y="38099"/>
                </a:lnTo>
                <a:close/>
              </a:path>
              <a:path w="476250" h="114300">
                <a:moveTo>
                  <a:pt x="438150" y="38099"/>
                </a:moveTo>
                <a:lnTo>
                  <a:pt x="381000" y="38099"/>
                </a:lnTo>
                <a:lnTo>
                  <a:pt x="388423" y="39594"/>
                </a:lnTo>
                <a:lnTo>
                  <a:pt x="394477" y="43672"/>
                </a:lnTo>
                <a:lnTo>
                  <a:pt x="398555" y="49726"/>
                </a:lnTo>
                <a:lnTo>
                  <a:pt x="400050" y="57149"/>
                </a:lnTo>
                <a:lnTo>
                  <a:pt x="398555" y="64573"/>
                </a:lnTo>
                <a:lnTo>
                  <a:pt x="394477" y="70627"/>
                </a:lnTo>
                <a:lnTo>
                  <a:pt x="388423" y="74705"/>
                </a:lnTo>
                <a:lnTo>
                  <a:pt x="381000" y="76199"/>
                </a:lnTo>
                <a:lnTo>
                  <a:pt x="438150" y="76199"/>
                </a:lnTo>
                <a:lnTo>
                  <a:pt x="476250" y="57149"/>
                </a:lnTo>
                <a:lnTo>
                  <a:pt x="43815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9116" y="4341876"/>
            <a:ext cx="476250" cy="114300"/>
          </a:xfrm>
          <a:custGeom>
            <a:avLst/>
            <a:gdLst/>
            <a:ahLst/>
            <a:cxnLst/>
            <a:rect l="l" t="t" r="r" b="b"/>
            <a:pathLst>
              <a:path w="476250" h="114300">
                <a:moveTo>
                  <a:pt x="361950" y="0"/>
                </a:moveTo>
                <a:lnTo>
                  <a:pt x="361950" y="114300"/>
                </a:lnTo>
                <a:lnTo>
                  <a:pt x="438150" y="76200"/>
                </a:lnTo>
                <a:lnTo>
                  <a:pt x="381000" y="76200"/>
                </a:lnTo>
                <a:lnTo>
                  <a:pt x="388423" y="74705"/>
                </a:lnTo>
                <a:lnTo>
                  <a:pt x="394477" y="70627"/>
                </a:lnTo>
                <a:lnTo>
                  <a:pt x="398555" y="64573"/>
                </a:lnTo>
                <a:lnTo>
                  <a:pt x="400050" y="57150"/>
                </a:lnTo>
                <a:lnTo>
                  <a:pt x="398555" y="49726"/>
                </a:lnTo>
                <a:lnTo>
                  <a:pt x="394477" y="43672"/>
                </a:lnTo>
                <a:lnTo>
                  <a:pt x="388423" y="39594"/>
                </a:lnTo>
                <a:lnTo>
                  <a:pt x="381000" y="38100"/>
                </a:lnTo>
                <a:lnTo>
                  <a:pt x="438150" y="38100"/>
                </a:lnTo>
                <a:lnTo>
                  <a:pt x="361950" y="0"/>
                </a:lnTo>
                <a:close/>
              </a:path>
              <a:path w="476250" h="114300">
                <a:moveTo>
                  <a:pt x="361950" y="38100"/>
                </a:moveTo>
                <a:lnTo>
                  <a:pt x="19050" y="38100"/>
                </a:lnTo>
                <a:lnTo>
                  <a:pt x="11626" y="39594"/>
                </a:lnTo>
                <a:lnTo>
                  <a:pt x="5572" y="43672"/>
                </a:lnTo>
                <a:lnTo>
                  <a:pt x="1494" y="49726"/>
                </a:lnTo>
                <a:lnTo>
                  <a:pt x="0" y="57150"/>
                </a:lnTo>
                <a:lnTo>
                  <a:pt x="1494" y="64573"/>
                </a:lnTo>
                <a:lnTo>
                  <a:pt x="5572" y="70627"/>
                </a:lnTo>
                <a:lnTo>
                  <a:pt x="11626" y="74705"/>
                </a:lnTo>
                <a:lnTo>
                  <a:pt x="19050" y="76200"/>
                </a:lnTo>
                <a:lnTo>
                  <a:pt x="361950" y="76200"/>
                </a:lnTo>
                <a:lnTo>
                  <a:pt x="361950" y="38100"/>
                </a:lnTo>
                <a:close/>
              </a:path>
              <a:path w="476250" h="114300">
                <a:moveTo>
                  <a:pt x="438150" y="38100"/>
                </a:moveTo>
                <a:lnTo>
                  <a:pt x="381000" y="38100"/>
                </a:lnTo>
                <a:lnTo>
                  <a:pt x="388423" y="39594"/>
                </a:lnTo>
                <a:lnTo>
                  <a:pt x="394477" y="43672"/>
                </a:lnTo>
                <a:lnTo>
                  <a:pt x="398555" y="49726"/>
                </a:lnTo>
                <a:lnTo>
                  <a:pt x="400050" y="57150"/>
                </a:lnTo>
                <a:lnTo>
                  <a:pt x="398555" y="64573"/>
                </a:lnTo>
                <a:lnTo>
                  <a:pt x="394477" y="70627"/>
                </a:lnTo>
                <a:lnTo>
                  <a:pt x="388423" y="74705"/>
                </a:lnTo>
                <a:lnTo>
                  <a:pt x="381000" y="76200"/>
                </a:lnTo>
                <a:lnTo>
                  <a:pt x="438150" y="76200"/>
                </a:lnTo>
                <a:lnTo>
                  <a:pt x="476250" y="57150"/>
                </a:lnTo>
                <a:lnTo>
                  <a:pt x="43815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48" y="629158"/>
            <a:ext cx="513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Representing</a:t>
            </a:r>
            <a:r>
              <a:rPr sz="3600" spc="-100" dirty="0"/>
              <a:t> </a:t>
            </a:r>
            <a:r>
              <a:rPr sz="3600" dirty="0"/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30910" y="1825012"/>
            <a:ext cx="7157084" cy="39884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2800" spc="-20" dirty="0">
                <a:solidFill>
                  <a:srgbClr val="404040"/>
                </a:solidFill>
                <a:latin typeface="Trebuchet MS"/>
                <a:cs typeface="Trebuchet MS"/>
              </a:rPr>
              <a:t>Representing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381000" marR="30480" indent="-342900">
              <a:lnSpc>
                <a:spcPts val="3030"/>
              </a:lnSpc>
              <a:spcBef>
                <a:spcPts val="1045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81000" algn="l"/>
              </a:tabLst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Explicitly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2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 assignments</a:t>
            </a:r>
            <a:r>
              <a:rPr sz="2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elements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the two</a:t>
            </a:r>
            <a:r>
              <a:rPr sz="2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sets.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Trebuchet MS"/>
                <a:cs typeface="Trebuchet MS"/>
              </a:rPr>
              <a:t>Roster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notation.</a:t>
            </a:r>
            <a:endParaRPr sz="28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61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81000" algn="l"/>
              </a:tabLst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2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builder</a:t>
            </a:r>
            <a:r>
              <a:rPr sz="2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notation</a:t>
            </a:r>
            <a:endParaRPr sz="2800">
              <a:latin typeface="Trebuchet MS"/>
              <a:cs typeface="Trebuchet MS"/>
            </a:endParaRPr>
          </a:p>
          <a:p>
            <a:pPr marL="781685" lvl="1" indent="-287020">
              <a:lnSpc>
                <a:spcPct val="100000"/>
              </a:lnSpc>
              <a:spcBef>
                <a:spcPts val="66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782320" algn="l"/>
                <a:tab pos="1496060" algn="l"/>
              </a:tabLst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e.g	F(x)</a:t>
            </a:r>
            <a:r>
              <a:rPr sz="2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2775" spc="7" baseline="2552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endParaRPr sz="2775" baseline="25525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675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81000" algn="l"/>
              </a:tabLst>
            </a:pPr>
            <a:r>
              <a:rPr sz="2800" spc="-60" dirty="0">
                <a:solidFill>
                  <a:srgbClr val="404040"/>
                </a:solidFill>
                <a:latin typeface="Trebuchet MS"/>
                <a:cs typeface="Trebuchet MS"/>
              </a:rPr>
              <a:t>Tabular</a:t>
            </a:r>
            <a:endParaRPr sz="28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66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81000" algn="l"/>
              </a:tabLst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Digraph</a:t>
            </a:r>
            <a:endParaRPr sz="2800">
              <a:latin typeface="Trebuchet MS"/>
              <a:cs typeface="Trebuchet MS"/>
            </a:endParaRPr>
          </a:p>
          <a:p>
            <a:pPr marL="381000" indent="-342900">
              <a:lnSpc>
                <a:spcPct val="100000"/>
              </a:lnSpc>
              <a:spcBef>
                <a:spcPts val="66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81000" algn="l"/>
              </a:tabLst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Mathematical</a:t>
            </a:r>
            <a:r>
              <a:rPr sz="2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48" y="629158"/>
            <a:ext cx="5132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Representing</a:t>
            </a:r>
            <a:r>
              <a:rPr sz="3600" spc="-100" dirty="0"/>
              <a:t> </a:t>
            </a:r>
            <a:r>
              <a:rPr sz="3600" dirty="0"/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302051"/>
            <a:ext cx="8274684" cy="201104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0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Mathematical</a:t>
            </a:r>
            <a:r>
              <a:rPr sz="2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Display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graph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(x)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 from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set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integers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integers.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Solution: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graph 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8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ordered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pairs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(x,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 f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(x))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(x, </a:t>
            </a:r>
            <a:r>
              <a:rPr sz="1800" i="1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800" spc="-35" dirty="0">
                <a:solidFill>
                  <a:srgbClr val="404040"/>
                </a:solidFill>
                <a:latin typeface="Trebuchet MS"/>
                <a:cs typeface="Trebuchet MS"/>
              </a:rPr>
              <a:t>integer.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2190" y="3683634"/>
            <a:ext cx="3200738" cy="2900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629158"/>
            <a:ext cx="233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</a:t>
            </a:r>
            <a:r>
              <a:rPr sz="3600" spc="-15" dirty="0"/>
              <a:t>T</a:t>
            </a:r>
            <a:r>
              <a:rPr sz="3600" spc="-5" dirty="0"/>
              <a:t>IO</a:t>
            </a:r>
            <a:r>
              <a:rPr sz="3600" spc="-15" dirty="0"/>
              <a:t>N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712467"/>
            <a:ext cx="8406130" cy="333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i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say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i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Trebuchet MS"/>
                <a:cs typeface="Trebuchet MS"/>
              </a:rPr>
              <a:t>domain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 the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rebuchet MS"/>
                <a:cs typeface="Trebuchet MS"/>
              </a:rPr>
              <a:t>codomain</a:t>
            </a:r>
            <a:r>
              <a:rPr sz="2400" i="1" spc="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f.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If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(a)</a:t>
            </a:r>
            <a:r>
              <a:rPr sz="2400" i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say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b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rebuchet MS"/>
                <a:cs typeface="Trebuchet MS"/>
              </a:rPr>
              <a:t>image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i="1" spc="-10" dirty="0">
                <a:solidFill>
                  <a:srgbClr val="FF0000"/>
                </a:solidFill>
                <a:latin typeface="Trebuchet MS"/>
                <a:cs typeface="Trebuchet MS"/>
              </a:rPr>
              <a:t>preimage</a:t>
            </a:r>
            <a:r>
              <a:rPr sz="2400" i="1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marR="1017905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rebuchet MS"/>
                <a:cs typeface="Trebuchet MS"/>
              </a:rPr>
              <a:t>range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image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set of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all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images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elements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Also,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i="1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say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400" i="1" dirty="0">
                <a:solidFill>
                  <a:srgbClr val="FF0000"/>
                </a:solidFill>
                <a:latin typeface="Trebuchet MS"/>
                <a:cs typeface="Trebuchet MS"/>
              </a:rPr>
              <a:t>f </a:t>
            </a:r>
            <a:r>
              <a:rPr sz="2400" i="1" spc="-5" dirty="0">
                <a:solidFill>
                  <a:srgbClr val="FF0000"/>
                </a:solidFill>
                <a:latin typeface="Trebuchet MS"/>
                <a:cs typeface="Trebuchet MS"/>
              </a:rPr>
              <a:t>maps</a:t>
            </a:r>
            <a:r>
              <a:rPr sz="2400" i="1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2400" i="1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2400" i="1" spc="-5" dirty="0">
                <a:solidFill>
                  <a:srgbClr val="FF0000"/>
                </a:solidFill>
                <a:latin typeface="Trebuchet MS"/>
                <a:cs typeface="Trebuchet MS"/>
              </a:rPr>
              <a:t>B</a:t>
            </a:r>
            <a:r>
              <a:rPr sz="2400" spc="-5" dirty="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714" y="629158"/>
            <a:ext cx="233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FUNC</a:t>
            </a:r>
            <a:r>
              <a:rPr sz="3600" spc="-15" dirty="0"/>
              <a:t>T</a:t>
            </a:r>
            <a:r>
              <a:rPr sz="3600" spc="-5" dirty="0"/>
              <a:t>IO</a:t>
            </a:r>
            <a:r>
              <a:rPr sz="3600" spc="-15" dirty="0"/>
              <a:t>N</a:t>
            </a:r>
            <a:r>
              <a:rPr sz="3600" dirty="0"/>
              <a:t>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56310" y="1585975"/>
            <a:ext cx="8408035" cy="408051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Example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Let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function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 assigns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grade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student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our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discrete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mathematics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class.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instance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G(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Adams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2400" i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 marR="959485">
              <a:lnSpc>
                <a:spcPct val="100000"/>
              </a:lnSpc>
              <a:spcBef>
                <a:spcPts val="994"/>
              </a:spcBef>
              <a:tabLst>
                <a:tab pos="2178050" algn="l"/>
              </a:tabLst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Domain</a:t>
            </a:r>
            <a:r>
              <a:rPr sz="24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sz="2400" i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=	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{Adams,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Chou,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Goodfriend,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Rodriguez,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Stevens}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Codomain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A,B,C,D,</a:t>
            </a:r>
            <a:r>
              <a:rPr sz="2400" i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400">
              <a:latin typeface="Trebuchet MS"/>
              <a:cs typeface="Trebuchet MS"/>
            </a:endParaRPr>
          </a:p>
          <a:p>
            <a:pPr marL="12700" marR="657225">
              <a:lnSpc>
                <a:spcPct val="100000"/>
              </a:lnSpc>
              <a:spcBef>
                <a:spcPts val="1010"/>
              </a:spcBef>
            </a:pP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Range</a:t>
            </a:r>
            <a:r>
              <a:rPr sz="24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G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A,B,C,</a:t>
            </a:r>
            <a:r>
              <a:rPr sz="2400" i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},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because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except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assigned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some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student.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1644</Words>
  <Application>Microsoft Office PowerPoint</Application>
  <PresentationFormat>Widescreen</PresentationFormat>
  <Paragraphs>159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Trebuchet MS</vt:lpstr>
      <vt:lpstr>Wingdings 3</vt:lpstr>
      <vt:lpstr>Office Theme</vt:lpstr>
      <vt:lpstr>SET and FUNCTIONS</vt:lpstr>
      <vt:lpstr>FUNCTIONS</vt:lpstr>
      <vt:lpstr>FUNCTIONS</vt:lpstr>
      <vt:lpstr>FUNCTIONS</vt:lpstr>
      <vt:lpstr>FUNCTIONS</vt:lpstr>
      <vt:lpstr>Representing FUNCTIONS</vt:lpstr>
      <vt:lpstr>Representing FUNCTIONS</vt:lpstr>
      <vt:lpstr>FUNCTIONS</vt:lpstr>
      <vt:lpstr>FUNCTIONS</vt:lpstr>
      <vt:lpstr>Image of Subset</vt:lpstr>
      <vt:lpstr>Image of Subset</vt:lpstr>
      <vt:lpstr>Types of Functions</vt:lpstr>
      <vt:lpstr>Injective / one-to-one</vt:lpstr>
      <vt:lpstr>Injective / one-to-one</vt:lpstr>
      <vt:lpstr>Surjective / onto</vt:lpstr>
      <vt:lpstr>Surjective / onto</vt:lpstr>
      <vt:lpstr>Bijective / one-to-one and onto</vt:lpstr>
      <vt:lpstr>Bijective / one-to-one and onto</vt:lpstr>
      <vt:lpstr>Tips</vt:lpstr>
      <vt:lpstr>Identity</vt:lpstr>
      <vt:lpstr>Inverse</vt:lpstr>
      <vt:lpstr>Inverse</vt:lpstr>
      <vt:lpstr>Composition</vt:lpstr>
      <vt:lpstr>Composition</vt:lpstr>
      <vt:lpstr>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>UiTM</dc:creator>
  <cp:lastModifiedBy>Farizawani</cp:lastModifiedBy>
  <cp:revision>1</cp:revision>
  <dcterms:created xsi:type="dcterms:W3CDTF">2023-12-04T03:05:29Z</dcterms:created>
  <dcterms:modified xsi:type="dcterms:W3CDTF">2023-12-11T03:29:58Z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2023-12-04T00:00:00Z</vt:filetime>
  </property>
</Properties>
</file>