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78" y="4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007489" y="629158"/>
            <a:ext cx="817702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1076" y="0"/>
            <a:ext cx="1219200" cy="6858000"/>
          </a:xfrm>
          <a:custGeom>
            <a:avLst/>
            <a:gdLst/>
            <a:ahLst/>
            <a:cxnLst/>
            <a:rect l="l" t="t" r="r" b="b"/>
            <a:pathLst>
              <a:path w="1219200" h="6858000">
                <a:moveTo>
                  <a:pt x="0" y="0"/>
                </a:moveTo>
                <a:lnTo>
                  <a:pt x="1219200" y="6857999"/>
                </a:lnTo>
              </a:path>
            </a:pathLst>
          </a:custGeom>
          <a:ln w="9144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24928" y="3681983"/>
            <a:ext cx="4763770" cy="3176905"/>
          </a:xfrm>
          <a:custGeom>
            <a:avLst/>
            <a:gdLst/>
            <a:ahLst/>
            <a:cxnLst/>
            <a:rect l="l" t="t" r="r" b="b"/>
            <a:pathLst>
              <a:path w="4763770" h="3176904">
                <a:moveTo>
                  <a:pt x="4763516" y="0"/>
                </a:moveTo>
                <a:lnTo>
                  <a:pt x="0" y="3176586"/>
                </a:lnTo>
              </a:path>
            </a:pathLst>
          </a:custGeom>
          <a:ln w="9144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1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0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0" y="6857996"/>
                </a:lnTo>
                <a:lnTo>
                  <a:pt x="3006850" y="0"/>
                </a:lnTo>
                <a:close/>
              </a:path>
            </a:pathLst>
          </a:custGeom>
          <a:solidFill>
            <a:srgbClr val="90C225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4335" y="0"/>
            <a:ext cx="2588260" cy="6858000"/>
          </a:xfrm>
          <a:custGeom>
            <a:avLst/>
            <a:gdLst/>
            <a:ahLst/>
            <a:cxnLst/>
            <a:rect l="l" t="t" r="r" b="b"/>
            <a:pathLst>
              <a:path w="2588259" h="6858000">
                <a:moveTo>
                  <a:pt x="2587664" y="0"/>
                </a:moveTo>
                <a:lnTo>
                  <a:pt x="0" y="0"/>
                </a:lnTo>
                <a:lnTo>
                  <a:pt x="1208190" y="6857996"/>
                </a:lnTo>
                <a:lnTo>
                  <a:pt x="2587664" y="6857996"/>
                </a:lnTo>
                <a:lnTo>
                  <a:pt x="2587664" y="0"/>
                </a:lnTo>
                <a:close/>
              </a:path>
            </a:pathLst>
          </a:custGeom>
          <a:solidFill>
            <a:srgbClr val="90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2164" y="3048000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rgbClr val="539F20">
              <a:alpha val="721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0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rgbClr val="3E7818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8125" y="0"/>
            <a:ext cx="1290955" cy="6858000"/>
          </a:xfrm>
          <a:custGeom>
            <a:avLst/>
            <a:gdLst/>
            <a:ahLst/>
            <a:cxnLst/>
            <a:rect l="l" t="t" r="r" b="b"/>
            <a:pathLst>
              <a:path w="1290954" h="6858000">
                <a:moveTo>
                  <a:pt x="1290827" y="0"/>
                </a:moveTo>
                <a:lnTo>
                  <a:pt x="1018958" y="0"/>
                </a:lnTo>
                <a:lnTo>
                  <a:pt x="0" y="6857996"/>
                </a:lnTo>
                <a:lnTo>
                  <a:pt x="1290827" y="6857996"/>
                </a:lnTo>
                <a:lnTo>
                  <a:pt x="1290827" y="0"/>
                </a:lnTo>
                <a:close/>
              </a:path>
            </a:pathLst>
          </a:custGeom>
          <a:solidFill>
            <a:srgbClr val="C0E374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rgbClr val="90C225">
              <a:alpha val="6509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344" y="3590543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rgbClr val="90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61894" y="629158"/>
            <a:ext cx="6268211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310" y="1831340"/>
            <a:ext cx="10679379" cy="190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43280" cy="5666740"/>
          </a:xfrm>
          <a:custGeom>
            <a:avLst/>
            <a:gdLst/>
            <a:ahLst/>
            <a:cxnLst/>
            <a:rect l="l" t="t" r="r" b="b"/>
            <a:pathLst>
              <a:path w="843280" h="5666740">
                <a:moveTo>
                  <a:pt x="842772" y="0"/>
                </a:moveTo>
                <a:lnTo>
                  <a:pt x="0" y="0"/>
                </a:lnTo>
                <a:lnTo>
                  <a:pt x="0" y="5666232"/>
                </a:lnTo>
                <a:lnTo>
                  <a:pt x="842772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57248" y="3150184"/>
            <a:ext cx="73406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FINI</a:t>
            </a:r>
            <a:r>
              <a:rPr sz="5400" spc="-20" dirty="0"/>
              <a:t>T</a:t>
            </a:r>
            <a:r>
              <a:rPr sz="5400" dirty="0"/>
              <a:t>E S</a:t>
            </a:r>
            <a:r>
              <a:rPr sz="5400" spc="-540" dirty="0"/>
              <a:t>T</a:t>
            </a:r>
            <a:r>
              <a:rPr sz="5400" spc="-535" dirty="0"/>
              <a:t>A</a:t>
            </a:r>
            <a:r>
              <a:rPr sz="5400" dirty="0"/>
              <a:t>TE</a:t>
            </a:r>
            <a:r>
              <a:rPr sz="5400" spc="-280" dirty="0"/>
              <a:t> </a:t>
            </a:r>
            <a:r>
              <a:rPr sz="5400" dirty="0"/>
              <a:t>AU</a:t>
            </a:r>
            <a:r>
              <a:rPr sz="5400" spc="-315" dirty="0"/>
              <a:t>T</a:t>
            </a:r>
            <a:r>
              <a:rPr sz="5400" dirty="0"/>
              <a:t>OM</a:t>
            </a:r>
            <a:r>
              <a:rPr sz="5400" spc="-540" dirty="0"/>
              <a:t>A</a:t>
            </a:r>
            <a:r>
              <a:rPr sz="5400" spc="-535" dirty="0"/>
              <a:t>T</a:t>
            </a:r>
            <a:r>
              <a:rPr sz="5400" dirty="0"/>
              <a:t>A</a:t>
            </a:r>
            <a:endParaRPr sz="5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75001" y="629158"/>
            <a:ext cx="460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FINITE</a:t>
            </a:r>
            <a:r>
              <a:rPr spc="-15" dirty="0"/>
              <a:t> </a:t>
            </a:r>
            <a:r>
              <a:rPr spc="-140" dirty="0"/>
              <a:t>STATE</a:t>
            </a:r>
            <a:r>
              <a:rPr spc="-35" dirty="0"/>
              <a:t> </a:t>
            </a:r>
            <a:r>
              <a:rPr spc="-5" dirty="0"/>
              <a:t>MACHINE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4851" y="2464333"/>
            <a:ext cx="5546017" cy="36514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3866" y="629158"/>
            <a:ext cx="79216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34665" marR="5080" indent="-30226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15" dirty="0"/>
              <a:t>I</a:t>
            </a:r>
            <a:r>
              <a:rPr spc="-5" dirty="0"/>
              <a:t>NI</a:t>
            </a:r>
            <a:r>
              <a:rPr spc="-20" dirty="0"/>
              <a:t>T</a:t>
            </a:r>
            <a:r>
              <a:rPr dirty="0"/>
              <a:t>E</a:t>
            </a:r>
            <a:r>
              <a:rPr spc="15" dirty="0"/>
              <a:t> </a:t>
            </a:r>
            <a:r>
              <a:rPr dirty="0"/>
              <a:t>S</a:t>
            </a:r>
            <a:r>
              <a:rPr spc="-360" dirty="0"/>
              <a:t>T</a:t>
            </a:r>
            <a:r>
              <a:rPr spc="-350" dirty="0"/>
              <a:t>A</a:t>
            </a:r>
            <a:r>
              <a:rPr dirty="0"/>
              <a:t>TE</a:t>
            </a:r>
            <a:r>
              <a:rPr spc="-200" dirty="0"/>
              <a:t> </a:t>
            </a:r>
            <a:r>
              <a:rPr dirty="0"/>
              <a:t>AU</a:t>
            </a:r>
            <a:r>
              <a:rPr spc="-204" dirty="0"/>
              <a:t>T</a:t>
            </a:r>
            <a:r>
              <a:rPr dirty="0"/>
              <a:t>OM</a:t>
            </a:r>
            <a:r>
              <a:rPr spc="-345" dirty="0"/>
              <a:t>A</a:t>
            </a:r>
            <a:r>
              <a:rPr spc="-355" dirty="0"/>
              <a:t>T</a:t>
            </a:r>
            <a:r>
              <a:rPr dirty="0"/>
              <a:t>A</a:t>
            </a:r>
            <a:r>
              <a:rPr spc="-210" dirty="0"/>
              <a:t> </a:t>
            </a:r>
            <a:r>
              <a:rPr spc="-5" dirty="0"/>
              <a:t>(F</a:t>
            </a:r>
            <a:r>
              <a:rPr spc="-20" dirty="0"/>
              <a:t>S</a:t>
            </a:r>
            <a:r>
              <a:rPr dirty="0"/>
              <a:t>M</a:t>
            </a:r>
            <a:r>
              <a:rPr spc="15" dirty="0"/>
              <a:t> </a:t>
            </a:r>
            <a:r>
              <a:rPr spc="-5" dirty="0"/>
              <a:t>WIT</a:t>
            </a:r>
            <a:r>
              <a:rPr dirty="0"/>
              <a:t>H</a:t>
            </a:r>
            <a:r>
              <a:rPr spc="-5" dirty="0"/>
              <a:t> </a:t>
            </a:r>
            <a:r>
              <a:rPr spc="-20" dirty="0"/>
              <a:t>N</a:t>
            </a:r>
            <a:r>
              <a:rPr dirty="0"/>
              <a:t>O  OUTPUT)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361702"/>
            <a:ext cx="8451850" cy="24745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finite-state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automaton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M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(S, I, f,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, F)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consists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a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finite set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 a finite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input alphabet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 a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transition </a:t>
            </a:r>
            <a:r>
              <a:rPr sz="2400" b="1" i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 f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assigns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every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pair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state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(so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: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×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I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→</a:t>
            </a:r>
            <a:r>
              <a:rPr sz="2400" spc="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),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initial</a:t>
            </a:r>
            <a:r>
              <a:rPr sz="2400" i="1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start</a:t>
            </a:r>
            <a:r>
              <a:rPr sz="24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400" b="1" i="1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subset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consisting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final</a:t>
            </a:r>
            <a:r>
              <a:rPr sz="24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(or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accepting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4125" y="629158"/>
            <a:ext cx="4903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</a:t>
            </a:r>
            <a:r>
              <a:rPr spc="-15" dirty="0"/>
              <a:t>I</a:t>
            </a:r>
            <a:r>
              <a:rPr spc="-5" dirty="0"/>
              <a:t>NI</a:t>
            </a:r>
            <a:r>
              <a:rPr spc="-20" dirty="0"/>
              <a:t>T</a:t>
            </a:r>
            <a:r>
              <a:rPr dirty="0"/>
              <a:t>E</a:t>
            </a:r>
            <a:r>
              <a:rPr spc="15" dirty="0"/>
              <a:t> </a:t>
            </a:r>
            <a:r>
              <a:rPr dirty="0"/>
              <a:t>S</a:t>
            </a:r>
            <a:r>
              <a:rPr spc="-360" dirty="0"/>
              <a:t>T</a:t>
            </a:r>
            <a:r>
              <a:rPr spc="-350" dirty="0"/>
              <a:t>A</a:t>
            </a:r>
            <a:r>
              <a:rPr dirty="0"/>
              <a:t>TE</a:t>
            </a:r>
            <a:r>
              <a:rPr spc="-200" dirty="0"/>
              <a:t> </a:t>
            </a:r>
            <a:r>
              <a:rPr dirty="0"/>
              <a:t>AU</a:t>
            </a:r>
            <a:r>
              <a:rPr spc="-204" dirty="0"/>
              <a:t>T</a:t>
            </a:r>
            <a:r>
              <a:rPr dirty="0"/>
              <a:t>OM</a:t>
            </a:r>
            <a:r>
              <a:rPr spc="-345" dirty="0"/>
              <a:t>A</a:t>
            </a:r>
            <a:r>
              <a:rPr spc="-355" dirty="0"/>
              <a:t>T</a:t>
            </a:r>
            <a:r>
              <a:rPr dirty="0"/>
              <a:t>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27503" y="2783385"/>
            <a:ext cx="1929366" cy="22645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555" y="2770669"/>
            <a:ext cx="3542724" cy="18455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90365" y="629158"/>
            <a:ext cx="25730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FSA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4150"/>
            <a:ext cx="8354695" cy="3522979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1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Deterministic</a:t>
            </a:r>
            <a:endParaRPr sz="2800">
              <a:latin typeface="Trebuchet MS"/>
              <a:cs typeface="Trebuchet MS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pair</a:t>
            </a:r>
            <a:r>
              <a:rPr sz="2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value</a:t>
            </a:r>
            <a:r>
              <a:rPr sz="2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is a </a:t>
            </a:r>
            <a:r>
              <a:rPr sz="2800" spc="-8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unique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given by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transition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function.</a:t>
            </a:r>
            <a:endParaRPr sz="2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355600" algn="l"/>
              </a:tabLst>
            </a:pP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Non</a:t>
            </a:r>
            <a:r>
              <a:rPr sz="28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deterministic</a:t>
            </a:r>
            <a:endParaRPr sz="2800">
              <a:latin typeface="Trebuchet MS"/>
              <a:cs typeface="Trebuchet MS"/>
            </a:endParaRPr>
          </a:p>
          <a:p>
            <a:pPr marL="756285" marR="405130" lvl="1" indent="-28702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357"/>
              <a:buFont typeface="Wingdings 3"/>
              <a:buChar char=""/>
              <a:tabLst>
                <a:tab pos="756920" algn="l"/>
              </a:tabLst>
            </a:pP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2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may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several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possible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2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800" spc="-8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pair</a:t>
            </a:r>
            <a:r>
              <a:rPr sz="2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5" dirty="0">
                <a:solidFill>
                  <a:srgbClr val="404040"/>
                </a:solidFill>
                <a:latin typeface="Trebuchet MS"/>
                <a:cs typeface="Trebuchet MS"/>
              </a:rPr>
              <a:t>value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solidFill>
                  <a:srgbClr val="404040"/>
                </a:solidFill>
                <a:latin typeface="Trebuchet MS"/>
                <a:cs typeface="Trebuchet MS"/>
              </a:rPr>
              <a:t>state.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6025" y="629158"/>
            <a:ext cx="4979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</a:t>
            </a:r>
            <a:r>
              <a:rPr spc="-40" dirty="0"/>
              <a:t> </a:t>
            </a:r>
            <a:r>
              <a:rPr spc="-5" dirty="0"/>
              <a:t>DETERMINISTIC</a:t>
            </a:r>
            <a:r>
              <a:rPr spc="-40" dirty="0"/>
              <a:t> </a:t>
            </a:r>
            <a:r>
              <a:rPr dirty="0"/>
              <a:t>FSA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57791"/>
            <a:ext cx="8395335" cy="247459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nondeterministic</a:t>
            </a:r>
            <a:r>
              <a:rPr sz="2400" i="1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finite-state</a:t>
            </a:r>
            <a:r>
              <a:rPr sz="2400" i="1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automaton</a:t>
            </a:r>
            <a:r>
              <a:rPr sz="24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M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(S,</a:t>
            </a:r>
            <a:r>
              <a:rPr sz="24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I,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f,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F) </a:t>
            </a:r>
            <a:r>
              <a:rPr sz="2400" i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consists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states,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alphabet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transition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assigns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set 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pair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(so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: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×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Arial"/>
                <a:cs typeface="Arial"/>
              </a:rPr>
              <a:t>→</a:t>
            </a:r>
            <a:r>
              <a:rPr sz="2400" spc="6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P(S))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starting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4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0,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subset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i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consisting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final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states.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012691"/>
            <a:ext cx="448309" cy="2845435"/>
          </a:xfrm>
          <a:custGeom>
            <a:avLst/>
            <a:gdLst/>
            <a:ahLst/>
            <a:cxnLst/>
            <a:rect l="l" t="t" r="r" b="b"/>
            <a:pathLst>
              <a:path w="448309" h="2845434">
                <a:moveTo>
                  <a:pt x="0" y="0"/>
                </a:moveTo>
                <a:lnTo>
                  <a:pt x="0" y="2845307"/>
                </a:lnTo>
                <a:lnTo>
                  <a:pt x="448056" y="2845307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86025" y="629158"/>
            <a:ext cx="49790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NON</a:t>
            </a:r>
            <a:r>
              <a:rPr spc="-40" dirty="0"/>
              <a:t> </a:t>
            </a:r>
            <a:r>
              <a:rPr spc="-5" dirty="0"/>
              <a:t>DETERMINISTIC</a:t>
            </a:r>
            <a:r>
              <a:rPr spc="-40" dirty="0"/>
              <a:t> </a:t>
            </a:r>
            <a:r>
              <a:rPr dirty="0"/>
              <a:t>FSA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746318"/>
            <a:ext cx="3197334" cy="26841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70219" y="2593830"/>
            <a:ext cx="3503712" cy="28619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76297" y="629158"/>
            <a:ext cx="5198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LANGUAGE</a:t>
            </a:r>
            <a:r>
              <a:rPr spc="-40" dirty="0"/>
              <a:t> </a:t>
            </a:r>
            <a:r>
              <a:rPr spc="-5" dirty="0"/>
              <a:t>RECOGNITION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0797"/>
            <a:ext cx="8408670" cy="353123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have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seen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finite-state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automata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 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language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recognizers.</a:t>
            </a:r>
            <a:endParaRPr sz="1800">
              <a:latin typeface="Trebuchet MS"/>
              <a:cs typeface="Trebuchet MS"/>
            </a:endParaRPr>
          </a:p>
          <a:p>
            <a:pPr marL="355600" marR="4000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simple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characterization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sets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recognized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 finite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automata.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Sets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 marL="355600" marR="15875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Can be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formed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operations 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concatenation,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union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Kleene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closure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 arbitrary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404040"/>
                </a:solidFill>
                <a:latin typeface="Trebuchet MS"/>
                <a:cs typeface="Trebuchet MS"/>
              </a:rPr>
              <a:t>order,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starting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empty set,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empty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string, and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singleton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sets.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spc="-114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define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regular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sets,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first need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define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expressions.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Kleene’s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Theorem:</a:t>
            </a:r>
            <a:r>
              <a:rPr sz="1800" b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only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 is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recognized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finite-</a:t>
            </a:r>
            <a:endParaRPr sz="1800">
              <a:latin typeface="Trebuchet MS"/>
              <a:cs typeface="Trebuchet MS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automaton.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894" y="629158"/>
            <a:ext cx="402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Regular</a:t>
            </a:r>
            <a:r>
              <a:rPr spc="-45" dirty="0"/>
              <a:t> </a:t>
            </a:r>
            <a:r>
              <a:rPr spc="-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060797"/>
            <a:ext cx="6951345" cy="283591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Each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expression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represents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set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specified by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these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rules: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Ø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empty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(set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with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strings);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λ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{λ},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 is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containing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empty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string;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x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 set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{x},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containing 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string with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one symbol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x;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(AB)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concatenation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represented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(A</a:t>
            </a:r>
            <a:r>
              <a:rPr sz="1800" b="1" spc="-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U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B)</a:t>
            </a:r>
            <a:r>
              <a:rPr sz="1800" b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union 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sets represented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b="1" spc="-114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B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35560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A*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=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Kleene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closure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represented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1894" y="629158"/>
            <a:ext cx="402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Regular</a:t>
            </a:r>
            <a:r>
              <a:rPr spc="-45" dirty="0"/>
              <a:t> </a:t>
            </a:r>
            <a:r>
              <a:rPr spc="-5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831340"/>
            <a:ext cx="8309609" cy="190500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Example: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strings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sets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specified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regular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expressions</a:t>
            </a:r>
            <a:r>
              <a:rPr sz="18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10*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(10*)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U 01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0(0</a:t>
            </a:r>
            <a:r>
              <a:rPr sz="1800" b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U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404040"/>
                </a:solidFill>
                <a:latin typeface="Trebuchet MS"/>
                <a:cs typeface="Trebuchet MS"/>
              </a:rPr>
              <a:t>1)*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b="1" spc="-5" dirty="0">
                <a:solidFill>
                  <a:srgbClr val="404040"/>
                </a:solidFill>
                <a:latin typeface="Trebuchet MS"/>
                <a:cs typeface="Trebuchet MS"/>
              </a:rPr>
              <a:t>(0*1)*</a:t>
            </a:r>
            <a:r>
              <a:rPr sz="18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?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Solution: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859" y="3831333"/>
            <a:ext cx="6066077" cy="23268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001" y="629158"/>
            <a:ext cx="460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FINITE</a:t>
            </a:r>
            <a:r>
              <a:rPr spc="-15" dirty="0"/>
              <a:t> </a:t>
            </a:r>
            <a:r>
              <a:rPr spc="-140" dirty="0"/>
              <a:t>STATE</a:t>
            </a:r>
            <a:r>
              <a:rPr spc="-35" dirty="0"/>
              <a:t> </a:t>
            </a:r>
            <a:r>
              <a:rPr spc="-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57832"/>
            <a:ext cx="8471535" cy="3425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0810" indent="-342900" algn="just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Many kinds of machines, including components in computers, can be modeled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structure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called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a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 finite-state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machine.</a:t>
            </a:r>
            <a:endParaRPr sz="1800">
              <a:latin typeface="Trebuchet MS"/>
              <a:cs typeface="Trebuchet MS"/>
            </a:endParaRPr>
          </a:p>
          <a:p>
            <a:pPr marL="355600" marR="86995" indent="-342900" algn="just">
              <a:lnSpc>
                <a:spcPct val="100000"/>
              </a:lnSpc>
              <a:spcBef>
                <a:spcPts val="994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Finite-state machines include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finite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set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of states, with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designated starting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state, an input alphabet, and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transition function that assigns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next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every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404040"/>
                </a:solidFill>
                <a:latin typeface="Trebuchet MS"/>
                <a:cs typeface="Trebuchet MS"/>
              </a:rPr>
              <a:t>pair.</a:t>
            </a:r>
            <a:endParaRPr sz="1800">
              <a:latin typeface="Trebuchet MS"/>
              <a:cs typeface="Trebuchet MS"/>
            </a:endParaRPr>
          </a:p>
          <a:p>
            <a:pPr marL="355600" indent="-342900" algn="just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5600" algn="l"/>
              </a:tabLst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Finite-state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machines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used extensively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applications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computer science</a:t>
            </a:r>
            <a:endParaRPr sz="1800">
              <a:latin typeface="Trebuchet MS"/>
              <a:cs typeface="Trebuchet MS"/>
            </a:endParaRPr>
          </a:p>
          <a:p>
            <a:pPr marL="355600" algn="just">
              <a:lnSpc>
                <a:spcPct val="100000"/>
              </a:lnSpc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data</a:t>
            </a:r>
            <a:r>
              <a:rPr sz="18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networking.</a:t>
            </a:r>
            <a:endParaRPr sz="1800">
              <a:latin typeface="Trebuchet MS"/>
              <a:cs typeface="Trebuchet MS"/>
            </a:endParaRPr>
          </a:p>
          <a:p>
            <a:pPr marL="355600" marR="5080" indent="-342900">
              <a:lnSpc>
                <a:spcPct val="100000"/>
              </a:lnSpc>
              <a:spcBef>
                <a:spcPts val="1010"/>
              </a:spcBef>
              <a:buClr>
                <a:srgbClr val="90C225"/>
              </a:buClr>
              <a:buSzPct val="80555"/>
              <a:buFont typeface="Wingdings 3"/>
              <a:buChar char="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example, finite-state</a:t>
            </a:r>
            <a:r>
              <a:rPr sz="18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machines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basis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programs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for spell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checking, grammar checking, indexing or searching large bodies of text,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recognizing speech, transforming text using markup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languages such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 XML and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HTML,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network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protocols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specify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how computers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communicate.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629158"/>
            <a:ext cx="593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10" dirty="0"/>
              <a:t>VENDING</a:t>
            </a:r>
            <a:r>
              <a:rPr spc="-5" dirty="0"/>
              <a:t> </a:t>
            </a:r>
            <a:r>
              <a:rPr spc="-1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54784"/>
            <a:ext cx="8467090" cy="2713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019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vending machine accepts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5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cents, 10 cents, and 25 cents.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total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30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more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deposited,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immediately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returns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amount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excess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30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cents.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When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30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has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been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deposited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any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excess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refunded,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customer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push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orange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button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receive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orange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juice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push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red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button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receive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an apple</a:t>
            </a:r>
            <a:r>
              <a:rPr sz="24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juice.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629158"/>
            <a:ext cx="593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10" dirty="0"/>
              <a:t>VENDING</a:t>
            </a:r>
            <a:r>
              <a:rPr spc="-5" dirty="0"/>
              <a:t> </a:t>
            </a:r>
            <a:r>
              <a:rPr spc="-1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54784"/>
            <a:ext cx="8374380" cy="3572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be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any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of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seven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different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states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si,</a:t>
            </a:r>
            <a:r>
              <a:rPr sz="2400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i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 0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400" i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2400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6, where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si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state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has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collected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i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cents.</a:t>
            </a:r>
            <a:r>
              <a:rPr sz="24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machine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starts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0,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0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received.</a:t>
            </a:r>
            <a:endParaRPr sz="2400">
              <a:latin typeface="Trebuchet MS"/>
              <a:cs typeface="Trebuchet MS"/>
            </a:endParaRPr>
          </a:p>
          <a:p>
            <a:pPr marL="12700" marR="77216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possible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inputs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5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25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cents,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orange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button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),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 the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red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button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(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R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).</a:t>
            </a:r>
            <a:endParaRPr sz="2400">
              <a:latin typeface="Trebuchet MS"/>
              <a:cs typeface="Trebuchet MS"/>
            </a:endParaRPr>
          </a:p>
          <a:p>
            <a:pPr marL="12700" marR="338455">
              <a:lnSpc>
                <a:spcPct val="100000"/>
              </a:lnSpc>
              <a:spcBef>
                <a:spcPts val="101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possible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outputs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nothing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(n)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5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cents,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15 </a:t>
            </a:r>
            <a:r>
              <a:rPr sz="2400" spc="-7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cents,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20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cents,</a:t>
            </a:r>
            <a:r>
              <a:rPr sz="24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25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cents,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orange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juice,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apple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juice.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731317"/>
            <a:ext cx="9782810" cy="5126990"/>
            <a:chOff x="0" y="1731317"/>
            <a:chExt cx="9782810" cy="5126990"/>
          </a:xfrm>
        </p:grpSpPr>
        <p:sp>
          <p:nvSpPr>
            <p:cNvPr id="3" name="object 3"/>
            <p:cNvSpPr/>
            <p:nvPr/>
          </p:nvSpPr>
          <p:spPr>
            <a:xfrm>
              <a:off x="0" y="4012691"/>
              <a:ext cx="448309" cy="2845435"/>
            </a:xfrm>
            <a:custGeom>
              <a:avLst/>
              <a:gdLst/>
              <a:ahLst/>
              <a:cxnLst/>
              <a:rect l="l" t="t" r="r" b="b"/>
              <a:pathLst>
                <a:path w="448309" h="2845434">
                  <a:moveTo>
                    <a:pt x="0" y="0"/>
                  </a:moveTo>
                  <a:lnTo>
                    <a:pt x="0" y="2845307"/>
                  </a:lnTo>
                  <a:lnTo>
                    <a:pt x="448056" y="28453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1731317"/>
              <a:ext cx="9491503" cy="435085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7489" y="629158"/>
            <a:ext cx="593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10" dirty="0"/>
              <a:t>VENDING</a:t>
            </a:r>
            <a:r>
              <a:rPr spc="-5" dirty="0"/>
              <a:t> </a:t>
            </a:r>
            <a:r>
              <a:rPr spc="-10" dirty="0"/>
              <a:t>MACHINE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7489" y="629158"/>
            <a:ext cx="593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EXAMPLE:</a:t>
            </a:r>
            <a:r>
              <a:rPr spc="-25" dirty="0"/>
              <a:t> </a:t>
            </a:r>
            <a:r>
              <a:rPr spc="-10" dirty="0"/>
              <a:t>VENDING</a:t>
            </a:r>
            <a:r>
              <a:rPr spc="-5" dirty="0"/>
              <a:t> </a:t>
            </a:r>
            <a:r>
              <a:rPr spc="-10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358644"/>
            <a:ext cx="8482330" cy="274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23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Suppose that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a student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puts in 10 cents followed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25 cents,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receives 5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cents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back,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then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pushes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orange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button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orange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juice.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machine starts </a:t>
            </a:r>
            <a:r>
              <a:rPr sz="1800" spc="-5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0.</a:t>
            </a:r>
            <a:endParaRPr sz="18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first input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10</a:t>
            </a:r>
            <a:r>
              <a:rPr sz="18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cents, which changes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state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gives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  <a:p>
            <a:pPr marL="12700" marR="213360">
              <a:lnSpc>
                <a:spcPct val="100000"/>
              </a:lnSpc>
              <a:spcBef>
                <a:spcPts val="1010"/>
              </a:spcBef>
            </a:pP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second input is 25 cents.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This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changes the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2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18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6, and gives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5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cents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next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is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orange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button,</a:t>
            </a:r>
            <a:r>
              <a:rPr sz="18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which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changes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state 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from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6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back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(because the machine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returns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8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18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start state)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8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gives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1800" spc="-5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orange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juice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as</a:t>
            </a:r>
            <a:r>
              <a:rPr sz="18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its</a:t>
            </a:r>
            <a:r>
              <a:rPr sz="18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Trebuchet MS"/>
                <a:cs typeface="Trebuchet MS"/>
              </a:rPr>
              <a:t>output.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07489" y="629158"/>
            <a:ext cx="5937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90C225"/>
                </a:solidFill>
                <a:latin typeface="Trebuchet MS"/>
                <a:cs typeface="Trebuchet MS"/>
              </a:rPr>
              <a:t>EXAMPLE:</a:t>
            </a:r>
            <a:r>
              <a:rPr sz="3600" spc="-2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90C225"/>
                </a:solidFill>
                <a:latin typeface="Trebuchet MS"/>
                <a:cs typeface="Trebuchet MS"/>
              </a:rPr>
              <a:t>VENDING</a:t>
            </a:r>
            <a:r>
              <a:rPr sz="3600" spc="-5" dirty="0">
                <a:solidFill>
                  <a:srgbClr val="90C225"/>
                </a:solidFill>
                <a:latin typeface="Trebuchet MS"/>
                <a:cs typeface="Trebuchet MS"/>
              </a:rPr>
              <a:t> </a:t>
            </a:r>
            <a:r>
              <a:rPr sz="3600" spc="-10" dirty="0">
                <a:solidFill>
                  <a:srgbClr val="90C225"/>
                </a:solidFill>
                <a:latin typeface="Trebuchet MS"/>
                <a:cs typeface="Trebuchet MS"/>
              </a:rPr>
              <a:t>MACHINE</a:t>
            </a:r>
            <a:endParaRPr sz="36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79" y="2365193"/>
            <a:ext cx="8686918" cy="363479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56310" y="1957832"/>
            <a:ext cx="1468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1800" spc="-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800" spc="-5" dirty="0">
                <a:solidFill>
                  <a:srgbClr val="404040"/>
                </a:solidFill>
                <a:latin typeface="Trebuchet MS"/>
                <a:cs typeface="Trebuchet MS"/>
              </a:rPr>
              <a:t>Diagram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4910" y="629158"/>
            <a:ext cx="797940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FINITE</a:t>
            </a:r>
            <a:r>
              <a:rPr spc="5" dirty="0"/>
              <a:t> </a:t>
            </a:r>
            <a:r>
              <a:rPr spc="-145" dirty="0"/>
              <a:t>STATE</a:t>
            </a:r>
            <a:r>
              <a:rPr spc="-10" dirty="0"/>
              <a:t> MACHINE</a:t>
            </a:r>
            <a:r>
              <a:rPr spc="-15" dirty="0"/>
              <a:t> </a:t>
            </a:r>
            <a:r>
              <a:rPr spc="-5" dirty="0"/>
              <a:t>(WITH</a:t>
            </a:r>
            <a:r>
              <a:rPr spc="-15" dirty="0"/>
              <a:t> </a:t>
            </a:r>
            <a:r>
              <a:rPr dirty="0"/>
              <a:t>OUTPUT)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2361702"/>
            <a:ext cx="8294370" cy="284035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Definition: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finite-state machine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M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(S, I,O, f,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g, 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2400" i="1" spc="5" dirty="0">
                <a:solidFill>
                  <a:srgbClr val="404040"/>
                </a:solidFill>
                <a:latin typeface="Trebuchet MS"/>
                <a:cs typeface="Trebuchet MS"/>
              </a:rPr>
              <a:t>)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consists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a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finite set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states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 a finite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input alphabet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, a finite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alphabet</a:t>
            </a:r>
            <a:r>
              <a:rPr sz="2400" b="1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transition</a:t>
            </a:r>
            <a:r>
              <a:rPr sz="2400" b="1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400" b="1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f</a:t>
            </a:r>
            <a:r>
              <a:rPr sz="2400" b="1" i="1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assigns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pair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new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output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 g </a:t>
            </a:r>
            <a:r>
              <a:rPr sz="2400" b="1" i="1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that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assigns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each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and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input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pair an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output,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initial</a:t>
            </a:r>
            <a:r>
              <a:rPr sz="2400" b="1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dirty="0">
                <a:solidFill>
                  <a:srgbClr val="404040"/>
                </a:solidFill>
                <a:latin typeface="Trebuchet MS"/>
                <a:cs typeface="Trebuchet MS"/>
              </a:rPr>
              <a:t>state</a:t>
            </a:r>
            <a:r>
              <a:rPr sz="2400" b="1" i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b="1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b="1" spc="-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5001" y="629158"/>
            <a:ext cx="4608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FINITE</a:t>
            </a:r>
            <a:r>
              <a:rPr spc="-15" dirty="0"/>
              <a:t> </a:t>
            </a:r>
            <a:r>
              <a:rPr spc="-140" dirty="0"/>
              <a:t>STATE</a:t>
            </a:r>
            <a:r>
              <a:rPr spc="-35" dirty="0"/>
              <a:t> </a:t>
            </a:r>
            <a:r>
              <a:rPr spc="-5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6310" y="1954784"/>
            <a:ext cx="5303520" cy="4304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78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shown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2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describes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finite-state</a:t>
            </a:r>
            <a:r>
              <a:rPr sz="24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machine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with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i="1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{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0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i="1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1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i="1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2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i="1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s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3},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I</a:t>
            </a:r>
            <a:r>
              <a:rPr sz="2400" i="1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{0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,</a:t>
            </a:r>
            <a:r>
              <a:rPr sz="2400" i="1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1},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endParaRPr sz="2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994"/>
              </a:spcBef>
            </a:pP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O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{0</a:t>
            </a:r>
            <a:r>
              <a:rPr sz="2400" i="1" spc="-5" dirty="0">
                <a:solidFill>
                  <a:srgbClr val="404040"/>
                </a:solidFill>
                <a:latin typeface="Trebuchet MS"/>
                <a:cs typeface="Trebuchet MS"/>
              </a:rPr>
              <a:t>,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1}.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The values of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transition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f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displayed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the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first 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two columns, and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values</a:t>
            </a:r>
            <a:r>
              <a:rPr sz="24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output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function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i="1" dirty="0">
                <a:solidFill>
                  <a:srgbClr val="404040"/>
                </a:solidFill>
                <a:latin typeface="Trebuchet MS"/>
                <a:cs typeface="Trebuchet MS"/>
              </a:rPr>
              <a:t>g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are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displayed</a:t>
            </a:r>
            <a:r>
              <a:rPr sz="24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 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 last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 two</a:t>
            </a:r>
            <a:r>
              <a:rPr sz="24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columns.</a:t>
            </a:r>
            <a:endParaRPr sz="2400">
              <a:latin typeface="Trebuchet MS"/>
              <a:cs typeface="Trebuchet MS"/>
            </a:endParaRPr>
          </a:p>
          <a:p>
            <a:pPr marL="12700" marR="412115" algn="just">
              <a:lnSpc>
                <a:spcPct val="100000"/>
              </a:lnSpc>
              <a:spcBef>
                <a:spcPts val="1010"/>
              </a:spcBef>
            </a:pP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Construct the state diagram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for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the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finite-state machine with the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state </a:t>
            </a:r>
            <a:r>
              <a:rPr sz="2400" spc="-7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dirty="0">
                <a:solidFill>
                  <a:srgbClr val="404040"/>
                </a:solidFill>
                <a:latin typeface="Trebuchet MS"/>
                <a:cs typeface="Trebuchet MS"/>
              </a:rPr>
              <a:t>shown</a:t>
            </a:r>
            <a:r>
              <a:rPr sz="24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65" dirty="0">
                <a:solidFill>
                  <a:srgbClr val="404040"/>
                </a:solidFill>
                <a:latin typeface="Trebuchet MS"/>
                <a:cs typeface="Trebuchet MS"/>
              </a:rPr>
              <a:t>Table</a:t>
            </a:r>
            <a:r>
              <a:rPr sz="24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Trebuchet MS"/>
                <a:cs typeface="Trebuchet MS"/>
              </a:rPr>
              <a:t>2.</a:t>
            </a:r>
            <a:endParaRPr sz="2400">
              <a:latin typeface="Trebuchet MS"/>
              <a:cs typeface="Trebuchet MS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82867" y="2340822"/>
            <a:ext cx="4238825" cy="32566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1077</Words>
  <Application>Microsoft Office PowerPoint</Application>
  <PresentationFormat>Widescreen</PresentationFormat>
  <Paragraphs>63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Trebuchet MS</vt:lpstr>
      <vt:lpstr>Wingdings 3</vt:lpstr>
      <vt:lpstr>Office Theme</vt:lpstr>
      <vt:lpstr>FINITE STATE AUTOMATA</vt:lpstr>
      <vt:lpstr>FINITE STATE MACHINE</vt:lpstr>
      <vt:lpstr>EXAMPLE: VENDING MACHINE</vt:lpstr>
      <vt:lpstr>EXAMPLE: VENDING MACHINE</vt:lpstr>
      <vt:lpstr>EXAMPLE: VENDING MACHINE</vt:lpstr>
      <vt:lpstr>EXAMPLE: VENDING MACHINE</vt:lpstr>
      <vt:lpstr>PowerPoint Presentation</vt:lpstr>
      <vt:lpstr>FINITE STATE MACHINE (WITH OUTPUT)</vt:lpstr>
      <vt:lpstr>FINITE STATE MACHINE</vt:lpstr>
      <vt:lpstr>FINITE STATE MACHINE</vt:lpstr>
      <vt:lpstr>FINITE STATE AUTOMATA (FSM WITH NO  OUTPUT)</vt:lpstr>
      <vt:lpstr>FINITE STATE AUTOMATA</vt:lpstr>
      <vt:lpstr>Types of FSA</vt:lpstr>
      <vt:lpstr>NON DETERMINISTIC FSA</vt:lpstr>
      <vt:lpstr>NON DETERMINISTIC FSA</vt:lpstr>
      <vt:lpstr>LANGUAGE RECOGNITION</vt:lpstr>
      <vt:lpstr>Regular Expressions</vt:lpstr>
      <vt:lpstr>Regular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</dc:title>
  <dc:creator>UiTM</dc:creator>
  <cp:lastModifiedBy>Farizawani</cp:lastModifiedBy>
  <cp:revision>1</cp:revision>
  <dcterms:created xsi:type="dcterms:W3CDTF">2023-12-18T02:39:29Z</dcterms:created>
  <dcterms:modified xsi:type="dcterms:W3CDTF">2023-12-18T02:44:46Z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2018-11-21T00:00:00Z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2023-12-18T00:00:00Z</vt:filetime>
  </property>
</Properties>
</file>