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18288000" cy="10287000"/>
  <p:notesSz cx="6858000" cy="9144000"/>
  <p:embeddedFontLst>
    <p:embeddedFont>
      <p:font typeface="Montserrat" panose="000005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be483ed2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fbe483ed2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549" y="255539"/>
            <a:ext cx="18288814" cy="9421233"/>
          </a:xfrm>
          <a:custGeom>
            <a:avLst/>
            <a:gdLst/>
            <a:ahLst/>
            <a:cxnLst/>
            <a:rect l="l" t="t" r="r" b="b"/>
            <a:pathLst>
              <a:path w="18288814" h="9421233" extrusionOk="0">
                <a:moveTo>
                  <a:pt x="0" y="0"/>
                </a:moveTo>
                <a:lnTo>
                  <a:pt x="18288814" y="0"/>
                </a:lnTo>
                <a:lnTo>
                  <a:pt x="18288814" y="9421233"/>
                </a:lnTo>
                <a:lnTo>
                  <a:pt x="0" y="94212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0199"/>
            </a:blip>
            <a:stretch>
              <a:fillRect t="-7769" r="-1469" b="-15319"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-412" y="-9423"/>
            <a:ext cx="18288814" cy="1426610"/>
            <a:chOff x="-412" y="-9423"/>
            <a:chExt cx="18288814" cy="1426610"/>
          </a:xfrm>
        </p:grpSpPr>
        <p:sp>
          <p:nvSpPr>
            <p:cNvPr id="116" name="Google Shape;116;p14"/>
            <p:cNvSpPr/>
            <p:nvPr/>
          </p:nvSpPr>
          <p:spPr>
            <a:xfrm>
              <a:off x="3352696" y="77539"/>
              <a:ext cx="10471" cy="1055785"/>
            </a:xfrm>
            <a:custGeom>
              <a:avLst/>
              <a:gdLst/>
              <a:ahLst/>
              <a:cxnLst/>
              <a:rect l="l" t="t" r="r" b="b"/>
              <a:pathLst>
                <a:path w="10471" h="1055785" extrusionOk="0">
                  <a:moveTo>
                    <a:pt x="0" y="0"/>
                  </a:moveTo>
                  <a:lnTo>
                    <a:pt x="10470" y="0"/>
                  </a:lnTo>
                  <a:lnTo>
                    <a:pt x="10470" y="1055785"/>
                  </a:lnTo>
                  <a:lnTo>
                    <a:pt x="0" y="10557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7" name="Google Shape;117;p14"/>
            <p:cNvSpPr/>
            <p:nvPr/>
          </p:nvSpPr>
          <p:spPr>
            <a:xfrm>
              <a:off x="7855052" y="77539"/>
              <a:ext cx="10471" cy="1055785"/>
            </a:xfrm>
            <a:custGeom>
              <a:avLst/>
              <a:gdLst/>
              <a:ahLst/>
              <a:cxnLst/>
              <a:rect l="l" t="t" r="r" b="b"/>
              <a:pathLst>
                <a:path w="10471" h="1055785" extrusionOk="0">
                  <a:moveTo>
                    <a:pt x="0" y="0"/>
                  </a:moveTo>
                  <a:lnTo>
                    <a:pt x="10470" y="0"/>
                  </a:lnTo>
                  <a:lnTo>
                    <a:pt x="10470" y="1055785"/>
                  </a:lnTo>
                  <a:lnTo>
                    <a:pt x="0" y="10557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8" name="Google Shape;118;p14"/>
            <p:cNvSpPr/>
            <p:nvPr/>
          </p:nvSpPr>
          <p:spPr>
            <a:xfrm>
              <a:off x="11572113" y="77539"/>
              <a:ext cx="10471" cy="1055785"/>
            </a:xfrm>
            <a:custGeom>
              <a:avLst/>
              <a:gdLst/>
              <a:ahLst/>
              <a:cxnLst/>
              <a:rect l="l" t="t" r="r" b="b"/>
              <a:pathLst>
                <a:path w="10471" h="1055785" extrusionOk="0">
                  <a:moveTo>
                    <a:pt x="0" y="0"/>
                  </a:moveTo>
                  <a:lnTo>
                    <a:pt x="10470" y="0"/>
                  </a:lnTo>
                  <a:lnTo>
                    <a:pt x="10470" y="1055785"/>
                  </a:lnTo>
                  <a:lnTo>
                    <a:pt x="0" y="10557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19" name="Google Shape;119;p14"/>
            <p:cNvSpPr/>
            <p:nvPr/>
          </p:nvSpPr>
          <p:spPr>
            <a:xfrm>
              <a:off x="14207212" y="77539"/>
              <a:ext cx="10471" cy="1055785"/>
            </a:xfrm>
            <a:custGeom>
              <a:avLst/>
              <a:gdLst/>
              <a:ahLst/>
              <a:cxnLst/>
              <a:rect l="l" t="t" r="r" b="b"/>
              <a:pathLst>
                <a:path w="10471" h="1055785" extrusionOk="0">
                  <a:moveTo>
                    <a:pt x="0" y="0"/>
                  </a:moveTo>
                  <a:lnTo>
                    <a:pt x="10471" y="0"/>
                  </a:lnTo>
                  <a:lnTo>
                    <a:pt x="10471" y="1055785"/>
                  </a:lnTo>
                  <a:lnTo>
                    <a:pt x="0" y="10557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0" name="Google Shape;120;p14"/>
            <p:cNvSpPr/>
            <p:nvPr/>
          </p:nvSpPr>
          <p:spPr>
            <a:xfrm>
              <a:off x="-412" y="-9423"/>
              <a:ext cx="18288814" cy="1426610"/>
            </a:xfrm>
            <a:custGeom>
              <a:avLst/>
              <a:gdLst/>
              <a:ahLst/>
              <a:cxnLst/>
              <a:rect l="l" t="t" r="r" b="b"/>
              <a:pathLst>
                <a:path w="18288814" h="3458449" extrusionOk="0">
                  <a:moveTo>
                    <a:pt x="0" y="0"/>
                  </a:moveTo>
                  <a:lnTo>
                    <a:pt x="18288814" y="0"/>
                  </a:lnTo>
                  <a:lnTo>
                    <a:pt x="18288814" y="3458449"/>
                  </a:lnTo>
                  <a:lnTo>
                    <a:pt x="0" y="345844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1" name="Google Shape;121;p14"/>
            <p:cNvSpPr/>
            <p:nvPr/>
          </p:nvSpPr>
          <p:spPr>
            <a:xfrm>
              <a:off x="634696" y="202146"/>
              <a:ext cx="2029550" cy="1078471"/>
            </a:xfrm>
            <a:custGeom>
              <a:avLst/>
              <a:gdLst/>
              <a:ahLst/>
              <a:cxnLst/>
              <a:rect l="l" t="t" r="r" b="b"/>
              <a:pathLst>
                <a:path w="2029550" h="1078471" extrusionOk="0">
                  <a:moveTo>
                    <a:pt x="0" y="0"/>
                  </a:moveTo>
                  <a:lnTo>
                    <a:pt x="2029550" y="0"/>
                  </a:lnTo>
                  <a:lnTo>
                    <a:pt x="2029550" y="1078471"/>
                  </a:lnTo>
                  <a:lnTo>
                    <a:pt x="0" y="107847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2" name="Google Shape;122;p14"/>
            <p:cNvSpPr/>
            <p:nvPr/>
          </p:nvSpPr>
          <p:spPr>
            <a:xfrm>
              <a:off x="3271578" y="236189"/>
              <a:ext cx="1989413" cy="935373"/>
            </a:xfrm>
            <a:custGeom>
              <a:avLst/>
              <a:gdLst/>
              <a:ahLst/>
              <a:cxnLst/>
              <a:rect l="l" t="t" r="r" b="b"/>
              <a:pathLst>
                <a:path w="1989413" h="935373" extrusionOk="0">
                  <a:moveTo>
                    <a:pt x="0" y="0"/>
                  </a:moveTo>
                  <a:lnTo>
                    <a:pt x="1989413" y="0"/>
                  </a:lnTo>
                  <a:lnTo>
                    <a:pt x="1989413" y="935373"/>
                  </a:lnTo>
                  <a:lnTo>
                    <a:pt x="0" y="9353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3" name="Google Shape;123;p14"/>
            <p:cNvSpPr/>
            <p:nvPr/>
          </p:nvSpPr>
          <p:spPr>
            <a:xfrm>
              <a:off x="5868332" y="98480"/>
              <a:ext cx="1013903" cy="1013903"/>
            </a:xfrm>
            <a:custGeom>
              <a:avLst/>
              <a:gdLst/>
              <a:ahLst/>
              <a:cxnLst/>
              <a:rect l="l" t="t" r="r" b="b"/>
              <a:pathLst>
                <a:path w="1013903" h="1013903" extrusionOk="0">
                  <a:moveTo>
                    <a:pt x="0" y="0"/>
                  </a:moveTo>
                  <a:lnTo>
                    <a:pt x="1013903" y="0"/>
                  </a:lnTo>
                  <a:lnTo>
                    <a:pt x="1013903" y="1013903"/>
                  </a:lnTo>
                  <a:lnTo>
                    <a:pt x="0" y="101390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4" name="Google Shape;124;p14"/>
            <p:cNvSpPr/>
            <p:nvPr/>
          </p:nvSpPr>
          <p:spPr>
            <a:xfrm>
              <a:off x="7489549" y="198139"/>
              <a:ext cx="2956198" cy="888255"/>
            </a:xfrm>
            <a:custGeom>
              <a:avLst/>
              <a:gdLst/>
              <a:ahLst/>
              <a:cxnLst/>
              <a:rect l="l" t="t" r="r" b="b"/>
              <a:pathLst>
                <a:path w="2956198" h="888255" extrusionOk="0">
                  <a:moveTo>
                    <a:pt x="0" y="0"/>
                  </a:moveTo>
                  <a:lnTo>
                    <a:pt x="2956198" y="0"/>
                  </a:lnTo>
                  <a:lnTo>
                    <a:pt x="2956198" y="888255"/>
                  </a:lnTo>
                  <a:lnTo>
                    <a:pt x="0" y="88825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5" name="Google Shape;125;p14"/>
            <p:cNvSpPr/>
            <p:nvPr/>
          </p:nvSpPr>
          <p:spPr>
            <a:xfrm>
              <a:off x="11031560" y="158005"/>
              <a:ext cx="2085393" cy="968530"/>
            </a:xfrm>
            <a:custGeom>
              <a:avLst/>
              <a:gdLst/>
              <a:ahLst/>
              <a:cxnLst/>
              <a:rect l="l" t="t" r="r" b="b"/>
              <a:pathLst>
                <a:path w="2085393" h="968530" extrusionOk="0">
                  <a:moveTo>
                    <a:pt x="0" y="0"/>
                  </a:moveTo>
                  <a:lnTo>
                    <a:pt x="2085394" y="0"/>
                  </a:lnTo>
                  <a:lnTo>
                    <a:pt x="2085394" y="968530"/>
                  </a:lnTo>
                  <a:lnTo>
                    <a:pt x="0" y="9685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6" name="Google Shape;126;p14"/>
            <p:cNvSpPr/>
            <p:nvPr/>
          </p:nvSpPr>
          <p:spPr>
            <a:xfrm>
              <a:off x="13702740" y="145591"/>
              <a:ext cx="1390844" cy="919667"/>
            </a:xfrm>
            <a:custGeom>
              <a:avLst/>
              <a:gdLst/>
              <a:ahLst/>
              <a:cxnLst/>
              <a:rect l="l" t="t" r="r" b="b"/>
              <a:pathLst>
                <a:path w="1390844" h="919667" extrusionOk="0">
                  <a:moveTo>
                    <a:pt x="0" y="0"/>
                  </a:moveTo>
                  <a:lnTo>
                    <a:pt x="1390844" y="0"/>
                  </a:lnTo>
                  <a:lnTo>
                    <a:pt x="1390844" y="919667"/>
                  </a:lnTo>
                  <a:lnTo>
                    <a:pt x="0" y="91966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sp>
          <p:nvSpPr>
            <p:cNvPr id="127" name="Google Shape;127;p14"/>
            <p:cNvSpPr/>
            <p:nvPr/>
          </p:nvSpPr>
          <p:spPr>
            <a:xfrm>
              <a:off x="6638528" y="236189"/>
              <a:ext cx="10471" cy="1055785"/>
            </a:xfrm>
            <a:custGeom>
              <a:avLst/>
              <a:gdLst/>
              <a:ahLst/>
              <a:cxnLst/>
              <a:rect l="l" t="t" r="r" b="b"/>
              <a:pathLst>
                <a:path w="10471" h="1055785" extrusionOk="0">
                  <a:moveTo>
                    <a:pt x="0" y="0"/>
                  </a:moveTo>
                  <a:lnTo>
                    <a:pt x="10471" y="0"/>
                  </a:lnTo>
                  <a:lnTo>
                    <a:pt x="10471" y="1055785"/>
                  </a:lnTo>
                  <a:lnTo>
                    <a:pt x="0" y="10557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28" name="Google Shape;128;p14"/>
            <p:cNvGrpSpPr/>
            <p:nvPr/>
          </p:nvGrpSpPr>
          <p:grpSpPr>
            <a:xfrm>
              <a:off x="15679384" y="146559"/>
              <a:ext cx="950278" cy="1195576"/>
              <a:chOff x="15679384" y="146559"/>
              <a:chExt cx="950278" cy="1195576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15679384" y="146559"/>
                <a:ext cx="950260" cy="917754"/>
              </a:xfrm>
              <a:custGeom>
                <a:avLst/>
                <a:gdLst/>
                <a:ahLst/>
                <a:cxnLst/>
                <a:rect l="l" t="t" r="r" b="b"/>
                <a:pathLst>
                  <a:path w="950260" h="917754" extrusionOk="0">
                    <a:moveTo>
                      <a:pt x="0" y="0"/>
                    </a:moveTo>
                    <a:lnTo>
                      <a:pt x="950260" y="0"/>
                    </a:lnTo>
                    <a:lnTo>
                      <a:pt x="950260" y="917755"/>
                    </a:lnTo>
                    <a:lnTo>
                      <a:pt x="0" y="917755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1">
                  <a:alphaModFix/>
                </a:blip>
                <a:stretch>
                  <a:fillRect b="-3389"/>
                </a:stretch>
              </a:blipFill>
              <a:ln>
                <a:noFill/>
              </a:ln>
            </p:spPr>
          </p:sp>
          <p:sp>
            <p:nvSpPr>
              <p:cNvPr id="130" name="Google Shape;130;p14"/>
              <p:cNvSpPr txBox="1"/>
              <p:nvPr/>
            </p:nvSpPr>
            <p:spPr>
              <a:xfrm>
                <a:off x="15752162" y="1064334"/>
                <a:ext cx="877500" cy="2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399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4" b="1" i="0" u="none" strike="noStrike" cap="none">
                    <a:solidFill>
                      <a:srgbClr val="2D4E9D"/>
                    </a:solidFill>
                    <a:latin typeface="Arial"/>
                    <a:ea typeface="Arial"/>
                    <a:cs typeface="Arial"/>
                    <a:sym typeface="Arial"/>
                  </a:rPr>
                  <a:t>PES</a:t>
                </a:r>
                <a:r>
                  <a:rPr lang="en-US" sz="1804" b="1" i="0" u="none" strike="noStrike" cap="none">
                    <a:solidFill>
                      <a:srgbClr val="FF3131"/>
                    </a:solidFill>
                    <a:latin typeface="Arial"/>
                    <a:ea typeface="Arial"/>
                    <a:cs typeface="Arial"/>
                    <a:sym typeface="Arial"/>
                  </a:rPr>
                  <a:t>ITM</a:t>
                </a:r>
                <a:endParaRPr/>
              </a:p>
            </p:txBody>
          </p:sp>
        </p:grpSp>
      </p:grpSp>
      <p:sp>
        <p:nvSpPr>
          <p:cNvPr id="131" name="Google Shape;131;p14"/>
          <p:cNvSpPr txBox="1">
            <a:spLocks noGrp="1"/>
          </p:cNvSpPr>
          <p:nvPr>
            <p:ph type="ctrTitle" idx="4294967295"/>
          </p:nvPr>
        </p:nvSpPr>
        <p:spPr>
          <a:xfrm>
            <a:off x="195375" y="1593075"/>
            <a:ext cx="17731200" cy="142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lang="en-US" sz="3100" b="1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Statement:</a:t>
            </a:r>
            <a:r>
              <a:rPr lang="en-US" sz="3100" dirty="0" err="1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Women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Safety Analytics-Protecting Women From Safety Threats.</a:t>
            </a:r>
            <a:b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Solution:1. 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 detection along with Gender Classification.</a:t>
            </a:r>
            <a:b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Distribution : Count the number of men and women present in the scene </a:t>
            </a:r>
            <a:b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a Lone Woman at Night time </a:t>
            </a:r>
            <a:b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of a Woman Surrounded by Men</a:t>
            </a:r>
            <a:b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Recognizing SOS situation through gesture analytics</a:t>
            </a:r>
            <a:b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100" b="1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</a:t>
            </a:r>
            <a: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 hotspots where incidents are more likely to occur, based on the past alerts</a:t>
            </a:r>
            <a:br>
              <a:rPr lang="en-US" sz="3100" dirty="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0" y="9555702"/>
            <a:ext cx="18351088" cy="732041"/>
            <a:chOff x="0" y="9555702"/>
            <a:chExt cx="18351088" cy="732041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9555702"/>
              <a:ext cx="18351088" cy="732041"/>
            </a:xfrm>
            <a:custGeom>
              <a:avLst/>
              <a:gdLst/>
              <a:ahLst/>
              <a:cxnLst/>
              <a:rect l="l" t="t" r="r" b="b"/>
              <a:pathLst>
                <a:path w="18443305" h="3290074" extrusionOk="0">
                  <a:moveTo>
                    <a:pt x="0" y="0"/>
                  </a:moveTo>
                  <a:lnTo>
                    <a:pt x="18443305" y="0"/>
                  </a:lnTo>
                  <a:lnTo>
                    <a:pt x="18443305" y="3290074"/>
                  </a:lnTo>
                  <a:lnTo>
                    <a:pt x="0" y="32900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2">
                <a:alphaModFix/>
              </a:blip>
              <a:stretch>
                <a:fillRect/>
              </a:stretch>
            </a:blipFill>
            <a:ln>
              <a:noFill/>
            </a:ln>
          </p:spPr>
        </p:sp>
        <p:grpSp>
          <p:nvGrpSpPr>
            <p:cNvPr id="137" name="Google Shape;137;p14"/>
            <p:cNvGrpSpPr/>
            <p:nvPr/>
          </p:nvGrpSpPr>
          <p:grpSpPr>
            <a:xfrm>
              <a:off x="143157" y="9747449"/>
              <a:ext cx="3012625" cy="370155"/>
              <a:chOff x="0" y="0"/>
              <a:chExt cx="4016833" cy="493540"/>
            </a:xfrm>
          </p:grpSpPr>
          <p:sp>
            <p:nvSpPr>
              <p:cNvPr id="138" name="Google Shape;138;p14"/>
              <p:cNvSpPr/>
              <p:nvPr/>
            </p:nvSpPr>
            <p:spPr>
              <a:xfrm>
                <a:off x="0" y="0"/>
                <a:ext cx="488628" cy="488628"/>
              </a:xfrm>
              <a:custGeom>
                <a:avLst/>
                <a:gdLst/>
                <a:ahLst/>
                <a:cxnLst/>
                <a:rect l="l" t="t" r="r" b="b"/>
                <a:pathLst>
                  <a:path w="488628" h="488628" extrusionOk="0">
                    <a:moveTo>
                      <a:pt x="0" y="0"/>
                    </a:moveTo>
                    <a:lnTo>
                      <a:pt x="488628" y="0"/>
                    </a:lnTo>
                    <a:lnTo>
                      <a:pt x="488628" y="488628"/>
                    </a:lnTo>
                    <a:lnTo>
                      <a:pt x="0" y="48862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3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</p:sp>
          <p:sp>
            <p:nvSpPr>
              <p:cNvPr id="139" name="Google Shape;139;p14"/>
              <p:cNvSpPr txBox="1"/>
              <p:nvPr/>
            </p:nvSpPr>
            <p:spPr>
              <a:xfrm>
                <a:off x="583033" y="123640"/>
                <a:ext cx="34338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2" b="1" i="0" u="none" strike="noStrike" cap="none">
                    <a:solidFill>
                      <a:srgbClr val="FFFE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/PESITM Shivamogga</a:t>
                </a:r>
                <a:endParaRPr/>
              </a:p>
            </p:txBody>
          </p:sp>
        </p:grpSp>
        <p:grpSp>
          <p:nvGrpSpPr>
            <p:cNvPr id="140" name="Google Shape;140;p14"/>
            <p:cNvGrpSpPr/>
            <p:nvPr/>
          </p:nvGrpSpPr>
          <p:grpSpPr>
            <a:xfrm>
              <a:off x="15454678" y="9769263"/>
              <a:ext cx="2763873" cy="322843"/>
              <a:chOff x="0" y="0"/>
              <a:chExt cx="3685164" cy="430458"/>
            </a:xfrm>
          </p:grpSpPr>
          <p:sp>
            <p:nvSpPr>
              <p:cNvPr id="141" name="Google Shape;141;p14"/>
              <p:cNvSpPr/>
              <p:nvPr/>
            </p:nvSpPr>
            <p:spPr>
              <a:xfrm>
                <a:off x="0" y="0"/>
                <a:ext cx="430458" cy="430458"/>
              </a:xfrm>
              <a:custGeom>
                <a:avLst/>
                <a:gdLst/>
                <a:ahLst/>
                <a:cxnLst/>
                <a:rect l="l" t="t" r="r" b="b"/>
                <a:pathLst>
                  <a:path w="430458" h="430458" extrusionOk="0">
                    <a:moveTo>
                      <a:pt x="0" y="0"/>
                    </a:moveTo>
                    <a:lnTo>
                      <a:pt x="430458" y="0"/>
                    </a:lnTo>
                    <a:lnTo>
                      <a:pt x="430458" y="430458"/>
                    </a:lnTo>
                    <a:lnTo>
                      <a:pt x="0" y="430458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1">
                <a:blip r:embed="rId14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</p:sp>
          <p:sp>
            <p:nvSpPr>
              <p:cNvPr id="142" name="Google Shape;142;p14"/>
              <p:cNvSpPr txBox="1"/>
              <p:nvPr/>
            </p:nvSpPr>
            <p:spPr>
              <a:xfrm>
                <a:off x="524964" y="57557"/>
                <a:ext cx="31602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20033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2" b="1" i="0" u="none" strike="noStrike" cap="none">
                    <a:solidFill>
                      <a:srgbClr val="FFFEFF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/pesitm_smg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</vt:lpstr>
      <vt:lpstr>Arial</vt:lpstr>
      <vt:lpstr>Calibri</vt:lpstr>
      <vt:lpstr>Times New Roman</vt:lpstr>
      <vt:lpstr>Office Theme</vt:lpstr>
      <vt:lpstr>Problem Statement:Women Safety Analytics-Protecting Women From Safety Threats. Proposed Solution:1. Person detection along with Gender Classification. 2. Gender Distribution : Count the number of men and women present in the scene  3. Identifying a Lone Woman at Night time  4. Detection of a Woman Surrounded by Men 5. Recognizing SOS situation through gesture analytics 6. Identifying hotspots where incidents are more likely to occur, based on the past alerts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Syeda Shaistha Fathima</cp:lastModifiedBy>
  <cp:revision>1</cp:revision>
  <dcterms:modified xsi:type="dcterms:W3CDTF">2024-09-16T04:44:25Z</dcterms:modified>
</cp:coreProperties>
</file>