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499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9834A-4FE3-498F-A986-7C0203C8A9AE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448C7F-4C0A-487B-A492-3446D975DB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1) We first check if the </a:t>
          </a:r>
          <a:r>
            <a:rPr lang="en-US" sz="1400" b="1" dirty="0" err="1"/>
            <a:t>AzureAD</a:t>
          </a:r>
          <a:r>
            <a:rPr lang="en-US" sz="1400" b="1" dirty="0"/>
            <a:t> module is already installed using the Get-Module cmdlet with the -</a:t>
          </a:r>
          <a:r>
            <a:rPr lang="en-US" sz="1400" b="1" dirty="0" err="1"/>
            <a:t>ListAvailable</a:t>
          </a:r>
          <a:r>
            <a:rPr lang="en-US" sz="1400" b="1" dirty="0"/>
            <a:t> parameter and the module name '</a:t>
          </a:r>
          <a:r>
            <a:rPr lang="en-US" sz="1400" b="1" dirty="0" err="1"/>
            <a:t>AzureAD</a:t>
          </a:r>
          <a:r>
            <a:rPr lang="en-US" sz="1400" b="1" dirty="0"/>
            <a:t>'.</a:t>
          </a:r>
        </a:p>
      </dgm:t>
    </dgm:pt>
    <dgm:pt modelId="{E37A6E45-400C-4CF0-9B67-CE907DBDA276}" type="parTrans" cxnId="{9F57E4E5-3D6C-4CF0-ADD1-9716D2450936}">
      <dgm:prSet/>
      <dgm:spPr/>
      <dgm:t>
        <a:bodyPr/>
        <a:lstStyle/>
        <a:p>
          <a:endParaRPr lang="en-US"/>
        </a:p>
      </dgm:t>
    </dgm:pt>
    <dgm:pt modelId="{9FC4F1A9-CACB-4C25-B213-FA928C4A8006}" type="sibTrans" cxnId="{9F57E4E5-3D6C-4CF0-ADD1-9716D2450936}">
      <dgm:prSet/>
      <dgm:spPr/>
      <dgm:t>
        <a:bodyPr/>
        <a:lstStyle/>
        <a:p>
          <a:endParaRPr lang="en-US"/>
        </a:p>
      </dgm:t>
    </dgm:pt>
    <dgm:pt modelId="{0AB6FD86-E702-4B82-87E0-A2BCD46E14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b="1" dirty="0"/>
            <a:t>2) If the module is not installed ($</a:t>
          </a:r>
          <a:r>
            <a:rPr lang="en-US" sz="1000" b="1" dirty="0" err="1"/>
            <a:t>moduleInstalled</a:t>
          </a:r>
          <a:r>
            <a:rPr lang="en-US" sz="1000" b="1" dirty="0"/>
            <a:t> is false), it installs the module using Install-Module </a:t>
          </a:r>
          <a:r>
            <a:rPr lang="en-US" sz="1000" b="1" dirty="0" err="1"/>
            <a:t>AzureAD</a:t>
          </a:r>
          <a:r>
            <a:rPr lang="en-US" sz="1000" b="1" dirty="0"/>
            <a:t> -Scope </a:t>
          </a:r>
          <a:r>
            <a:rPr lang="en-US" sz="1000" b="1" dirty="0" err="1"/>
            <a:t>CurrentUser</a:t>
          </a:r>
          <a:r>
            <a:rPr lang="en-US" sz="1000" b="1" dirty="0"/>
            <a:t>. The -Scope </a:t>
          </a:r>
          <a:r>
            <a:rPr lang="en-US" sz="1000" b="1" dirty="0" err="1"/>
            <a:t>CurrentUser</a:t>
          </a:r>
          <a:r>
            <a:rPr lang="en-US" sz="1000" b="1" dirty="0"/>
            <a:t> flag installs the module for the current user only. If you want to install it for all users, you can omit the -Scope parameter or set it to '</a:t>
          </a:r>
          <a:r>
            <a:rPr lang="en-US" sz="1000" b="1" dirty="0" err="1"/>
            <a:t>AllUsers</a:t>
          </a:r>
          <a:r>
            <a:rPr lang="en-US" sz="1000" b="1" dirty="0"/>
            <a:t>'.</a:t>
          </a:r>
        </a:p>
      </dgm:t>
    </dgm:pt>
    <dgm:pt modelId="{2F74B670-4922-46E5-A730-2BC94E396C4E}" type="parTrans" cxnId="{20DB7F35-19CB-441A-BDB2-82FE9008267D}">
      <dgm:prSet/>
      <dgm:spPr/>
      <dgm:t>
        <a:bodyPr/>
        <a:lstStyle/>
        <a:p>
          <a:endParaRPr lang="en-US"/>
        </a:p>
      </dgm:t>
    </dgm:pt>
    <dgm:pt modelId="{D8190B36-16DE-4F5A-846F-AE753F32A71D}" type="sibTrans" cxnId="{20DB7F35-19CB-441A-BDB2-82FE9008267D}">
      <dgm:prSet/>
      <dgm:spPr/>
      <dgm:t>
        <a:bodyPr/>
        <a:lstStyle/>
        <a:p>
          <a:endParaRPr lang="en-US"/>
        </a:p>
      </dgm:t>
    </dgm:pt>
    <dgm:pt modelId="{E26576EA-E409-4875-B531-B254EEC0F6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Finally, it imports the AzureAD module using Import-Module AzureAD.</a:t>
          </a:r>
        </a:p>
      </dgm:t>
    </dgm:pt>
    <dgm:pt modelId="{E856E95F-159A-4458-859E-F833C13371B5}" type="parTrans" cxnId="{38BFDFA7-4241-4350-9F1E-81A083B9E664}">
      <dgm:prSet/>
      <dgm:spPr/>
      <dgm:t>
        <a:bodyPr/>
        <a:lstStyle/>
        <a:p>
          <a:endParaRPr lang="en-US"/>
        </a:p>
      </dgm:t>
    </dgm:pt>
    <dgm:pt modelId="{AC58E6A8-0AB3-479C-8A22-F238AE6DD93A}" type="sibTrans" cxnId="{38BFDFA7-4241-4350-9F1E-81A083B9E664}">
      <dgm:prSet/>
      <dgm:spPr/>
      <dgm:t>
        <a:bodyPr/>
        <a:lstStyle/>
        <a:p>
          <a:endParaRPr lang="en-US"/>
        </a:p>
      </dgm:t>
    </dgm:pt>
    <dgm:pt modelId="{80770EA8-A054-4B0C-81C7-1E7F51FB3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ensures that the module is installed and available for use in your PowerShell session.</a:t>
          </a:r>
        </a:p>
      </dgm:t>
    </dgm:pt>
    <dgm:pt modelId="{C4BF485B-A94B-4F84-AEC1-15814C34D47A}" type="parTrans" cxnId="{32C80014-B99D-4085-8659-B5FBF471CF06}">
      <dgm:prSet/>
      <dgm:spPr/>
      <dgm:t>
        <a:bodyPr/>
        <a:lstStyle/>
        <a:p>
          <a:endParaRPr lang="en-US"/>
        </a:p>
      </dgm:t>
    </dgm:pt>
    <dgm:pt modelId="{7B0D8621-126D-4CF6-A893-6A5CE3047D4D}" type="sibTrans" cxnId="{32C80014-B99D-4085-8659-B5FBF471CF06}">
      <dgm:prSet/>
      <dgm:spPr/>
      <dgm:t>
        <a:bodyPr/>
        <a:lstStyle/>
        <a:p>
          <a:endParaRPr lang="en-US"/>
        </a:p>
      </dgm:t>
    </dgm:pt>
    <dgm:pt modelId="{D7265695-5897-4BC7-BBF5-F2C4CF52D0F0}" type="pres">
      <dgm:prSet presAssocID="{6999834A-4FE3-498F-A986-7C0203C8A9AE}" presName="outerComposite" presStyleCnt="0">
        <dgm:presLayoutVars>
          <dgm:chMax val="5"/>
          <dgm:dir/>
          <dgm:resizeHandles val="exact"/>
        </dgm:presLayoutVars>
      </dgm:prSet>
      <dgm:spPr/>
    </dgm:pt>
    <dgm:pt modelId="{29ACDE6A-FE1A-4F40-9A79-D4BE6513DE34}" type="pres">
      <dgm:prSet presAssocID="{6999834A-4FE3-498F-A986-7C0203C8A9AE}" presName="dummyMaxCanvas" presStyleCnt="0">
        <dgm:presLayoutVars/>
      </dgm:prSet>
      <dgm:spPr/>
    </dgm:pt>
    <dgm:pt modelId="{7CC8789B-2187-4744-8036-B26869A3D6C2}" type="pres">
      <dgm:prSet presAssocID="{6999834A-4FE3-498F-A986-7C0203C8A9AE}" presName="FourNodes_1" presStyleLbl="node1" presStyleIdx="0" presStyleCnt="4" custScaleX="101363" custScaleY="107430" custLinFactNeighborX="-231" custLinFactNeighborY="-27211">
        <dgm:presLayoutVars>
          <dgm:bulletEnabled val="1"/>
        </dgm:presLayoutVars>
      </dgm:prSet>
      <dgm:spPr/>
    </dgm:pt>
    <dgm:pt modelId="{711EEB70-BA26-4C69-9E39-E56FD5B8B543}" type="pres">
      <dgm:prSet presAssocID="{6999834A-4FE3-498F-A986-7C0203C8A9AE}" presName="FourNodes_2" presStyleLbl="node1" presStyleIdx="1" presStyleCnt="4" custScaleX="104964">
        <dgm:presLayoutVars>
          <dgm:bulletEnabled val="1"/>
        </dgm:presLayoutVars>
      </dgm:prSet>
      <dgm:spPr/>
    </dgm:pt>
    <dgm:pt modelId="{D7F7ED01-0692-4D82-8BCC-22946A3FB8C8}" type="pres">
      <dgm:prSet presAssocID="{6999834A-4FE3-498F-A986-7C0203C8A9AE}" presName="FourNodes_3" presStyleLbl="node1" presStyleIdx="2" presStyleCnt="4">
        <dgm:presLayoutVars>
          <dgm:bulletEnabled val="1"/>
        </dgm:presLayoutVars>
      </dgm:prSet>
      <dgm:spPr/>
    </dgm:pt>
    <dgm:pt modelId="{C5569BD9-7023-46EF-9092-B104CE632F52}" type="pres">
      <dgm:prSet presAssocID="{6999834A-4FE3-498F-A986-7C0203C8A9AE}" presName="FourNodes_4" presStyleLbl="node1" presStyleIdx="3" presStyleCnt="4">
        <dgm:presLayoutVars>
          <dgm:bulletEnabled val="1"/>
        </dgm:presLayoutVars>
      </dgm:prSet>
      <dgm:spPr/>
    </dgm:pt>
    <dgm:pt modelId="{0162CC1F-CF5B-44F2-9D73-D17FEAE868EE}" type="pres">
      <dgm:prSet presAssocID="{6999834A-4FE3-498F-A986-7C0203C8A9AE}" presName="FourConn_1-2" presStyleLbl="fgAccFollowNode1" presStyleIdx="0" presStyleCnt="3">
        <dgm:presLayoutVars>
          <dgm:bulletEnabled val="1"/>
        </dgm:presLayoutVars>
      </dgm:prSet>
      <dgm:spPr/>
    </dgm:pt>
    <dgm:pt modelId="{CCB6AC0B-90AC-40B6-8B52-C741186A69F0}" type="pres">
      <dgm:prSet presAssocID="{6999834A-4FE3-498F-A986-7C0203C8A9AE}" presName="FourConn_2-3" presStyleLbl="fgAccFollowNode1" presStyleIdx="1" presStyleCnt="3">
        <dgm:presLayoutVars>
          <dgm:bulletEnabled val="1"/>
        </dgm:presLayoutVars>
      </dgm:prSet>
      <dgm:spPr/>
    </dgm:pt>
    <dgm:pt modelId="{BAF7A089-53F7-4F87-898F-759BBB07C428}" type="pres">
      <dgm:prSet presAssocID="{6999834A-4FE3-498F-A986-7C0203C8A9AE}" presName="FourConn_3-4" presStyleLbl="fgAccFollowNode1" presStyleIdx="2" presStyleCnt="3">
        <dgm:presLayoutVars>
          <dgm:bulletEnabled val="1"/>
        </dgm:presLayoutVars>
      </dgm:prSet>
      <dgm:spPr/>
    </dgm:pt>
    <dgm:pt modelId="{062B03A8-B10B-454C-B0BA-F4830D9322D7}" type="pres">
      <dgm:prSet presAssocID="{6999834A-4FE3-498F-A986-7C0203C8A9AE}" presName="FourNodes_1_text" presStyleLbl="node1" presStyleIdx="3" presStyleCnt="4">
        <dgm:presLayoutVars>
          <dgm:bulletEnabled val="1"/>
        </dgm:presLayoutVars>
      </dgm:prSet>
      <dgm:spPr/>
    </dgm:pt>
    <dgm:pt modelId="{CC088A8E-C807-41C6-98A2-A6CD508BAFF1}" type="pres">
      <dgm:prSet presAssocID="{6999834A-4FE3-498F-A986-7C0203C8A9AE}" presName="FourNodes_2_text" presStyleLbl="node1" presStyleIdx="3" presStyleCnt="4">
        <dgm:presLayoutVars>
          <dgm:bulletEnabled val="1"/>
        </dgm:presLayoutVars>
      </dgm:prSet>
      <dgm:spPr/>
    </dgm:pt>
    <dgm:pt modelId="{BA858648-8278-4B0C-BC6F-2AA236CBB5EE}" type="pres">
      <dgm:prSet presAssocID="{6999834A-4FE3-498F-A986-7C0203C8A9AE}" presName="FourNodes_3_text" presStyleLbl="node1" presStyleIdx="3" presStyleCnt="4">
        <dgm:presLayoutVars>
          <dgm:bulletEnabled val="1"/>
        </dgm:presLayoutVars>
      </dgm:prSet>
      <dgm:spPr/>
    </dgm:pt>
    <dgm:pt modelId="{3BEEFB16-A7E2-4F90-836F-9C663A1C0358}" type="pres">
      <dgm:prSet presAssocID="{6999834A-4FE3-498F-A986-7C0203C8A9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DD7106-E375-48F6-A247-2618D8650379}" type="presOf" srcId="{D0448C7F-4C0A-487B-A492-3446D975DBA7}" destId="{7CC8789B-2187-4744-8036-B26869A3D6C2}" srcOrd="0" destOrd="0" presId="urn:microsoft.com/office/officeart/2005/8/layout/vProcess5"/>
    <dgm:cxn modelId="{8D7BF512-3A69-401C-B429-867A94A1EDB9}" type="presOf" srcId="{9FC4F1A9-CACB-4C25-B213-FA928C4A8006}" destId="{0162CC1F-CF5B-44F2-9D73-D17FEAE868EE}" srcOrd="0" destOrd="0" presId="urn:microsoft.com/office/officeart/2005/8/layout/vProcess5"/>
    <dgm:cxn modelId="{32C80014-B99D-4085-8659-B5FBF471CF06}" srcId="{6999834A-4FE3-498F-A986-7C0203C8A9AE}" destId="{80770EA8-A054-4B0C-81C7-1E7F51FB31CF}" srcOrd="3" destOrd="0" parTransId="{C4BF485B-A94B-4F84-AEC1-15814C34D47A}" sibTransId="{7B0D8621-126D-4CF6-A893-6A5CE3047D4D}"/>
    <dgm:cxn modelId="{882FF214-81F3-4E82-8F40-76FE38E7B82C}" type="presOf" srcId="{0AB6FD86-E702-4B82-87E0-A2BCD46E1479}" destId="{711EEB70-BA26-4C69-9E39-E56FD5B8B543}" srcOrd="0" destOrd="0" presId="urn:microsoft.com/office/officeart/2005/8/layout/vProcess5"/>
    <dgm:cxn modelId="{18B50316-8C37-43D7-B18F-37DCE5924791}" type="presOf" srcId="{E26576EA-E409-4875-B531-B254EEC0F672}" destId="{D7F7ED01-0692-4D82-8BCC-22946A3FB8C8}" srcOrd="0" destOrd="0" presId="urn:microsoft.com/office/officeart/2005/8/layout/vProcess5"/>
    <dgm:cxn modelId="{03503633-04C3-41A7-A473-CAB233D733B7}" type="presOf" srcId="{0AB6FD86-E702-4B82-87E0-A2BCD46E1479}" destId="{CC088A8E-C807-41C6-98A2-A6CD508BAFF1}" srcOrd="1" destOrd="0" presId="urn:microsoft.com/office/officeart/2005/8/layout/vProcess5"/>
    <dgm:cxn modelId="{20DB7F35-19CB-441A-BDB2-82FE9008267D}" srcId="{6999834A-4FE3-498F-A986-7C0203C8A9AE}" destId="{0AB6FD86-E702-4B82-87E0-A2BCD46E1479}" srcOrd="1" destOrd="0" parTransId="{2F74B670-4922-46E5-A730-2BC94E396C4E}" sibTransId="{D8190B36-16DE-4F5A-846F-AE753F32A71D}"/>
    <dgm:cxn modelId="{5045313C-93D1-40F6-8763-66BD2082358C}" type="presOf" srcId="{E26576EA-E409-4875-B531-B254EEC0F672}" destId="{BA858648-8278-4B0C-BC6F-2AA236CBB5EE}" srcOrd="1" destOrd="0" presId="urn:microsoft.com/office/officeart/2005/8/layout/vProcess5"/>
    <dgm:cxn modelId="{32E9EC44-40DB-4C5A-BA85-78DB3749A552}" type="presOf" srcId="{D8190B36-16DE-4F5A-846F-AE753F32A71D}" destId="{CCB6AC0B-90AC-40B6-8B52-C741186A69F0}" srcOrd="0" destOrd="0" presId="urn:microsoft.com/office/officeart/2005/8/layout/vProcess5"/>
    <dgm:cxn modelId="{D5F51F48-3FCD-4865-8C21-93F64884B332}" type="presOf" srcId="{6999834A-4FE3-498F-A986-7C0203C8A9AE}" destId="{D7265695-5897-4BC7-BBF5-F2C4CF52D0F0}" srcOrd="0" destOrd="0" presId="urn:microsoft.com/office/officeart/2005/8/layout/vProcess5"/>
    <dgm:cxn modelId="{993B4056-2D36-4938-9242-C2337788BE70}" type="presOf" srcId="{80770EA8-A054-4B0C-81C7-1E7F51FB31CF}" destId="{3BEEFB16-A7E2-4F90-836F-9C663A1C0358}" srcOrd="1" destOrd="0" presId="urn:microsoft.com/office/officeart/2005/8/layout/vProcess5"/>
    <dgm:cxn modelId="{CEA14757-0C07-4BBA-B711-001936C896B7}" type="presOf" srcId="{80770EA8-A054-4B0C-81C7-1E7F51FB31CF}" destId="{C5569BD9-7023-46EF-9092-B104CE632F52}" srcOrd="0" destOrd="0" presId="urn:microsoft.com/office/officeart/2005/8/layout/vProcess5"/>
    <dgm:cxn modelId="{DE51798B-FA09-477D-B49B-312C8E2AA0D2}" type="presOf" srcId="{D0448C7F-4C0A-487B-A492-3446D975DBA7}" destId="{062B03A8-B10B-454C-B0BA-F4830D9322D7}" srcOrd="1" destOrd="0" presId="urn:microsoft.com/office/officeart/2005/8/layout/vProcess5"/>
    <dgm:cxn modelId="{38BFDFA7-4241-4350-9F1E-81A083B9E664}" srcId="{6999834A-4FE3-498F-A986-7C0203C8A9AE}" destId="{E26576EA-E409-4875-B531-B254EEC0F672}" srcOrd="2" destOrd="0" parTransId="{E856E95F-159A-4458-859E-F833C13371B5}" sibTransId="{AC58E6A8-0AB3-479C-8A22-F238AE6DD93A}"/>
    <dgm:cxn modelId="{9F57E4E5-3D6C-4CF0-ADD1-9716D2450936}" srcId="{6999834A-4FE3-498F-A986-7C0203C8A9AE}" destId="{D0448C7F-4C0A-487B-A492-3446D975DBA7}" srcOrd="0" destOrd="0" parTransId="{E37A6E45-400C-4CF0-9B67-CE907DBDA276}" sibTransId="{9FC4F1A9-CACB-4C25-B213-FA928C4A8006}"/>
    <dgm:cxn modelId="{926DD7F2-52EB-490F-8D22-73987EF98B7A}" type="presOf" srcId="{AC58E6A8-0AB3-479C-8A22-F238AE6DD93A}" destId="{BAF7A089-53F7-4F87-898F-759BBB07C428}" srcOrd="0" destOrd="0" presId="urn:microsoft.com/office/officeart/2005/8/layout/vProcess5"/>
    <dgm:cxn modelId="{25E36643-1F4A-4152-80F8-09CD298BA03E}" type="presParOf" srcId="{D7265695-5897-4BC7-BBF5-F2C4CF52D0F0}" destId="{29ACDE6A-FE1A-4F40-9A79-D4BE6513DE34}" srcOrd="0" destOrd="0" presId="urn:microsoft.com/office/officeart/2005/8/layout/vProcess5"/>
    <dgm:cxn modelId="{8D39CD02-4E5D-4A19-AF43-592EBD96E077}" type="presParOf" srcId="{D7265695-5897-4BC7-BBF5-F2C4CF52D0F0}" destId="{7CC8789B-2187-4744-8036-B26869A3D6C2}" srcOrd="1" destOrd="0" presId="urn:microsoft.com/office/officeart/2005/8/layout/vProcess5"/>
    <dgm:cxn modelId="{8569FFF7-BEFE-4275-B5AF-2D7AE32F4956}" type="presParOf" srcId="{D7265695-5897-4BC7-BBF5-F2C4CF52D0F0}" destId="{711EEB70-BA26-4C69-9E39-E56FD5B8B543}" srcOrd="2" destOrd="0" presId="urn:microsoft.com/office/officeart/2005/8/layout/vProcess5"/>
    <dgm:cxn modelId="{37950515-30C0-483C-A323-55DC63A22060}" type="presParOf" srcId="{D7265695-5897-4BC7-BBF5-F2C4CF52D0F0}" destId="{D7F7ED01-0692-4D82-8BCC-22946A3FB8C8}" srcOrd="3" destOrd="0" presId="urn:microsoft.com/office/officeart/2005/8/layout/vProcess5"/>
    <dgm:cxn modelId="{9D1B3720-AAB9-497C-998A-7A1298DC658E}" type="presParOf" srcId="{D7265695-5897-4BC7-BBF5-F2C4CF52D0F0}" destId="{C5569BD9-7023-46EF-9092-B104CE632F52}" srcOrd="4" destOrd="0" presId="urn:microsoft.com/office/officeart/2005/8/layout/vProcess5"/>
    <dgm:cxn modelId="{9DCAE2A3-E71F-4406-97CA-60F70EBBCFA5}" type="presParOf" srcId="{D7265695-5897-4BC7-BBF5-F2C4CF52D0F0}" destId="{0162CC1F-CF5B-44F2-9D73-D17FEAE868EE}" srcOrd="5" destOrd="0" presId="urn:microsoft.com/office/officeart/2005/8/layout/vProcess5"/>
    <dgm:cxn modelId="{2FB232DB-4AD8-40A3-957B-84FB4D740969}" type="presParOf" srcId="{D7265695-5897-4BC7-BBF5-F2C4CF52D0F0}" destId="{CCB6AC0B-90AC-40B6-8B52-C741186A69F0}" srcOrd="6" destOrd="0" presId="urn:microsoft.com/office/officeart/2005/8/layout/vProcess5"/>
    <dgm:cxn modelId="{CD23F734-0ABB-4791-9D5A-C25BF7F80C1F}" type="presParOf" srcId="{D7265695-5897-4BC7-BBF5-F2C4CF52D0F0}" destId="{BAF7A089-53F7-4F87-898F-759BBB07C428}" srcOrd="7" destOrd="0" presId="urn:microsoft.com/office/officeart/2005/8/layout/vProcess5"/>
    <dgm:cxn modelId="{354626D2-C5E5-4CDB-A8BA-1652E8992DE1}" type="presParOf" srcId="{D7265695-5897-4BC7-BBF5-F2C4CF52D0F0}" destId="{062B03A8-B10B-454C-B0BA-F4830D9322D7}" srcOrd="8" destOrd="0" presId="urn:microsoft.com/office/officeart/2005/8/layout/vProcess5"/>
    <dgm:cxn modelId="{BD1A185F-AD56-4EFD-96E7-5C92E8312F03}" type="presParOf" srcId="{D7265695-5897-4BC7-BBF5-F2C4CF52D0F0}" destId="{CC088A8E-C807-41C6-98A2-A6CD508BAFF1}" srcOrd="9" destOrd="0" presId="urn:microsoft.com/office/officeart/2005/8/layout/vProcess5"/>
    <dgm:cxn modelId="{364BCC88-0D62-4C4F-A39B-A6F387C0354A}" type="presParOf" srcId="{D7265695-5897-4BC7-BBF5-F2C4CF52D0F0}" destId="{BA858648-8278-4B0C-BC6F-2AA236CBB5EE}" srcOrd="10" destOrd="0" presId="urn:microsoft.com/office/officeart/2005/8/layout/vProcess5"/>
    <dgm:cxn modelId="{61F424A9-4402-490F-B7DF-39D512406786}" type="presParOf" srcId="{D7265695-5897-4BC7-BBF5-F2C4CF52D0F0}" destId="{3BEEFB16-A7E2-4F90-836F-9C663A1C03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2C06D-9DF3-4EB2-8EE9-4A49E065A3D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F28FDF-9B8F-4DC2-AFEF-2918302A5E46}">
      <dgm:prSet/>
      <dgm:spPr/>
      <dgm:t>
        <a:bodyPr/>
        <a:lstStyle/>
        <a:p>
          <a:r>
            <a:rPr lang="en-US" b="1" i="0" baseline="0"/>
            <a:t>Disable-AdminFlow: This cmdlet allows administrators to halt the execution of a specific flow in a given environment. By specifying the environment name and flow name as parameters, administrators can effectively pause the flow's operation</a:t>
          </a:r>
          <a:endParaRPr lang="en-US"/>
        </a:p>
      </dgm:t>
    </dgm:pt>
    <dgm:pt modelId="{A0107AAD-53B1-4EA6-8F7F-B366ABE094F7}" type="parTrans" cxnId="{8C483861-6901-46D6-B99D-B2A31135E366}">
      <dgm:prSet/>
      <dgm:spPr/>
      <dgm:t>
        <a:bodyPr/>
        <a:lstStyle/>
        <a:p>
          <a:endParaRPr lang="en-US"/>
        </a:p>
      </dgm:t>
    </dgm:pt>
    <dgm:pt modelId="{AC25260D-424E-46C4-9751-A12554BB4666}" type="sibTrans" cxnId="{8C483861-6901-46D6-B99D-B2A31135E366}">
      <dgm:prSet/>
      <dgm:spPr/>
      <dgm:t>
        <a:bodyPr/>
        <a:lstStyle/>
        <a:p>
          <a:endParaRPr lang="en-US"/>
        </a:p>
      </dgm:t>
    </dgm:pt>
    <dgm:pt modelId="{DC85C297-E7F8-472C-9220-2EEA1C061EBF}">
      <dgm:prSet/>
      <dgm:spPr/>
      <dgm:t>
        <a:bodyPr/>
        <a:lstStyle/>
        <a:p>
          <a:r>
            <a:rPr lang="en-US" b="1" i="0" baseline="0"/>
            <a:t>Enable-AdminFlow:</a:t>
          </a:r>
          <a:r>
            <a:rPr lang="en-US" b="0" i="0" baseline="0"/>
            <a:t> </a:t>
          </a:r>
          <a:r>
            <a:rPr lang="en-US" b="1" i="0" baseline="0"/>
            <a:t>Conversely, Enable-AdminFlow is used to resume the execution of a previously disabled flow. Once the required modifications or investigations are completed, administrators can re-enable the flow to restore normal operations.</a:t>
          </a:r>
          <a:endParaRPr lang="en-US"/>
        </a:p>
      </dgm:t>
    </dgm:pt>
    <dgm:pt modelId="{7477C6E0-B6BF-4992-8445-17A0889F1487}" type="parTrans" cxnId="{364A7522-879B-439E-A197-643910D3B205}">
      <dgm:prSet/>
      <dgm:spPr/>
      <dgm:t>
        <a:bodyPr/>
        <a:lstStyle/>
        <a:p>
          <a:endParaRPr lang="en-US"/>
        </a:p>
      </dgm:t>
    </dgm:pt>
    <dgm:pt modelId="{2AA98719-849A-4D00-9E2C-559C9C652816}" type="sibTrans" cxnId="{364A7522-879B-439E-A197-643910D3B205}">
      <dgm:prSet/>
      <dgm:spPr/>
      <dgm:t>
        <a:bodyPr/>
        <a:lstStyle/>
        <a:p>
          <a:endParaRPr lang="en-US"/>
        </a:p>
      </dgm:t>
    </dgm:pt>
    <dgm:pt modelId="{CC917A51-A93B-4F48-B814-AC0DE0BA98C3}" type="pres">
      <dgm:prSet presAssocID="{A072C06D-9DF3-4EB2-8EE9-4A49E065A3DD}" presName="Name0" presStyleCnt="0">
        <dgm:presLayoutVars>
          <dgm:dir/>
          <dgm:resizeHandles val="exact"/>
        </dgm:presLayoutVars>
      </dgm:prSet>
      <dgm:spPr/>
    </dgm:pt>
    <dgm:pt modelId="{A1BAB3B5-BB12-454C-9C34-25F8B2DE2ED5}" type="pres">
      <dgm:prSet presAssocID="{2FF28FDF-9B8F-4DC2-AFEF-2918302A5E46}" presName="parTxOnly" presStyleLbl="node1" presStyleIdx="0" presStyleCnt="2">
        <dgm:presLayoutVars>
          <dgm:bulletEnabled val="1"/>
        </dgm:presLayoutVars>
      </dgm:prSet>
      <dgm:spPr/>
    </dgm:pt>
    <dgm:pt modelId="{94096E48-7245-462F-B9FB-0AF8BA0477DD}" type="pres">
      <dgm:prSet presAssocID="{AC25260D-424E-46C4-9751-A12554BB4666}" presName="parSpace" presStyleCnt="0"/>
      <dgm:spPr/>
    </dgm:pt>
    <dgm:pt modelId="{7DBA785F-B4A9-4C25-BDF4-4741572342AD}" type="pres">
      <dgm:prSet presAssocID="{DC85C297-E7F8-472C-9220-2EEA1C061EBF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64A7522-879B-439E-A197-643910D3B205}" srcId="{A072C06D-9DF3-4EB2-8EE9-4A49E065A3DD}" destId="{DC85C297-E7F8-472C-9220-2EEA1C061EBF}" srcOrd="1" destOrd="0" parTransId="{7477C6E0-B6BF-4992-8445-17A0889F1487}" sibTransId="{2AA98719-849A-4D00-9E2C-559C9C652816}"/>
    <dgm:cxn modelId="{3DF60723-79EC-4EDF-8406-CB767941B73A}" type="presOf" srcId="{DC85C297-E7F8-472C-9220-2EEA1C061EBF}" destId="{7DBA785F-B4A9-4C25-BDF4-4741572342AD}" srcOrd="0" destOrd="0" presId="urn:microsoft.com/office/officeart/2005/8/layout/hChevron3"/>
    <dgm:cxn modelId="{2A37DC24-84EE-4D9F-A8E3-0E85B72B9B4E}" type="presOf" srcId="{2FF28FDF-9B8F-4DC2-AFEF-2918302A5E46}" destId="{A1BAB3B5-BB12-454C-9C34-25F8B2DE2ED5}" srcOrd="0" destOrd="0" presId="urn:microsoft.com/office/officeart/2005/8/layout/hChevron3"/>
    <dgm:cxn modelId="{8C483861-6901-46D6-B99D-B2A31135E366}" srcId="{A072C06D-9DF3-4EB2-8EE9-4A49E065A3DD}" destId="{2FF28FDF-9B8F-4DC2-AFEF-2918302A5E46}" srcOrd="0" destOrd="0" parTransId="{A0107AAD-53B1-4EA6-8F7F-B366ABE094F7}" sibTransId="{AC25260D-424E-46C4-9751-A12554BB4666}"/>
    <dgm:cxn modelId="{F5EF19CB-3D18-4E9F-AE05-22D5AC2490DF}" type="presOf" srcId="{A072C06D-9DF3-4EB2-8EE9-4A49E065A3DD}" destId="{CC917A51-A93B-4F48-B814-AC0DE0BA98C3}" srcOrd="0" destOrd="0" presId="urn:microsoft.com/office/officeart/2005/8/layout/hChevron3"/>
    <dgm:cxn modelId="{D86FD88A-EDC6-4C4C-8C54-AE374054A45E}" type="presParOf" srcId="{CC917A51-A93B-4F48-B814-AC0DE0BA98C3}" destId="{A1BAB3B5-BB12-454C-9C34-25F8B2DE2ED5}" srcOrd="0" destOrd="0" presId="urn:microsoft.com/office/officeart/2005/8/layout/hChevron3"/>
    <dgm:cxn modelId="{428EF1F5-092E-4665-8BAD-D11870148E9C}" type="presParOf" srcId="{CC917A51-A93B-4F48-B814-AC0DE0BA98C3}" destId="{94096E48-7245-462F-B9FB-0AF8BA0477DD}" srcOrd="1" destOrd="0" presId="urn:microsoft.com/office/officeart/2005/8/layout/hChevron3"/>
    <dgm:cxn modelId="{71B9AF06-4B44-439D-8485-B2C5989E8775}" type="presParOf" srcId="{CC917A51-A93B-4F48-B814-AC0DE0BA98C3}" destId="{7DBA785F-B4A9-4C25-BDF4-4741572342AD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8789B-2187-4744-8036-B26869A3D6C2}">
      <dsp:nvSpPr>
        <dsp:cNvPr id="0" name=""/>
        <dsp:cNvSpPr/>
      </dsp:nvSpPr>
      <dsp:spPr>
        <a:xfrm>
          <a:off x="-14586" y="-20985"/>
          <a:ext cx="4339090" cy="12137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1) We first check if the </a:t>
          </a:r>
          <a:r>
            <a:rPr lang="en-US" sz="1400" b="1" kern="1200" dirty="0" err="1"/>
            <a:t>AzureAD</a:t>
          </a:r>
          <a:r>
            <a:rPr lang="en-US" sz="1400" b="1" kern="1200" dirty="0"/>
            <a:t> module is already installed using the Get-Module cmdlet with the -</a:t>
          </a:r>
          <a:r>
            <a:rPr lang="en-US" sz="1400" b="1" kern="1200" dirty="0" err="1"/>
            <a:t>ListAvailable</a:t>
          </a:r>
          <a:r>
            <a:rPr lang="en-US" sz="1400" b="1" kern="1200" dirty="0"/>
            <a:t> parameter and the module name '</a:t>
          </a:r>
          <a:r>
            <a:rPr lang="en-US" sz="1400" b="1" kern="1200" dirty="0" err="1"/>
            <a:t>AzureAD</a:t>
          </a:r>
          <a:r>
            <a:rPr lang="en-US" sz="1400" b="1" kern="1200" dirty="0"/>
            <a:t>'.</a:t>
          </a:r>
        </a:p>
      </dsp:txBody>
      <dsp:txXfrm>
        <a:off x="20963" y="14564"/>
        <a:ext cx="3002567" cy="1142627"/>
      </dsp:txXfrm>
    </dsp:sp>
    <dsp:sp modelId="{711EEB70-BA26-4C69-9E39-E56FD5B8B543}">
      <dsp:nvSpPr>
        <dsp:cNvPr id="0" name=""/>
        <dsp:cNvSpPr/>
      </dsp:nvSpPr>
      <dsp:spPr>
        <a:xfrm>
          <a:off x="266850" y="1356182"/>
          <a:ext cx="4493240" cy="11297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2) If the module is not installed ($</a:t>
          </a:r>
          <a:r>
            <a:rPr lang="en-US" sz="1000" b="1" kern="1200" dirty="0" err="1"/>
            <a:t>moduleInstalled</a:t>
          </a:r>
          <a:r>
            <a:rPr lang="en-US" sz="1000" b="1" kern="1200" dirty="0"/>
            <a:t> is false), it installs the module using Install-Module </a:t>
          </a:r>
          <a:r>
            <a:rPr lang="en-US" sz="1000" b="1" kern="1200" dirty="0" err="1"/>
            <a:t>AzureAD</a:t>
          </a:r>
          <a:r>
            <a:rPr lang="en-US" sz="1000" b="1" kern="1200" dirty="0"/>
            <a:t> -Scope </a:t>
          </a:r>
          <a:r>
            <a:rPr lang="en-US" sz="1000" b="1" kern="1200" dirty="0" err="1"/>
            <a:t>CurrentUser</a:t>
          </a:r>
          <a:r>
            <a:rPr lang="en-US" sz="1000" b="1" kern="1200" dirty="0"/>
            <a:t>. The -Scope </a:t>
          </a:r>
          <a:r>
            <a:rPr lang="en-US" sz="1000" b="1" kern="1200" dirty="0" err="1"/>
            <a:t>CurrentUser</a:t>
          </a:r>
          <a:r>
            <a:rPr lang="en-US" sz="1000" b="1" kern="1200" dirty="0"/>
            <a:t> flag installs the module for the current user only. If you want to install it for all users, you can omit the -Scope parameter or set it to '</a:t>
          </a:r>
          <a:r>
            <a:rPr lang="en-US" sz="1000" b="1" kern="1200" dirty="0" err="1"/>
            <a:t>AllUsers</a:t>
          </a:r>
          <a:r>
            <a:rPr lang="en-US" sz="1000" b="1" kern="1200" dirty="0"/>
            <a:t>'.</a:t>
          </a:r>
        </a:p>
      </dsp:txBody>
      <dsp:txXfrm>
        <a:off x="299940" y="1389272"/>
        <a:ext cx="3279939" cy="1063602"/>
      </dsp:txXfrm>
    </dsp:sp>
    <dsp:sp modelId="{D7F7ED01-0692-4D82-8BCC-22946A3FB8C8}">
      <dsp:nvSpPr>
        <dsp:cNvPr id="0" name=""/>
        <dsp:cNvSpPr/>
      </dsp:nvSpPr>
      <dsp:spPr>
        <a:xfrm>
          <a:off x="726260" y="2691380"/>
          <a:ext cx="4280744" cy="11297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3) Finally, it imports the AzureAD module using Import-Module AzureAD.</a:t>
          </a:r>
        </a:p>
      </dsp:txBody>
      <dsp:txXfrm>
        <a:off x="759350" y="2724470"/>
        <a:ext cx="3127044" cy="1063602"/>
      </dsp:txXfrm>
    </dsp:sp>
    <dsp:sp modelId="{C5569BD9-7023-46EF-9092-B104CE632F52}">
      <dsp:nvSpPr>
        <dsp:cNvPr id="0" name=""/>
        <dsp:cNvSpPr/>
      </dsp:nvSpPr>
      <dsp:spPr>
        <a:xfrm>
          <a:off x="1084772" y="4026577"/>
          <a:ext cx="4280744" cy="11297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ensures that the module is installed and available for use in your PowerShell session.</a:t>
          </a:r>
        </a:p>
      </dsp:txBody>
      <dsp:txXfrm>
        <a:off x="1117862" y="4059667"/>
        <a:ext cx="3121693" cy="1063602"/>
      </dsp:txXfrm>
    </dsp:sp>
    <dsp:sp modelId="{0162CC1F-CF5B-44F2-9D73-D17FEAE868EE}">
      <dsp:nvSpPr>
        <dsp:cNvPr id="0" name=""/>
        <dsp:cNvSpPr/>
      </dsp:nvSpPr>
      <dsp:spPr>
        <a:xfrm>
          <a:off x="3560972" y="886296"/>
          <a:ext cx="734358" cy="734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726203" y="886296"/>
        <a:ext cx="403896" cy="552604"/>
      </dsp:txXfrm>
    </dsp:sp>
    <dsp:sp modelId="{CCB6AC0B-90AC-40B6-8B52-C741186A69F0}">
      <dsp:nvSpPr>
        <dsp:cNvPr id="0" name=""/>
        <dsp:cNvSpPr/>
      </dsp:nvSpPr>
      <dsp:spPr>
        <a:xfrm>
          <a:off x="3919484" y="2221493"/>
          <a:ext cx="734358" cy="734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084715" y="2221493"/>
        <a:ext cx="403896" cy="552604"/>
      </dsp:txXfrm>
    </dsp:sp>
    <dsp:sp modelId="{BAF7A089-53F7-4F87-898F-759BBB07C428}">
      <dsp:nvSpPr>
        <dsp:cNvPr id="0" name=""/>
        <dsp:cNvSpPr/>
      </dsp:nvSpPr>
      <dsp:spPr>
        <a:xfrm>
          <a:off x="4272645" y="3556690"/>
          <a:ext cx="734358" cy="734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437876" y="3556690"/>
        <a:ext cx="403896" cy="552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AB3B5-BB12-454C-9C34-25F8B2DE2ED5}">
      <dsp:nvSpPr>
        <dsp:cNvPr id="0" name=""/>
        <dsp:cNvSpPr/>
      </dsp:nvSpPr>
      <dsp:spPr>
        <a:xfrm>
          <a:off x="8381" y="423513"/>
          <a:ext cx="5950867" cy="23803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Disable-AdminFlow: This cmdlet allows administrators to halt the execution of a specific flow in a given environment. By specifying the environment name and flow name as parameters, administrators can effectively pause the flow's operation</a:t>
          </a:r>
          <a:endParaRPr lang="en-US" sz="1700" kern="1200"/>
        </a:p>
      </dsp:txBody>
      <dsp:txXfrm>
        <a:off x="8381" y="423513"/>
        <a:ext cx="5355780" cy="2380347"/>
      </dsp:txXfrm>
    </dsp:sp>
    <dsp:sp modelId="{7DBA785F-B4A9-4C25-BDF4-4741572342AD}">
      <dsp:nvSpPr>
        <dsp:cNvPr id="0" name=""/>
        <dsp:cNvSpPr/>
      </dsp:nvSpPr>
      <dsp:spPr>
        <a:xfrm>
          <a:off x="4769075" y="423513"/>
          <a:ext cx="5950867" cy="2380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Enable-AdminFlow:</a:t>
          </a:r>
          <a:r>
            <a:rPr lang="en-US" sz="1700" b="0" i="0" kern="1200" baseline="0"/>
            <a:t> </a:t>
          </a:r>
          <a:r>
            <a:rPr lang="en-US" sz="1700" b="1" i="0" kern="1200" baseline="0"/>
            <a:t>Conversely, Enable-AdminFlow is used to resume the execution of a previously disabled flow. Once the required modifications or investigations are completed, administrators can re-enable the flow to restore normal operations.</a:t>
          </a:r>
          <a:endParaRPr lang="en-US" sz="1700" kern="1200"/>
        </a:p>
      </dsp:txBody>
      <dsp:txXfrm>
        <a:off x="5959249" y="423513"/>
        <a:ext cx="3570520" cy="238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D5EC6-933B-4AFB-9F61-AE0B094B87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592B-AFF1-4A4A-9C97-4325561BE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8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Check if the </a:t>
            </a:r>
            <a:r>
              <a:rPr lang="en-US" dirty="0" err="1"/>
              <a:t>AzureAD</a:t>
            </a:r>
            <a:r>
              <a:rPr lang="en-US" dirty="0"/>
              <a:t> module is installed</a:t>
            </a:r>
          </a:p>
          <a:p>
            <a:r>
              <a:rPr lang="en-US" dirty="0"/>
              <a:t>$</a:t>
            </a:r>
            <a:r>
              <a:rPr lang="en-US" dirty="0" err="1"/>
              <a:t>moduleInstalled</a:t>
            </a:r>
            <a:r>
              <a:rPr lang="en-US" dirty="0"/>
              <a:t> = Get-Module -</a:t>
            </a:r>
            <a:r>
              <a:rPr lang="en-US" dirty="0" err="1"/>
              <a:t>ListAvailable</a:t>
            </a:r>
            <a:r>
              <a:rPr lang="en-US" dirty="0"/>
              <a:t> -Name </a:t>
            </a:r>
            <a:r>
              <a:rPr lang="en-US" dirty="0" err="1"/>
              <a:t>AzureAD</a:t>
            </a:r>
            <a:endParaRPr lang="en-US" dirty="0"/>
          </a:p>
          <a:p>
            <a:endParaRPr lang="en-US" dirty="0"/>
          </a:p>
          <a:p>
            <a:r>
              <a:rPr lang="en-US" dirty="0"/>
              <a:t># If the module is not installed, install it</a:t>
            </a:r>
          </a:p>
          <a:p>
            <a:r>
              <a:rPr lang="en-US" dirty="0"/>
              <a:t>if (!$</a:t>
            </a:r>
            <a:r>
              <a:rPr lang="en-US" dirty="0" err="1"/>
              <a:t>moduleInstalled</a:t>
            </a:r>
            <a:r>
              <a:rPr lang="en-US" dirty="0"/>
              <a:t>) {</a:t>
            </a:r>
          </a:p>
          <a:p>
            <a:r>
              <a:rPr lang="en-US" dirty="0"/>
              <a:t>    Install-Module </a:t>
            </a:r>
            <a:r>
              <a:rPr lang="en-US" dirty="0" err="1"/>
              <a:t>AzureAD</a:t>
            </a:r>
            <a:r>
              <a:rPr lang="en-US" dirty="0"/>
              <a:t> -Scope </a:t>
            </a:r>
            <a:r>
              <a:rPr lang="en-US" dirty="0" err="1"/>
              <a:t>CurrentUser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Import the </a:t>
            </a:r>
            <a:r>
              <a:rPr lang="en-US" dirty="0" err="1"/>
              <a:t>AzureAD</a:t>
            </a:r>
            <a:r>
              <a:rPr lang="en-US" dirty="0"/>
              <a:t> module</a:t>
            </a:r>
          </a:p>
          <a:p>
            <a:r>
              <a:rPr lang="en-US" dirty="0"/>
              <a:t>Import-Module </a:t>
            </a:r>
            <a:r>
              <a:rPr lang="en-US" dirty="0" err="1"/>
              <a:t>AzureAD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F592B-AFF1-4A4A-9C97-4325561BEA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1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 Check PowerShell version</a:t>
            </a:r>
          </a:p>
          <a:p>
            <a:r>
              <a:rPr lang="en-IN" dirty="0"/>
              <a:t>$</a:t>
            </a:r>
            <a:r>
              <a:rPr lang="en-IN" dirty="0" err="1"/>
              <a:t>PSVersion</a:t>
            </a:r>
            <a:r>
              <a:rPr lang="en-IN" dirty="0"/>
              <a:t> = $</a:t>
            </a:r>
            <a:r>
              <a:rPr lang="en-IN" dirty="0" err="1"/>
              <a:t>PSVersionTable.PSVersion</a:t>
            </a:r>
            <a:endParaRPr lang="en-IN" dirty="0"/>
          </a:p>
          <a:p>
            <a:r>
              <a:rPr lang="en-IN" dirty="0"/>
              <a:t>Write-Host "PowerShell Version: $($</a:t>
            </a:r>
            <a:r>
              <a:rPr lang="en-IN" dirty="0" err="1"/>
              <a:t>PSVersion.Major</a:t>
            </a:r>
            <a:r>
              <a:rPr lang="en-IN" dirty="0"/>
              <a:t>).$($</a:t>
            </a:r>
            <a:r>
              <a:rPr lang="en-IN" dirty="0" err="1"/>
              <a:t>PSVersion.Minor</a:t>
            </a:r>
            <a:r>
              <a:rPr lang="en-IN" dirty="0"/>
              <a:t>)"</a:t>
            </a:r>
          </a:p>
          <a:p>
            <a:endParaRPr lang="en-IN" dirty="0"/>
          </a:p>
          <a:p>
            <a:r>
              <a:rPr lang="en-IN" dirty="0"/>
              <a:t># Check the current execution policy</a:t>
            </a:r>
          </a:p>
          <a:p>
            <a:r>
              <a:rPr lang="en-IN" dirty="0"/>
              <a:t>$</a:t>
            </a:r>
            <a:r>
              <a:rPr lang="en-IN" dirty="0" err="1"/>
              <a:t>ExecutionPolicy</a:t>
            </a:r>
            <a:r>
              <a:rPr lang="en-IN" dirty="0"/>
              <a:t> = Get-</a:t>
            </a:r>
            <a:r>
              <a:rPr lang="en-IN" dirty="0" err="1"/>
              <a:t>ExecutionPolicy</a:t>
            </a:r>
            <a:endParaRPr lang="en-IN" dirty="0"/>
          </a:p>
          <a:p>
            <a:r>
              <a:rPr lang="en-IN" dirty="0"/>
              <a:t>Write-Host "Current Execution Policy: $</a:t>
            </a:r>
            <a:r>
              <a:rPr lang="en-IN" dirty="0" err="1"/>
              <a:t>ExecutionPolicy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# Set the execution policy to </a:t>
            </a:r>
            <a:r>
              <a:rPr lang="en-IN" dirty="0" err="1"/>
              <a:t>RemoteSigned</a:t>
            </a:r>
            <a:endParaRPr lang="en-IN" dirty="0"/>
          </a:p>
          <a:p>
            <a:r>
              <a:rPr lang="en-IN" dirty="0"/>
              <a:t>Set-</a:t>
            </a:r>
            <a:r>
              <a:rPr lang="en-IN" dirty="0" err="1"/>
              <a:t>ExecutionPolicy</a:t>
            </a:r>
            <a:r>
              <a:rPr lang="en-IN" dirty="0"/>
              <a:t> -</a:t>
            </a:r>
            <a:r>
              <a:rPr lang="en-IN" dirty="0" err="1"/>
              <a:t>ExecutionPolicy</a:t>
            </a:r>
            <a:r>
              <a:rPr lang="en-IN" dirty="0"/>
              <a:t> </a:t>
            </a:r>
            <a:r>
              <a:rPr lang="en-IN" dirty="0" err="1"/>
              <a:t>RemoteSigned</a:t>
            </a:r>
            <a:r>
              <a:rPr lang="en-IN" dirty="0"/>
              <a:t> -Scope </a:t>
            </a:r>
            <a:r>
              <a:rPr lang="en-IN" dirty="0" err="1"/>
              <a:t>CurrentUser</a:t>
            </a:r>
            <a:endParaRPr lang="en-IN" dirty="0"/>
          </a:p>
          <a:p>
            <a:endParaRPr lang="en-IN" dirty="0"/>
          </a:p>
          <a:p>
            <a:r>
              <a:rPr lang="en-IN" dirty="0"/>
              <a:t># Install the </a:t>
            </a:r>
            <a:r>
              <a:rPr lang="en-IN" dirty="0" err="1"/>
              <a:t>Microsoft.PowerApps.Administration.PowerShell</a:t>
            </a:r>
            <a:r>
              <a:rPr lang="en-IN" dirty="0"/>
              <a:t> module</a:t>
            </a:r>
          </a:p>
          <a:p>
            <a:r>
              <a:rPr lang="en-IN" dirty="0"/>
              <a:t>Install-Module -Name </a:t>
            </a:r>
            <a:r>
              <a:rPr lang="en-IN" dirty="0" err="1"/>
              <a:t>Microsoft.PowerApps.Administration.PowerShell</a:t>
            </a:r>
            <a:r>
              <a:rPr lang="en-IN" dirty="0"/>
              <a:t> -Force</a:t>
            </a:r>
          </a:p>
          <a:p>
            <a:endParaRPr lang="en-IN" dirty="0"/>
          </a:p>
          <a:p>
            <a:r>
              <a:rPr lang="en-IN" dirty="0"/>
              <a:t># Install the </a:t>
            </a:r>
            <a:r>
              <a:rPr lang="en-IN" dirty="0" err="1"/>
              <a:t>Microsoft.PowerApps.PowerShell</a:t>
            </a:r>
            <a:r>
              <a:rPr lang="en-IN" dirty="0"/>
              <a:t> module with </a:t>
            </a:r>
            <a:r>
              <a:rPr lang="en-IN" dirty="0" err="1"/>
              <a:t>AllowClobber</a:t>
            </a:r>
            <a:endParaRPr lang="en-IN" dirty="0"/>
          </a:p>
          <a:p>
            <a:r>
              <a:rPr lang="en-IN" dirty="0"/>
              <a:t>Install-Module -Name </a:t>
            </a:r>
            <a:r>
              <a:rPr lang="en-IN" dirty="0" err="1"/>
              <a:t>Microsoft.PowerApps.PowerShell</a:t>
            </a:r>
            <a:r>
              <a:rPr lang="en-IN" dirty="0"/>
              <a:t> -</a:t>
            </a:r>
            <a:r>
              <a:rPr lang="en-IN" dirty="0" err="1"/>
              <a:t>AllowClobber</a:t>
            </a:r>
            <a:r>
              <a:rPr lang="en-IN" dirty="0"/>
              <a:t> -Force</a:t>
            </a:r>
          </a:p>
          <a:p>
            <a:endParaRPr lang="en-IN" dirty="0"/>
          </a:p>
          <a:p>
            <a:r>
              <a:rPr lang="en-IN" dirty="0"/>
              <a:t># Add a PowerApps account</a:t>
            </a:r>
          </a:p>
          <a:p>
            <a:r>
              <a:rPr lang="en-IN" dirty="0"/>
              <a:t>Add-</a:t>
            </a:r>
            <a:r>
              <a:rPr lang="en-IN" dirty="0" err="1"/>
              <a:t>PowerAppsAccount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F592B-AFF1-4A4A-9C97-4325561BEA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3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Connect to Azure AD and get the ID of the current owner of the flow.</a:t>
            </a:r>
          </a:p>
          <a:p>
            <a:r>
              <a:rPr lang="en-US" dirty="0"/>
              <a:t>Connect-</a:t>
            </a:r>
            <a:r>
              <a:rPr lang="en-US" dirty="0" err="1"/>
              <a:t>AzureAd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uid</a:t>
            </a:r>
            <a:r>
              <a:rPr lang="en-US" dirty="0"/>
              <a:t> = Get-</a:t>
            </a:r>
            <a:r>
              <a:rPr lang="en-US" dirty="0" err="1"/>
              <a:t>AzureAdUser</a:t>
            </a:r>
            <a:r>
              <a:rPr lang="en-US" dirty="0"/>
              <a:t> -</a:t>
            </a:r>
            <a:r>
              <a:rPr lang="en-US" dirty="0" err="1"/>
              <a:t>ObjectID</a:t>
            </a:r>
            <a:r>
              <a:rPr lang="en-US" dirty="0"/>
              <a:t> username@org.com | Select-Object </a:t>
            </a:r>
            <a:r>
              <a:rPr lang="en-US" dirty="0" err="1"/>
              <a:t>ObjectId</a:t>
            </a:r>
            <a:endParaRPr lang="en-US" dirty="0"/>
          </a:p>
          <a:p>
            <a:endParaRPr lang="en-US" dirty="0"/>
          </a:p>
          <a:p>
            <a:r>
              <a:rPr lang="en-US" dirty="0"/>
              <a:t># Optionally cache your credentials using the below cmdlet</a:t>
            </a:r>
          </a:p>
          <a:p>
            <a:r>
              <a:rPr lang="en-US" dirty="0"/>
              <a:t>Add-</a:t>
            </a:r>
            <a:r>
              <a:rPr lang="en-US" dirty="0" err="1"/>
              <a:t>PowerAppsAccount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all flows created by the given user</a:t>
            </a:r>
          </a:p>
          <a:p>
            <a:r>
              <a:rPr lang="en-US" dirty="0"/>
              <a:t>Get-</a:t>
            </a:r>
            <a:r>
              <a:rPr lang="en-US" dirty="0" err="1"/>
              <a:t>AdminFlow</a:t>
            </a:r>
            <a:r>
              <a:rPr lang="en-US" dirty="0"/>
              <a:t> -</a:t>
            </a:r>
            <a:r>
              <a:rPr lang="en-US" dirty="0" err="1"/>
              <a:t>CreatedBy</a:t>
            </a:r>
            <a:r>
              <a:rPr lang="en-US" dirty="0"/>
              <a:t> $</a:t>
            </a:r>
            <a:r>
              <a:rPr lang="en-US" dirty="0" err="1"/>
              <a:t>uid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F592B-AFF1-4A4A-9C97-4325561BEA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4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 Define the environment name, flow name, user ID, and other required variables</a:t>
            </a:r>
          </a:p>
          <a:p>
            <a:r>
              <a:rPr lang="en-IN" dirty="0"/>
              <a:t>$</a:t>
            </a:r>
            <a:r>
              <a:rPr lang="en-IN" dirty="0" err="1"/>
              <a:t>EnvironmentName</a:t>
            </a:r>
            <a:r>
              <a:rPr lang="en-IN" dirty="0"/>
              <a:t> = "00300000-0003-0490-000-030d000c0c00"</a:t>
            </a:r>
          </a:p>
          <a:p>
            <a:r>
              <a:rPr lang="en-IN" dirty="0"/>
              <a:t>$</a:t>
            </a:r>
            <a:r>
              <a:rPr lang="en-IN" dirty="0" err="1"/>
              <a:t>FlowName</a:t>
            </a:r>
            <a:r>
              <a:rPr lang="en-IN" dirty="0"/>
              <a:t> = "20d00000-0000-0490-100-120d000c0c00"</a:t>
            </a:r>
          </a:p>
          <a:p>
            <a:r>
              <a:rPr lang="en-IN" dirty="0"/>
              <a:t>$</a:t>
            </a:r>
            <a:r>
              <a:rPr lang="en-IN" dirty="0" err="1"/>
              <a:t>PrincipalObjectID</a:t>
            </a:r>
            <a:r>
              <a:rPr lang="en-IN" dirty="0"/>
              <a:t> = "30d00000-0000-6490-000-030d000c0c00"  # Replace with the actual user's Object ID</a:t>
            </a:r>
          </a:p>
          <a:p>
            <a:endParaRPr lang="en-IN" dirty="0"/>
          </a:p>
          <a:p>
            <a:r>
              <a:rPr lang="en-IN" dirty="0"/>
              <a:t># Set the owner of the flow to the given user</a:t>
            </a:r>
          </a:p>
          <a:p>
            <a:r>
              <a:rPr lang="en-IN" dirty="0"/>
              <a:t>Set-</a:t>
            </a:r>
            <a:r>
              <a:rPr lang="en-IN" dirty="0" err="1"/>
              <a:t>AdminFlowOwnerRole</a:t>
            </a:r>
            <a:r>
              <a:rPr lang="en-IN" dirty="0"/>
              <a:t> `</a:t>
            </a:r>
          </a:p>
          <a:p>
            <a:r>
              <a:rPr lang="en-IN" dirty="0"/>
              <a:t>  -</a:t>
            </a:r>
            <a:r>
              <a:rPr lang="en-IN" dirty="0" err="1"/>
              <a:t>EnvironmentName</a:t>
            </a:r>
            <a:r>
              <a:rPr lang="en-IN" dirty="0"/>
              <a:t> $</a:t>
            </a:r>
            <a:r>
              <a:rPr lang="en-IN" dirty="0" err="1"/>
              <a:t>EnvironmentName</a:t>
            </a:r>
            <a:r>
              <a:rPr lang="en-IN" dirty="0"/>
              <a:t> `</a:t>
            </a:r>
          </a:p>
          <a:p>
            <a:r>
              <a:rPr lang="en-IN" dirty="0"/>
              <a:t>  -</a:t>
            </a:r>
            <a:r>
              <a:rPr lang="en-IN" dirty="0" err="1"/>
              <a:t>FlowName</a:t>
            </a:r>
            <a:r>
              <a:rPr lang="en-IN" dirty="0"/>
              <a:t> $</a:t>
            </a:r>
            <a:r>
              <a:rPr lang="en-IN" dirty="0" err="1"/>
              <a:t>FlowName</a:t>
            </a:r>
            <a:r>
              <a:rPr lang="en-IN" dirty="0"/>
              <a:t> `</a:t>
            </a:r>
          </a:p>
          <a:p>
            <a:r>
              <a:rPr lang="en-IN" dirty="0"/>
              <a:t>  -</a:t>
            </a:r>
            <a:r>
              <a:rPr lang="en-IN" dirty="0" err="1"/>
              <a:t>RoleName</a:t>
            </a:r>
            <a:r>
              <a:rPr lang="en-IN" dirty="0"/>
              <a:t> </a:t>
            </a:r>
            <a:r>
              <a:rPr lang="en-IN" dirty="0" err="1"/>
              <a:t>CanEdit</a:t>
            </a:r>
            <a:r>
              <a:rPr lang="en-IN" dirty="0"/>
              <a:t> `</a:t>
            </a:r>
          </a:p>
          <a:p>
            <a:r>
              <a:rPr lang="en-IN" dirty="0"/>
              <a:t>  -</a:t>
            </a:r>
            <a:r>
              <a:rPr lang="en-IN" dirty="0" err="1"/>
              <a:t>PrincipalType</a:t>
            </a:r>
            <a:r>
              <a:rPr lang="en-IN" dirty="0"/>
              <a:t> User `</a:t>
            </a:r>
          </a:p>
          <a:p>
            <a:r>
              <a:rPr lang="en-IN" dirty="0"/>
              <a:t>  -</a:t>
            </a:r>
            <a:r>
              <a:rPr lang="en-IN" dirty="0" err="1"/>
              <a:t>PrincipalObjectID</a:t>
            </a:r>
            <a:r>
              <a:rPr lang="en-IN" dirty="0"/>
              <a:t> $</a:t>
            </a:r>
            <a:r>
              <a:rPr lang="en-IN" dirty="0" err="1"/>
              <a:t>PrincipalObjectID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F592B-AFF1-4A4A-9C97-4325561BEA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5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 Disable a flow</a:t>
            </a:r>
          </a:p>
          <a:p>
            <a:r>
              <a:rPr lang="en-IN" dirty="0"/>
              <a:t>Disable-</a:t>
            </a:r>
            <a:r>
              <a:rPr lang="en-IN" dirty="0" err="1"/>
              <a:t>AdminFlow</a:t>
            </a:r>
            <a:r>
              <a:rPr lang="en-IN" dirty="0"/>
              <a:t> -</a:t>
            </a:r>
            <a:r>
              <a:rPr lang="en-IN" dirty="0" err="1"/>
              <a:t>EnvironmentName</a:t>
            </a:r>
            <a:r>
              <a:rPr lang="en-IN" dirty="0"/>
              <a:t> $</a:t>
            </a:r>
            <a:r>
              <a:rPr lang="en-IN" dirty="0" err="1"/>
              <a:t>EnvironmentName</a:t>
            </a:r>
            <a:r>
              <a:rPr lang="en-IN" dirty="0"/>
              <a:t> -</a:t>
            </a:r>
            <a:r>
              <a:rPr lang="en-IN" dirty="0" err="1"/>
              <a:t>FlowName</a:t>
            </a:r>
            <a:r>
              <a:rPr lang="en-IN" dirty="0"/>
              <a:t> $</a:t>
            </a:r>
            <a:r>
              <a:rPr lang="en-IN" dirty="0" err="1"/>
              <a:t>FlowName</a:t>
            </a:r>
            <a:endParaRPr lang="en-IN" dirty="0"/>
          </a:p>
          <a:p>
            <a:endParaRPr lang="en-IN" dirty="0"/>
          </a:p>
          <a:p>
            <a:r>
              <a:rPr lang="en-IN" dirty="0"/>
              <a:t># Re-enable the flow</a:t>
            </a:r>
          </a:p>
          <a:p>
            <a:r>
              <a:rPr lang="en-IN" dirty="0"/>
              <a:t>Enable-</a:t>
            </a:r>
            <a:r>
              <a:rPr lang="en-IN" dirty="0" err="1"/>
              <a:t>AdminFlow</a:t>
            </a:r>
            <a:r>
              <a:rPr lang="en-IN" dirty="0"/>
              <a:t> -</a:t>
            </a:r>
            <a:r>
              <a:rPr lang="en-IN" dirty="0" err="1"/>
              <a:t>EnvironmentName</a:t>
            </a:r>
            <a:r>
              <a:rPr lang="en-IN" dirty="0"/>
              <a:t> $</a:t>
            </a:r>
            <a:r>
              <a:rPr lang="en-IN" dirty="0" err="1"/>
              <a:t>EnvironmentName</a:t>
            </a:r>
            <a:r>
              <a:rPr lang="en-IN" dirty="0"/>
              <a:t> -</a:t>
            </a:r>
            <a:r>
              <a:rPr lang="en-IN" dirty="0" err="1"/>
              <a:t>FlowName</a:t>
            </a:r>
            <a:r>
              <a:rPr lang="en-IN" dirty="0"/>
              <a:t> $</a:t>
            </a:r>
            <a:r>
              <a:rPr lang="en-IN" dirty="0" err="1"/>
              <a:t>FlowName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F592B-AFF1-4A4A-9C97-4325561BEA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3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November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November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November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November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92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51A66BA-96CA-4669-8366-50415A9D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7DF67B-879F-4DC8-859B-52E93A9D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6455870-A74F-4588-A48B-03150168E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4DED2-CD3B-E8C1-96FF-F15E0FE3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0000"/>
            <a:ext cx="5015638" cy="3005984"/>
          </a:xfrm>
        </p:spPr>
        <p:txBody>
          <a:bodyPr>
            <a:normAutofit/>
          </a:bodyPr>
          <a:lstStyle/>
          <a:p>
            <a:r>
              <a:rPr lang="en-IN" dirty="0"/>
              <a:t>Using PowerShell Script Change the Owner of MS 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A3D83-E1A9-6603-B74A-394C59A3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4032000"/>
            <a:ext cx="5015638" cy="1734291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tx2">
                    <a:lumMod val="90000"/>
                  </a:schemeClr>
                </a:solidFill>
              </a:rPr>
              <a:t>Mohammed Shafiuddin </a:t>
            </a:r>
          </a:p>
        </p:txBody>
      </p:sp>
      <p:pic>
        <p:nvPicPr>
          <p:cNvPr id="5" name="Picture 4" descr="A person in a blue suit&#10;&#10;Description automatically generated">
            <a:extLst>
              <a:ext uri="{FF2B5EF4-FFF2-40B4-BE49-F238E27FC236}">
                <a16:creationId xmlns:a16="http://schemas.microsoft.com/office/drawing/2014/main" id="{F6A4A71D-F9AC-06CA-C432-1A40F1F30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80" y="720000"/>
            <a:ext cx="1893501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6" name="Picture 2" descr="Renewed 3rd time Microsoft Certified Trainer (MCT) 2023-2024 – Chirag Patel  MVP MCT">
            <a:extLst>
              <a:ext uri="{FF2B5EF4-FFF2-40B4-BE49-F238E27FC236}">
                <a16:creationId xmlns:a16="http://schemas.microsoft.com/office/drawing/2014/main" id="{BC1CE457-6E43-3CAB-02AB-2DABEBD1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396" y="3604669"/>
            <a:ext cx="2524669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8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013F2-30B5-7089-9E84-410D8914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en-IN" sz="3200" dirty="0"/>
              <a:t>Step 1: Install AZURE AD Module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E36319-20C6-4FD9-8B92-A71DC5304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9" b="2"/>
          <a:stretch/>
        </p:blipFill>
        <p:spPr>
          <a:xfrm>
            <a:off x="207467" y="1434905"/>
            <a:ext cx="6653733" cy="5303348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FDAB1B-384A-F779-C720-030769081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017277"/>
              </p:ext>
            </p:extLst>
          </p:nvPr>
        </p:nvGraphicFramePr>
        <p:xfrm>
          <a:off x="6479999" y="633600"/>
          <a:ext cx="5350930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 descr="A person in a blue suit&#10;&#10;Description automatically generated">
            <a:extLst>
              <a:ext uri="{FF2B5EF4-FFF2-40B4-BE49-F238E27FC236}">
                <a16:creationId xmlns:a16="http://schemas.microsoft.com/office/drawing/2014/main" id="{8BF293D6-7A39-8366-8046-D7D733114B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547" y="28867"/>
            <a:ext cx="356837" cy="475783"/>
          </a:xfrm>
          <a:prstGeom prst="rect">
            <a:avLst/>
          </a:prstGeom>
        </p:spPr>
      </p:pic>
      <p:pic>
        <p:nvPicPr>
          <p:cNvPr id="21" name="Picture 2" descr="Renewed 3rd time Microsoft Certified Trainer (MCT) 2023-2024 – Chirag Patel  MVP MCT">
            <a:extLst>
              <a:ext uri="{FF2B5EF4-FFF2-40B4-BE49-F238E27FC236}">
                <a16:creationId xmlns:a16="http://schemas.microsoft.com/office/drawing/2014/main" id="{D1A29340-F8FF-D37D-FBE2-BD599B33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070" y="28866"/>
            <a:ext cx="497910" cy="4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0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81051-313A-EB1B-EAD6-D8033FCA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2" y="123482"/>
            <a:ext cx="10992990" cy="1211832"/>
          </a:xfrm>
        </p:spPr>
        <p:txBody>
          <a:bodyPr wrap="square" anchor="ctr">
            <a:normAutofit/>
          </a:bodyPr>
          <a:lstStyle/>
          <a:p>
            <a:r>
              <a:rPr lang="en-IN" sz="3200" dirty="0"/>
              <a:t>Step 2) </a:t>
            </a:r>
            <a:r>
              <a:rPr lang="en-US" sz="3200" dirty="0"/>
              <a:t>Install Microsoft PowerApps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B1E4C9-AE95-4378-7B7A-12608CE0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1" y="1724292"/>
            <a:ext cx="11640457" cy="449391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E674-1659-7E6C-32E3-DF34DC1E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123482"/>
            <a:ext cx="8142514" cy="147732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FF00">
                    <a:alpha val="58000"/>
                  </a:srgbClr>
                </a:solidFill>
              </a:rPr>
              <a:t>It will check the PowerShell version, the current execution policy, update the execution policy, install the required modules, and add a PowerApps account. Please note that you may need to run PowerShell with administrative privileges if changing the execution policy or installing modules requires elevated permissions.</a:t>
            </a:r>
            <a:endParaRPr lang="en-IN" b="1" dirty="0">
              <a:solidFill>
                <a:srgbClr val="FFFF00">
                  <a:alpha val="58000"/>
                </a:srgbClr>
              </a:solidFill>
            </a:endParaRPr>
          </a:p>
        </p:txBody>
      </p:sp>
      <p:pic>
        <p:nvPicPr>
          <p:cNvPr id="10" name="Picture 9" descr="A person in a blue suit&#10;&#10;Description automatically generated">
            <a:extLst>
              <a:ext uri="{FF2B5EF4-FFF2-40B4-BE49-F238E27FC236}">
                <a16:creationId xmlns:a16="http://schemas.microsoft.com/office/drawing/2014/main" id="{959CC964-3FA3-88AE-E6E6-2BB64235C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567" y="6369288"/>
            <a:ext cx="356837" cy="475783"/>
          </a:xfrm>
          <a:prstGeom prst="rect">
            <a:avLst/>
          </a:prstGeom>
        </p:spPr>
      </p:pic>
      <p:pic>
        <p:nvPicPr>
          <p:cNvPr id="11" name="Picture 2" descr="Renewed 3rd time Microsoft Certified Trainer (MCT) 2023-2024 – Chirag Patel  MVP MCT">
            <a:extLst>
              <a:ext uri="{FF2B5EF4-FFF2-40B4-BE49-F238E27FC236}">
                <a16:creationId xmlns:a16="http://schemas.microsoft.com/office/drawing/2014/main" id="{27B1A1BF-170C-3A90-55CE-19043CBD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090" y="6369287"/>
            <a:ext cx="497910" cy="4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023D-2790-CD9E-4E35-4FA1DC1D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72571"/>
          </a:xfrm>
        </p:spPr>
        <p:txBody>
          <a:bodyPr/>
          <a:lstStyle/>
          <a:p>
            <a:r>
              <a:rPr lang="en-IN" sz="4400" dirty="0"/>
              <a:t>Step 3)  Connect to Azure AD and get the ID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2E07B-A480-2BD1-3F4F-3448E156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" y="1616698"/>
            <a:ext cx="10972799" cy="4886437"/>
          </a:xfrm>
          <a:prstGeom prst="rect">
            <a:avLst/>
          </a:prstGeom>
        </p:spPr>
      </p:pic>
      <p:pic>
        <p:nvPicPr>
          <p:cNvPr id="6" name="Picture 5" descr="A person in a blue suit&#10;&#10;Description automatically generated">
            <a:extLst>
              <a:ext uri="{FF2B5EF4-FFF2-40B4-BE49-F238E27FC236}">
                <a16:creationId xmlns:a16="http://schemas.microsoft.com/office/drawing/2014/main" id="{F9F4A4D6-D45D-E879-A5F6-CFDE13F3B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547" y="28867"/>
            <a:ext cx="356837" cy="475783"/>
          </a:xfrm>
          <a:prstGeom prst="rect">
            <a:avLst/>
          </a:prstGeom>
        </p:spPr>
      </p:pic>
      <p:pic>
        <p:nvPicPr>
          <p:cNvPr id="7" name="Picture 2" descr="Renewed 3rd time Microsoft Certified Trainer (MCT) 2023-2024 – Chirag Patel  MVP MCT">
            <a:extLst>
              <a:ext uri="{FF2B5EF4-FFF2-40B4-BE49-F238E27FC236}">
                <a16:creationId xmlns:a16="http://schemas.microsoft.com/office/drawing/2014/main" id="{A34E5B40-6D1E-FAC8-11FD-62136F50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070" y="28866"/>
            <a:ext cx="497910" cy="4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01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4AC2-F7C8-CF9A-C5AE-65FA83A4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1" y="619201"/>
            <a:ext cx="3728401" cy="1477328"/>
          </a:xfrm>
        </p:spPr>
        <p:txBody>
          <a:bodyPr>
            <a:normAutofit/>
          </a:bodyPr>
          <a:lstStyle/>
          <a:p>
            <a:r>
              <a:rPr lang="en-IN" sz="3200" dirty="0"/>
              <a:t>Step 4) Set the owner of the flow to given user</a:t>
            </a:r>
          </a:p>
        </p:txBody>
      </p:sp>
      <p:sp>
        <p:nvSpPr>
          <p:cNvPr id="36" name="Content Placeholder 13">
            <a:extLst>
              <a:ext uri="{FF2B5EF4-FFF2-40B4-BE49-F238E27FC236}">
                <a16:creationId xmlns:a16="http://schemas.microsoft.com/office/drawing/2014/main" id="{A5EEFF20-1A53-429D-91B5-9EEA242C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80" y="259287"/>
            <a:ext cx="7425559" cy="2325247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rgbClr val="FFFF00">
                    <a:alpha val="58000"/>
                  </a:srgbClr>
                </a:solidFill>
              </a:rPr>
              <a:t>Environment Name: </a:t>
            </a:r>
            <a:r>
              <a:rPr lang="en-US" sz="1200" b="1" dirty="0"/>
              <a:t>Make sure that the $</a:t>
            </a:r>
            <a:r>
              <a:rPr lang="en-US" sz="1200" b="1" dirty="0" err="1"/>
              <a:t>EnvironmentName</a:t>
            </a:r>
            <a:r>
              <a:rPr lang="en-US" sz="1200" b="1" dirty="0"/>
              <a:t> variable contains the correct environment name where the flow is located.</a:t>
            </a:r>
          </a:p>
          <a:p>
            <a:r>
              <a:rPr lang="en-US" sz="1200" b="1" dirty="0">
                <a:solidFill>
                  <a:srgbClr val="FFFF00">
                    <a:alpha val="58000"/>
                  </a:srgbClr>
                </a:solidFill>
              </a:rPr>
              <a:t>Flow Name: </a:t>
            </a:r>
            <a:r>
              <a:rPr lang="en-US" sz="1200" b="1" dirty="0"/>
              <a:t>Verify that the $</a:t>
            </a:r>
            <a:r>
              <a:rPr lang="en-US" sz="1200" b="1" dirty="0" err="1"/>
              <a:t>FlowName</a:t>
            </a:r>
            <a:r>
              <a:rPr lang="en-US" sz="1200" b="1" dirty="0"/>
              <a:t> variable contains the accurate Flow ID or Flow name. It should point to the specific flow you want to change the owner for.</a:t>
            </a:r>
          </a:p>
          <a:p>
            <a:r>
              <a:rPr lang="en-US" sz="1200" b="1" dirty="0">
                <a:solidFill>
                  <a:srgbClr val="FFFF00">
                    <a:alpha val="58000"/>
                  </a:srgbClr>
                </a:solidFill>
              </a:rPr>
              <a:t>User Object ID: </a:t>
            </a:r>
            <a:r>
              <a:rPr lang="en-US" sz="1200" b="1" dirty="0"/>
              <a:t>Ensure that the $</a:t>
            </a:r>
            <a:r>
              <a:rPr lang="en-US" sz="1200" b="1" dirty="0" err="1"/>
              <a:t>PrincipalObjectID</a:t>
            </a:r>
            <a:r>
              <a:rPr lang="en-US" sz="1200" b="1" dirty="0"/>
              <a:t> variable contains the Object ID of the user you want to assign as the owner. The Object ID is a unique identifier for the user in Azure Active Directory.</a:t>
            </a:r>
          </a:p>
          <a:p>
            <a:r>
              <a:rPr lang="en-US" sz="1200" b="1" dirty="0">
                <a:solidFill>
                  <a:srgbClr val="FFFF00">
                    <a:alpha val="58000"/>
                  </a:srgbClr>
                </a:solidFill>
              </a:rPr>
              <a:t>Role Name: </a:t>
            </a:r>
            <a:r>
              <a:rPr lang="en-US" sz="1200" b="1" dirty="0"/>
              <a:t>You've specified the role as "</a:t>
            </a:r>
            <a:r>
              <a:rPr lang="en-US" sz="1200" b="1" dirty="0" err="1"/>
              <a:t>CanEdit</a:t>
            </a:r>
            <a:r>
              <a:rPr lang="en-US" sz="1200" b="1" dirty="0"/>
              <a:t>," which is typically used for users who can edit and manage the flow. Make sure this is the desired role for the user.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36224D-9154-7FD6-C293-2B5054A4C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8" b="6981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  <p:pic>
        <p:nvPicPr>
          <p:cNvPr id="12" name="Picture 11" descr="A person in a blue suit&#10;&#10;Description automatically generated">
            <a:extLst>
              <a:ext uri="{FF2B5EF4-FFF2-40B4-BE49-F238E27FC236}">
                <a16:creationId xmlns:a16="http://schemas.microsoft.com/office/drawing/2014/main" id="{E67EE36A-9746-AFB8-DA62-DCEE86F18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547" y="6382217"/>
            <a:ext cx="356837" cy="475783"/>
          </a:xfrm>
          <a:prstGeom prst="rect">
            <a:avLst/>
          </a:prstGeom>
        </p:spPr>
      </p:pic>
      <p:pic>
        <p:nvPicPr>
          <p:cNvPr id="13" name="Picture 2" descr="Renewed 3rd time Microsoft Certified Trainer (MCT) 2023-2024 – Chirag Patel  MVP MCT">
            <a:extLst>
              <a:ext uri="{FF2B5EF4-FFF2-40B4-BE49-F238E27FC236}">
                <a16:creationId xmlns:a16="http://schemas.microsoft.com/office/drawing/2014/main" id="{636F41C1-3007-1B9D-4039-B172FCA7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070" y="6382216"/>
            <a:ext cx="497910" cy="4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1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D850-B9BC-C967-71F4-0688E9A3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88883"/>
          </a:xfrm>
        </p:spPr>
        <p:txBody>
          <a:bodyPr/>
          <a:lstStyle/>
          <a:p>
            <a:r>
              <a:rPr lang="en-IN"/>
              <a:t>Step 5) Disabling and Enabling Flows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86FB27-B856-5728-4339-E41592D78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05212"/>
              </p:ext>
            </p:extLst>
          </p:nvPr>
        </p:nvGraphicFramePr>
        <p:xfrm>
          <a:off x="924952" y="34290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6705CB-26C2-B6F1-7B9C-DB0B130BC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952" y="1319245"/>
            <a:ext cx="10189738" cy="24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195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247</TotalTime>
  <Words>751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Sagona Book</vt:lpstr>
      <vt:lpstr>The Hand Extrablack</vt:lpstr>
      <vt:lpstr>BlobVTI</vt:lpstr>
      <vt:lpstr>Using PowerShell Script Change the Owner of MS Flows</vt:lpstr>
      <vt:lpstr>Step 1: Install AZURE AD Module</vt:lpstr>
      <vt:lpstr>Step 2) Install Microsoft PowerApps</vt:lpstr>
      <vt:lpstr>Step 3)  Connect to Azure AD and get the ID </vt:lpstr>
      <vt:lpstr>Step 4) Set the owner of the flow to given user</vt:lpstr>
      <vt:lpstr>Step 5) Disabling and Enabling 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PowerShell Script Change the Owner of MS Flows</dc:title>
  <dc:creator>Mohammed Shafiuddin (ZEN3 INFOSOLUTIONS AMERICA INC)</dc:creator>
  <cp:lastModifiedBy>Mohammed Shafiuddin (ZEN3 INFOSOLUTIONS AMERICA INC)</cp:lastModifiedBy>
  <cp:revision>4</cp:revision>
  <dcterms:created xsi:type="dcterms:W3CDTF">2023-11-08T09:42:59Z</dcterms:created>
  <dcterms:modified xsi:type="dcterms:W3CDTF">2023-11-09T14:52:38Z</dcterms:modified>
</cp:coreProperties>
</file>