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Nunito"/>
      <p:regular r:id="rId41"/>
      <p:bold r:id="rId42"/>
      <p:italic r:id="rId43"/>
      <p:boldItalic r:id="rId44"/>
    </p:embeddedFont>
    <p:embeddedFont>
      <p:font typeface="Maven Pro"/>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7.xml"/><Relationship Id="rId44" Type="http://schemas.openxmlformats.org/officeDocument/2006/relationships/font" Target="fonts/Nunito-boldItalic.fntdata"/><Relationship Id="rId21" Type="http://schemas.openxmlformats.org/officeDocument/2006/relationships/slide" Target="slides/slide16.xml"/><Relationship Id="rId43" Type="http://schemas.openxmlformats.org/officeDocument/2006/relationships/font" Target="fonts/Nunito-italic.fntdata"/><Relationship Id="rId24" Type="http://schemas.openxmlformats.org/officeDocument/2006/relationships/slide" Target="slides/slide19.xml"/><Relationship Id="rId46" Type="http://schemas.openxmlformats.org/officeDocument/2006/relationships/font" Target="fonts/MavenPro-bold.fntdata"/><Relationship Id="rId23" Type="http://schemas.openxmlformats.org/officeDocument/2006/relationships/slide" Target="slides/slide18.xml"/><Relationship Id="rId45"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117e2df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9117e2df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117e2df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9117e2dfb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117e2df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9117e2dfb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117e2df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9117e2dfb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117e2dfb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9117e2dfb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117e2dfb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9117e2dfb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117e2dfb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9117e2dfb4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117e2dfb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9117e2dfb4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1233c2a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1233c2a07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91233c2a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91233c2a0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1233c2a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91233c2a0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1233c2a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91233c2a07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8f49128a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8f49128ac0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8fd04358e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8fd04358e8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9117e6f8a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9117e6f8a8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9117e6f8a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9117e6f8a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9117e6f8a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9117e6f8a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117e6f8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9117e6f8a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9117e6f8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9117e6f8a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117e6f8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9117e6f8a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117e6f8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9117e6f8a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117e6f8a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9117e6f8a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9117e6f8a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9117e6f8a8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9117e6f8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9117e6f8a8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9d2e76d0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9d2e76d04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d2e76d04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9d2e76d045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fd04358e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8fd04358e8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fd04358e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8fd04358e8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fd04358e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8fd04358e8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fdc0f4f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8fdc0f4fc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fdc0f4f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8fdc0f4fc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fdc0f4fc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8fdc0f4fc0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4" cy="1384535"/>
            <a:chOff x="146769" y="3406"/>
            <a:chExt cx="1233214"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p3"/>
          <p:cNvGrpSpPr/>
          <p:nvPr/>
        </p:nvGrpSpPr>
        <p:grpSpPr>
          <a:xfrm>
            <a:off x="6775084" y="2904008"/>
            <a:ext cx="2186147" cy="2239500"/>
            <a:chOff x="6775084" y="2904008"/>
            <a:chExt cx="2186147"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6"/>
            <a:ext cx="2267379" cy="2601741"/>
            <a:chOff x="6790514" y="1256"/>
            <a:chExt cx="2267379" cy="2601741"/>
          </a:xfrm>
        </p:grpSpPr>
        <p:grpSp>
          <p:nvGrpSpPr>
            <p:cNvPr id="114" name="Google Shape;114;p8"/>
            <p:cNvGrpSpPr/>
            <p:nvPr/>
          </p:nvGrpSpPr>
          <p:grpSpPr>
            <a:xfrm>
              <a:off x="7067535" y="1256"/>
              <a:ext cx="1990358" cy="1990303"/>
              <a:chOff x="7067535" y="1256"/>
              <a:chExt cx="1990358" cy="1990303"/>
            </a:xfrm>
          </p:grpSpPr>
          <p:sp>
            <p:nvSpPr>
              <p:cNvPr id="115" name="Google Shape;115;p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06400" y="619449"/>
            <a:ext cx="4255500" cy="109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CSE 471 - Lab 03</a:t>
            </a:r>
            <a:endParaRPr/>
          </a:p>
        </p:txBody>
      </p:sp>
      <p:sp>
        <p:nvSpPr>
          <p:cNvPr id="278" name="Google Shape;278;p13"/>
          <p:cNvSpPr txBox="1"/>
          <p:nvPr>
            <p:ph type="ctrTitle"/>
          </p:nvPr>
        </p:nvSpPr>
        <p:spPr>
          <a:xfrm>
            <a:off x="1424975" y="2571750"/>
            <a:ext cx="4041900" cy="76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Use Case Diagram</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1</a:t>
            </a:r>
            <a:endParaRPr/>
          </a:p>
        </p:txBody>
      </p:sp>
      <p:sp>
        <p:nvSpPr>
          <p:cNvPr id="341" name="Google Shape;341;p22"/>
          <p:cNvSpPr txBox="1"/>
          <p:nvPr>
            <p:ph idx="1" type="subTitle"/>
          </p:nvPr>
        </p:nvSpPr>
        <p:spPr>
          <a:xfrm>
            <a:off x="381850" y="1385050"/>
            <a:ext cx="8447100" cy="345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heat up food</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1</a:t>
            </a:r>
            <a:endParaRPr/>
          </a:p>
        </p:txBody>
      </p:sp>
      <p:sp>
        <p:nvSpPr>
          <p:cNvPr id="347" name="Google Shape;347;p23"/>
          <p:cNvSpPr txBox="1"/>
          <p:nvPr>
            <p:ph idx="1" type="subTitle"/>
          </p:nvPr>
        </p:nvSpPr>
        <p:spPr>
          <a:xfrm>
            <a:off x="381850" y="1385050"/>
            <a:ext cx="8447100" cy="345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heat up food</a:t>
            </a:r>
            <a:endParaRPr/>
          </a:p>
          <a:p>
            <a:pPr indent="0" lvl="0" marL="0" rtl="0" algn="l">
              <a:spcBef>
                <a:spcPts val="0"/>
              </a:spcBef>
              <a:spcAft>
                <a:spcPts val="0"/>
              </a:spcAft>
              <a:buNone/>
            </a:pPr>
            <a:r>
              <a:t/>
            </a:r>
            <a:endParaRPr/>
          </a:p>
        </p:txBody>
      </p:sp>
      <p:pic>
        <p:nvPicPr>
          <p:cNvPr id="348" name="Google Shape;348;p23"/>
          <p:cNvPicPr preferRelativeResize="0"/>
          <p:nvPr/>
        </p:nvPicPr>
        <p:blipFill>
          <a:blip r:embed="rId3">
            <a:alphaModFix/>
          </a:blip>
          <a:stretch>
            <a:fillRect/>
          </a:stretch>
        </p:blipFill>
        <p:spPr>
          <a:xfrm>
            <a:off x="2981388" y="2324388"/>
            <a:ext cx="3248025" cy="92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2</a:t>
            </a:r>
            <a:endParaRPr/>
          </a:p>
        </p:txBody>
      </p:sp>
      <p:sp>
        <p:nvSpPr>
          <p:cNvPr id="354" name="Google Shape;354;p24"/>
          <p:cNvSpPr txBox="1"/>
          <p:nvPr>
            <p:ph idx="1" type="subTitle"/>
          </p:nvPr>
        </p:nvSpPr>
        <p:spPr>
          <a:xfrm>
            <a:off x="396725" y="1202975"/>
            <a:ext cx="8447100" cy="36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cook food as well, common use case is starting the timer</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2</a:t>
            </a:r>
            <a:endParaRPr/>
          </a:p>
        </p:txBody>
      </p:sp>
      <p:sp>
        <p:nvSpPr>
          <p:cNvPr id="360" name="Google Shape;360;p25"/>
          <p:cNvSpPr txBox="1"/>
          <p:nvPr>
            <p:ph idx="1" type="subTitle"/>
          </p:nvPr>
        </p:nvSpPr>
        <p:spPr>
          <a:xfrm>
            <a:off x="396725" y="1202975"/>
            <a:ext cx="8447100" cy="36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cook food as well, common use case is starting the timer</a:t>
            </a:r>
            <a:endParaRPr/>
          </a:p>
          <a:p>
            <a:pPr indent="0" lvl="0" marL="0" rtl="0" algn="l">
              <a:spcBef>
                <a:spcPts val="0"/>
              </a:spcBef>
              <a:spcAft>
                <a:spcPts val="0"/>
              </a:spcAft>
              <a:buNone/>
            </a:pPr>
            <a:r>
              <a:t/>
            </a:r>
            <a:endParaRPr/>
          </a:p>
        </p:txBody>
      </p:sp>
      <p:pic>
        <p:nvPicPr>
          <p:cNvPr id="361" name="Google Shape;361;p25"/>
          <p:cNvPicPr preferRelativeResize="0"/>
          <p:nvPr/>
        </p:nvPicPr>
        <p:blipFill>
          <a:blip r:embed="rId3">
            <a:alphaModFix/>
          </a:blip>
          <a:stretch>
            <a:fillRect/>
          </a:stretch>
        </p:blipFill>
        <p:spPr>
          <a:xfrm>
            <a:off x="2019213" y="2108863"/>
            <a:ext cx="4962525" cy="220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3</a:t>
            </a:r>
            <a:endParaRPr/>
          </a:p>
        </p:txBody>
      </p:sp>
      <p:sp>
        <p:nvSpPr>
          <p:cNvPr id="367" name="Google Shape;367;p26"/>
          <p:cNvSpPr txBox="1"/>
          <p:nvPr>
            <p:ph idx="1" type="subTitle"/>
          </p:nvPr>
        </p:nvSpPr>
        <p:spPr>
          <a:xfrm>
            <a:off x="396725" y="1313500"/>
            <a:ext cx="8447100" cy="353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choose to slice/decorate food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3</a:t>
            </a:r>
            <a:endParaRPr/>
          </a:p>
        </p:txBody>
      </p:sp>
      <p:sp>
        <p:nvSpPr>
          <p:cNvPr id="373" name="Google Shape;373;p27"/>
          <p:cNvSpPr txBox="1"/>
          <p:nvPr>
            <p:ph idx="1" type="subTitle"/>
          </p:nvPr>
        </p:nvSpPr>
        <p:spPr>
          <a:xfrm>
            <a:off x="396725" y="1313500"/>
            <a:ext cx="8447100" cy="353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choose to slice/decorate food</a:t>
            </a:r>
            <a:endParaRPr/>
          </a:p>
        </p:txBody>
      </p:sp>
      <p:pic>
        <p:nvPicPr>
          <p:cNvPr id="374" name="Google Shape;374;p27"/>
          <p:cNvPicPr preferRelativeResize="0"/>
          <p:nvPr/>
        </p:nvPicPr>
        <p:blipFill>
          <a:blip r:embed="rId3">
            <a:alphaModFix/>
          </a:blip>
          <a:stretch>
            <a:fillRect/>
          </a:stretch>
        </p:blipFill>
        <p:spPr>
          <a:xfrm>
            <a:off x="2207788" y="2258063"/>
            <a:ext cx="4962525" cy="162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380" name="Google Shape;380;p28"/>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management decides plan of action at the beginning of each quarter, based on which field officers carry out programmes. Field officers from different departments are responsible for their respective programs. Health officers focus on nutritional assessment of children and their development. If any child is malnourished, they are included in special treatment programs where children are monitored to assess the effectiveness of the program. On the other hand, education officers devise learning modules, assess students' progress. If any student needs extra care, they are also assigned to special needs programs based on the type of help they require. Both health and education officers are required to fill-in respective reports. Whenever a report is filed, it is automatically uploaded to the central database. Field officers can also make recommendations based on their observations to management. Management generates quarterly reports.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386" name="Google Shape;386;p29"/>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a:t>
            </a:r>
            <a:r>
              <a:rPr lang="en">
                <a:highlight>
                  <a:schemeClr val="accent2"/>
                </a:highlight>
              </a:rPr>
              <a:t>management</a:t>
            </a:r>
            <a:r>
              <a:rPr lang="en"/>
              <a:t> decides plan of action at the beginning of each quarter, based on which </a:t>
            </a:r>
            <a:r>
              <a:rPr lang="en">
                <a:highlight>
                  <a:srgbClr val="6D9EEB"/>
                </a:highlight>
              </a:rPr>
              <a:t>field officers</a:t>
            </a:r>
            <a:r>
              <a:rPr lang="en"/>
              <a:t> carry out programmes. Field officers from different departments are responsible for their respective programs. </a:t>
            </a:r>
            <a:r>
              <a:rPr lang="en">
                <a:highlight>
                  <a:schemeClr val="accent1"/>
                </a:highlight>
              </a:rPr>
              <a:t>Health officers</a:t>
            </a:r>
            <a:r>
              <a:rPr lang="en"/>
              <a:t> focus on nutritional assessment of children and their development. If any child is malnourished, they are included in special treatment programs where children are monitored to assess the effectiveness of the program. On the other hand, </a:t>
            </a:r>
            <a:r>
              <a:rPr lang="en">
                <a:highlight>
                  <a:schemeClr val="accent5"/>
                </a:highlight>
              </a:rPr>
              <a:t>education officers</a:t>
            </a:r>
            <a:r>
              <a:rPr lang="en"/>
              <a:t> devise learning modules, assess students' progress. If any student needs extra care, they are also assigned to special needs programs based on the type of help they require. Both health and education officers are required to fill-in respective reports. Whenever a report is filed, it is automatically uploaded to the central database. Field officers can also make recommendations based on their observations to management. Management generates quarterly reports.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392" name="Google Shape;392;p30"/>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a:t>
            </a:r>
            <a:r>
              <a:rPr lang="en">
                <a:highlight>
                  <a:schemeClr val="accent2"/>
                </a:highlight>
              </a:rPr>
              <a:t>management</a:t>
            </a:r>
            <a:r>
              <a:rPr lang="en"/>
              <a:t> </a:t>
            </a:r>
            <a:r>
              <a:rPr lang="en">
                <a:highlight>
                  <a:schemeClr val="accent2"/>
                </a:highlight>
              </a:rPr>
              <a:t>decides plan of action</a:t>
            </a:r>
            <a:r>
              <a:rPr lang="en"/>
              <a:t> at the beginning of each quarter, based on which field officers carry out programmes. Field officers from different departments are responsible for their respective programs. Health officers focus on nutritional assessment of children and their development. If any child is malnourished, they are included in special treatment programs where children are monitored to assess the effectiveness of the program. On the other hand, education officers devise learning modules, assess students' progress. If any student needs extra care, they are also assigned to special needs programs based on the type of help they require. Both health and education officers are required to fill-in respective reports. Whenever a report is filed, it is automatically uploaded to the central database. Field officers can also make recommendations based on their observations to management. Management </a:t>
            </a:r>
            <a:r>
              <a:rPr lang="en">
                <a:highlight>
                  <a:schemeClr val="accent2"/>
                </a:highlight>
              </a:rPr>
              <a:t>generates quarterly reports</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398" name="Google Shape;398;p31"/>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management decides plan of action at the beginning of each quarter, based on which field officers carry out programmes. Field officers from different departments are responsible for their respective programs. </a:t>
            </a:r>
            <a:r>
              <a:rPr lang="en">
                <a:highlight>
                  <a:schemeClr val="accent1"/>
                </a:highlight>
              </a:rPr>
              <a:t>Health officers</a:t>
            </a:r>
            <a:r>
              <a:rPr lang="en"/>
              <a:t> focus on </a:t>
            </a:r>
            <a:r>
              <a:rPr lang="en">
                <a:highlight>
                  <a:schemeClr val="accent1"/>
                </a:highlight>
              </a:rPr>
              <a:t>nutritional assessment of children and their development</a:t>
            </a:r>
            <a:r>
              <a:rPr lang="en"/>
              <a:t>. If any child is malnourished, they are included in </a:t>
            </a:r>
            <a:r>
              <a:rPr lang="en">
                <a:highlight>
                  <a:schemeClr val="accent1"/>
                </a:highlight>
              </a:rPr>
              <a:t>special treatment programs</a:t>
            </a:r>
            <a:r>
              <a:rPr lang="en"/>
              <a:t> where children are monitored to assess the effectiveness of the program. On the other hand, education officers devise learning modules, assess students' progress. If any student needs extra care, they are also assigned to special needs programs based on the type of help they require. Both health and education officers are required to </a:t>
            </a:r>
            <a:r>
              <a:rPr lang="en">
                <a:highlight>
                  <a:schemeClr val="accent1"/>
                </a:highlight>
              </a:rPr>
              <a:t>fill-in respective reports</a:t>
            </a:r>
            <a:r>
              <a:rPr lang="en"/>
              <a:t>. Whenever a report is filed, it is automatically uploaded to the central database. Field officers can also make recommendations based on their observations to management. Management generates quarterly reports.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Use Case</a:t>
            </a:r>
            <a:endParaRPr/>
          </a:p>
        </p:txBody>
      </p:sp>
      <p:sp>
        <p:nvSpPr>
          <p:cNvPr id="284" name="Google Shape;284;p14"/>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Describes user requirements</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Better understanding of users’ interaction with the system</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Useful in cases where user interactions are key</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Actor</a:t>
            </a:r>
            <a:r>
              <a:rPr lang="en"/>
              <a:t>, </a:t>
            </a:r>
            <a:r>
              <a:rPr lang="en"/>
              <a:t>Function, Goal/Value</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Set of use cases and actors combined into Use Case Diagram</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Functional view of the system from user perspective</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404" name="Google Shape;404;p32"/>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management decides plan of action at the beginning of each quarter, based on which field officers carry out programmes. Field officers from different departments are responsible for their respective programs. Health officers focus on nutritional assessment of children and their development. If any child is malnourished, they are included in special treatment programs where children are monitored to assess the effectiveness of the program. On the other hand, </a:t>
            </a:r>
            <a:r>
              <a:rPr lang="en">
                <a:highlight>
                  <a:schemeClr val="accent5"/>
                </a:highlight>
              </a:rPr>
              <a:t>education officers</a:t>
            </a:r>
            <a:r>
              <a:rPr lang="en"/>
              <a:t> </a:t>
            </a:r>
            <a:r>
              <a:rPr lang="en">
                <a:highlight>
                  <a:schemeClr val="accent5"/>
                </a:highlight>
              </a:rPr>
              <a:t>devise learning modules, assess students' progress</a:t>
            </a:r>
            <a:r>
              <a:rPr lang="en"/>
              <a:t>. If any student needs extra care, they are also assigned to </a:t>
            </a:r>
            <a:r>
              <a:rPr lang="en">
                <a:highlight>
                  <a:schemeClr val="accent5"/>
                </a:highlight>
              </a:rPr>
              <a:t>special needs programs</a:t>
            </a:r>
            <a:r>
              <a:rPr lang="en"/>
              <a:t> based on the type of help they require. Both health and education officers are required to </a:t>
            </a:r>
            <a:r>
              <a:rPr lang="en">
                <a:highlight>
                  <a:schemeClr val="accent5"/>
                </a:highlight>
              </a:rPr>
              <a:t>fill-in respective reports</a:t>
            </a:r>
            <a:r>
              <a:rPr lang="en"/>
              <a:t>. Whenever a report is filed, it is automatically uploaded to the central database. Field officers can also make recommendations based on their observations to management. Management generates quarterly reports.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410" name="Google Shape;410;p33"/>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management decides plan of action at the beginning of each quarter, based on which field officers carry out programmes. </a:t>
            </a:r>
            <a:r>
              <a:rPr lang="en">
                <a:highlight>
                  <a:srgbClr val="6D9EEB"/>
                </a:highlight>
              </a:rPr>
              <a:t>Field officers</a:t>
            </a:r>
            <a:r>
              <a:rPr lang="en"/>
              <a:t> from different departments are responsible for their respective programs. Health officers focus on nutritional assessment of children and their development. If any child is malnourished, they are included in special treatment programs where children are monitored to assess the effectiveness of the program. On the other hand, education officers devise learning modules, assess students' progress. If any student needs extra care, they are also assigned to special needs programs based on the type of help they require. Both health and education officers are required to fill-in respective reports. Whenever a report is filed, it is automatically uploaded to the central database. Field officers can also </a:t>
            </a:r>
            <a:r>
              <a:rPr lang="en">
                <a:highlight>
                  <a:srgbClr val="6D9EEB"/>
                </a:highlight>
              </a:rPr>
              <a:t>make recommendations</a:t>
            </a:r>
            <a:r>
              <a:rPr lang="en"/>
              <a:t> based on their observations to management. Management generates quarterly reports.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4"/>
          <p:cNvSpPr txBox="1"/>
          <p:nvPr>
            <p:ph type="ctrTitle"/>
          </p:nvPr>
        </p:nvSpPr>
        <p:spPr>
          <a:xfrm>
            <a:off x="171675" y="410650"/>
            <a:ext cx="8834400" cy="86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Steps of Creating a Use Case Diagram</a:t>
            </a:r>
            <a:endParaRPr/>
          </a:p>
        </p:txBody>
      </p:sp>
      <p:sp>
        <p:nvSpPr>
          <p:cNvPr id="416" name="Google Shape;416;p34"/>
          <p:cNvSpPr txBox="1"/>
          <p:nvPr>
            <p:ph idx="1" type="subTitle"/>
          </p:nvPr>
        </p:nvSpPr>
        <p:spPr>
          <a:xfrm>
            <a:off x="409925" y="1364600"/>
            <a:ext cx="8268600" cy="3541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Identify actors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Identify use cases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Draw the system boundary</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Place the actors and use cases on the diagram</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Extract common (include) and additional (extend) functionalities for use cases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Use generalizations where applicable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Add association relationships</a:t>
            </a:r>
            <a:endParaRPr/>
          </a:p>
          <a:p>
            <a:pPr indent="0" lvl="0" marL="45720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35"/>
          <p:cNvPicPr preferRelativeResize="0"/>
          <p:nvPr/>
        </p:nvPicPr>
        <p:blipFill>
          <a:blip r:embed="rId3">
            <a:alphaModFix/>
          </a:blip>
          <a:stretch>
            <a:fillRect/>
          </a:stretch>
        </p:blipFill>
        <p:spPr>
          <a:xfrm>
            <a:off x="1016950" y="152400"/>
            <a:ext cx="7110104"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36"/>
          <p:cNvPicPr preferRelativeResize="0"/>
          <p:nvPr/>
        </p:nvPicPr>
        <p:blipFill>
          <a:blip r:embed="rId3">
            <a:alphaModFix/>
          </a:blip>
          <a:stretch>
            <a:fillRect/>
          </a:stretch>
        </p:blipFill>
        <p:spPr>
          <a:xfrm>
            <a:off x="1066800" y="152400"/>
            <a:ext cx="7110104"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37"/>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38"/>
          <p:cNvPicPr preferRelativeResize="0"/>
          <p:nvPr/>
        </p:nvPicPr>
        <p:blipFill>
          <a:blip r:embed="rId3">
            <a:alphaModFix/>
          </a:blip>
          <a:stretch>
            <a:fillRect/>
          </a:stretch>
        </p:blipFill>
        <p:spPr>
          <a:xfrm>
            <a:off x="914400" y="152400"/>
            <a:ext cx="7110104"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39"/>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40"/>
          <p:cNvPicPr preferRelativeResize="0"/>
          <p:nvPr/>
        </p:nvPicPr>
        <p:blipFill>
          <a:blip r:embed="rId3">
            <a:alphaModFix/>
          </a:blip>
          <a:stretch>
            <a:fillRect/>
          </a:stretch>
        </p:blipFill>
        <p:spPr>
          <a:xfrm>
            <a:off x="1066800" y="152400"/>
            <a:ext cx="7110104"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41"/>
          <p:cNvPicPr preferRelativeResize="0"/>
          <p:nvPr/>
        </p:nvPicPr>
        <p:blipFill>
          <a:blip r:embed="rId3">
            <a:alphaModFix/>
          </a:blip>
          <a:stretch>
            <a:fillRect/>
          </a:stretch>
        </p:blipFill>
        <p:spPr>
          <a:xfrm>
            <a:off x="1066800" y="152400"/>
            <a:ext cx="7110104"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Actors</a:t>
            </a:r>
            <a:endParaRPr/>
          </a:p>
        </p:txBody>
      </p:sp>
      <p:sp>
        <p:nvSpPr>
          <p:cNvPr id="290" name="Google Shape;290;p15"/>
          <p:cNvSpPr txBox="1"/>
          <p:nvPr>
            <p:ph idx="1" type="subTitle"/>
          </p:nvPr>
        </p:nvSpPr>
        <p:spPr>
          <a:xfrm>
            <a:off x="396725" y="1294125"/>
            <a:ext cx="8268600" cy="3492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Act on the system</a:t>
            </a:r>
            <a:endParaRPr/>
          </a:p>
          <a:p>
            <a:pPr indent="-330200" lvl="0" marL="457200" rtl="0" algn="l">
              <a:lnSpc>
                <a:spcPct val="100000"/>
              </a:lnSpc>
              <a:spcBef>
                <a:spcPts val="0"/>
              </a:spcBef>
              <a:spcAft>
                <a:spcPts val="0"/>
              </a:spcAft>
              <a:buSzPts val="1600"/>
              <a:buChar char="-"/>
            </a:pPr>
            <a:r>
              <a:rPr lang="en"/>
              <a:t>Execute system functionalities</a:t>
            </a:r>
            <a:endParaRPr/>
          </a:p>
          <a:p>
            <a:pPr indent="-330200" lvl="0" marL="457200" rtl="0" algn="l">
              <a:lnSpc>
                <a:spcPct val="100000"/>
              </a:lnSpc>
              <a:spcBef>
                <a:spcPts val="0"/>
              </a:spcBef>
              <a:spcAft>
                <a:spcPts val="0"/>
              </a:spcAft>
              <a:buSzPts val="1600"/>
              <a:buChar char="-"/>
            </a:pPr>
            <a:r>
              <a:rPr lang="en"/>
              <a:t>Provide information to system</a:t>
            </a:r>
            <a:endParaRPr/>
          </a:p>
          <a:p>
            <a:pPr indent="-330200" lvl="0" marL="457200" rtl="0" algn="l">
              <a:lnSpc>
                <a:spcPct val="100000"/>
              </a:lnSpc>
              <a:spcBef>
                <a:spcPts val="0"/>
              </a:spcBef>
              <a:spcAft>
                <a:spcPts val="0"/>
              </a:spcAft>
              <a:buSzPts val="1600"/>
              <a:buChar char="-"/>
            </a:pPr>
            <a:r>
              <a:rPr lang="en"/>
              <a:t>Receive information as output from system</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Types :</a:t>
            </a:r>
            <a:endParaRPr/>
          </a:p>
          <a:p>
            <a:pPr indent="-330200" lvl="1" marL="914400" rtl="0" algn="l">
              <a:lnSpc>
                <a:spcPct val="100000"/>
              </a:lnSpc>
              <a:spcBef>
                <a:spcPts val="0"/>
              </a:spcBef>
              <a:spcAft>
                <a:spcPts val="0"/>
              </a:spcAft>
              <a:buSzPts val="1600"/>
              <a:buChar char="-"/>
            </a:pPr>
            <a:r>
              <a:rPr lang="en"/>
              <a:t>Primary : Initiate the use cases to achieve goal</a:t>
            </a:r>
            <a:endParaRPr/>
          </a:p>
          <a:p>
            <a:pPr indent="-330200" lvl="1" marL="914400" rtl="0" algn="l">
              <a:lnSpc>
                <a:spcPct val="100000"/>
              </a:lnSpc>
              <a:spcBef>
                <a:spcPts val="0"/>
              </a:spcBef>
              <a:spcAft>
                <a:spcPts val="0"/>
              </a:spcAft>
              <a:buSzPts val="1600"/>
              <a:buChar char="-"/>
            </a:pPr>
            <a:r>
              <a:rPr lang="en"/>
              <a:t>Secondary : Support the system in achieving </a:t>
            </a:r>
            <a:r>
              <a:rPr i="1" lang="en"/>
              <a:t>Primary Actors’</a:t>
            </a:r>
            <a:r>
              <a:rPr lang="en"/>
              <a:t> goal</a:t>
            </a:r>
            <a:endParaRPr/>
          </a:p>
          <a:p>
            <a:pPr indent="-330200" lvl="1" marL="914400" rtl="0" algn="l">
              <a:lnSpc>
                <a:spcPct val="100000"/>
              </a:lnSpc>
              <a:spcBef>
                <a:spcPts val="0"/>
              </a:spcBef>
              <a:spcAft>
                <a:spcPts val="0"/>
              </a:spcAft>
              <a:buSzPts val="1600"/>
              <a:buChar char="-"/>
            </a:pPr>
            <a:r>
              <a:rPr lang="en"/>
              <a:t>External Hardware : E.g. timer, remote data-centers</a:t>
            </a:r>
            <a:endParaRPr/>
          </a:p>
          <a:p>
            <a:pPr indent="-330200" lvl="1" marL="914400" rtl="0" algn="l">
              <a:lnSpc>
                <a:spcPct val="100000"/>
              </a:lnSpc>
              <a:spcBef>
                <a:spcPts val="0"/>
              </a:spcBef>
              <a:spcAft>
                <a:spcPts val="0"/>
              </a:spcAft>
              <a:buSzPts val="1600"/>
              <a:buChar char="-"/>
            </a:pPr>
            <a:r>
              <a:rPr lang="en"/>
              <a:t>Another System</a:t>
            </a:r>
            <a:endParaRPr/>
          </a:p>
        </p:txBody>
      </p:sp>
      <p:pic>
        <p:nvPicPr>
          <p:cNvPr id="291" name="Google Shape;291;p15"/>
          <p:cNvPicPr preferRelativeResize="0"/>
          <p:nvPr/>
        </p:nvPicPr>
        <p:blipFill>
          <a:blip r:embed="rId3">
            <a:alphaModFix/>
          </a:blip>
          <a:stretch>
            <a:fillRect/>
          </a:stretch>
        </p:blipFill>
        <p:spPr>
          <a:xfrm>
            <a:off x="7756863" y="1410675"/>
            <a:ext cx="866775" cy="1543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42"/>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43"/>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44"/>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45"/>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6"/>
          <p:cNvSpPr txBox="1"/>
          <p:nvPr>
            <p:ph type="ctrTitle"/>
          </p:nvPr>
        </p:nvSpPr>
        <p:spPr>
          <a:xfrm>
            <a:off x="231100" y="414375"/>
            <a:ext cx="8748600" cy="57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Steps of Creating a Use Case Diagram</a:t>
            </a:r>
            <a:endParaRPr/>
          </a:p>
          <a:p>
            <a:pPr indent="0" lvl="0" marL="0" rtl="0" algn="l">
              <a:spcBef>
                <a:spcPts val="0"/>
              </a:spcBef>
              <a:spcAft>
                <a:spcPts val="0"/>
              </a:spcAft>
              <a:buSzPts val="3600"/>
              <a:buNone/>
            </a:pPr>
            <a:r>
              <a:t/>
            </a:r>
            <a:endParaRPr/>
          </a:p>
        </p:txBody>
      </p:sp>
      <p:sp>
        <p:nvSpPr>
          <p:cNvPr id="477" name="Google Shape;477;p46"/>
          <p:cNvSpPr txBox="1"/>
          <p:nvPr>
            <p:ph idx="1" type="subTitle"/>
          </p:nvPr>
        </p:nvSpPr>
        <p:spPr>
          <a:xfrm>
            <a:off x="396725" y="1313500"/>
            <a:ext cx="8447100" cy="353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Identify use cases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Identify actors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Extract common (include) and additional (extend) functionalities for use cases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Use generalizations where applicable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Draw the system boundary</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Place the actors and use cases on the diagram</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Add association relationships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7"/>
          <p:cNvSpPr txBox="1"/>
          <p:nvPr>
            <p:ph type="ctrTitle"/>
          </p:nvPr>
        </p:nvSpPr>
        <p:spPr>
          <a:xfrm>
            <a:off x="231100" y="414375"/>
            <a:ext cx="8748600" cy="57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Description</a:t>
            </a:r>
            <a:endParaRPr/>
          </a:p>
          <a:p>
            <a:pPr indent="0" lvl="0" marL="0" rtl="0" algn="l">
              <a:spcBef>
                <a:spcPts val="0"/>
              </a:spcBef>
              <a:spcAft>
                <a:spcPts val="0"/>
              </a:spcAft>
              <a:buSzPts val="3600"/>
              <a:buNone/>
            </a:pPr>
            <a:r>
              <a:t/>
            </a:r>
            <a:endParaRPr/>
          </a:p>
        </p:txBody>
      </p:sp>
      <p:sp>
        <p:nvSpPr>
          <p:cNvPr id="483" name="Google Shape;483;p47"/>
          <p:cNvSpPr txBox="1"/>
          <p:nvPr>
            <p:ph idx="1" type="subTitle"/>
          </p:nvPr>
        </p:nvSpPr>
        <p:spPr>
          <a:xfrm>
            <a:off x="396725" y="1313500"/>
            <a:ext cx="8447100" cy="353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Use case name</a:t>
            </a:r>
            <a:endParaRPr/>
          </a:p>
          <a:p>
            <a:pPr indent="-330200" lvl="0" marL="457200" rtl="0" algn="l">
              <a:spcBef>
                <a:spcPts val="0"/>
              </a:spcBef>
              <a:spcAft>
                <a:spcPts val="0"/>
              </a:spcAft>
              <a:buSzPts val="1600"/>
              <a:buChar char="-"/>
            </a:pPr>
            <a:r>
              <a:rPr lang="en"/>
              <a:t>ID</a:t>
            </a:r>
            <a:endParaRPr/>
          </a:p>
          <a:p>
            <a:pPr indent="-330200" lvl="0" marL="457200" rtl="0" algn="l">
              <a:spcBef>
                <a:spcPts val="0"/>
              </a:spcBef>
              <a:spcAft>
                <a:spcPts val="0"/>
              </a:spcAft>
              <a:buSzPts val="1600"/>
              <a:buChar char="-"/>
            </a:pPr>
            <a:r>
              <a:rPr lang="en"/>
              <a:t>Priority</a:t>
            </a:r>
            <a:endParaRPr/>
          </a:p>
          <a:p>
            <a:pPr indent="-330200" lvl="0" marL="457200" rtl="0" algn="l">
              <a:spcBef>
                <a:spcPts val="0"/>
              </a:spcBef>
              <a:spcAft>
                <a:spcPts val="0"/>
              </a:spcAft>
              <a:buSzPts val="1600"/>
              <a:buChar char="-"/>
            </a:pPr>
            <a:r>
              <a:rPr lang="en"/>
              <a:t>Actor</a:t>
            </a:r>
            <a:endParaRPr/>
          </a:p>
          <a:p>
            <a:pPr indent="-330200" lvl="0" marL="457200" rtl="0" algn="l">
              <a:spcBef>
                <a:spcPts val="0"/>
              </a:spcBef>
              <a:spcAft>
                <a:spcPts val="0"/>
              </a:spcAft>
              <a:buSzPts val="1600"/>
              <a:buChar char="-"/>
            </a:pPr>
            <a:r>
              <a:rPr lang="en"/>
              <a:t>Description</a:t>
            </a:r>
            <a:endParaRPr/>
          </a:p>
          <a:p>
            <a:pPr indent="-330200" lvl="0" marL="457200" rtl="0" algn="l">
              <a:spcBef>
                <a:spcPts val="0"/>
              </a:spcBef>
              <a:spcAft>
                <a:spcPts val="0"/>
              </a:spcAft>
              <a:buSzPts val="1600"/>
              <a:buChar char="-"/>
            </a:pPr>
            <a:r>
              <a:rPr lang="en"/>
              <a:t>Trigger : External, Temporal</a:t>
            </a:r>
            <a:endParaRPr/>
          </a:p>
          <a:p>
            <a:pPr indent="-330200" lvl="0" marL="457200" rtl="0" algn="l">
              <a:spcBef>
                <a:spcPts val="0"/>
              </a:spcBef>
              <a:spcAft>
                <a:spcPts val="0"/>
              </a:spcAft>
              <a:buSzPts val="1600"/>
              <a:buChar char="-"/>
            </a:pPr>
            <a:r>
              <a:rPr lang="en"/>
              <a:t>Preconditions</a:t>
            </a:r>
            <a:endParaRPr/>
          </a:p>
          <a:p>
            <a:pPr indent="-330200" lvl="0" marL="457200" rtl="0" algn="l">
              <a:spcBef>
                <a:spcPts val="0"/>
              </a:spcBef>
              <a:spcAft>
                <a:spcPts val="0"/>
              </a:spcAft>
              <a:buSzPts val="1600"/>
              <a:buChar char="-"/>
            </a:pPr>
            <a:r>
              <a:rPr lang="en"/>
              <a:t>Normal flow of steps</a:t>
            </a:r>
            <a:endParaRPr/>
          </a:p>
          <a:p>
            <a:pPr indent="-330200" lvl="0" marL="457200" rtl="0" algn="l">
              <a:spcBef>
                <a:spcPts val="0"/>
              </a:spcBef>
              <a:spcAft>
                <a:spcPts val="0"/>
              </a:spcAft>
              <a:buSzPts val="1600"/>
              <a:buChar char="-"/>
            </a:pPr>
            <a:r>
              <a:rPr lang="en"/>
              <a:t>Postconditions</a:t>
            </a:r>
            <a:endParaRPr/>
          </a:p>
          <a:p>
            <a:pPr indent="-330200" lvl="0" marL="457200" rtl="0" algn="l">
              <a:spcBef>
                <a:spcPts val="0"/>
              </a:spcBef>
              <a:spcAft>
                <a:spcPts val="0"/>
              </a:spcAft>
              <a:buSzPts val="1600"/>
              <a:buChar char="-"/>
            </a:pPr>
            <a:r>
              <a:rPr lang="en"/>
              <a:t>Exceptions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Use Cases</a:t>
            </a:r>
            <a:endParaRPr/>
          </a:p>
        </p:txBody>
      </p:sp>
      <p:sp>
        <p:nvSpPr>
          <p:cNvPr id="297" name="Google Shape;297;p16"/>
          <p:cNvSpPr txBox="1"/>
          <p:nvPr>
            <p:ph idx="1" type="subTitle"/>
          </p:nvPr>
        </p:nvSpPr>
        <p:spPr>
          <a:xfrm>
            <a:off x="396725" y="1482700"/>
            <a:ext cx="8268600" cy="29925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System functionalities that actors execute to achieve goal</a:t>
            </a:r>
            <a:endParaRPr/>
          </a:p>
          <a:p>
            <a:pPr indent="-330200" lvl="0" marL="457200" rtl="0" algn="l">
              <a:lnSpc>
                <a:spcPct val="100000"/>
              </a:lnSpc>
              <a:spcBef>
                <a:spcPts val="0"/>
              </a:spcBef>
              <a:spcAft>
                <a:spcPts val="0"/>
              </a:spcAft>
              <a:buSzPts val="1600"/>
              <a:buChar char="-"/>
            </a:pPr>
            <a:r>
              <a:rPr lang="en"/>
              <a:t>Part of the system</a:t>
            </a:r>
            <a:endParaRPr/>
          </a:p>
        </p:txBody>
      </p:sp>
      <p:pic>
        <p:nvPicPr>
          <p:cNvPr id="298" name="Google Shape;298;p16"/>
          <p:cNvPicPr preferRelativeResize="0"/>
          <p:nvPr/>
        </p:nvPicPr>
        <p:blipFill>
          <a:blip r:embed="rId3">
            <a:alphaModFix/>
          </a:blip>
          <a:stretch>
            <a:fillRect/>
          </a:stretch>
        </p:blipFill>
        <p:spPr>
          <a:xfrm>
            <a:off x="3444038" y="2571738"/>
            <a:ext cx="1914525" cy="126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System Boundary</a:t>
            </a:r>
            <a:endParaRPr/>
          </a:p>
        </p:txBody>
      </p:sp>
      <p:sp>
        <p:nvSpPr>
          <p:cNvPr id="304" name="Google Shape;304;p17"/>
          <p:cNvSpPr txBox="1"/>
          <p:nvPr>
            <p:ph idx="1" type="subTitle"/>
          </p:nvPr>
        </p:nvSpPr>
        <p:spPr>
          <a:xfrm>
            <a:off x="396725" y="1351475"/>
            <a:ext cx="8268600" cy="3123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Defines scope of the system</a:t>
            </a:r>
            <a:endParaRPr/>
          </a:p>
          <a:p>
            <a:pPr indent="-330200" lvl="0" marL="457200" rtl="0" algn="l">
              <a:lnSpc>
                <a:spcPct val="100000"/>
              </a:lnSpc>
              <a:spcBef>
                <a:spcPts val="0"/>
              </a:spcBef>
              <a:spcAft>
                <a:spcPts val="0"/>
              </a:spcAft>
              <a:buSzPts val="1600"/>
              <a:buChar char="-"/>
            </a:pPr>
            <a:r>
              <a:rPr lang="en"/>
              <a:t>Separates internal components from external</a:t>
            </a:r>
            <a:endParaRPr/>
          </a:p>
        </p:txBody>
      </p:sp>
      <p:sp>
        <p:nvSpPr>
          <p:cNvPr id="305" name="Google Shape;305;p17"/>
          <p:cNvSpPr/>
          <p:nvPr/>
        </p:nvSpPr>
        <p:spPr>
          <a:xfrm>
            <a:off x="3076925" y="2768575"/>
            <a:ext cx="2598000" cy="140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3713375" y="2512700"/>
            <a:ext cx="1325100" cy="19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System 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Relations</a:t>
            </a:r>
            <a:endParaRPr/>
          </a:p>
        </p:txBody>
      </p:sp>
      <p:sp>
        <p:nvSpPr>
          <p:cNvPr id="312" name="Google Shape;312;p18"/>
          <p:cNvSpPr txBox="1"/>
          <p:nvPr>
            <p:ph idx="1" type="subTitle"/>
          </p:nvPr>
        </p:nvSpPr>
        <p:spPr>
          <a:xfrm>
            <a:off x="396725" y="1358050"/>
            <a:ext cx="8447100" cy="31173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Represent interactions among components</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Types: </a:t>
            </a:r>
            <a:endParaRPr/>
          </a:p>
          <a:p>
            <a:pPr indent="-330200" lvl="0" marL="914400" rtl="0" algn="l">
              <a:lnSpc>
                <a:spcPct val="100000"/>
              </a:lnSpc>
              <a:spcBef>
                <a:spcPts val="0"/>
              </a:spcBef>
              <a:spcAft>
                <a:spcPts val="0"/>
              </a:spcAft>
              <a:buSzPts val="1600"/>
              <a:buChar char="-"/>
            </a:pPr>
            <a:r>
              <a:rPr lang="en"/>
              <a:t>Association : Actor </a:t>
            </a:r>
            <a:r>
              <a:rPr lang="en"/>
              <a:t>&lt;-&gt; Use case. </a:t>
            </a:r>
            <a:endParaRPr/>
          </a:p>
          <a:p>
            <a:pPr indent="0" lvl="0" marL="914400" rtl="0" algn="l">
              <a:lnSpc>
                <a:spcPct val="100000"/>
              </a:lnSpc>
              <a:spcBef>
                <a:spcPts val="0"/>
              </a:spcBef>
              <a:spcAft>
                <a:spcPts val="0"/>
              </a:spcAft>
              <a:buNone/>
            </a:pPr>
            <a:r>
              <a:t/>
            </a:r>
            <a:endParaRPr/>
          </a:p>
          <a:p>
            <a:pPr indent="-330200" lvl="0" marL="914400" rtl="0" algn="l">
              <a:lnSpc>
                <a:spcPct val="100000"/>
              </a:lnSpc>
              <a:spcBef>
                <a:spcPts val="0"/>
              </a:spcBef>
              <a:spcAft>
                <a:spcPts val="0"/>
              </a:spcAft>
              <a:buSzPts val="1600"/>
              <a:buChar char="-"/>
            </a:pPr>
            <a:r>
              <a:rPr lang="en"/>
              <a:t>Generalization : Parent-Child relation. Actor &lt;-&gt; Actor or Use case</a:t>
            </a:r>
            <a:r>
              <a:rPr lang="en"/>
              <a:t> &lt;-&gt; Use case </a:t>
            </a:r>
            <a:endParaRPr/>
          </a:p>
          <a:p>
            <a:pPr indent="0" lvl="0" marL="914400" rtl="0" algn="l">
              <a:lnSpc>
                <a:spcPct val="100000"/>
              </a:lnSpc>
              <a:spcBef>
                <a:spcPts val="0"/>
              </a:spcBef>
              <a:spcAft>
                <a:spcPts val="0"/>
              </a:spcAft>
              <a:buNone/>
            </a:pPr>
            <a:r>
              <a:t/>
            </a:r>
            <a:endParaRPr/>
          </a:p>
          <a:p>
            <a:pPr indent="-330200" lvl="0" marL="914400" rtl="0" algn="l">
              <a:lnSpc>
                <a:spcPct val="100000"/>
              </a:lnSpc>
              <a:spcBef>
                <a:spcPts val="0"/>
              </a:spcBef>
              <a:spcAft>
                <a:spcPts val="0"/>
              </a:spcAft>
              <a:buSzPts val="1600"/>
              <a:buChar char="-"/>
            </a:pPr>
            <a:r>
              <a:rPr lang="en"/>
              <a:t>Dependency : </a:t>
            </a:r>
            <a:r>
              <a:rPr lang="en"/>
              <a:t>Use case &lt;-&gt; Use case.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Relations</a:t>
            </a:r>
            <a:endParaRPr/>
          </a:p>
        </p:txBody>
      </p:sp>
      <p:sp>
        <p:nvSpPr>
          <p:cNvPr id="318" name="Google Shape;318;p19"/>
          <p:cNvSpPr txBox="1"/>
          <p:nvPr>
            <p:ph idx="1" type="subTitle"/>
          </p:nvPr>
        </p:nvSpPr>
        <p:spPr>
          <a:xfrm>
            <a:off x="396725" y="1358050"/>
            <a:ext cx="8447100" cy="3117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a:t>Association</a:t>
            </a:r>
            <a:endParaRPr/>
          </a:p>
        </p:txBody>
      </p:sp>
      <p:pic>
        <p:nvPicPr>
          <p:cNvPr id="319" name="Google Shape;319;p19"/>
          <p:cNvPicPr preferRelativeResize="0"/>
          <p:nvPr/>
        </p:nvPicPr>
        <p:blipFill>
          <a:blip r:embed="rId3">
            <a:alphaModFix/>
          </a:blip>
          <a:stretch>
            <a:fillRect/>
          </a:stretch>
        </p:blipFill>
        <p:spPr>
          <a:xfrm>
            <a:off x="3259825" y="2402975"/>
            <a:ext cx="3162300" cy="129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Relations</a:t>
            </a:r>
            <a:endParaRPr/>
          </a:p>
        </p:txBody>
      </p:sp>
      <p:sp>
        <p:nvSpPr>
          <p:cNvPr id="325" name="Google Shape;325;p20"/>
          <p:cNvSpPr txBox="1"/>
          <p:nvPr>
            <p:ph idx="1" type="subTitle"/>
          </p:nvPr>
        </p:nvSpPr>
        <p:spPr>
          <a:xfrm>
            <a:off x="131200" y="1358050"/>
            <a:ext cx="8889600" cy="35229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a:t>Generalization</a:t>
            </a:r>
            <a:endParaRPr/>
          </a:p>
        </p:txBody>
      </p:sp>
      <p:pic>
        <p:nvPicPr>
          <p:cNvPr id="326" name="Google Shape;326;p20"/>
          <p:cNvPicPr preferRelativeResize="0"/>
          <p:nvPr/>
        </p:nvPicPr>
        <p:blipFill>
          <a:blip r:embed="rId3">
            <a:alphaModFix/>
          </a:blip>
          <a:stretch>
            <a:fillRect/>
          </a:stretch>
        </p:blipFill>
        <p:spPr>
          <a:xfrm>
            <a:off x="211600" y="2163725"/>
            <a:ext cx="3638550" cy="2495550"/>
          </a:xfrm>
          <a:prstGeom prst="rect">
            <a:avLst/>
          </a:prstGeom>
          <a:noFill/>
          <a:ln>
            <a:noFill/>
          </a:ln>
        </p:spPr>
      </p:pic>
      <p:pic>
        <p:nvPicPr>
          <p:cNvPr id="327" name="Google Shape;327;p20"/>
          <p:cNvPicPr preferRelativeResize="0"/>
          <p:nvPr/>
        </p:nvPicPr>
        <p:blipFill>
          <a:blip r:embed="rId4">
            <a:alphaModFix/>
          </a:blip>
          <a:stretch>
            <a:fillRect/>
          </a:stretch>
        </p:blipFill>
        <p:spPr>
          <a:xfrm>
            <a:off x="4077750" y="2163725"/>
            <a:ext cx="4831525" cy="246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Relations</a:t>
            </a:r>
            <a:endParaRPr/>
          </a:p>
        </p:txBody>
      </p:sp>
      <p:sp>
        <p:nvSpPr>
          <p:cNvPr id="333" name="Google Shape;333;p21"/>
          <p:cNvSpPr txBox="1"/>
          <p:nvPr>
            <p:ph idx="1" type="subTitle"/>
          </p:nvPr>
        </p:nvSpPr>
        <p:spPr>
          <a:xfrm>
            <a:off x="396725" y="1358050"/>
            <a:ext cx="8447100" cy="3621300"/>
          </a:xfrm>
          <a:prstGeom prst="rect">
            <a:avLst/>
          </a:prstGeom>
          <a:noFill/>
          <a:ln>
            <a:noFill/>
          </a:ln>
        </p:spPr>
        <p:txBody>
          <a:bodyPr anchorCtr="0" anchor="t" bIns="91425" lIns="91425" spcFirstLastPara="1" rIns="91425" wrap="square" tIns="91425">
            <a:noAutofit/>
          </a:bodyPr>
          <a:lstStyle/>
          <a:p>
            <a:pPr indent="0" lvl="0" marL="914400" rtl="0" algn="ctr">
              <a:spcBef>
                <a:spcPts val="0"/>
              </a:spcBef>
              <a:spcAft>
                <a:spcPts val="0"/>
              </a:spcAft>
              <a:buNone/>
            </a:pPr>
            <a:r>
              <a:rPr lang="en"/>
              <a:t>Dependency</a:t>
            </a:r>
            <a:endParaRPr/>
          </a:p>
          <a:p>
            <a:pPr indent="0" lvl="0" marL="0" rtl="0" algn="l">
              <a:spcBef>
                <a:spcPts val="0"/>
              </a:spcBef>
              <a:spcAft>
                <a:spcPts val="0"/>
              </a:spcAft>
              <a:buNone/>
            </a:pPr>
            <a:r>
              <a:rPr lang="en"/>
              <a:t>Include : </a:t>
            </a:r>
            <a:endParaRPr/>
          </a:p>
          <a:p>
            <a:pPr indent="-330200" lvl="0" marL="457200" rtl="0" algn="l">
              <a:spcBef>
                <a:spcPts val="0"/>
              </a:spcBef>
              <a:spcAft>
                <a:spcPts val="0"/>
              </a:spcAft>
              <a:buSzPts val="1600"/>
              <a:buChar char="-"/>
            </a:pPr>
            <a:r>
              <a:rPr lang="en"/>
              <a:t>Base use case includes functionality of another mandatory use case</a:t>
            </a:r>
            <a:endParaRPr/>
          </a:p>
          <a:p>
            <a:pPr indent="-330200" lvl="0" marL="457200" rtl="0" algn="l">
              <a:spcBef>
                <a:spcPts val="0"/>
              </a:spcBef>
              <a:spcAft>
                <a:spcPts val="0"/>
              </a:spcAft>
              <a:buSzPts val="1600"/>
              <a:buChar char="-"/>
            </a:pPr>
            <a:r>
              <a:rPr lang="en"/>
              <a:t>Extract common functionalities and share among use cases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Extend : </a:t>
            </a:r>
            <a:endParaRPr/>
          </a:p>
          <a:p>
            <a:pPr indent="-330200" lvl="0" marL="457200" rtl="0" algn="l">
              <a:spcBef>
                <a:spcPts val="0"/>
              </a:spcBef>
              <a:spcAft>
                <a:spcPts val="0"/>
              </a:spcAft>
              <a:buSzPts val="1600"/>
              <a:buChar char="-"/>
            </a:pPr>
            <a:r>
              <a:rPr lang="en"/>
              <a:t>Optional use case extends base use case</a:t>
            </a:r>
            <a:endParaRPr/>
          </a:p>
          <a:p>
            <a:pPr indent="0" lvl="0" marL="0" rtl="0" algn="l">
              <a:spcBef>
                <a:spcPts val="0"/>
              </a:spcBef>
              <a:spcAft>
                <a:spcPts val="0"/>
              </a:spcAft>
              <a:buNone/>
            </a:pPr>
            <a:r>
              <a:t/>
            </a:r>
            <a:endParaRPr/>
          </a:p>
        </p:txBody>
      </p:sp>
      <p:pic>
        <p:nvPicPr>
          <p:cNvPr id="334" name="Google Shape;334;p21"/>
          <p:cNvPicPr preferRelativeResize="0"/>
          <p:nvPr/>
        </p:nvPicPr>
        <p:blipFill>
          <a:blip r:embed="rId3">
            <a:alphaModFix/>
          </a:blip>
          <a:stretch>
            <a:fillRect/>
          </a:stretch>
        </p:blipFill>
        <p:spPr>
          <a:xfrm>
            <a:off x="2518513" y="2527138"/>
            <a:ext cx="3914775" cy="771525"/>
          </a:xfrm>
          <a:prstGeom prst="rect">
            <a:avLst/>
          </a:prstGeom>
          <a:noFill/>
          <a:ln>
            <a:noFill/>
          </a:ln>
        </p:spPr>
      </p:pic>
      <p:pic>
        <p:nvPicPr>
          <p:cNvPr id="335" name="Google Shape;335;p21"/>
          <p:cNvPicPr preferRelativeResize="0"/>
          <p:nvPr/>
        </p:nvPicPr>
        <p:blipFill>
          <a:blip r:embed="rId4">
            <a:alphaModFix/>
          </a:blip>
          <a:stretch>
            <a:fillRect/>
          </a:stretch>
        </p:blipFill>
        <p:spPr>
          <a:xfrm>
            <a:off x="2562138" y="4134488"/>
            <a:ext cx="3914775" cy="77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